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66.xml" ContentType="application/vnd.openxmlformats-officedocument.presentationml.slide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64.xml" ContentType="application/vnd.openxmlformats-officedocument.presentationml.slide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7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62.xml" ContentType="application/vnd.openxmlformats-officedocument.presentationml.slide+xml"/>
  <Override PartName="/ppt/slides/slide124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Default Extension="jpeg" ContentType="image/jpeg"/>
  <Override PartName="/ppt/notesSlides/notesSlide10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slides/slide122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9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notesSlides/notesSlide10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07.xml" ContentType="application/vnd.openxmlformats-officedocument.presentationml.slide+xml"/>
  <Override PartName="/ppt/slides/slide1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notesSlides/notesSlide100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slides/slide119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9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117.xml" ContentType="application/vnd.openxmlformats-officedocument.presentationml.slide+xml"/>
  <Override PartName="/ppt/slides/slide55.xml" ContentType="application/vnd.openxmlformats-officedocument.presentationml.slide+xml"/>
  <Override PartName="/ppt/slides/slide49.xml" ContentType="application/vnd.openxmlformats-officedocument.presentationml.slide+xml"/>
  <Override PartName="/ppt/slides/slide97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s/slide53.xml" ContentType="application/vnd.openxmlformats-officedocument.presentationml.slide+xml"/>
  <Override PartName="/ppt/slides/slide115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109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8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7.xml" ContentType="application/vnd.openxmlformats-officedocument.presentationml.notesSlide+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s/slide12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84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108.xml" ContentType="application/vnd.openxmlformats-officedocument.presentationml.slide+xml"/>
  <Override PartName="/ppt/slides/slide121.xml" ContentType="application/vnd.openxmlformats-officedocument.presentationml.slide+xml"/>
  <Override PartName="/ppt/notesSlides/notesSlide9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notesSlides/notesSlide10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9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80.xml" ContentType="application/vnd.openxmlformats-officedocument.presentationml.notesSlide+xml"/>
  <Default Extension="bin" ContentType="application/vnd.openxmlformats-officedocument.presentationml.printerSettings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slides/slide118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notesSlides/notesSlide70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slides/slide54.xml" ContentType="application/vnd.openxmlformats-officedocument.presentationml.slide+xml"/>
  <Override PartName="/ppt/slides/slide116.xml" ContentType="application/vnd.openxmlformats-officedocument.presentationml.slide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slides/slide96.xml" ContentType="application/vnd.openxmlformats-officedocument.presentationml.slide+xml"/>
  <Override PartName="/ppt/theme/theme2.xml" ContentType="application/vnd.openxmlformats-officedocument.theme+xml"/>
  <Override PartName="/ppt/notesSlides/notesSlide9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slides/slide114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0" r:id="rId1"/>
  </p:sldMasterIdLst>
  <p:notesMasterIdLst>
    <p:notesMasterId r:id="rId126"/>
  </p:notesMasterIdLst>
  <p:sldIdLst>
    <p:sldId id="256" r:id="rId2"/>
    <p:sldId id="263" r:id="rId3"/>
    <p:sldId id="260" r:id="rId4"/>
    <p:sldId id="262" r:id="rId5"/>
    <p:sldId id="386" r:id="rId6"/>
    <p:sldId id="387" r:id="rId7"/>
    <p:sldId id="265" r:id="rId8"/>
    <p:sldId id="382" r:id="rId9"/>
    <p:sldId id="264" r:id="rId10"/>
    <p:sldId id="388" r:id="rId11"/>
    <p:sldId id="269" r:id="rId12"/>
    <p:sldId id="38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384" r:id="rId27"/>
    <p:sldId id="289" r:id="rId28"/>
    <p:sldId id="291" r:id="rId29"/>
    <p:sldId id="292" r:id="rId30"/>
    <p:sldId id="293" r:id="rId31"/>
    <p:sldId id="294" r:id="rId32"/>
    <p:sldId id="385" r:id="rId33"/>
    <p:sldId id="288" r:id="rId34"/>
    <p:sldId id="296" r:id="rId35"/>
    <p:sldId id="390" r:id="rId36"/>
    <p:sldId id="295" r:id="rId37"/>
    <p:sldId id="297" r:id="rId38"/>
    <p:sldId id="299" r:id="rId39"/>
    <p:sldId id="298" r:id="rId40"/>
    <p:sldId id="312" r:id="rId41"/>
    <p:sldId id="313" r:id="rId42"/>
    <p:sldId id="314" r:id="rId43"/>
    <p:sldId id="315" r:id="rId44"/>
    <p:sldId id="302" r:id="rId45"/>
    <p:sldId id="304" r:id="rId46"/>
    <p:sldId id="306" r:id="rId47"/>
    <p:sldId id="307" r:id="rId48"/>
    <p:sldId id="308" r:id="rId49"/>
    <p:sldId id="305" r:id="rId50"/>
    <p:sldId id="309" r:id="rId51"/>
    <p:sldId id="310" r:id="rId52"/>
    <p:sldId id="311" r:id="rId53"/>
    <p:sldId id="316" r:id="rId54"/>
    <p:sldId id="317" r:id="rId55"/>
    <p:sldId id="318" r:id="rId56"/>
    <p:sldId id="319" r:id="rId57"/>
    <p:sldId id="320" r:id="rId58"/>
    <p:sldId id="321" r:id="rId59"/>
    <p:sldId id="323" r:id="rId60"/>
    <p:sldId id="322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91" r:id="rId71"/>
    <p:sldId id="301" r:id="rId72"/>
    <p:sldId id="333" r:id="rId73"/>
    <p:sldId id="334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335" r:id="rId83"/>
    <p:sldId id="337" r:id="rId84"/>
    <p:sldId id="338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50" r:id="rId94"/>
    <p:sldId id="351" r:id="rId95"/>
    <p:sldId id="352" r:id="rId96"/>
    <p:sldId id="353" r:id="rId97"/>
    <p:sldId id="354" r:id="rId98"/>
    <p:sldId id="355" r:id="rId99"/>
    <p:sldId id="401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402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5774" autoAdjust="0"/>
  </p:normalViewPr>
  <p:slideViewPr>
    <p:cSldViewPr snapToGrid="0" snapToObjects="1"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notesMaster" Target="notesMasters/notesMaster1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27B0-1020-EF41-89B1-FE551D62327A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E9CD-42A1-B345-9C4D-3FE6BA7C6E8D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b="1" dirty="0" smtClean="0">
              <a:latin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…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E9CD-42A1-B345-9C4D-3FE6BA7C6E8D}" type="slidenum">
              <a:rPr lang="en-US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17FD-EB60-5F4F-8B89-B867C2C8E203}" type="datetimeFigureOut">
              <a:rPr lang="en-US"/>
              <a:pPr/>
              <a:t>9/22/12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A8C9-E11B-7B4C-AF31-4B3CE431D8CE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56" dirty="0">
                <a:solidFill>
                  <a:srgbClr val="000000"/>
                </a:solidFill>
                <a:latin typeface="Inconsolata"/>
                <a:cs typeface="Inconsolata"/>
              </a:rPr>
              <a:t>What is Functional Programming?</a:t>
            </a:r>
            <a:r>
              <a:rPr lang="en-US" dirty="0" smtClean="0">
                <a:solidFill>
                  <a:srgbClr val="97F998"/>
                </a:solidFill>
                <a:latin typeface="Inconsolata"/>
                <a:cs typeface="Inconsolata"/>
              </a:rPr>
              <a:t/>
            </a:r>
            <a:br>
              <a:rPr lang="en-US" dirty="0" smtClean="0">
                <a:solidFill>
                  <a:srgbClr val="97F998"/>
                </a:solidFill>
                <a:latin typeface="Inconsolata"/>
                <a:cs typeface="Inconsolata"/>
              </a:rPr>
            </a:b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vermont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Inconsolata"/>
                <a:cs typeface="Inconsolata"/>
              </a:rPr>
              <a:t> code camp 2012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eric_s_smith</a:t>
            </a:r>
            <a:endParaRPr lang="en-US" dirty="0" smtClean="0"/>
          </a:p>
          <a:p>
            <a:r>
              <a:rPr lang="en-US" dirty="0" err="1" smtClean="0"/>
              <a:t>github.com/ericssmith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whatisfp.net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9148"/>
            <a:ext cx="8229600" cy="54970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Entscheidungsproblem</a:t>
            </a:r>
            <a:r>
              <a:rPr lang="en-US" i="1" dirty="0" smtClean="0"/>
              <a:t> (Decision problem)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  “Provide a method that would , given a formula of first-order logic, determine in a finite number of steps whether or not that formula is valid”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in Martin Davis – Engines of Logic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Bool = True |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eqSeason :: Season -&gt; Season -&gt; Bool</a:t>
            </a:r>
          </a:p>
          <a:p>
            <a:r>
              <a:rPr lang="en-US" sz="2400">
                <a:latin typeface="Inconsolata"/>
                <a:cs typeface="Inconsolata"/>
              </a:rPr>
              <a:t>eqSeason Winter Winter = True</a:t>
            </a:r>
          </a:p>
          <a:p>
            <a:r>
              <a:rPr lang="en-US" sz="2400">
                <a:latin typeface="Inconsolata"/>
                <a:cs typeface="Inconsolata"/>
              </a:rPr>
              <a:t>eqSeason Spring Spring = True</a:t>
            </a:r>
          </a:p>
          <a:p>
            <a:r>
              <a:rPr lang="en-US" sz="2400">
                <a:latin typeface="Inconsolata"/>
                <a:cs typeface="Inconsolata"/>
              </a:rPr>
              <a:t>eqSeason Summer Summer = True</a:t>
            </a:r>
          </a:p>
          <a:p>
            <a:r>
              <a:rPr lang="en-US" sz="2400">
                <a:latin typeface="Inconsolata"/>
                <a:cs typeface="Inconsolata"/>
              </a:rPr>
              <a:t>eqSeason Fall Fall = True</a:t>
            </a:r>
          </a:p>
          <a:p>
            <a:r>
              <a:rPr lang="en-US" sz="2400">
                <a:latin typeface="Inconsolata"/>
                <a:cs typeface="Inconsolata"/>
              </a:rPr>
              <a:t>eqSeason _ _ =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Bool = True |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(&amp;&amp;) :: Bool -&gt; Bool -&gt; Bool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Bool = True |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(&amp;&amp;) :: Bool -&gt; Bool -&gt; Bool</a:t>
            </a:r>
          </a:p>
          <a:p>
            <a:r>
              <a:rPr lang="en-US" sz="2400">
                <a:latin typeface="Inconsolata"/>
                <a:cs typeface="Inconsolata"/>
              </a:rPr>
              <a:t>True &amp;&amp; x = x</a:t>
            </a:r>
          </a:p>
          <a:p>
            <a:r>
              <a:rPr lang="en-US" sz="2400">
                <a:latin typeface="Inconsolata"/>
                <a:cs typeface="Inconsolata"/>
              </a:rPr>
              <a:t>False &amp;&amp; _ =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Char = ‘a’ | ‘b’ | ‘c’ ...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Char = ‘a’ | ‘b’ | ‘c’ ...</a:t>
            </a:r>
          </a:p>
          <a:p>
            <a:r>
              <a:rPr lang="en-US" sz="2400">
                <a:latin typeface="Inconsolata"/>
                <a:cs typeface="Inconsolata"/>
              </a:rPr>
              <a:t>data Int = -65532 | ... -1 | 0 | 1 | ... | 65532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Pair = Pair Int Char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0576" y="1800664"/>
            <a:ext cx="1756170" cy="832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Pair 2 ‘w’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Pair a = Pair a a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Pair a = Pair a a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first :: Pair t -&gt; t</a:t>
            </a:r>
          </a:p>
          <a:p>
            <a:r>
              <a:rPr lang="en-US" sz="2400">
                <a:latin typeface="Inconsolata"/>
                <a:cs typeface="Inconsolata"/>
              </a:rPr>
              <a:t>first (Pair x _) = x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second :: Pair t -&gt; t</a:t>
            </a:r>
          </a:p>
          <a:p>
            <a:r>
              <a:rPr lang="en-US" sz="2400">
                <a:latin typeface="Inconsolata"/>
                <a:cs typeface="Inconsolata"/>
              </a:rPr>
              <a:t>second (Pair _ y) = y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2933367"/>
            <a:ext cx="2504692" cy="2659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bg1"/>
                </a:solidFill>
              </a:rPr>
              <a:t>second (Pair 2 3) </a:t>
            </a:r>
          </a:p>
          <a:p>
            <a:r>
              <a:rPr lang="en-US" sz="2000" i="1">
                <a:solidFill>
                  <a:schemeClr val="bg1"/>
                </a:solidFill>
              </a:rPr>
              <a:t>evaluates to </a:t>
            </a:r>
            <a:r>
              <a:rPr lang="en-US" sz="2000">
                <a:solidFill>
                  <a:schemeClr val="bg1"/>
                </a:solidFill>
              </a:rPr>
              <a:t>3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second (Pair ‘p’ ‘w’)</a:t>
            </a:r>
          </a:p>
          <a:p>
            <a:r>
              <a:rPr lang="en-US" sz="2000" i="1">
                <a:solidFill>
                  <a:schemeClr val="bg1"/>
                </a:solidFill>
              </a:rPr>
              <a:t>evaluates to </a:t>
            </a:r>
            <a:r>
              <a:rPr lang="en-US" sz="2000">
                <a:solidFill>
                  <a:schemeClr val="bg1"/>
                </a:solidFill>
              </a:rPr>
              <a:t>‘w’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second (Pair True False)</a:t>
            </a:r>
          </a:p>
          <a:p>
            <a:r>
              <a:rPr lang="en-US" i="1">
                <a:solidFill>
                  <a:schemeClr val="bg1"/>
                </a:solidFill>
              </a:rPr>
              <a:t>evaluates to </a:t>
            </a:r>
            <a:r>
              <a:rPr lang="en-US">
                <a:solidFill>
                  <a:schemeClr val="bg1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data List a = Empty |</a:t>
            </a:r>
            <a:r>
              <a:rPr lang="en-US" sz="2400" dirty="0" smtClean="0">
                <a:latin typeface="Inconsolata"/>
                <a:cs typeface="Inconsolata"/>
              </a:rPr>
              <a:t> Link </a:t>
            </a:r>
            <a:r>
              <a:rPr lang="en-US" sz="2400" dirty="0">
                <a:latin typeface="Inconsolata"/>
                <a:cs typeface="Inconsolata"/>
              </a:rPr>
              <a:t>a (List a)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ghci</a:t>
            </a:r>
            <a:r>
              <a:rPr lang="en-US" sz="2400" dirty="0">
                <a:latin typeface="Inconsolata"/>
                <a:cs typeface="Inconsolata"/>
              </a:rPr>
              <a:t>&gt;</a:t>
            </a:r>
            <a:r>
              <a:rPr lang="en-US" sz="2400" dirty="0" smtClean="0">
                <a:latin typeface="Inconsolata"/>
                <a:cs typeface="Inconsolata"/>
              </a:rPr>
              <a:t> Link </a:t>
            </a:r>
            <a:r>
              <a:rPr lang="en-US" sz="2400" dirty="0">
                <a:latin typeface="Inconsolata"/>
                <a:cs typeface="Inconsolata"/>
              </a:rPr>
              <a:t>1 Empty</a:t>
            </a:r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Link </a:t>
            </a:r>
            <a:r>
              <a:rPr lang="en-US" sz="2400" dirty="0">
                <a:latin typeface="Inconsolata"/>
                <a:cs typeface="Inconsolata"/>
              </a:rPr>
              <a:t>1 Empty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ghci</a:t>
            </a:r>
            <a:r>
              <a:rPr lang="en-US" sz="2400" dirty="0">
                <a:latin typeface="Inconsolata"/>
                <a:cs typeface="Inconsolata"/>
              </a:rPr>
              <a:t>&gt;</a:t>
            </a:r>
            <a:r>
              <a:rPr lang="en-US" sz="2400" dirty="0" smtClean="0">
                <a:latin typeface="Inconsolata"/>
                <a:cs typeface="Inconsolata"/>
              </a:rPr>
              <a:t> Link </a:t>
            </a:r>
            <a:r>
              <a:rPr lang="en-US" sz="2400" dirty="0">
                <a:latin typeface="Inconsolata"/>
                <a:cs typeface="Inconsolata"/>
              </a:rPr>
              <a:t>2 </a:t>
            </a:r>
            <a:r>
              <a:rPr lang="en-US" sz="2400" dirty="0" smtClean="0">
                <a:latin typeface="Inconsolata"/>
                <a:cs typeface="Inconsolata"/>
              </a:rPr>
              <a:t>(Link </a:t>
            </a:r>
            <a:r>
              <a:rPr lang="en-US" sz="2400" dirty="0">
                <a:latin typeface="Inconsolata"/>
                <a:cs typeface="Inconsolata"/>
              </a:rPr>
              <a:t>1 Empty)</a:t>
            </a:r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Link </a:t>
            </a:r>
            <a:r>
              <a:rPr lang="en-US" sz="2400" dirty="0">
                <a:latin typeface="Inconsolata"/>
                <a:cs typeface="Inconsolata"/>
              </a:rPr>
              <a:t>2 </a:t>
            </a:r>
            <a:r>
              <a:rPr lang="en-US" sz="2400" dirty="0" smtClean="0">
                <a:latin typeface="Inconsolata"/>
                <a:cs typeface="Inconsolata"/>
              </a:rPr>
              <a:t>(Link </a:t>
            </a:r>
            <a:r>
              <a:rPr lang="en-US" sz="2400" dirty="0">
                <a:latin typeface="Inconsolata"/>
                <a:cs typeface="Inconsolata"/>
              </a:rPr>
              <a:t>1 Empty)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data List a = Empty |</a:t>
            </a:r>
            <a:r>
              <a:rPr lang="en-US" sz="2400" dirty="0" smtClean="0">
                <a:latin typeface="Inconsolata"/>
                <a:cs typeface="Inconsolata"/>
              </a:rPr>
              <a:t> Link </a:t>
            </a:r>
            <a:r>
              <a:rPr lang="en-US" sz="2400" dirty="0">
                <a:latin typeface="Inconsolata"/>
                <a:cs typeface="Inconsolata"/>
              </a:rPr>
              <a:t>a (List a)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ghci</a:t>
            </a:r>
            <a:r>
              <a:rPr lang="en-US" sz="2400" dirty="0">
                <a:latin typeface="Inconsolata"/>
                <a:cs typeface="Inconsolata"/>
              </a:rPr>
              <a:t>&gt;</a:t>
            </a:r>
            <a:r>
              <a:rPr lang="en-US" sz="2400" dirty="0" smtClean="0">
                <a:latin typeface="Inconsolata"/>
                <a:cs typeface="Inconsolata"/>
              </a:rPr>
              <a:t> Link 1 </a:t>
            </a:r>
            <a:r>
              <a:rPr lang="en-US" sz="2400" dirty="0">
                <a:latin typeface="Inconsolata"/>
                <a:cs typeface="Inconsolata"/>
              </a:rPr>
              <a:t>Empty</a:t>
            </a:r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Link 1 </a:t>
            </a:r>
            <a:r>
              <a:rPr lang="en-US" sz="2400" dirty="0">
                <a:latin typeface="Inconsolata"/>
                <a:cs typeface="Inconsolata"/>
              </a:rPr>
              <a:t>Empty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ghci</a:t>
            </a:r>
            <a:r>
              <a:rPr lang="en-US" sz="2400" dirty="0">
                <a:latin typeface="Inconsolata"/>
                <a:cs typeface="Inconsolata"/>
              </a:rPr>
              <a:t>&gt;</a:t>
            </a:r>
            <a:r>
              <a:rPr lang="en-US" sz="2400" dirty="0" smtClean="0">
                <a:latin typeface="Inconsolata"/>
                <a:cs typeface="Inconsolata"/>
              </a:rPr>
              <a:t> Link 2 (Link 1 </a:t>
            </a:r>
            <a:r>
              <a:rPr lang="en-US" sz="2400" dirty="0">
                <a:latin typeface="Inconsolata"/>
                <a:cs typeface="Inconsolata"/>
              </a:rPr>
              <a:t>Empty)</a:t>
            </a:r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Link 2 (Link 1 </a:t>
            </a:r>
            <a:r>
              <a:rPr lang="en-US" sz="2400" dirty="0">
                <a:latin typeface="Inconsolata"/>
                <a:cs typeface="Inconsolata"/>
              </a:rPr>
              <a:t>Empty)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ghci</a:t>
            </a:r>
            <a:r>
              <a:rPr lang="en-US" sz="2400" dirty="0">
                <a:latin typeface="Inconsolata"/>
                <a:cs typeface="Inconsolata"/>
              </a:rPr>
              <a:t>&gt;</a:t>
            </a:r>
            <a:r>
              <a:rPr lang="en-US" sz="2400" dirty="0" smtClean="0">
                <a:latin typeface="Inconsolata"/>
                <a:cs typeface="Inconsolata"/>
              </a:rPr>
              <a:t> Link 3 (Link 2 (Link 1 </a:t>
            </a:r>
            <a:r>
              <a:rPr lang="en-US" sz="2400" dirty="0">
                <a:latin typeface="Inconsolata"/>
                <a:cs typeface="Inconsolata"/>
              </a:rPr>
              <a:t>Empty))</a:t>
            </a:r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Link 3 (Link 2 (Link 1 </a:t>
            </a:r>
            <a:r>
              <a:rPr lang="en-US" sz="2400" dirty="0">
                <a:latin typeface="Inconsolata"/>
                <a:cs typeface="Inconsolata"/>
              </a:rPr>
              <a:t>Empty))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9" y="108365"/>
            <a:ext cx="6028908" cy="5600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14" y="5930299"/>
            <a:ext cx="776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Turing 1936 – Proves that ‘no’ there isn’t such a general method to tell if a FOL formula is valid.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List a = Empty | a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:</a:t>
            </a:r>
            <a:r>
              <a:rPr lang="en-US" sz="2400">
                <a:latin typeface="Inconsolata"/>
                <a:cs typeface="Inconsolata"/>
              </a:rPr>
              <a:t> (List a)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data </a:t>
            </a:r>
            <a:r>
              <a:rPr lang="en-US" sz="2400" dirty="0">
                <a:solidFill>
                  <a:srgbClr val="FF0000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latin typeface="Inconsolata"/>
                <a:cs typeface="Inconsolata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Inconsolata"/>
                <a:cs typeface="Inconsolata"/>
              </a:rPr>
              <a:t>]</a:t>
            </a:r>
            <a:r>
              <a:rPr lang="en-US" sz="2400" dirty="0">
                <a:latin typeface="Inconsolata"/>
                <a:cs typeface="Inconsolata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Inconsolata"/>
                <a:cs typeface="Inconsolata"/>
              </a:rPr>
              <a:t>[]</a:t>
            </a:r>
            <a:r>
              <a:rPr lang="en-US" sz="2400" dirty="0">
                <a:latin typeface="Inconsolata"/>
                <a:cs typeface="Inconsolata"/>
              </a:rPr>
              <a:t> | a : </a:t>
            </a:r>
            <a:r>
              <a:rPr lang="en-US" sz="2400" dirty="0">
                <a:solidFill>
                  <a:srgbClr val="FF0000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latin typeface="Inconsolata"/>
                <a:cs typeface="Inconsolata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Inconsolata"/>
                <a:cs typeface="Inconsolata"/>
              </a:rPr>
              <a:t>]</a:t>
            </a:r>
          </a:p>
          <a:p>
            <a:endParaRPr lang="en-US" sz="2400" dirty="0" smtClean="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 dirty="0" smtClean="0">
              <a:solidFill>
                <a:srgbClr val="FF0000"/>
              </a:solidFill>
              <a:latin typeface="Inconsolata"/>
              <a:cs typeface="Inconsolata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Inconsolata"/>
                <a:cs typeface="Inconsolata"/>
              </a:rPr>
              <a:t>Progression to built-in syntax</a:t>
            </a:r>
          </a:p>
          <a:p>
            <a:r>
              <a:rPr lang="en-US" sz="2400" dirty="0" smtClean="0"/>
              <a:t>data List a = Empty | Link a (List a)</a:t>
            </a:r>
          </a:p>
          <a:p>
            <a:r>
              <a:rPr lang="en-US" sz="2400" dirty="0" smtClean="0"/>
              <a:t>data List a = Empty | a : (List a)</a:t>
            </a:r>
          </a:p>
          <a:p>
            <a:r>
              <a:rPr lang="en-US" sz="2400" dirty="0" smtClean="0"/>
              <a:t>data [a] = Empty | a : [a]</a:t>
            </a:r>
          </a:p>
          <a:p>
            <a:r>
              <a:rPr lang="en-US" sz="2400" dirty="0" smtClean="0"/>
              <a:t>data [a] = [] | a : [a] </a:t>
            </a:r>
            <a:endParaRPr lang="en-US" sz="2400" dirty="0" smtClean="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[a] = [] | a : [a]</a:t>
            </a: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1 : []</a:t>
            </a:r>
          </a:p>
          <a:p>
            <a:r>
              <a:rPr lang="en-US" sz="2400">
                <a:latin typeface="Inconsolata"/>
                <a:cs typeface="Inconsolata"/>
              </a:rPr>
              <a:t>[1]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2 : 1 : []</a:t>
            </a:r>
          </a:p>
          <a:p>
            <a:r>
              <a:rPr lang="en-US" sz="2400">
                <a:latin typeface="Inconsolata"/>
                <a:cs typeface="Inconsolata"/>
              </a:rPr>
              <a:t>[2,1]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3 : [2,1]</a:t>
            </a:r>
          </a:p>
          <a:p>
            <a:r>
              <a:rPr lang="en-US" sz="2400">
                <a:latin typeface="Inconsolata"/>
                <a:cs typeface="Inconsolata"/>
              </a:rPr>
              <a:t>[3,2,1]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[a] = [] | a : [a]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(++) :: [t] -&gt; [t] -&gt; [t]</a:t>
            </a: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[a] = [] | a : [a]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(++) :: [t] -&gt; [t] -&gt; [t]</a:t>
            </a:r>
          </a:p>
          <a:p>
            <a:r>
              <a:rPr lang="en-US" sz="2400">
                <a:latin typeface="Inconsolata"/>
                <a:cs typeface="Inconsolata"/>
              </a:rPr>
              <a:t>[] ++ ys = ys</a:t>
            </a:r>
          </a:p>
          <a:p>
            <a:r>
              <a:rPr lang="en-US" sz="2400">
                <a:latin typeface="Inconsolata"/>
                <a:cs typeface="Inconsolata"/>
              </a:rPr>
              <a:t>(x:xs) ++ ys = x : (xs ++ ys)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[a] = [] | a : [a]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(++) :: [t] -&gt; [t] -&gt; [t]</a:t>
            </a:r>
          </a:p>
          <a:p>
            <a:r>
              <a:rPr lang="en-US" sz="2400">
                <a:latin typeface="Inconsolata"/>
                <a:cs typeface="Inconsolata"/>
              </a:rPr>
              <a:t>[] ++ ys = ys</a:t>
            </a:r>
          </a:p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(x:xs) </a:t>
            </a:r>
            <a:r>
              <a:rPr lang="en-US" sz="2400">
                <a:latin typeface="Inconsolata"/>
                <a:cs typeface="Inconsolata"/>
              </a:rPr>
              <a:t>++ ys = x : (xs ++ ys)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[1,2] ++ [3,4]</a:t>
            </a:r>
          </a:p>
          <a:p>
            <a:r>
              <a:rPr lang="en-US" sz="2400">
                <a:latin typeface="Inconsolata"/>
                <a:cs typeface="Inconsolata"/>
              </a:rPr>
              <a:t>[1,2,3,4]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[a] = [] | a : [a]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(++) :: [t] -&gt; [t] -&gt; [t]</a:t>
            </a:r>
          </a:p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[] ++ ys = ys</a:t>
            </a:r>
          </a:p>
          <a:p>
            <a:r>
              <a:rPr lang="en-US" sz="2400">
                <a:latin typeface="Inconsolata"/>
                <a:cs typeface="Inconsolata"/>
              </a:rPr>
              <a:t>(x:xs) ++ ys = x : (xs ++ ys)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71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data [a] = [] | a : [a]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>
                <a:latin typeface="Inconsolata"/>
                <a:cs typeface="Inconsolata"/>
              </a:rPr>
              <a:t>(++) :: [</a:t>
            </a:r>
            <a:r>
              <a:rPr lang="en-US" sz="2400" dirty="0" err="1">
                <a:latin typeface="Inconsolata"/>
                <a:cs typeface="Inconsolata"/>
              </a:rPr>
              <a:t>t</a:t>
            </a:r>
            <a:r>
              <a:rPr lang="en-US" sz="2400" dirty="0">
                <a:latin typeface="Inconsolata"/>
                <a:cs typeface="Inconsolata"/>
              </a:rPr>
              <a:t>] -&gt; [</a:t>
            </a:r>
            <a:r>
              <a:rPr lang="en-US" sz="2400" dirty="0" err="1">
                <a:latin typeface="Inconsolata"/>
                <a:cs typeface="Inconsolata"/>
              </a:rPr>
              <a:t>t</a:t>
            </a:r>
            <a:r>
              <a:rPr lang="en-US" sz="2400" dirty="0">
                <a:latin typeface="Inconsolata"/>
                <a:cs typeface="Inconsolata"/>
              </a:rPr>
              <a:t>] -&gt; [</a:t>
            </a:r>
            <a:r>
              <a:rPr lang="en-US" sz="2400" dirty="0" err="1">
                <a:latin typeface="Inconsolata"/>
                <a:cs typeface="Inconsolata"/>
              </a:rPr>
              <a:t>t</a:t>
            </a:r>
            <a:r>
              <a:rPr lang="en-US" sz="2400" dirty="0">
                <a:latin typeface="Inconsolata"/>
                <a:cs typeface="Inconsolata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[] ++ </a:t>
            </a:r>
            <a:r>
              <a:rPr lang="en-US" sz="2400" dirty="0" err="1">
                <a:solidFill>
                  <a:srgbClr val="000000"/>
                </a:solidFill>
                <a:latin typeface="Inconsolata"/>
                <a:cs typeface="Inconsolata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Inconsolata"/>
                <a:cs typeface="Inconsolata"/>
              </a:rPr>
              <a:t>ys</a:t>
            </a:r>
            <a:endParaRPr lang="en-US" sz="24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400" dirty="0">
                <a:latin typeface="Inconsolata"/>
                <a:cs typeface="Inconsolata"/>
              </a:rPr>
              <a:t>(</a:t>
            </a:r>
            <a:r>
              <a:rPr lang="en-US" sz="2400" dirty="0" err="1">
                <a:latin typeface="Inconsolata"/>
                <a:cs typeface="Inconsolata"/>
              </a:rPr>
              <a:t>x:xs</a:t>
            </a:r>
            <a:r>
              <a:rPr lang="en-US" sz="2400" dirty="0">
                <a:latin typeface="Inconsolata"/>
                <a:cs typeface="Inconsolata"/>
              </a:rPr>
              <a:t>) ++ </a:t>
            </a:r>
            <a:r>
              <a:rPr lang="en-US" sz="2400" dirty="0" err="1">
                <a:latin typeface="Inconsolata"/>
                <a:cs typeface="Inconsolata"/>
              </a:rPr>
              <a:t>ys</a:t>
            </a:r>
            <a:r>
              <a:rPr lang="en-US" sz="2400" dirty="0">
                <a:latin typeface="Inconsolata"/>
                <a:cs typeface="Inconsolata"/>
              </a:rPr>
              <a:t> = </a:t>
            </a:r>
            <a:r>
              <a:rPr lang="en-US" sz="2400" dirty="0" err="1">
                <a:latin typeface="Inconsolata"/>
                <a:cs typeface="Inconsolata"/>
              </a:rPr>
              <a:t>x</a:t>
            </a:r>
            <a:r>
              <a:rPr lang="en-US" sz="2400" dirty="0">
                <a:latin typeface="Inconsolata"/>
                <a:cs typeface="Inconsolata"/>
              </a:rPr>
              <a:t> : (</a:t>
            </a:r>
            <a:r>
              <a:rPr lang="en-US" sz="2400" dirty="0" err="1">
                <a:latin typeface="Inconsolata"/>
                <a:cs typeface="Inconsolata"/>
              </a:rPr>
              <a:t>xs</a:t>
            </a:r>
            <a:r>
              <a:rPr lang="en-US" sz="2400" dirty="0">
                <a:latin typeface="Inconsolata"/>
                <a:cs typeface="Inconsolata"/>
              </a:rPr>
              <a:t> ++ </a:t>
            </a:r>
            <a:r>
              <a:rPr lang="en-US" sz="2400" dirty="0" err="1">
                <a:latin typeface="Inconsolata"/>
                <a:cs typeface="Inconsolata"/>
              </a:rPr>
              <a:t>ys</a:t>
            </a:r>
            <a:r>
              <a:rPr lang="en-US" sz="2400" dirty="0" smtClean="0">
                <a:latin typeface="Inconsolata"/>
                <a:cs typeface="Inconsolata"/>
              </a:rPr>
              <a:t>)</a:t>
            </a:r>
          </a:p>
          <a:p>
            <a:endParaRPr lang="en-US" sz="2400" dirty="0" smtClean="0">
              <a:latin typeface="Inconsolata"/>
              <a:cs typeface="Inconsolata"/>
            </a:endParaRPr>
          </a:p>
          <a:p>
            <a:endParaRPr lang="en-US" sz="2400" dirty="0" smtClean="0">
              <a:latin typeface="Inconsolata"/>
              <a:cs typeface="Inconsolata"/>
            </a:endParaRPr>
          </a:p>
          <a:p>
            <a:r>
              <a:rPr lang="en-US" sz="2400" dirty="0" smtClean="0">
                <a:latin typeface="Inconsolata"/>
                <a:cs typeface="Inconsolata"/>
              </a:rPr>
              <a:t>Progression of recursion</a:t>
            </a:r>
          </a:p>
          <a:p>
            <a:r>
              <a:rPr lang="en-US" sz="2400" dirty="0" smtClean="0"/>
              <a:t>1 : ([2,3] ++ [4,5])</a:t>
            </a:r>
          </a:p>
          <a:p>
            <a:r>
              <a:rPr lang="en-US" sz="2400" dirty="0" smtClean="0"/>
              <a:t>1 : (2 : ([3] ++ [4,5]))</a:t>
            </a:r>
          </a:p>
          <a:p>
            <a:r>
              <a:rPr lang="en-US" sz="2400" dirty="0" smtClean="0"/>
              <a:t>1 : (2 : (3 : ([] ++ [4,5])))</a:t>
            </a:r>
          </a:p>
          <a:p>
            <a:r>
              <a:rPr lang="en-US" sz="2400" dirty="0" smtClean="0"/>
              <a:t>1 : (2 : (3 : [4,5]))</a:t>
            </a:r>
          </a:p>
          <a:p>
            <a:r>
              <a:rPr lang="en-US" sz="2400" dirty="0" smtClean="0"/>
              <a:t>[1,2,3,4,5] </a:t>
            </a:r>
            <a:endParaRPr lang="en-US" sz="2400" dirty="0" smtClean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square x = x * x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square x = x * x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map :: </a:t>
            </a:r>
            <a:r>
              <a:rPr lang="en-US" sz="2400">
                <a:latin typeface="Inconsolata"/>
                <a:cs typeface="Inconsolata"/>
              </a:rPr>
              <a:t>(a -&gt; b)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-&gt; [a] -&gt; [b]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map f []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=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[]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map f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(x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: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xs) = f x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: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map f xs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/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/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ghci&gt; map square [1,2,3]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[1,4,9]</a:t>
            </a:r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0894"/>
            <a:ext cx="8229600" cy="55552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Is there a ‘computing machine’ that can decide if some other ‘computing machine’ will stop?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No. The ‘halting problem’ is ‘</a:t>
            </a:r>
            <a:r>
              <a:rPr lang="en-US" sz="2800" dirty="0" err="1" smtClean="0"/>
              <a:t>undecidable</a:t>
            </a:r>
            <a:r>
              <a:rPr lang="en-US" sz="2800" dirty="0" smtClean="0"/>
              <a:t>’.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Turing goes on to prove that there is no solution to the Decision Problem. </a:t>
            </a:r>
          </a:p>
          <a:p>
            <a:pPr>
              <a:buNone/>
            </a:pPr>
            <a:r>
              <a:rPr lang="en-US" sz="2800" dirty="0" smtClean="0"/>
              <a:t>  </a:t>
            </a:r>
            <a:endParaRPr lang="en-US" sz="2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square x = x * x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map ::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(a -&gt; b)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-&gt; [a] -&gt; [b]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map f []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=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[]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map f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(x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: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xs) = f x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  <a:sym typeface="Wingdings"/>
              </a:rPr>
              <a:t>: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map f xs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/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/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ghci&gt; map square [1,2,3]</a:t>
            </a:r>
            <a:b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</a:b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[1,4,9]</a:t>
            </a:r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:: (a -&gt; a -&gt; b) -&gt; [a] -&gt; [b]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op xs = s ++ r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where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s = map (\y -&gt; y `op` y) xs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	 r = reverse s</a:t>
            </a: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(+) [1,2,3]</a:t>
            </a:r>
          </a:p>
          <a:p>
            <a:r>
              <a:rPr lang="en-US" sz="2400">
                <a:latin typeface="Inconsolata"/>
                <a:cs typeface="Inconsolata"/>
              </a:rPr>
              <a:t>[2,4,6,6,4,2]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(*) [1,2,3]</a:t>
            </a:r>
          </a:p>
          <a:p>
            <a:r>
              <a:rPr lang="en-US" sz="2400">
                <a:latin typeface="Inconsolata"/>
                <a:cs typeface="Inconsolata"/>
              </a:rPr>
              <a:t>[1,4,9,9,4,1]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:: (a -&gt; a -&gt; b) -&gt; [a] -&gt; [b]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op xs = s ++ r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400">
                <a:latin typeface="Inconsolata"/>
                <a:cs typeface="Inconsolata"/>
              </a:rPr>
              <a:t>where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s = map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(\y -&gt; y `op` y)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xs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	 r = reverse s</a:t>
            </a: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(+) [1,2,3]</a:t>
            </a:r>
          </a:p>
          <a:p>
            <a:r>
              <a:rPr lang="en-US" sz="2400">
                <a:latin typeface="Inconsolata"/>
                <a:cs typeface="Inconsolata"/>
              </a:rPr>
              <a:t>[2,4,6,6,4,2]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(*) [1,2,3]</a:t>
            </a:r>
          </a:p>
          <a:p>
            <a:r>
              <a:rPr lang="en-US" sz="2400">
                <a:latin typeface="Inconsolata"/>
                <a:cs typeface="Inconsolata"/>
              </a:rPr>
              <a:t>[1,4,9,9,4,1]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5" y="1130135"/>
            <a:ext cx="78069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::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(a -&gt; a -&gt; b)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-&gt; [a] -&gt; [b]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demo op xs = s ++ r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400">
                <a:latin typeface="Inconsolata"/>
                <a:cs typeface="Inconsolata"/>
              </a:rPr>
              <a:t>where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s = map </a:t>
            </a:r>
            <a:r>
              <a:rPr lang="en-US" sz="2400">
                <a:latin typeface="Inconsolata"/>
                <a:cs typeface="Inconsolata"/>
              </a:rPr>
              <a:t>(\y -&gt; y `op` y)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xs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	 r = reverse s</a:t>
            </a: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endParaRPr lang="en-US" sz="240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(+) [1,2,3]</a:t>
            </a:r>
          </a:p>
          <a:p>
            <a:r>
              <a:rPr lang="en-US" sz="2400">
                <a:latin typeface="Inconsolata"/>
                <a:cs typeface="Inconsolata"/>
              </a:rPr>
              <a:t>[2,4,6,6,4,2]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ghci&gt; demo (*) [1,2,3]</a:t>
            </a:r>
          </a:p>
          <a:p>
            <a:r>
              <a:rPr lang="en-US" sz="2400">
                <a:latin typeface="Inconsolata"/>
                <a:cs typeface="Inconsolata"/>
              </a:rPr>
              <a:t>[1,4,9,9,4,1]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498"/>
            <a:ext cx="8229600" cy="5508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Functional Features</a:t>
            </a:r>
          </a:p>
          <a:p>
            <a:r>
              <a:rPr lang="en-US" dirty="0" smtClean="0"/>
              <a:t>Lambda abstraction (function literals)</a:t>
            </a:r>
          </a:p>
          <a:p>
            <a:r>
              <a:rPr lang="en-US" dirty="0" smtClean="0"/>
              <a:t>Functions are ‘first class’</a:t>
            </a:r>
          </a:p>
          <a:p>
            <a:r>
              <a:rPr lang="en-US" dirty="0" smtClean="0"/>
              <a:t>Strong typing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Currying (partial function application)</a:t>
            </a:r>
          </a:p>
          <a:p>
            <a:r>
              <a:rPr lang="en-US" dirty="0" smtClean="0"/>
              <a:t>Expressions (evaluates to value)</a:t>
            </a:r>
          </a:p>
          <a:p>
            <a:r>
              <a:rPr lang="en-US" dirty="0" smtClean="0"/>
              <a:t>No changing values bound to 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|1|0|1|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^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(1,0,1,R,1)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1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|0|1|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(1,0,1,R,1)</a:t>
            </a:r>
          </a:p>
          <a:p>
            <a:r>
              <a:rPr lang="en-US" sz="2400"/>
              <a:t>(1,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0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|0|1|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(1,0,1,R,1)</a:t>
            </a:r>
          </a:p>
          <a:p>
            <a:r>
              <a:rPr lang="en-US" sz="2400"/>
              <a:t>(1,1,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/>
              <a:t>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|0|0|1|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(1,0,1,R,1)</a:t>
            </a:r>
          </a:p>
          <a:p>
            <a:r>
              <a:rPr lang="en-US" sz="2400"/>
              <a:t>(1,1,0,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/>
              <a:t>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|0|0|1|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(1,0,1,R,1)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0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/>
              <a:t>,1,R,1)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1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,R,1)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053" y="1422078"/>
            <a:ext cx="6740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Brief history of formalization of math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Turing Machine and Beyond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Lambda calculus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History of FP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Inconsolata"/>
                <a:cs typeface="Inconsolata"/>
              </a:rPr>
              <a:t> A Look at Haskell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Inconsolata"/>
                <a:cs typeface="Inconsolata"/>
              </a:rPr>
              <a:t> What is FP?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|0|1|1|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/>
              <a:t>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|0|1|1|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</a:t>
            </a: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,1)</a:t>
            </a:r>
          </a:p>
          <a:p>
            <a:r>
              <a:rPr lang="en-US" sz="2400"/>
              <a:t>(1,1,0,R,1)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|0|1|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1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</a:t>
            </a: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,1)</a:t>
            </a:r>
          </a:p>
          <a:p>
            <a:r>
              <a:rPr lang="en-US" sz="2400"/>
              <a:t>(1,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,0,R,1)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|0|1|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0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</a:t>
            </a: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,1)</a:t>
            </a:r>
          </a:p>
          <a:p>
            <a:r>
              <a:rPr lang="en-US" sz="2400"/>
              <a:t>(1,1,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/>
              <a:t>,R,1)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23" y="1788991"/>
            <a:ext cx="73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. . . | | | | | | | |0|1|</a:t>
            </a:r>
            <a:r>
              <a:rPr lang="en-US" sz="2400">
                <a:latin typeface="Inconsolata"/>
                <a:cs typeface="Inconsolata"/>
              </a:rPr>
              <a:t>0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| | | | | | | . .</a:t>
            </a:r>
          </a:p>
          <a:p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                         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^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0343" y="3238945"/>
            <a:ext cx="2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(1,0,1,</a:t>
            </a:r>
            <a:r>
              <a:rPr lang="en-US" sz="2400">
                <a:solidFill>
                  <a:srgbClr val="000000"/>
                </a:solidFill>
              </a:rPr>
              <a:t>R</a:t>
            </a:r>
            <a:r>
              <a:rPr lang="en-US" sz="2400"/>
              <a:t>,1)</a:t>
            </a:r>
          </a:p>
          <a:p>
            <a:r>
              <a:rPr lang="en-US" sz="2400"/>
              <a:t>(1,1,0,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/>
              <a:t>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906" y="547591"/>
            <a:ext cx="622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nconsolata"/>
                <a:cs typeface="Inconsolata"/>
              </a:rPr>
              <a:t>Invert string of binary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v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3" y="540111"/>
            <a:ext cx="4513260" cy="5133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909" y="5673945"/>
            <a:ext cx="766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Von Neumann – Unfinished report of the design of the EDVAC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onA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587500"/>
            <a:ext cx="5232400" cy="3683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028343"/>
            <a:ext cx="10668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AD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0002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DA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18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+A5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+00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+65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+01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+85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+FA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+A9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+00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+85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+FB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+4C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+4F      </a:t>
            </a:r>
          </a:p>
          <a:p>
            <a:r>
              <a:rPr lang="en-US">
                <a:solidFill>
                  <a:srgbClr val="000000"/>
                </a:solidFill>
                <a:latin typeface="Inconsolata"/>
                <a:cs typeface="Inconsolata"/>
              </a:rPr>
              <a:t>+1C </a:t>
            </a:r>
          </a:p>
        </p:txBody>
      </p:sp>
      <p:pic>
        <p:nvPicPr>
          <p:cNvPr id="3" name="Picture 2" descr="KIM-1_02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84" y="1028343"/>
            <a:ext cx="2519990" cy="5029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M-1_02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84" y="1028343"/>
            <a:ext cx="2519990" cy="5029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0692" y="1176739"/>
            <a:ext cx="35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consolata"/>
                <a:cs typeface="Inconsolata"/>
              </a:rPr>
              <a:t>0002    18         CLC</a:t>
            </a:r>
          </a:p>
          <a:p>
            <a:r>
              <a:rPr lang="en-US">
                <a:latin typeface="Inconsolata"/>
                <a:cs typeface="Inconsolata"/>
              </a:rPr>
              <a:t>0003    A5 00      LDA VALl</a:t>
            </a:r>
          </a:p>
          <a:p>
            <a:r>
              <a:rPr lang="en-US">
                <a:latin typeface="Inconsolata"/>
                <a:cs typeface="Inconsolata"/>
              </a:rPr>
              <a:t>0005    65 01      ADC VAL2</a:t>
            </a:r>
          </a:p>
          <a:p>
            <a:r>
              <a:rPr lang="en-US">
                <a:latin typeface="Inconsolata"/>
                <a:cs typeface="Inconsolata"/>
              </a:rPr>
              <a:t>0007    85 FA      STA POINTL</a:t>
            </a:r>
          </a:p>
          <a:p>
            <a:r>
              <a:rPr lang="en-US">
                <a:latin typeface="Inconsolata"/>
                <a:cs typeface="Inconsolata"/>
              </a:rPr>
              <a:t>0009    A9 00      LDA #00</a:t>
            </a:r>
          </a:p>
          <a:p>
            <a:r>
              <a:rPr lang="en-US">
                <a:latin typeface="Inconsolata"/>
                <a:cs typeface="Inconsolata"/>
              </a:rPr>
              <a:t>000B    85 FB      STA POINTH</a:t>
            </a:r>
          </a:p>
          <a:p>
            <a:r>
              <a:rPr lang="en-US">
                <a:latin typeface="Inconsolata"/>
                <a:cs typeface="Inconsolata"/>
              </a:rPr>
              <a:t>000D    4C 4F 1C   JMP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M-1_02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84" y="1028343"/>
            <a:ext cx="2519990" cy="5029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0692" y="1176739"/>
            <a:ext cx="35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consolata"/>
                <a:cs typeface="Inconsolata"/>
              </a:rPr>
              <a:t>0002    18         CLC</a:t>
            </a:r>
          </a:p>
          <a:p>
            <a:r>
              <a:rPr lang="en-US">
                <a:latin typeface="Inconsolata"/>
                <a:cs typeface="Inconsolata"/>
              </a:rPr>
              <a:t>0003    A5 00      LDA VALl</a:t>
            </a:r>
          </a:p>
          <a:p>
            <a:r>
              <a:rPr lang="en-US">
                <a:latin typeface="Inconsolata"/>
                <a:cs typeface="Inconsolata"/>
              </a:rPr>
              <a:t>0005    65 01      ADC VAL2</a:t>
            </a:r>
          </a:p>
          <a:p>
            <a:r>
              <a:rPr lang="en-US">
                <a:latin typeface="Inconsolata"/>
                <a:cs typeface="Inconsolata"/>
              </a:rPr>
              <a:t>0007    85 FA      STA POINTL</a:t>
            </a:r>
          </a:p>
          <a:p>
            <a:r>
              <a:rPr lang="en-US">
                <a:latin typeface="Inconsolata"/>
                <a:cs typeface="Inconsolata"/>
              </a:rPr>
              <a:t>0009    A9 00      LDA #00</a:t>
            </a:r>
          </a:p>
          <a:p>
            <a:r>
              <a:rPr lang="en-US">
                <a:latin typeface="Inconsolata"/>
                <a:cs typeface="Inconsolata"/>
              </a:rPr>
              <a:t>000B    85 FB      STA POINTH</a:t>
            </a:r>
          </a:p>
          <a:p>
            <a:r>
              <a:rPr lang="en-US">
                <a:latin typeface="Inconsolata"/>
                <a:cs typeface="Inconsolata"/>
              </a:rPr>
              <a:t>000D    4C 4F 1C   JMP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698917"/>
            <a:ext cx="6285950" cy="4778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1297" y="5732234"/>
            <a:ext cx="601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Euclid ‘Elements’ – Build complex propositions starting from small set of assertions and methods of proof. Foundation of mathematics for over 2,000 years.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M-1_02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84" y="1028343"/>
            <a:ext cx="2519990" cy="5029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0692" y="1176739"/>
            <a:ext cx="35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consolata"/>
                <a:cs typeface="Inconsolata"/>
              </a:rPr>
              <a:t>0002    18         CLC</a:t>
            </a:r>
          </a:p>
          <a:p>
            <a:r>
              <a:rPr lang="en-US">
                <a:latin typeface="Inconsolata"/>
                <a:cs typeface="Inconsolata"/>
              </a:rPr>
              <a:t>0003    A5 00      LDA VALl</a:t>
            </a:r>
          </a:p>
          <a:p>
            <a:r>
              <a:rPr lang="en-US">
                <a:latin typeface="Inconsolata"/>
                <a:cs typeface="Inconsolata"/>
              </a:rPr>
              <a:t>0005    65 01      ADC VAL2</a:t>
            </a:r>
          </a:p>
          <a:p>
            <a:r>
              <a:rPr lang="en-US">
                <a:latin typeface="Inconsolata"/>
                <a:cs typeface="Inconsolata"/>
              </a:rPr>
              <a:t>0007    85 FA      STA POINTL</a:t>
            </a:r>
          </a:p>
          <a:p>
            <a:r>
              <a:rPr lang="en-US">
                <a:latin typeface="Inconsolata"/>
                <a:cs typeface="Inconsolata"/>
              </a:rPr>
              <a:t>0009    A9 00      LDA #00</a:t>
            </a:r>
          </a:p>
          <a:p>
            <a:r>
              <a:rPr lang="en-US">
                <a:latin typeface="Inconsolata"/>
                <a:cs typeface="Inconsolata"/>
              </a:rPr>
              <a:t>000B    85 FB      STA POINTH</a:t>
            </a:r>
          </a:p>
          <a:p>
            <a:r>
              <a:rPr lang="en-US">
                <a:latin typeface="Inconsolata"/>
                <a:cs typeface="Inconsolata"/>
              </a:rPr>
              <a:t>000D    4C 4F 1C   JMP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M-1_02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84" y="1028343"/>
            <a:ext cx="2519990" cy="5029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0692" y="1176739"/>
            <a:ext cx="35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consolata"/>
                <a:cs typeface="Inconsolata"/>
              </a:rPr>
              <a:t>0002    18         CLC</a:t>
            </a:r>
          </a:p>
          <a:p>
            <a:r>
              <a:rPr lang="en-US">
                <a:latin typeface="Inconsolata"/>
                <a:cs typeface="Inconsolata"/>
              </a:rPr>
              <a:t>0003    A5 00      LDA VALl</a:t>
            </a:r>
          </a:p>
          <a:p>
            <a:r>
              <a:rPr lang="en-US">
                <a:latin typeface="Inconsolata"/>
                <a:cs typeface="Inconsolata"/>
              </a:rPr>
              <a:t>0005    65 01      ADC VAL2</a:t>
            </a:r>
          </a:p>
          <a:p>
            <a:r>
              <a:rPr lang="en-US">
                <a:latin typeface="Inconsolata"/>
                <a:cs typeface="Inconsolata"/>
              </a:rPr>
              <a:t>0007    85 FA      STA POINTL</a:t>
            </a:r>
          </a:p>
          <a:p>
            <a:r>
              <a:rPr lang="en-US">
                <a:latin typeface="Inconsolata"/>
                <a:cs typeface="Inconsolata"/>
              </a:rPr>
              <a:t>0009    A9 00      LDA #00</a:t>
            </a:r>
          </a:p>
          <a:p>
            <a:r>
              <a:rPr lang="en-US">
                <a:latin typeface="Inconsolata"/>
                <a:cs typeface="Inconsolata"/>
              </a:rPr>
              <a:t>000B    85 FB      STA POINTH</a:t>
            </a:r>
          </a:p>
          <a:p>
            <a:r>
              <a:rPr lang="en-US">
                <a:latin typeface="Inconsolata"/>
                <a:cs typeface="Inconsolata"/>
              </a:rPr>
              <a:t>000D    4C 4F 1C   JMP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09-22 at 6.00.55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458" b="-8458"/>
          <a:stretch>
            <a:fillRect/>
          </a:stretch>
        </p:blipFill>
        <p:spPr>
          <a:xfrm>
            <a:off x="457200" y="330254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518464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is a thin layer over assembler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u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87" y="362334"/>
            <a:ext cx="6424184" cy="5472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9040" y="6046807"/>
            <a:ext cx="763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Church – 1936 created a language to formalize math, but was shown to be inconsistent. Used to define ‘effectively calculable’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428" y="1689378"/>
            <a:ext cx="64203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A term in this language can be ... </a:t>
            </a: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variable -  </a:t>
            </a:r>
            <a:r>
              <a:rPr lang="en-US" sz="2400" i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x,y,z etc.</a:t>
            </a: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application -  AB</a:t>
            </a: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abstraction -   λx.A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904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Abstraction</a:t>
            </a:r>
          </a:p>
          <a:p>
            <a:pPr>
              <a:buNone/>
            </a:pPr>
            <a:r>
              <a:rPr lang="en-US" dirty="0" smtClean="0"/>
              <a:t>10*8</a:t>
            </a:r>
          </a:p>
          <a:p>
            <a:pPr>
              <a:buNone/>
            </a:pPr>
            <a:r>
              <a:rPr lang="en-US" dirty="0" smtClean="0"/>
              <a:t>10*9</a:t>
            </a:r>
          </a:p>
          <a:p>
            <a:pPr>
              <a:buNone/>
            </a:pPr>
            <a:r>
              <a:rPr lang="en-US" dirty="0" smtClean="0"/>
              <a:t>10*11</a:t>
            </a:r>
          </a:p>
          <a:p>
            <a:pPr>
              <a:buNone/>
            </a:pPr>
            <a:r>
              <a:rPr lang="en-US" dirty="0" smtClean="0"/>
              <a:t>10*</a:t>
            </a:r>
            <a:r>
              <a:rPr lang="en-US" dirty="0" err="1" smtClean="0"/>
              <a:t>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f(x</a:t>
            </a:r>
            <a:r>
              <a:rPr lang="en-US" dirty="0" smtClean="0"/>
              <a:t>) = 10*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0586" y="1600200"/>
            <a:ext cx="3542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Application</a:t>
            </a:r>
          </a:p>
          <a:p>
            <a:pPr>
              <a:buNone/>
            </a:pPr>
            <a:r>
              <a:rPr lang="en-US" sz="3200" dirty="0" smtClean="0"/>
              <a:t>f(8) = 10*8</a:t>
            </a:r>
          </a:p>
          <a:p>
            <a:pPr>
              <a:buNone/>
            </a:pPr>
            <a:r>
              <a:rPr lang="en-US" sz="3200" dirty="0" smtClean="0"/>
              <a:t>f(9) = 10*9</a:t>
            </a:r>
          </a:p>
          <a:p>
            <a:pPr>
              <a:buNone/>
            </a:pPr>
            <a:r>
              <a:rPr lang="en-US" sz="3200" dirty="0" smtClean="0"/>
              <a:t>f(11) = 10*11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λx.x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λx.xλx.x</a:t>
            </a: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.x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λx.x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latin typeface="Inconsolata"/>
              <a:cs typeface="Inconsolata"/>
            </a:endParaRP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nconsolata"/>
                <a:cs typeface="Inconsolata"/>
              </a:rPr>
              <a:t>λx.xλx.x</a:t>
            </a:r>
          </a:p>
          <a:p>
            <a:endParaRPr lang="en-US" sz="240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λx.x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92" y="640477"/>
            <a:ext cx="5842311" cy="5058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5392" y="5953600"/>
            <a:ext cx="603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Newton “Principia” – Relied on geometry in 1687 to be convincing.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λx.λy.y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2" y="1293248"/>
            <a:ext cx="377528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1" y="1293248"/>
            <a:ext cx="54764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		“Currying”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51" y="1293248"/>
            <a:ext cx="54764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		=&gt;  λxy.xy 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70" y="1269946"/>
            <a:ext cx="4462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λx.x is the same as λa.a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34" y="1141786"/>
            <a:ext cx="70145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λx.λy.xyλx.λy.yλx.λy.xλx.λy.y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34" y="1141786"/>
            <a:ext cx="70145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λx.λy.xyλx.λy.yλx.λy.x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34" y="1141786"/>
            <a:ext cx="70145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λx.λy.x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34" y="1141786"/>
            <a:ext cx="70145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λx.λy.xy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λx.λy.x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λx.λy.xy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λx.λy.x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λx.λy.y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gl1684ncb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4896" r="-14896"/>
          <a:stretch>
            <a:fillRect/>
          </a:stretch>
        </p:blipFill>
        <p:spPr>
          <a:xfrm>
            <a:off x="850604" y="501651"/>
            <a:ext cx="7428371" cy="5076914"/>
          </a:xfrm>
        </p:spPr>
      </p:pic>
      <p:sp>
        <p:nvSpPr>
          <p:cNvPr id="6" name="TextBox 5"/>
          <p:cNvSpPr txBox="1"/>
          <p:nvPr/>
        </p:nvSpPr>
        <p:spPr>
          <a:xfrm>
            <a:off x="699127" y="5767186"/>
            <a:ext cx="78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Leibniz ‘</a:t>
            </a:r>
            <a:r>
              <a:rPr lang="en-US" dirty="0" err="1" smtClean="0"/>
              <a:t>Acta</a:t>
            </a:r>
            <a:r>
              <a:rPr lang="en-US" dirty="0" smtClean="0"/>
              <a:t> </a:t>
            </a:r>
            <a:r>
              <a:rPr lang="en-US" dirty="0" err="1" smtClean="0"/>
              <a:t>Eruditorum</a:t>
            </a:r>
            <a:r>
              <a:rPr lang="en-US" dirty="0" smtClean="0"/>
              <a:t>’ – First publication of methods of the infinitesimal calculus in 1684.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λx.λy.xy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λa.λb.b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λe.λf.e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)(</a:t>
            </a:r>
            <a:r>
              <a:rPr lang="en-US" sz="2400">
                <a:latin typeface="Inconsolata"/>
                <a:cs typeface="Inconsolata"/>
              </a:rPr>
              <a:t>λs.λt.t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(λx.λy.xy)(λa.λb.b)(λe.λf.e)(λs.λt.t)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</a:t>
            </a:r>
            <a:r>
              <a:rPr lang="en-US" sz="2400">
                <a:latin typeface="Inconsolata"/>
                <a:cs typeface="Inconsolata"/>
              </a:rPr>
              <a:t>(λx.λy.xy)(λa.λb.b)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(λe.λf.e)(λs.λt.t)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((</a:t>
            </a:r>
            <a:r>
              <a:rPr lang="en-US" sz="2400">
                <a:latin typeface="Inconsolata"/>
                <a:cs typeface="Inconsolata"/>
              </a:rPr>
              <a:t>(λx.λy.xy)(λa.λb.b)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(λe.λf.e)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(λs.λt.t)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((λxy.xy)(λab.b))</a:t>
            </a:r>
            <a:r>
              <a:rPr lang="en-US" sz="2400">
                <a:latin typeface="Inconsolata"/>
                <a:cs typeface="Inconsolata"/>
              </a:rPr>
              <a:t>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AND 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AND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True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λst.t</a:t>
            </a:r>
            <a:r>
              <a:rPr lang="en-US" sz="2400">
                <a:latin typeface="Inconsolata"/>
                <a:cs typeface="Inconsolata"/>
              </a:rPr>
              <a:t>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AND True 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7"/>
            <a:ext cx="7655442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AND True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False  same as True </a:t>
            </a:r>
            <a:r>
              <a:rPr lang="en-US" sz="2400"/>
              <a:t>∧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False</a:t>
            </a:r>
            <a:endParaRPr lang="en-US" sz="2400"/>
          </a:p>
          <a:p>
            <a:endParaRPr lang="en-US"/>
          </a:p>
        </p:txBody>
      </p:sp>
      <p:pic>
        <p:nvPicPr>
          <p:cNvPr id="3" name="Picture 2" descr="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40" y="2937555"/>
            <a:ext cx="3428571" cy="191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7"/>
            <a:ext cx="7655442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AND True 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False  same as True </a:t>
            </a:r>
            <a:r>
              <a:rPr lang="en-US" sz="2400"/>
              <a:t>∧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 False</a:t>
            </a:r>
            <a:endParaRPr lang="en-US" sz="2400"/>
          </a:p>
          <a:p>
            <a:endParaRPr lang="en-US"/>
          </a:p>
        </p:txBody>
      </p:sp>
      <p:pic>
        <p:nvPicPr>
          <p:cNvPr id="3" name="Picture 2" descr="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40" y="2937555"/>
            <a:ext cx="3428571" cy="191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37515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“There is delivered a certain new and wonderful calculation, which has relation to all our reflections and which is proceeded not less accurate than Arithmetic and Algebra. As applied to </a:t>
            </a:r>
            <a:r>
              <a:rPr lang="en-US" sz="2800" dirty="0" err="1" smtClean="0"/>
              <a:t>controversions</a:t>
            </a:r>
            <a:r>
              <a:rPr lang="en-US" sz="2800" dirty="0" smtClean="0"/>
              <a:t>, they can terminate always as they are soluble on data just by putting pen to paper; it is sufficient for two disputers omitting verbal pleadings to say to each other: </a:t>
            </a:r>
            <a:r>
              <a:rPr lang="en-US" sz="2800" b="1" dirty="0" smtClean="0"/>
              <a:t>let us calculate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9040" y="4543844"/>
            <a:ext cx="791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Leibniz “</a:t>
            </a:r>
            <a:r>
              <a:rPr lang="en-US" dirty="0" err="1" smtClean="0"/>
              <a:t>Initia</a:t>
            </a:r>
            <a:r>
              <a:rPr lang="en-US" dirty="0" smtClean="0"/>
              <a:t> et </a:t>
            </a:r>
            <a:r>
              <a:rPr lang="en-US" dirty="0" err="1" smtClean="0"/>
              <a:t>Specimina</a:t>
            </a:r>
            <a:r>
              <a:rPr lang="en-US" dirty="0" smtClean="0"/>
              <a:t> Scientiae” – Reasoning could be reduced to calculation. And therefore disputes could be resolving by calculating.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(((λxy.xy)(λab.b))(λef.e)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 sz="2400">
                <a:latin typeface="Inconsolata"/>
                <a:cs typeface="Inconsolata"/>
              </a:rPr>
              <a:t>y.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 sz="2400">
                <a:latin typeface="Inconsolata"/>
                <a:cs typeface="Inconsolata"/>
              </a:rPr>
              <a:t>y)(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λab.b</a:t>
            </a:r>
            <a:r>
              <a:rPr lang="en-US" sz="2400">
                <a:latin typeface="Inconsolata"/>
                <a:cs typeface="Inconsolata"/>
              </a:rPr>
              <a:t>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 sz="2400">
                <a:latin typeface="Inconsolata"/>
                <a:cs typeface="Inconsolata"/>
              </a:rPr>
              <a:t>y.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x</a:t>
            </a:r>
            <a:r>
              <a:rPr lang="en-US" sz="2400">
                <a:latin typeface="Inconsolata"/>
                <a:cs typeface="Inconsolata"/>
              </a:rPr>
              <a:t>y)(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λab.b</a:t>
            </a:r>
            <a:r>
              <a:rPr lang="en-US" sz="2400">
                <a:latin typeface="Inconsolata"/>
                <a:cs typeface="Inconsolata"/>
              </a:rPr>
              <a:t>))(λef.e)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((λy.(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λab.b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y)(λef.e)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 sz="2400">
                <a:latin typeface="Inconsolata"/>
                <a:cs typeface="Inconsolata"/>
              </a:rPr>
              <a:t>.(λab.b)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 sz="2400">
                <a:latin typeface="Inconsolata"/>
                <a:cs typeface="Inconsolata"/>
              </a:rPr>
              <a:t>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 sz="2400">
                <a:latin typeface="Inconsolata"/>
                <a:cs typeface="Inconsolata"/>
              </a:rPr>
              <a:t>.(λab.b)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y</a:t>
            </a:r>
            <a:r>
              <a:rPr lang="en-US" sz="2400">
                <a:latin typeface="Inconsolata"/>
                <a:cs typeface="Inconsolata"/>
              </a:rPr>
              <a:t>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((λab.b)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((λy.(λab.b)y)(λef.e))(λst.t)</a:t>
            </a:r>
          </a:p>
          <a:p>
            <a:r>
              <a:rPr lang="en-US" sz="2400">
                <a:latin typeface="Inconsolata"/>
                <a:cs typeface="Inconsolata"/>
              </a:rPr>
              <a:t>((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λa.λb.b</a:t>
            </a:r>
            <a:r>
              <a:rPr lang="en-US" sz="2400">
                <a:latin typeface="Inconsolata"/>
                <a:cs typeface="Inconsolata"/>
              </a:rPr>
              <a:t>)λef.e)(λst.t)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((λy.(λab.b)y)(λef.e))(λst.t)</a:t>
            </a:r>
          </a:p>
          <a:p>
            <a:r>
              <a:rPr lang="en-US" sz="2400">
                <a:latin typeface="Inconsolata"/>
                <a:cs typeface="Inconsolata"/>
              </a:rPr>
              <a:t>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a</a:t>
            </a:r>
            <a:r>
              <a:rPr lang="en-US" sz="2400">
                <a:latin typeface="Inconsolata"/>
                <a:cs typeface="Inconsolata"/>
              </a:rPr>
              <a:t>.λb.b)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((λy.(λab.b)y)(λef.e))(λst.t)</a:t>
            </a:r>
          </a:p>
          <a:p>
            <a:r>
              <a:rPr lang="en-US" sz="2400">
                <a:latin typeface="Inconsolata"/>
                <a:cs typeface="Inconsolata"/>
              </a:rPr>
              <a:t>((λ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a</a:t>
            </a:r>
            <a:r>
              <a:rPr lang="en-US" sz="2400">
                <a:latin typeface="Inconsolata"/>
                <a:cs typeface="Inconsolata"/>
              </a:rPr>
              <a:t>.λb.b)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λef.e</a:t>
            </a:r>
            <a:r>
              <a:rPr lang="en-US" sz="2400">
                <a:latin typeface="Inconsolata"/>
                <a:cs typeface="Inconsolata"/>
              </a:rPr>
              <a:t>)(λst.t)</a:t>
            </a:r>
          </a:p>
          <a:p>
            <a:r>
              <a:rPr lang="en-US" sz="2400">
                <a:latin typeface="Inconsolata"/>
                <a:cs typeface="Inconsolata"/>
              </a:rPr>
              <a:t>(λb.b)(λst.t)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(((</a:t>
            </a:r>
            <a:r>
              <a:rPr lang="en-US" sz="2400" dirty="0" err="1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 dirty="0" err="1">
                <a:latin typeface="Inconsolata"/>
                <a:cs typeface="Inconsolata"/>
              </a:rPr>
              <a:t>)(λef.e)</a:t>
            </a:r>
            <a:r>
              <a:rPr lang="en-US" sz="2400" dirty="0" err="1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 dirty="0" err="1">
                <a:latin typeface="Inconsolata"/>
                <a:cs typeface="Inconsolata"/>
              </a:rPr>
              <a:t>(λst.t</a:t>
            </a:r>
            <a:r>
              <a:rPr lang="en-US" sz="2400" dirty="0">
                <a:latin typeface="Inconsolata"/>
                <a:cs typeface="Inconsolata"/>
              </a:rPr>
              <a:t>)</a:t>
            </a:r>
          </a:p>
          <a:p>
            <a:r>
              <a:rPr lang="en-US" sz="2400" dirty="0">
                <a:latin typeface="Inconsolata"/>
                <a:cs typeface="Inconsolata"/>
              </a:rPr>
              <a:t>((</a:t>
            </a:r>
            <a:r>
              <a:rPr lang="en-US" sz="2400" dirty="0" err="1">
                <a:latin typeface="Inconsolata"/>
                <a:cs typeface="Inconsolata"/>
              </a:rPr>
              <a:t>λy.(λab.b)y)(λef.e))(λst.t</a:t>
            </a:r>
            <a:r>
              <a:rPr lang="en-US" sz="2400" dirty="0">
                <a:latin typeface="Inconsolata"/>
                <a:cs typeface="Inconsolata"/>
              </a:rPr>
              <a:t>)</a:t>
            </a:r>
          </a:p>
          <a:p>
            <a:r>
              <a:rPr lang="en-US" sz="2400" dirty="0">
                <a:latin typeface="Inconsolata"/>
                <a:cs typeface="Inconsolata"/>
              </a:rPr>
              <a:t>((</a:t>
            </a:r>
            <a:r>
              <a:rPr lang="en-US" sz="2400" dirty="0" err="1">
                <a:latin typeface="Inconsolata"/>
                <a:cs typeface="Inconsolata"/>
              </a:rPr>
              <a:t>λa.λb.b)λef.e)(λst.t</a:t>
            </a:r>
            <a:r>
              <a:rPr lang="en-US" sz="2400" dirty="0">
                <a:latin typeface="Inconsolata"/>
                <a:cs typeface="Inconsolata"/>
              </a:rPr>
              <a:t>)</a:t>
            </a:r>
          </a:p>
          <a:p>
            <a:r>
              <a:rPr lang="en-US" sz="2400" dirty="0">
                <a:latin typeface="Inconsolata"/>
                <a:cs typeface="Inconsolata"/>
              </a:rPr>
              <a:t>(</a:t>
            </a:r>
            <a:r>
              <a:rPr lang="en-US" sz="2400" dirty="0" err="1">
                <a:latin typeface="Inconsolata"/>
                <a:cs typeface="Inconsolata"/>
              </a:rPr>
              <a:t>λ</a:t>
            </a:r>
            <a:r>
              <a:rPr lang="en-US" sz="2400" dirty="0" err="1">
                <a:solidFill>
                  <a:srgbClr val="FF0000"/>
                </a:solidFill>
                <a:latin typeface="Inconsolata"/>
                <a:cs typeface="Inconsolata"/>
              </a:rPr>
              <a:t>b</a:t>
            </a:r>
            <a:r>
              <a:rPr lang="en-US" sz="2400" dirty="0" err="1">
                <a:latin typeface="Inconsolata"/>
                <a:cs typeface="Inconsolata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Inconsolata"/>
                <a:cs typeface="Inconsolata"/>
              </a:rPr>
              <a:t>b</a:t>
            </a:r>
            <a:r>
              <a:rPr lang="en-US" sz="2400" dirty="0" err="1">
                <a:latin typeface="Inconsolata"/>
                <a:cs typeface="Inconsolata"/>
              </a:rPr>
              <a:t>)(</a:t>
            </a:r>
            <a:r>
              <a:rPr lang="en-US" sz="2400" dirty="0" err="1">
                <a:solidFill>
                  <a:srgbClr val="FF0000"/>
                </a:solidFill>
                <a:latin typeface="Inconsolata"/>
                <a:cs typeface="Inconsolata"/>
              </a:rPr>
              <a:t>λst.t</a:t>
            </a:r>
            <a:r>
              <a:rPr lang="en-US" sz="2400" dirty="0">
                <a:latin typeface="Inconsolata"/>
                <a:cs typeface="Inconsolata"/>
              </a:rPr>
              <a:t>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83" y="1141786"/>
            <a:ext cx="7655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(((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λxy.xy)(λab.b)</a:t>
            </a:r>
            <a:r>
              <a:rPr lang="en-US" sz="2400">
                <a:latin typeface="Inconsolata"/>
                <a:cs typeface="Inconsolata"/>
              </a:rPr>
              <a:t>)(λef.e)</a:t>
            </a:r>
            <a:r>
              <a:rPr lang="en-US" sz="240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r>
              <a:rPr lang="en-US" sz="2400">
                <a:latin typeface="Inconsolata"/>
                <a:cs typeface="Inconsolata"/>
              </a:rPr>
              <a:t>(λst.t)</a:t>
            </a:r>
          </a:p>
          <a:p>
            <a:r>
              <a:rPr lang="en-US" sz="2400">
                <a:latin typeface="Inconsolata"/>
                <a:cs typeface="Inconsolata"/>
              </a:rPr>
              <a:t>((λy.(λab.b)y)(λef.e))(λst.t)</a:t>
            </a:r>
          </a:p>
          <a:p>
            <a:r>
              <a:rPr lang="en-US" sz="2400">
                <a:latin typeface="Inconsolata"/>
                <a:cs typeface="Inconsolata"/>
              </a:rPr>
              <a:t>((λa.λb.b)λef.e)(λst.t)</a:t>
            </a:r>
          </a:p>
          <a:p>
            <a:r>
              <a:rPr lang="en-US" sz="2400">
                <a:latin typeface="Inconsolata"/>
                <a:cs typeface="Inconsolata"/>
              </a:rPr>
              <a:t>(λ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b</a:t>
            </a:r>
            <a:r>
              <a:rPr lang="en-US" sz="2400">
                <a:latin typeface="Inconsolata"/>
                <a:cs typeface="Inconsolata"/>
              </a:rPr>
              <a:t>.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b</a:t>
            </a:r>
            <a:r>
              <a:rPr lang="en-US" sz="2400">
                <a:latin typeface="Inconsolata"/>
                <a:cs typeface="Inconsolata"/>
              </a:rPr>
              <a:t>)(</a:t>
            </a:r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λst.t</a:t>
            </a:r>
            <a:r>
              <a:rPr lang="en-US" sz="2400">
                <a:latin typeface="Inconsolata"/>
                <a:cs typeface="Inconsolata"/>
              </a:rPr>
              <a:t>)</a:t>
            </a:r>
          </a:p>
          <a:p>
            <a:r>
              <a:rPr lang="en-US" sz="2400">
                <a:solidFill>
                  <a:srgbClr val="FF0000"/>
                </a:solidFill>
                <a:latin typeface="Inconsolata"/>
                <a:cs typeface="Inconsolata"/>
              </a:rPr>
              <a:t>λst.t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griffschri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70" y="326224"/>
            <a:ext cx="4811786" cy="4668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6864" y="5382707"/>
            <a:ext cx="725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Inconsolata"/>
                <a:cs typeface="Inconsolata"/>
              </a:rPr>
              <a:t>Frege</a:t>
            </a:r>
            <a:r>
              <a:rPr lang="en-US" dirty="0" smtClean="0">
                <a:latin typeface="Inconsolata"/>
                <a:cs typeface="Inconsolata"/>
              </a:rPr>
              <a:t> “</a:t>
            </a:r>
            <a:r>
              <a:rPr lang="en-US" dirty="0" err="1" smtClean="0">
                <a:latin typeface="Inconsolata"/>
                <a:cs typeface="Inconsolata"/>
              </a:rPr>
              <a:t>Begriffschrift</a:t>
            </a:r>
            <a:r>
              <a:rPr lang="en-US" dirty="0" smtClean="0">
                <a:latin typeface="Inconsolata"/>
                <a:cs typeface="Inconsolata"/>
              </a:rPr>
              <a:t>” (1879) – Logic using quantifiers. </a:t>
            </a:r>
            <a:endParaRPr lang="en-US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498"/>
            <a:ext cx="8229600" cy="550866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0 =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  <a:cs typeface="Inconsolata"/>
              </a:rPr>
              <a:t>λa.λb.b</a:t>
            </a:r>
            <a:endParaRPr lang="en-US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  <a:cs typeface="Inconsolata"/>
              </a:rPr>
              <a:t>1=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  <a:cs typeface="Inconsolata"/>
              </a:rPr>
              <a:t>λa.λb.ab</a:t>
            </a:r>
            <a:endParaRPr lang="en-US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  <a:cs typeface="Inconsolata"/>
              </a:rPr>
              <a:t>2=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  <a:cs typeface="Inconsolata"/>
              </a:rPr>
              <a:t>λa.λb.a(ab</a:t>
            </a:r>
            <a:r>
              <a:rPr lang="en-US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  <a:cs typeface="Inconsolata"/>
              </a:rPr>
              <a:t>3=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  <a:cs typeface="Inconsolata"/>
              </a:rPr>
              <a:t>λa.λb.a(a(ab</a:t>
            </a:r>
            <a:r>
              <a:rPr lang="en-US" dirty="0" smtClean="0">
                <a:solidFill>
                  <a:srgbClr val="000000"/>
                </a:solidFill>
                <a:latin typeface="Inconsolata"/>
                <a:cs typeface="Inconsolata"/>
              </a:rPr>
              <a:t>))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54547"/>
            <a:ext cx="786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Church numerals </a:t>
            </a:r>
            <a:endParaRPr lang="en-US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carth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07" y="267970"/>
            <a:ext cx="6838588" cy="592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99" y="221367"/>
            <a:ext cx="6989379" cy="575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553" y="722355"/>
            <a:ext cx="4637544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consolata"/>
                <a:cs typeface="Inconsolata"/>
              </a:rPr>
              <a:t>ISWIM (1966)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SASL (1972)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ML (1973)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Scheme (1975)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KRC (1981)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Miranda (1985)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Erlang (1986)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Haskell (1990)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F# (2002)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Clojure (2007)</a:t>
            </a:r>
          </a:p>
          <a:p>
            <a:endParaRPr lang="en-US">
              <a:latin typeface="Inconsolata"/>
              <a:cs typeface="Inconsolata"/>
            </a:endParaRPr>
          </a:p>
          <a:p>
            <a:r>
              <a:rPr lang="en-US">
                <a:latin typeface="Inconsolata"/>
                <a:cs typeface="Inconsolata"/>
              </a:rPr>
              <a:t> </a:t>
            </a:r>
          </a:p>
          <a:p>
            <a:endParaRPr lang="en-US">
              <a:latin typeface="Inconsolata"/>
              <a:cs typeface="Inconsolata"/>
            </a:endParaRPr>
          </a:p>
          <a:p>
            <a:endParaRPr lang="en-US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(\</a:t>
            </a:r>
            <a:r>
              <a:rPr lang="en-US" sz="2400" dirty="0" err="1" smtClean="0"/>
              <a:t>x</a:t>
            </a:r>
            <a:r>
              <a:rPr lang="en-US" sz="2400" dirty="0" smtClean="0"/>
              <a:t> -&gt; </a:t>
            </a:r>
            <a:r>
              <a:rPr lang="en-US" sz="2400" dirty="0" err="1" smtClean="0"/>
              <a:t>x</a:t>
            </a:r>
            <a:r>
              <a:rPr lang="en-US" sz="2400" dirty="0" smtClean="0"/>
              <a:t> + 1)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91200" y="969668"/>
            <a:ext cx="1572939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Anonymous function,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literal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plusOne</a:t>
            </a:r>
            <a:r>
              <a:rPr lang="en-US" sz="2400" dirty="0" smtClean="0"/>
              <a:t> = (\</a:t>
            </a:r>
            <a:r>
              <a:rPr lang="en-US" sz="2400" dirty="0" err="1" smtClean="0"/>
              <a:t>x</a:t>
            </a:r>
            <a:r>
              <a:rPr lang="en-US" sz="2400" dirty="0" smtClean="0"/>
              <a:t> -&gt; </a:t>
            </a:r>
            <a:r>
              <a:rPr lang="en-US" sz="2400" dirty="0" err="1" smtClean="0"/>
              <a:t>x</a:t>
            </a:r>
            <a:r>
              <a:rPr lang="en-US" sz="2400" dirty="0" smtClean="0"/>
              <a:t> + 1)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91200" y="969668"/>
            <a:ext cx="1572939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 binding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</a:t>
            </a:r>
            <a:r>
              <a:rPr lang="en-US" sz="2400" dirty="0" err="1" smtClean="0"/>
              <a:t>plusOne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dirty="0" smtClean="0"/>
              <a:t> + 1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91200" y="969668"/>
            <a:ext cx="2668238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definition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(\</a:t>
            </a:r>
            <a:r>
              <a:rPr lang="en-US" sz="2400" dirty="0" err="1" smtClean="0"/>
              <a:t>x</a:t>
            </a:r>
            <a:r>
              <a:rPr lang="en-US" sz="2400" dirty="0" smtClean="0"/>
              <a:t> -&gt; (\</a:t>
            </a:r>
            <a:r>
              <a:rPr lang="en-US" sz="2400" dirty="0" err="1" smtClean="0"/>
              <a:t>y</a:t>
            </a:r>
            <a:r>
              <a:rPr lang="en-US" sz="2400" dirty="0" smtClean="0"/>
              <a:t> -&gt; </a:t>
            </a:r>
            <a:r>
              <a:rPr lang="en-US" sz="24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dirty="0" err="1" smtClean="0"/>
              <a:t>y</a:t>
            </a:r>
            <a:r>
              <a:rPr lang="en-US" sz="2400" dirty="0" smtClean="0"/>
              <a:t>)) 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431968" y="969668"/>
            <a:ext cx="2027469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Currying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sum = (\</a:t>
            </a:r>
            <a:r>
              <a:rPr lang="en-US" sz="2400" dirty="0" err="1" smtClean="0"/>
              <a:t>x</a:t>
            </a:r>
            <a:r>
              <a:rPr lang="en-US" sz="2400" dirty="0" smtClean="0"/>
              <a:t> -&gt; (\</a:t>
            </a:r>
            <a:r>
              <a:rPr lang="en-US" sz="2400" dirty="0" err="1" smtClean="0"/>
              <a:t>y</a:t>
            </a:r>
            <a:r>
              <a:rPr lang="en-US" sz="2400" dirty="0" smtClean="0"/>
              <a:t> -&gt; </a:t>
            </a:r>
            <a:r>
              <a:rPr lang="en-US" sz="24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dirty="0" err="1" smtClean="0"/>
              <a:t>y</a:t>
            </a:r>
            <a:r>
              <a:rPr lang="en-US" sz="2400" dirty="0" smtClean="0"/>
              <a:t>))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sum </a:t>
            </a:r>
            <a:r>
              <a:rPr lang="en-US" sz="24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dirty="0" err="1" smtClean="0"/>
              <a:t>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196"/>
            <a:ext cx="8229600" cy="55319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All horses are mammals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 is a horse, then </a:t>
            </a:r>
            <a:r>
              <a:rPr lang="en-US" dirty="0" err="1" smtClean="0"/>
              <a:t>x</a:t>
            </a:r>
            <a:r>
              <a:rPr lang="en-US" dirty="0" smtClean="0"/>
              <a:t> is a mammal</a:t>
            </a:r>
          </a:p>
          <a:p>
            <a:pPr>
              <a:buNone/>
            </a:pPr>
            <a:r>
              <a:rPr lang="en-US" dirty="0" smtClean="0"/>
              <a:t>(∀</a:t>
            </a:r>
            <a:r>
              <a:rPr lang="en-US" dirty="0" err="1" smtClean="0"/>
              <a:t>x)(if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is a horse, then </a:t>
            </a:r>
            <a:r>
              <a:rPr lang="en-US" dirty="0" err="1" smtClean="0"/>
              <a:t>x</a:t>
            </a:r>
            <a:r>
              <a:rPr lang="en-US" dirty="0" smtClean="0"/>
              <a:t> is a mammal)</a:t>
            </a:r>
          </a:p>
          <a:p>
            <a:pPr>
              <a:buNone/>
            </a:pPr>
            <a:r>
              <a:rPr lang="en-US" dirty="0" smtClean="0"/>
              <a:t>(∀</a:t>
            </a:r>
            <a:r>
              <a:rPr lang="en-US" dirty="0" err="1" smtClean="0"/>
              <a:t>x</a:t>
            </a:r>
            <a:r>
              <a:rPr lang="en-US" dirty="0" smtClean="0"/>
              <a:t>) (</a:t>
            </a:r>
            <a:r>
              <a:rPr lang="en-US" dirty="0" err="1" smtClean="0"/>
              <a:t>x</a:t>
            </a:r>
            <a:r>
              <a:rPr lang="en-US" dirty="0" smtClean="0"/>
              <a:t> is a horse ⊃ </a:t>
            </a:r>
            <a:r>
              <a:rPr lang="en-US" dirty="0" err="1" smtClean="0"/>
              <a:t>x</a:t>
            </a:r>
            <a:r>
              <a:rPr lang="en-US" dirty="0" smtClean="0"/>
              <a:t> is a mammal)</a:t>
            </a:r>
          </a:p>
          <a:p>
            <a:pPr>
              <a:buNone/>
            </a:pPr>
            <a:r>
              <a:rPr lang="en-US" dirty="0" smtClean="0"/>
              <a:t>(∀</a:t>
            </a:r>
            <a:r>
              <a:rPr lang="en-US" dirty="0" err="1" smtClean="0"/>
              <a:t>x)(horse(x</a:t>
            </a:r>
            <a:r>
              <a:rPr lang="en-US" dirty="0" smtClean="0"/>
              <a:t>) ⊃ </a:t>
            </a:r>
            <a:r>
              <a:rPr lang="en-US" dirty="0" err="1" smtClean="0"/>
              <a:t>mammal(x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(∀</a:t>
            </a:r>
            <a:r>
              <a:rPr lang="en-US" dirty="0" err="1" smtClean="0"/>
              <a:t>x)(h(x</a:t>
            </a:r>
            <a:r>
              <a:rPr lang="en-US" dirty="0" smtClean="0"/>
              <a:t>) ⊃ </a:t>
            </a:r>
            <a:r>
              <a:rPr lang="en-US" dirty="0" err="1" smtClean="0"/>
              <a:t>m(x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(∃</a:t>
            </a:r>
            <a:r>
              <a:rPr lang="en-US" dirty="0" err="1" smtClean="0"/>
              <a:t>x</a:t>
            </a:r>
            <a:r>
              <a:rPr lang="en-US" dirty="0" smtClean="0"/>
              <a:t>) (</a:t>
            </a:r>
            <a:r>
              <a:rPr lang="en-US" dirty="0" err="1" smtClean="0"/>
              <a:t>h(x</a:t>
            </a:r>
            <a:r>
              <a:rPr lang="en-US" dirty="0" smtClean="0"/>
              <a:t>) ∧ </a:t>
            </a:r>
            <a:r>
              <a:rPr lang="en-US" dirty="0" err="1" smtClean="0"/>
              <a:t>p(x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let </a:t>
            </a:r>
            <a:r>
              <a:rPr lang="en-US" sz="2400" dirty="0" err="1" smtClean="0"/>
              <a:t>m</a:t>
            </a:r>
            <a:r>
              <a:rPr lang="en-US" sz="2400" dirty="0" smtClean="0"/>
              <a:t> = "My "              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d</a:t>
            </a:r>
            <a:r>
              <a:rPr lang="en-US" sz="2400" dirty="0" smtClean="0"/>
              <a:t> = "dog "              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h</a:t>
            </a:r>
            <a:r>
              <a:rPr lang="en-US" sz="2400" dirty="0" smtClean="0"/>
              <a:t> = "has "             </a:t>
            </a:r>
          </a:p>
          <a:p>
            <a:r>
              <a:rPr lang="en-US" sz="2400" dirty="0" smtClean="0"/>
              <a:t>        </a:t>
            </a:r>
            <a:r>
              <a:rPr lang="en-US" sz="2400" dirty="0" err="1" smtClean="0"/>
              <a:t>f</a:t>
            </a:r>
            <a:r>
              <a:rPr lang="en-US" sz="2400" dirty="0" smtClean="0"/>
              <a:t> = "fleas."         </a:t>
            </a:r>
          </a:p>
          <a:p>
            <a:r>
              <a:rPr lang="en-US" sz="2400" dirty="0" smtClean="0"/>
              <a:t> in </a:t>
            </a:r>
            <a:r>
              <a:rPr lang="en-US" sz="2400" dirty="0" err="1" smtClean="0"/>
              <a:t>m</a:t>
            </a:r>
            <a:r>
              <a:rPr lang="en-US" sz="2400" dirty="0" smtClean="0"/>
              <a:t> ++ </a:t>
            </a:r>
            <a:r>
              <a:rPr lang="en-US" sz="2400" dirty="0" err="1" smtClean="0"/>
              <a:t>d</a:t>
            </a:r>
            <a:r>
              <a:rPr lang="en-US" sz="2400" dirty="0" smtClean="0"/>
              <a:t> ++ </a:t>
            </a:r>
            <a:r>
              <a:rPr lang="en-US" sz="2400" dirty="0" err="1" smtClean="0"/>
              <a:t>h</a:t>
            </a:r>
            <a:r>
              <a:rPr lang="en-US" sz="2400" dirty="0" smtClean="0"/>
              <a:t> ++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305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let </a:t>
            </a:r>
            <a:r>
              <a:rPr lang="en-US" sz="2400" dirty="0" err="1" smtClean="0"/>
              <a:t>m</a:t>
            </a:r>
            <a:r>
              <a:rPr lang="en-US" sz="2400" dirty="0" smtClean="0"/>
              <a:t> = "My "              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d</a:t>
            </a:r>
            <a:r>
              <a:rPr lang="en-US" sz="2400" dirty="0" smtClean="0"/>
              <a:t> = "dog "              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h</a:t>
            </a:r>
            <a:r>
              <a:rPr lang="en-US" sz="2400" dirty="0" smtClean="0"/>
              <a:t> = "has "             </a:t>
            </a:r>
          </a:p>
          <a:p>
            <a:r>
              <a:rPr lang="en-US" sz="2400" dirty="0" smtClean="0"/>
              <a:t>        </a:t>
            </a:r>
            <a:r>
              <a:rPr lang="en-US" sz="2400" dirty="0" err="1" smtClean="0"/>
              <a:t>f</a:t>
            </a:r>
            <a:r>
              <a:rPr lang="en-US" sz="2400" dirty="0" smtClean="0"/>
              <a:t> = "fleas."         </a:t>
            </a:r>
          </a:p>
          <a:p>
            <a:r>
              <a:rPr lang="en-US" sz="2400" dirty="0" smtClean="0"/>
              <a:t> in </a:t>
            </a:r>
            <a:r>
              <a:rPr lang="en-US" sz="2400" dirty="0" err="1" smtClean="0"/>
              <a:t>m</a:t>
            </a:r>
            <a:r>
              <a:rPr lang="en-US" sz="2400" dirty="0" smtClean="0"/>
              <a:t> ++ </a:t>
            </a:r>
            <a:r>
              <a:rPr lang="en-US" sz="2400" dirty="0" err="1" smtClean="0"/>
              <a:t>d</a:t>
            </a:r>
            <a:r>
              <a:rPr lang="en-US" sz="2400" dirty="0" smtClean="0"/>
              <a:t> ++ </a:t>
            </a:r>
            <a:r>
              <a:rPr lang="en-US" sz="2400" dirty="0" err="1" smtClean="0"/>
              <a:t>h</a:t>
            </a:r>
            <a:r>
              <a:rPr lang="en-US" sz="2400" dirty="0" smtClean="0"/>
              <a:t> ++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(\</a:t>
            </a:r>
            <a:r>
              <a:rPr lang="en-US" sz="2400" dirty="0" err="1" smtClean="0"/>
              <a:t>m</a:t>
            </a:r>
            <a:r>
              <a:rPr lang="en-US" sz="2400" dirty="0" smtClean="0"/>
              <a:t> -&gt; (\</a:t>
            </a:r>
            <a:r>
              <a:rPr lang="en-US" sz="2400" dirty="0" err="1" smtClean="0"/>
              <a:t>d</a:t>
            </a:r>
            <a:r>
              <a:rPr lang="en-US" sz="2400" dirty="0" smtClean="0"/>
              <a:t> -&gt; (\</a:t>
            </a:r>
            <a:r>
              <a:rPr lang="en-US" sz="2400" dirty="0" err="1" smtClean="0"/>
              <a:t>h</a:t>
            </a:r>
            <a:r>
              <a:rPr lang="en-US" sz="2400" dirty="0" smtClean="0"/>
              <a:t> -&gt; (\</a:t>
            </a:r>
            <a:r>
              <a:rPr lang="en-US" sz="2400" dirty="0" err="1" smtClean="0"/>
              <a:t>f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</a:t>
            </a:r>
            <a:r>
              <a:rPr lang="en-US" sz="2400" dirty="0" smtClean="0"/>
              <a:t> ++ </a:t>
            </a:r>
            <a:r>
              <a:rPr lang="en-US" sz="2400" dirty="0" err="1" smtClean="0"/>
              <a:t>d</a:t>
            </a:r>
            <a:r>
              <a:rPr lang="en-US" sz="2400" dirty="0" smtClean="0"/>
              <a:t> ++ </a:t>
            </a:r>
            <a:r>
              <a:rPr lang="en-US" sz="2400" dirty="0" err="1" smtClean="0"/>
              <a:t>h</a:t>
            </a:r>
            <a:r>
              <a:rPr lang="en-US" sz="2400" dirty="0" smtClean="0"/>
              <a:t> ++ </a:t>
            </a:r>
            <a:r>
              <a:rPr lang="en-US" sz="2400" dirty="0" err="1" smtClean="0"/>
              <a:t>f</a:t>
            </a:r>
            <a:r>
              <a:rPr lang="en-US" sz="2400" dirty="0" smtClean="0"/>
              <a:t>)))) "My " "dog " "has " "fleas."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0" y="969668"/>
            <a:ext cx="1572939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Datatype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074077" y="431083"/>
            <a:ext cx="1981200" cy="457200"/>
          </a:xfrm>
          <a:prstGeom prst="wedgeRectCallout">
            <a:avLst>
              <a:gd name="adj1" fmla="val -35829"/>
              <a:gd name="adj2" fmla="val 917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Type constructor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733800" y="2022836"/>
            <a:ext cx="1905000" cy="457200"/>
          </a:xfrm>
          <a:prstGeom prst="wedgeRectCallout">
            <a:avLst>
              <a:gd name="adj1" fmla="val -42082"/>
              <a:gd name="adj2" fmla="val -1178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518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513162" y="2249445"/>
            <a:ext cx="2057400" cy="952500"/>
          </a:xfrm>
          <a:prstGeom prst="wedgeRectCallout">
            <a:avLst>
              <a:gd name="adj1" fmla="val -40982"/>
              <a:gd name="adj2" fmla="val -1143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Nullary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means no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10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03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5829130" y="2107993"/>
            <a:ext cx="838200" cy="464403"/>
          </a:xfrm>
          <a:prstGeom prst="wedgeRectCallout">
            <a:avLst>
              <a:gd name="adj1" fmla="val -49853"/>
              <a:gd name="adj2" fmla="val -1217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“or”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0575" y="1800664"/>
            <a:ext cx="2070777" cy="10595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Function type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31060" y="3005927"/>
            <a:ext cx="1219200" cy="464403"/>
          </a:xfrm>
          <a:prstGeom prst="wedgeRectCallout">
            <a:avLst>
              <a:gd name="adj1" fmla="val 68719"/>
              <a:gd name="adj2" fmla="val -168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“has type”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950068" y="3005927"/>
            <a:ext cx="685800" cy="464403"/>
          </a:xfrm>
          <a:prstGeom prst="wedgeRectCallout">
            <a:avLst>
              <a:gd name="adj1" fmla="val -71193"/>
              <a:gd name="adj2" fmla="val -156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“to”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unzu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43" y="499356"/>
            <a:ext cx="6171523" cy="4236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692" y="4735737"/>
            <a:ext cx="7713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consolata"/>
                <a:cs typeface="Inconsolata"/>
              </a:rPr>
              <a:t>"The decision problem is solved when we know a procedure that allows for any given logical expression to decide by finitely many operations its validity or </a:t>
            </a:r>
            <a:r>
              <a:rPr lang="en-US" dirty="0" err="1">
                <a:latin typeface="Inconsolata"/>
                <a:cs typeface="Inconsolata"/>
              </a:rPr>
              <a:t>satisfiability</a:t>
            </a:r>
            <a:r>
              <a:rPr lang="en-US" dirty="0">
                <a:latin typeface="Inconsolata"/>
                <a:cs typeface="Inconsolata"/>
              </a:rPr>
              <a:t>.… The decision problem must be considered the main problem of mathematical logic.”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247900" y="3052531"/>
            <a:ext cx="990600" cy="434876"/>
          </a:xfrm>
          <a:prstGeom prst="wedgeRectCallout">
            <a:avLst>
              <a:gd name="adj1" fmla="val -31919"/>
              <a:gd name="adj2" fmla="val -129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028592" y="3052531"/>
            <a:ext cx="1271040" cy="434876"/>
          </a:xfrm>
          <a:prstGeom prst="wedgeRectCallout">
            <a:avLst>
              <a:gd name="adj1" fmla="val -31919"/>
              <a:gd name="adj2" fmla="val -129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  <a:p>
            <a:r>
              <a:rPr lang="en-US" sz="2400">
                <a:latin typeface="Inconsolata"/>
                <a:cs typeface="Inconsolata"/>
              </a:rPr>
              <a:t>after Spring = Summer</a:t>
            </a:r>
          </a:p>
          <a:p>
            <a:r>
              <a:rPr lang="en-US" sz="2400">
                <a:latin typeface="Inconsolata"/>
                <a:cs typeface="Inconsolata"/>
              </a:rPr>
              <a:t>after Summer = Fall</a:t>
            </a:r>
          </a:p>
          <a:p>
            <a:r>
              <a:rPr lang="en-US" sz="2400">
                <a:latin typeface="Inconsolata"/>
                <a:cs typeface="Inconsolata"/>
              </a:rPr>
              <a:t>after _ = Winter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  <a:p>
            <a:r>
              <a:rPr lang="en-US" sz="2400">
                <a:latin typeface="Inconsolata"/>
                <a:cs typeface="Inconsolata"/>
              </a:rPr>
              <a:t>after Spring = Summer</a:t>
            </a:r>
          </a:p>
          <a:p>
            <a:r>
              <a:rPr lang="en-US" sz="2400">
                <a:latin typeface="Inconsolata"/>
                <a:cs typeface="Inconsolata"/>
              </a:rPr>
              <a:t>after Summer = Fall</a:t>
            </a:r>
          </a:p>
          <a:p>
            <a:r>
              <a:rPr lang="en-US" sz="2400">
                <a:latin typeface="Inconsolata"/>
                <a:cs typeface="Inconsolata"/>
              </a:rPr>
              <a:t>after _ = Winter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1852687" y="4177123"/>
            <a:ext cx="1219200" cy="679103"/>
          </a:xfrm>
          <a:prstGeom prst="wedgeRectCallout">
            <a:avLst>
              <a:gd name="adj1" fmla="val -31919"/>
              <a:gd name="adj2" fmla="val -1038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Wildcard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s = case s of Winter -&gt; Spring</a:t>
            </a:r>
          </a:p>
          <a:p>
            <a:r>
              <a:rPr lang="en-US" sz="2400">
                <a:latin typeface="Inconsolata"/>
                <a:cs typeface="Inconsolata"/>
              </a:rPr>
              <a:t>						  Spring -&gt; Summer</a:t>
            </a:r>
          </a:p>
          <a:p>
            <a:r>
              <a:rPr lang="en-US" sz="2400">
                <a:latin typeface="Inconsolata"/>
                <a:cs typeface="Inconsolata"/>
              </a:rPr>
              <a:t>						  Summer -&gt; Fall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_ -&gt; Winter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:: Season -&gt; Season</a:t>
            </a:r>
          </a:p>
          <a:p>
            <a:r>
              <a:rPr lang="en-US" sz="2400">
                <a:latin typeface="Inconsolata"/>
                <a:cs typeface="Inconsolata"/>
              </a:rPr>
              <a:t>after s = case s of Winter -&gt; Spring</a:t>
            </a:r>
          </a:p>
          <a:p>
            <a:r>
              <a:rPr lang="en-US" sz="2400">
                <a:latin typeface="Inconsolata"/>
                <a:cs typeface="Inconsolata"/>
              </a:rPr>
              <a:t>						  Spring -&gt; Summer</a:t>
            </a:r>
          </a:p>
          <a:p>
            <a:r>
              <a:rPr lang="en-US" sz="2400">
                <a:latin typeface="Inconsolata"/>
                <a:cs typeface="Inconsolata"/>
              </a:rPr>
              <a:t>						  Summer -&gt; Fall</a:t>
            </a:r>
          </a:p>
          <a:p>
            <a:r>
              <a:rPr lang="en-US" sz="2400">
                <a:latin typeface="Inconsolata"/>
                <a:cs typeface="Inconsolata"/>
              </a:rPr>
              <a:t>                    _ -&gt; Winter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after Winter = Spring</a:t>
            </a:r>
          </a:p>
          <a:p>
            <a:r>
              <a:rPr lang="en-US" sz="2400">
                <a:latin typeface="Inconsolata"/>
                <a:cs typeface="Inconsolata"/>
              </a:rPr>
              <a:t>after Spring = Summer</a:t>
            </a:r>
          </a:p>
          <a:p>
            <a:r>
              <a:rPr lang="en-US" sz="2400">
                <a:latin typeface="Inconsolata"/>
                <a:cs typeface="Inconsolata"/>
              </a:rPr>
              <a:t>after Summer = Fall</a:t>
            </a:r>
          </a:p>
          <a:p>
            <a:r>
              <a:rPr lang="en-US" sz="2400">
                <a:latin typeface="Inconsolata"/>
                <a:cs typeface="Inconsolata"/>
              </a:rPr>
              <a:t>after _ = Winter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Bool = True | False</a:t>
            </a:r>
          </a:p>
          <a:p>
            <a:endParaRPr lang="en-US" sz="240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data Bool = True | False</a:t>
            </a:r>
          </a:p>
          <a:p>
            <a:endParaRPr lang="en-US" sz="2400">
              <a:latin typeface="Inconsolata"/>
              <a:cs typeface="Inconsolata"/>
            </a:endParaRPr>
          </a:p>
          <a:p>
            <a:r>
              <a:rPr lang="en-US" sz="2400">
                <a:latin typeface="Inconsolata"/>
                <a:cs typeface="Inconsolata"/>
              </a:rPr>
              <a:t>eqSeason :: Season -&gt; Season -&gt; Bool</a:t>
            </a: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  <a:p>
            <a:endParaRPr lang="en-US" sz="2400">
              <a:latin typeface="Inconsolata"/>
              <a:cs typeface="Inconsolata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266758" y="3738973"/>
            <a:ext cx="1295400" cy="438150"/>
          </a:xfrm>
          <a:prstGeom prst="wedgeRectCallout">
            <a:avLst>
              <a:gd name="adj1" fmla="val -85052"/>
              <a:gd name="adj2" fmla="val -1979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“Curried”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26" y="1130135"/>
            <a:ext cx="729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consolata"/>
                <a:cs typeface="Inconsolata"/>
              </a:rPr>
              <a:t>data Season = Winter | Spring | Summer | Fall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>
                <a:latin typeface="Inconsolata"/>
                <a:cs typeface="Inconsolata"/>
              </a:rPr>
              <a:t>data </a:t>
            </a:r>
            <a:r>
              <a:rPr lang="en-US" sz="2400" dirty="0" err="1">
                <a:latin typeface="Inconsolata"/>
                <a:cs typeface="Inconsolata"/>
              </a:rPr>
              <a:t>Bool</a:t>
            </a:r>
            <a:r>
              <a:rPr lang="en-US" sz="2400" dirty="0">
                <a:latin typeface="Inconsolata"/>
                <a:cs typeface="Inconsolata"/>
              </a:rPr>
              <a:t> = True | False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r>
              <a:rPr lang="en-US" sz="2400" dirty="0" err="1">
                <a:latin typeface="Inconsolata"/>
                <a:cs typeface="Inconsolata"/>
              </a:rPr>
              <a:t>eqSeason</a:t>
            </a:r>
            <a:r>
              <a:rPr lang="en-US" sz="2400" dirty="0">
                <a:latin typeface="Inconsolata"/>
                <a:cs typeface="Inconsolata"/>
              </a:rPr>
              <a:t> :: Season -&gt;</a:t>
            </a:r>
            <a:r>
              <a:rPr lang="en-US" sz="2400" dirty="0" smtClean="0">
                <a:latin typeface="Inconsolata"/>
                <a:cs typeface="Inconsolata"/>
              </a:rPr>
              <a:t> (Season </a:t>
            </a:r>
            <a:r>
              <a:rPr lang="en-US" sz="2400" dirty="0">
                <a:latin typeface="Inconsolata"/>
                <a:cs typeface="Inconsolata"/>
              </a:rPr>
              <a:t>-&gt; </a:t>
            </a:r>
            <a:r>
              <a:rPr lang="en-US" sz="2400" dirty="0" err="1" smtClean="0">
                <a:latin typeface="Inconsolata"/>
                <a:cs typeface="Inconsolata"/>
              </a:rPr>
              <a:t>Bool</a:t>
            </a:r>
            <a:r>
              <a:rPr lang="en-US" sz="2400" dirty="0" smtClean="0">
                <a:latin typeface="Inconsolata"/>
                <a:cs typeface="Inconsolata"/>
              </a:rPr>
              <a:t>)</a:t>
            </a: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  <a:p>
            <a:endParaRPr lang="en-US" sz="2400" dirty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</TotalTime>
  <Words>4016</Words>
  <Application>Microsoft Macintosh PowerPoint</Application>
  <PresentationFormat>On-screen Show (4:3)</PresentationFormat>
  <Paragraphs>821</Paragraphs>
  <Slides>124</Slides>
  <Notes>115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What is Functional Programming? vermont code camp 2012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Smith</dc:creator>
  <cp:lastModifiedBy>Eric Smith</cp:lastModifiedBy>
  <cp:revision>236</cp:revision>
  <dcterms:created xsi:type="dcterms:W3CDTF">2012-09-22T23:59:01Z</dcterms:created>
  <dcterms:modified xsi:type="dcterms:W3CDTF">2012-09-23T00:08:34Z</dcterms:modified>
</cp:coreProperties>
</file>