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9" r:id="rId12"/>
    <p:sldId id="308" r:id="rId13"/>
    <p:sldId id="270" r:id="rId14"/>
    <p:sldId id="268" r:id="rId15"/>
    <p:sldId id="307" r:id="rId16"/>
    <p:sldId id="271" r:id="rId17"/>
    <p:sldId id="272" r:id="rId18"/>
    <p:sldId id="274" r:id="rId19"/>
    <p:sldId id="273" r:id="rId20"/>
    <p:sldId id="275" r:id="rId21"/>
    <p:sldId id="306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5" r:id="rId47"/>
    <p:sldId id="300" r:id="rId48"/>
    <p:sldId id="301" r:id="rId49"/>
    <p:sldId id="302" r:id="rId50"/>
    <p:sldId id="303" r:id="rId51"/>
    <p:sldId id="304" r:id="rId52"/>
    <p:sldId id="26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1EF9A-ED42-407A-A55E-AA99ECD455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8F9C98-590E-45DC-8AC2-141B2456F05F}">
      <dgm:prSet/>
      <dgm:spPr/>
      <dgm:t>
        <a:bodyPr/>
        <a:lstStyle/>
        <a:p>
          <a:r>
            <a:rPr lang="en-US"/>
            <a:t>The dataset covers ten years of clinical care at 130 US hospitals and integrated delivery networks (1999-2008). </a:t>
          </a:r>
        </a:p>
      </dgm:t>
    </dgm:pt>
    <dgm:pt modelId="{16518981-7F7F-4934-8218-29102C8949C2}" type="parTrans" cxnId="{C563D064-CFF2-45F0-BE78-911B818EDCF6}">
      <dgm:prSet/>
      <dgm:spPr/>
      <dgm:t>
        <a:bodyPr/>
        <a:lstStyle/>
        <a:p>
          <a:endParaRPr lang="en-US"/>
        </a:p>
      </dgm:t>
    </dgm:pt>
    <dgm:pt modelId="{DA5E9F5D-31BE-48B3-95DC-F8C8A9594143}" type="sibTrans" cxnId="{C563D064-CFF2-45F0-BE78-911B818EDCF6}">
      <dgm:prSet/>
      <dgm:spPr/>
      <dgm:t>
        <a:bodyPr/>
        <a:lstStyle/>
        <a:p>
          <a:endParaRPr lang="en-US"/>
        </a:p>
      </dgm:t>
    </dgm:pt>
    <dgm:pt modelId="{3A4E1922-DA74-4F2F-8F8B-EA4E1D98AD3F}">
      <dgm:prSet/>
      <dgm:spPr/>
      <dgm:t>
        <a:bodyPr/>
        <a:lstStyle/>
        <a:p>
          <a:r>
            <a:rPr lang="en-US"/>
            <a:t>It has about 50 attributes that indicate patient and hospital outcomes</a:t>
          </a:r>
        </a:p>
      </dgm:t>
    </dgm:pt>
    <dgm:pt modelId="{1436A910-5A1B-4F82-917F-594FFD98415B}" type="parTrans" cxnId="{A9295FCE-59CF-4EDE-8F41-FC6D9AF6EB3C}">
      <dgm:prSet/>
      <dgm:spPr/>
      <dgm:t>
        <a:bodyPr/>
        <a:lstStyle/>
        <a:p>
          <a:endParaRPr lang="en-US"/>
        </a:p>
      </dgm:t>
    </dgm:pt>
    <dgm:pt modelId="{F63ADB5A-9026-48CC-8393-BB8712C35B08}" type="sibTrans" cxnId="{A9295FCE-59CF-4EDE-8F41-FC6D9AF6EB3C}">
      <dgm:prSet/>
      <dgm:spPr/>
      <dgm:t>
        <a:bodyPr/>
        <a:lstStyle/>
        <a:p>
          <a:endParaRPr lang="en-US"/>
        </a:p>
      </dgm:t>
    </dgm:pt>
    <dgm:pt modelId="{ABB03A3A-978A-4521-BE04-9B869ED1F30D}" type="pres">
      <dgm:prSet presAssocID="{AF11EF9A-ED42-407A-A55E-AA99ECD45591}" presName="root" presStyleCnt="0">
        <dgm:presLayoutVars>
          <dgm:dir/>
          <dgm:resizeHandles val="exact"/>
        </dgm:presLayoutVars>
      </dgm:prSet>
      <dgm:spPr/>
    </dgm:pt>
    <dgm:pt modelId="{58F2DB48-2962-4AF0-A5DC-862481F6C824}" type="pres">
      <dgm:prSet presAssocID="{B28F9C98-590E-45DC-8AC2-141B2456F05F}" presName="compNode" presStyleCnt="0"/>
      <dgm:spPr/>
    </dgm:pt>
    <dgm:pt modelId="{7121FF01-1E90-48C7-8C38-CAB06BE7F1C7}" type="pres">
      <dgm:prSet presAssocID="{B28F9C98-590E-45DC-8AC2-141B2456F0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916CB6F-7BF5-4222-B527-907EF26D9A27}" type="pres">
      <dgm:prSet presAssocID="{B28F9C98-590E-45DC-8AC2-141B2456F05F}" presName="spaceRect" presStyleCnt="0"/>
      <dgm:spPr/>
    </dgm:pt>
    <dgm:pt modelId="{2E6E9760-6088-445D-91D2-CAA9B30F351C}" type="pres">
      <dgm:prSet presAssocID="{B28F9C98-590E-45DC-8AC2-141B2456F05F}" presName="textRect" presStyleLbl="revTx" presStyleIdx="0" presStyleCnt="2">
        <dgm:presLayoutVars>
          <dgm:chMax val="1"/>
          <dgm:chPref val="1"/>
        </dgm:presLayoutVars>
      </dgm:prSet>
      <dgm:spPr/>
    </dgm:pt>
    <dgm:pt modelId="{E412D669-1CB8-4F8B-83C2-80137CB538A3}" type="pres">
      <dgm:prSet presAssocID="{DA5E9F5D-31BE-48B3-95DC-F8C8A9594143}" presName="sibTrans" presStyleCnt="0"/>
      <dgm:spPr/>
    </dgm:pt>
    <dgm:pt modelId="{EFA07F9D-ABB5-4E84-A2B0-829C61009D20}" type="pres">
      <dgm:prSet presAssocID="{3A4E1922-DA74-4F2F-8F8B-EA4E1D98AD3F}" presName="compNode" presStyleCnt="0"/>
      <dgm:spPr/>
    </dgm:pt>
    <dgm:pt modelId="{857A1868-F07B-47BD-B713-EC8FF07C209F}" type="pres">
      <dgm:prSet presAssocID="{3A4E1922-DA74-4F2F-8F8B-EA4E1D98AD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AB0DB99-5A7E-4B7F-B8E6-917D36218F91}" type="pres">
      <dgm:prSet presAssocID="{3A4E1922-DA74-4F2F-8F8B-EA4E1D98AD3F}" presName="spaceRect" presStyleCnt="0"/>
      <dgm:spPr/>
    </dgm:pt>
    <dgm:pt modelId="{5C5860EB-E469-4ACE-9FEC-20A6CEF70297}" type="pres">
      <dgm:prSet presAssocID="{3A4E1922-DA74-4F2F-8F8B-EA4E1D98AD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563D064-CFF2-45F0-BE78-911B818EDCF6}" srcId="{AF11EF9A-ED42-407A-A55E-AA99ECD45591}" destId="{B28F9C98-590E-45DC-8AC2-141B2456F05F}" srcOrd="0" destOrd="0" parTransId="{16518981-7F7F-4934-8218-29102C8949C2}" sibTransId="{DA5E9F5D-31BE-48B3-95DC-F8C8A9594143}"/>
    <dgm:cxn modelId="{F1E050B7-BAA5-4D7B-A16A-880A73A88D92}" type="presOf" srcId="{AF11EF9A-ED42-407A-A55E-AA99ECD45591}" destId="{ABB03A3A-978A-4521-BE04-9B869ED1F30D}" srcOrd="0" destOrd="0" presId="urn:microsoft.com/office/officeart/2018/2/layout/IconLabelList"/>
    <dgm:cxn modelId="{9176A1BD-8FCD-4D58-A1B4-9652839D11DB}" type="presOf" srcId="{3A4E1922-DA74-4F2F-8F8B-EA4E1D98AD3F}" destId="{5C5860EB-E469-4ACE-9FEC-20A6CEF70297}" srcOrd="0" destOrd="0" presId="urn:microsoft.com/office/officeart/2018/2/layout/IconLabelList"/>
    <dgm:cxn modelId="{A9295FCE-59CF-4EDE-8F41-FC6D9AF6EB3C}" srcId="{AF11EF9A-ED42-407A-A55E-AA99ECD45591}" destId="{3A4E1922-DA74-4F2F-8F8B-EA4E1D98AD3F}" srcOrd="1" destOrd="0" parTransId="{1436A910-5A1B-4F82-917F-594FFD98415B}" sibTransId="{F63ADB5A-9026-48CC-8393-BB8712C35B08}"/>
    <dgm:cxn modelId="{C839E5DB-0AEE-4E46-8EF0-895187F52106}" type="presOf" srcId="{B28F9C98-590E-45DC-8AC2-141B2456F05F}" destId="{2E6E9760-6088-445D-91D2-CAA9B30F351C}" srcOrd="0" destOrd="0" presId="urn:microsoft.com/office/officeart/2018/2/layout/IconLabelList"/>
    <dgm:cxn modelId="{D5644624-AEEB-4392-A1CE-36617D61C427}" type="presParOf" srcId="{ABB03A3A-978A-4521-BE04-9B869ED1F30D}" destId="{58F2DB48-2962-4AF0-A5DC-862481F6C824}" srcOrd="0" destOrd="0" presId="urn:microsoft.com/office/officeart/2018/2/layout/IconLabelList"/>
    <dgm:cxn modelId="{E1C51285-4DB6-4DA6-9A95-67DADC53B8EF}" type="presParOf" srcId="{58F2DB48-2962-4AF0-A5DC-862481F6C824}" destId="{7121FF01-1E90-48C7-8C38-CAB06BE7F1C7}" srcOrd="0" destOrd="0" presId="urn:microsoft.com/office/officeart/2018/2/layout/IconLabelList"/>
    <dgm:cxn modelId="{D16CEB4A-24AD-49BD-8A53-6FAC4EECE745}" type="presParOf" srcId="{58F2DB48-2962-4AF0-A5DC-862481F6C824}" destId="{0916CB6F-7BF5-4222-B527-907EF26D9A27}" srcOrd="1" destOrd="0" presId="urn:microsoft.com/office/officeart/2018/2/layout/IconLabelList"/>
    <dgm:cxn modelId="{D19805B6-83DA-4AE5-A007-7794259A7800}" type="presParOf" srcId="{58F2DB48-2962-4AF0-A5DC-862481F6C824}" destId="{2E6E9760-6088-445D-91D2-CAA9B30F351C}" srcOrd="2" destOrd="0" presId="urn:microsoft.com/office/officeart/2018/2/layout/IconLabelList"/>
    <dgm:cxn modelId="{4140B2F7-D4DF-47CB-A979-9EF89942C02E}" type="presParOf" srcId="{ABB03A3A-978A-4521-BE04-9B869ED1F30D}" destId="{E412D669-1CB8-4F8B-83C2-80137CB538A3}" srcOrd="1" destOrd="0" presId="urn:microsoft.com/office/officeart/2018/2/layout/IconLabelList"/>
    <dgm:cxn modelId="{1F5E2DE1-8AAF-42E2-904D-683B50BE514A}" type="presParOf" srcId="{ABB03A3A-978A-4521-BE04-9B869ED1F30D}" destId="{EFA07F9D-ABB5-4E84-A2B0-829C61009D20}" srcOrd="2" destOrd="0" presId="urn:microsoft.com/office/officeart/2018/2/layout/IconLabelList"/>
    <dgm:cxn modelId="{628E311F-E18B-4ECF-A324-4F6B53AB64D4}" type="presParOf" srcId="{EFA07F9D-ABB5-4E84-A2B0-829C61009D20}" destId="{857A1868-F07B-47BD-B713-EC8FF07C209F}" srcOrd="0" destOrd="0" presId="urn:microsoft.com/office/officeart/2018/2/layout/IconLabelList"/>
    <dgm:cxn modelId="{407AFD60-5329-4A48-9D27-DBFB48284CE1}" type="presParOf" srcId="{EFA07F9D-ABB5-4E84-A2B0-829C61009D20}" destId="{BAB0DB99-5A7E-4B7F-B8E6-917D36218F91}" srcOrd="1" destOrd="0" presId="urn:microsoft.com/office/officeart/2018/2/layout/IconLabelList"/>
    <dgm:cxn modelId="{781A07E5-C56D-4EE5-9289-F0D0B5B988E5}" type="presParOf" srcId="{EFA07F9D-ABB5-4E84-A2B0-829C61009D20}" destId="{5C5860EB-E469-4ACE-9FEC-20A6CEF702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9804BC-D9F3-4343-A03C-940D097C54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5A95E4-4FB8-4E2B-8146-390943E77B9C}">
      <dgm:prSet/>
      <dgm:spPr/>
      <dgm:t>
        <a:bodyPr/>
        <a:lstStyle/>
        <a:p>
          <a:pPr>
            <a:defRPr cap="all"/>
          </a:pPr>
          <a:r>
            <a:rPr lang="en-US"/>
            <a:t>It is an inpatient visit (a hospital stay).</a:t>
          </a:r>
        </a:p>
      </dgm:t>
    </dgm:pt>
    <dgm:pt modelId="{7E933B7D-A4A9-4C5E-AC9E-72B4461BF654}" type="parTrans" cxnId="{D25D8E20-BB23-46CD-87D6-67533CBF2966}">
      <dgm:prSet/>
      <dgm:spPr/>
      <dgm:t>
        <a:bodyPr/>
        <a:lstStyle/>
        <a:p>
          <a:endParaRPr lang="en-US"/>
        </a:p>
      </dgm:t>
    </dgm:pt>
    <dgm:pt modelId="{4886BDFC-CE6B-4E87-81AD-BC8075710E85}" type="sibTrans" cxnId="{D25D8E20-BB23-46CD-87D6-67533CBF2966}">
      <dgm:prSet/>
      <dgm:spPr/>
      <dgm:t>
        <a:bodyPr/>
        <a:lstStyle/>
        <a:p>
          <a:endParaRPr lang="en-US"/>
        </a:p>
      </dgm:t>
    </dgm:pt>
    <dgm:pt modelId="{975681CE-2E4F-4B68-9876-25ADE24D3576}">
      <dgm:prSet/>
      <dgm:spPr/>
      <dgm:t>
        <a:bodyPr/>
        <a:lstStyle/>
        <a:p>
          <a:pPr>
            <a:defRPr cap="all"/>
          </a:pPr>
          <a:r>
            <a:rPr lang="en-US"/>
            <a:t>It is a diabetic encounter, which means that any type of diabetes was placed into the system as a diagnosis.</a:t>
          </a:r>
        </a:p>
      </dgm:t>
    </dgm:pt>
    <dgm:pt modelId="{56AC22FB-6AA2-42A9-9EA0-C21E7F4AF92E}" type="parTrans" cxnId="{DC898152-773E-4EF8-AE33-2098058E2A52}">
      <dgm:prSet/>
      <dgm:spPr/>
      <dgm:t>
        <a:bodyPr/>
        <a:lstStyle/>
        <a:p>
          <a:endParaRPr lang="en-US"/>
        </a:p>
      </dgm:t>
    </dgm:pt>
    <dgm:pt modelId="{5CD6D745-BAF7-4EC0-8464-CD91BAC22CC3}" type="sibTrans" cxnId="{DC898152-773E-4EF8-AE33-2098058E2A52}">
      <dgm:prSet/>
      <dgm:spPr/>
      <dgm:t>
        <a:bodyPr/>
        <a:lstStyle/>
        <a:p>
          <a:endParaRPr lang="en-US"/>
        </a:p>
      </dgm:t>
    </dgm:pt>
    <dgm:pt modelId="{85732278-B8B8-4753-81B7-920AEFB38EA8}">
      <dgm:prSet/>
      <dgm:spPr/>
      <dgm:t>
        <a:bodyPr/>
        <a:lstStyle/>
        <a:p>
          <a:pPr>
            <a:defRPr cap="all"/>
          </a:pPr>
          <a:r>
            <a:rPr lang="en-US"/>
            <a:t>The length of stay was at least one day and no more than fourteen days.</a:t>
          </a:r>
        </a:p>
      </dgm:t>
    </dgm:pt>
    <dgm:pt modelId="{8685C431-132D-4074-81C9-7A7B4EC40CD0}" type="parTrans" cxnId="{09092166-C5D1-482F-B331-7E0218DAC139}">
      <dgm:prSet/>
      <dgm:spPr/>
      <dgm:t>
        <a:bodyPr/>
        <a:lstStyle/>
        <a:p>
          <a:endParaRPr lang="en-US"/>
        </a:p>
      </dgm:t>
    </dgm:pt>
    <dgm:pt modelId="{400BF707-6193-4DC7-B054-E74E1552BB9D}" type="sibTrans" cxnId="{09092166-C5D1-482F-B331-7E0218DAC139}">
      <dgm:prSet/>
      <dgm:spPr/>
      <dgm:t>
        <a:bodyPr/>
        <a:lstStyle/>
        <a:p>
          <a:endParaRPr lang="en-US"/>
        </a:p>
      </dgm:t>
    </dgm:pt>
    <dgm:pt modelId="{9278A999-D099-4AA4-9BF8-B48AC24363E4}">
      <dgm:prSet/>
      <dgm:spPr/>
      <dgm:t>
        <a:bodyPr/>
        <a:lstStyle/>
        <a:p>
          <a:pPr>
            <a:defRPr cap="all"/>
          </a:pPr>
          <a:r>
            <a:rPr lang="en-US"/>
            <a:t>During the meeting, laboratory tests were performed.</a:t>
          </a:r>
        </a:p>
      </dgm:t>
    </dgm:pt>
    <dgm:pt modelId="{F4F28FBD-9C4F-4615-9EC9-B19B141B52E3}" type="parTrans" cxnId="{84C0EC3C-8ECB-4C19-A50D-4C3C67375DFA}">
      <dgm:prSet/>
      <dgm:spPr/>
      <dgm:t>
        <a:bodyPr/>
        <a:lstStyle/>
        <a:p>
          <a:endParaRPr lang="en-US"/>
        </a:p>
      </dgm:t>
    </dgm:pt>
    <dgm:pt modelId="{7B7484C9-4D8D-4B91-98A9-EC268074E183}" type="sibTrans" cxnId="{84C0EC3C-8ECB-4C19-A50D-4C3C67375DFA}">
      <dgm:prSet/>
      <dgm:spPr/>
      <dgm:t>
        <a:bodyPr/>
        <a:lstStyle/>
        <a:p>
          <a:endParaRPr lang="en-US"/>
        </a:p>
      </dgm:t>
    </dgm:pt>
    <dgm:pt modelId="{18EDE7E6-3238-428E-B9A1-C74CE736B04D}">
      <dgm:prSet/>
      <dgm:spPr/>
      <dgm:t>
        <a:bodyPr/>
        <a:lstStyle/>
        <a:p>
          <a:pPr>
            <a:defRPr cap="all"/>
          </a:pPr>
          <a:r>
            <a:rPr lang="en-US"/>
            <a:t>Medication was given during the encounter.</a:t>
          </a:r>
        </a:p>
      </dgm:t>
    </dgm:pt>
    <dgm:pt modelId="{E0609335-BB1E-4A46-B693-DF8659BDDF6F}" type="parTrans" cxnId="{C29C34D8-2741-43A7-953A-61D77A08AA65}">
      <dgm:prSet/>
      <dgm:spPr/>
      <dgm:t>
        <a:bodyPr/>
        <a:lstStyle/>
        <a:p>
          <a:endParaRPr lang="en-US"/>
        </a:p>
      </dgm:t>
    </dgm:pt>
    <dgm:pt modelId="{3C1FB92D-7140-4250-BEA7-D2D379031DDA}" type="sibTrans" cxnId="{C29C34D8-2741-43A7-953A-61D77A08AA65}">
      <dgm:prSet/>
      <dgm:spPr/>
      <dgm:t>
        <a:bodyPr/>
        <a:lstStyle/>
        <a:p>
          <a:endParaRPr lang="en-US"/>
        </a:p>
      </dgm:t>
    </dgm:pt>
    <dgm:pt modelId="{6500BFA8-CBD7-4691-8856-6DB1F29B57D1}" type="pres">
      <dgm:prSet presAssocID="{999804BC-D9F3-4343-A03C-940D097C5435}" presName="root" presStyleCnt="0">
        <dgm:presLayoutVars>
          <dgm:dir/>
          <dgm:resizeHandles val="exact"/>
        </dgm:presLayoutVars>
      </dgm:prSet>
      <dgm:spPr/>
    </dgm:pt>
    <dgm:pt modelId="{901C6325-20DB-4003-BBC1-2B3C09EF9D1D}" type="pres">
      <dgm:prSet presAssocID="{D35A95E4-4FB8-4E2B-8146-390943E77B9C}" presName="compNode" presStyleCnt="0"/>
      <dgm:spPr/>
    </dgm:pt>
    <dgm:pt modelId="{9355C006-28B9-4F29-85B3-9B2818584E7B}" type="pres">
      <dgm:prSet presAssocID="{D35A95E4-4FB8-4E2B-8146-390943E77B9C}" presName="iconBgRect" presStyleLbl="bgShp" presStyleIdx="0" presStyleCnt="5"/>
      <dgm:spPr/>
    </dgm:pt>
    <dgm:pt modelId="{34524F7A-18B8-4049-9B2B-E0D662BBF790}" type="pres">
      <dgm:prSet presAssocID="{D35A95E4-4FB8-4E2B-8146-390943E77B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64989024-70DE-4F68-817F-B98722571B5D}" type="pres">
      <dgm:prSet presAssocID="{D35A95E4-4FB8-4E2B-8146-390943E77B9C}" presName="spaceRect" presStyleCnt="0"/>
      <dgm:spPr/>
    </dgm:pt>
    <dgm:pt modelId="{CAE1F5B9-D5FE-426D-8F69-99AFB31EC674}" type="pres">
      <dgm:prSet presAssocID="{D35A95E4-4FB8-4E2B-8146-390943E77B9C}" presName="textRect" presStyleLbl="revTx" presStyleIdx="0" presStyleCnt="5">
        <dgm:presLayoutVars>
          <dgm:chMax val="1"/>
          <dgm:chPref val="1"/>
        </dgm:presLayoutVars>
      </dgm:prSet>
      <dgm:spPr/>
    </dgm:pt>
    <dgm:pt modelId="{686CD8BA-2A3A-4D99-AA52-EB863338389D}" type="pres">
      <dgm:prSet presAssocID="{4886BDFC-CE6B-4E87-81AD-BC8075710E85}" presName="sibTrans" presStyleCnt="0"/>
      <dgm:spPr/>
    </dgm:pt>
    <dgm:pt modelId="{1C525E39-783A-4D8E-82F5-B729C5D163FB}" type="pres">
      <dgm:prSet presAssocID="{975681CE-2E4F-4B68-9876-25ADE24D3576}" presName="compNode" presStyleCnt="0"/>
      <dgm:spPr/>
    </dgm:pt>
    <dgm:pt modelId="{1B213733-F55B-47E3-9E15-3ECFC6FD046D}" type="pres">
      <dgm:prSet presAssocID="{975681CE-2E4F-4B68-9876-25ADE24D3576}" presName="iconBgRect" presStyleLbl="bgShp" presStyleIdx="1" presStyleCnt="5"/>
      <dgm:spPr/>
    </dgm:pt>
    <dgm:pt modelId="{E94F1B8F-BB2A-4C70-9EDC-00BDDFB5BF36}" type="pres">
      <dgm:prSet presAssocID="{975681CE-2E4F-4B68-9876-25ADE24D35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8D605EA3-3DA4-4391-95AC-E68C99AB3C91}" type="pres">
      <dgm:prSet presAssocID="{975681CE-2E4F-4B68-9876-25ADE24D3576}" presName="spaceRect" presStyleCnt="0"/>
      <dgm:spPr/>
    </dgm:pt>
    <dgm:pt modelId="{8A7BDC7A-6919-45AA-8A02-5B26B0487559}" type="pres">
      <dgm:prSet presAssocID="{975681CE-2E4F-4B68-9876-25ADE24D3576}" presName="textRect" presStyleLbl="revTx" presStyleIdx="1" presStyleCnt="5">
        <dgm:presLayoutVars>
          <dgm:chMax val="1"/>
          <dgm:chPref val="1"/>
        </dgm:presLayoutVars>
      </dgm:prSet>
      <dgm:spPr/>
    </dgm:pt>
    <dgm:pt modelId="{21C9AED9-D7B5-4B01-A4B3-5DF2B68B66D6}" type="pres">
      <dgm:prSet presAssocID="{5CD6D745-BAF7-4EC0-8464-CD91BAC22CC3}" presName="sibTrans" presStyleCnt="0"/>
      <dgm:spPr/>
    </dgm:pt>
    <dgm:pt modelId="{E742DAA9-D3EB-479A-9644-052549B8D008}" type="pres">
      <dgm:prSet presAssocID="{85732278-B8B8-4753-81B7-920AEFB38EA8}" presName="compNode" presStyleCnt="0"/>
      <dgm:spPr/>
    </dgm:pt>
    <dgm:pt modelId="{3125B859-1556-4033-A246-7C57988ACF64}" type="pres">
      <dgm:prSet presAssocID="{85732278-B8B8-4753-81B7-920AEFB38EA8}" presName="iconBgRect" presStyleLbl="bgShp" presStyleIdx="2" presStyleCnt="5"/>
      <dgm:spPr/>
    </dgm:pt>
    <dgm:pt modelId="{F475CEBC-D0FE-45FE-AF28-A1BDCF6641B4}" type="pres">
      <dgm:prSet presAssocID="{85732278-B8B8-4753-81B7-920AEFB38E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9009CB43-D609-4F69-8338-23AC857C6CC0}" type="pres">
      <dgm:prSet presAssocID="{85732278-B8B8-4753-81B7-920AEFB38EA8}" presName="spaceRect" presStyleCnt="0"/>
      <dgm:spPr/>
    </dgm:pt>
    <dgm:pt modelId="{567189A4-4FD0-47B5-9A0C-1B2E71F96D83}" type="pres">
      <dgm:prSet presAssocID="{85732278-B8B8-4753-81B7-920AEFB38EA8}" presName="textRect" presStyleLbl="revTx" presStyleIdx="2" presStyleCnt="5">
        <dgm:presLayoutVars>
          <dgm:chMax val="1"/>
          <dgm:chPref val="1"/>
        </dgm:presLayoutVars>
      </dgm:prSet>
      <dgm:spPr/>
    </dgm:pt>
    <dgm:pt modelId="{49040FF0-5362-40AA-ACAD-3FBC809558ED}" type="pres">
      <dgm:prSet presAssocID="{400BF707-6193-4DC7-B054-E74E1552BB9D}" presName="sibTrans" presStyleCnt="0"/>
      <dgm:spPr/>
    </dgm:pt>
    <dgm:pt modelId="{B50CCBA0-458F-4BCC-9C33-1423933DA75C}" type="pres">
      <dgm:prSet presAssocID="{9278A999-D099-4AA4-9BF8-B48AC24363E4}" presName="compNode" presStyleCnt="0"/>
      <dgm:spPr/>
    </dgm:pt>
    <dgm:pt modelId="{3794CAE1-7053-47EF-8FD9-1AAFAC2809CA}" type="pres">
      <dgm:prSet presAssocID="{9278A999-D099-4AA4-9BF8-B48AC24363E4}" presName="iconBgRect" presStyleLbl="bgShp" presStyleIdx="3" presStyleCnt="5"/>
      <dgm:spPr/>
    </dgm:pt>
    <dgm:pt modelId="{063D1892-88CD-4360-BBEF-4A82913625E0}" type="pres">
      <dgm:prSet presAssocID="{9278A999-D099-4AA4-9BF8-B48AC24363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7A450D5D-BB63-45DB-84DA-8FDC82045619}" type="pres">
      <dgm:prSet presAssocID="{9278A999-D099-4AA4-9BF8-B48AC24363E4}" presName="spaceRect" presStyleCnt="0"/>
      <dgm:spPr/>
    </dgm:pt>
    <dgm:pt modelId="{879210AC-4574-4FBA-8184-ADCF66BAA3F7}" type="pres">
      <dgm:prSet presAssocID="{9278A999-D099-4AA4-9BF8-B48AC24363E4}" presName="textRect" presStyleLbl="revTx" presStyleIdx="3" presStyleCnt="5">
        <dgm:presLayoutVars>
          <dgm:chMax val="1"/>
          <dgm:chPref val="1"/>
        </dgm:presLayoutVars>
      </dgm:prSet>
      <dgm:spPr/>
    </dgm:pt>
    <dgm:pt modelId="{13605974-807D-46C7-9C21-AD3DC9EB4EE5}" type="pres">
      <dgm:prSet presAssocID="{7B7484C9-4D8D-4B91-98A9-EC268074E183}" presName="sibTrans" presStyleCnt="0"/>
      <dgm:spPr/>
    </dgm:pt>
    <dgm:pt modelId="{8C611B9E-19DC-47FC-A54A-7AA22DB79C78}" type="pres">
      <dgm:prSet presAssocID="{18EDE7E6-3238-428E-B9A1-C74CE736B04D}" presName="compNode" presStyleCnt="0"/>
      <dgm:spPr/>
    </dgm:pt>
    <dgm:pt modelId="{6A86B41C-1E90-4909-AFE0-3BFC9FBD76AF}" type="pres">
      <dgm:prSet presAssocID="{18EDE7E6-3238-428E-B9A1-C74CE736B04D}" presName="iconBgRect" presStyleLbl="bgShp" presStyleIdx="4" presStyleCnt="5"/>
      <dgm:spPr/>
    </dgm:pt>
    <dgm:pt modelId="{D1B10B77-B300-4CA4-8FED-552B309C3968}" type="pres">
      <dgm:prSet presAssocID="{18EDE7E6-3238-428E-B9A1-C74CE736B0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A2D843C1-9588-4C0C-8A04-3E5D5D0E88A9}" type="pres">
      <dgm:prSet presAssocID="{18EDE7E6-3238-428E-B9A1-C74CE736B04D}" presName="spaceRect" presStyleCnt="0"/>
      <dgm:spPr/>
    </dgm:pt>
    <dgm:pt modelId="{E6FF00A1-ACBC-4B8C-9BFF-9D28408039F2}" type="pres">
      <dgm:prSet presAssocID="{18EDE7E6-3238-428E-B9A1-C74CE736B04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FF7D1D-7DCB-4796-BBAD-C85E5324CFD3}" type="presOf" srcId="{999804BC-D9F3-4343-A03C-940D097C5435}" destId="{6500BFA8-CBD7-4691-8856-6DB1F29B57D1}" srcOrd="0" destOrd="0" presId="urn:microsoft.com/office/officeart/2018/5/layout/IconCircleLabelList"/>
    <dgm:cxn modelId="{D25D8E20-BB23-46CD-87D6-67533CBF2966}" srcId="{999804BC-D9F3-4343-A03C-940D097C5435}" destId="{D35A95E4-4FB8-4E2B-8146-390943E77B9C}" srcOrd="0" destOrd="0" parTransId="{7E933B7D-A4A9-4C5E-AC9E-72B4461BF654}" sibTransId="{4886BDFC-CE6B-4E87-81AD-BC8075710E85}"/>
    <dgm:cxn modelId="{9587E22F-2469-49A8-BBDF-80A78C099E97}" type="presOf" srcId="{9278A999-D099-4AA4-9BF8-B48AC24363E4}" destId="{879210AC-4574-4FBA-8184-ADCF66BAA3F7}" srcOrd="0" destOrd="0" presId="urn:microsoft.com/office/officeart/2018/5/layout/IconCircleLabelList"/>
    <dgm:cxn modelId="{84C0EC3C-8ECB-4C19-A50D-4C3C67375DFA}" srcId="{999804BC-D9F3-4343-A03C-940D097C5435}" destId="{9278A999-D099-4AA4-9BF8-B48AC24363E4}" srcOrd="3" destOrd="0" parTransId="{F4F28FBD-9C4F-4615-9EC9-B19B141B52E3}" sibTransId="{7B7484C9-4D8D-4B91-98A9-EC268074E183}"/>
    <dgm:cxn modelId="{09092166-C5D1-482F-B331-7E0218DAC139}" srcId="{999804BC-D9F3-4343-A03C-940D097C5435}" destId="{85732278-B8B8-4753-81B7-920AEFB38EA8}" srcOrd="2" destOrd="0" parTransId="{8685C431-132D-4074-81C9-7A7B4EC40CD0}" sibTransId="{400BF707-6193-4DC7-B054-E74E1552BB9D}"/>
    <dgm:cxn modelId="{DC898152-773E-4EF8-AE33-2098058E2A52}" srcId="{999804BC-D9F3-4343-A03C-940D097C5435}" destId="{975681CE-2E4F-4B68-9876-25ADE24D3576}" srcOrd="1" destOrd="0" parTransId="{56AC22FB-6AA2-42A9-9EA0-C21E7F4AF92E}" sibTransId="{5CD6D745-BAF7-4EC0-8464-CD91BAC22CC3}"/>
    <dgm:cxn modelId="{90787F9B-28BC-4193-82E7-B5A3AE91B338}" type="presOf" srcId="{975681CE-2E4F-4B68-9876-25ADE24D3576}" destId="{8A7BDC7A-6919-45AA-8A02-5B26B0487559}" srcOrd="0" destOrd="0" presId="urn:microsoft.com/office/officeart/2018/5/layout/IconCircleLabelList"/>
    <dgm:cxn modelId="{7C28EFAA-AA3C-41DF-AC4F-373F860FFDD0}" type="presOf" srcId="{D35A95E4-4FB8-4E2B-8146-390943E77B9C}" destId="{CAE1F5B9-D5FE-426D-8F69-99AFB31EC674}" srcOrd="0" destOrd="0" presId="urn:microsoft.com/office/officeart/2018/5/layout/IconCircleLabelList"/>
    <dgm:cxn modelId="{CF3456C5-45BC-4A83-9883-5724697F7DE2}" type="presOf" srcId="{18EDE7E6-3238-428E-B9A1-C74CE736B04D}" destId="{E6FF00A1-ACBC-4B8C-9BFF-9D28408039F2}" srcOrd="0" destOrd="0" presId="urn:microsoft.com/office/officeart/2018/5/layout/IconCircleLabelList"/>
    <dgm:cxn modelId="{28BF2BC7-1384-4AFA-A6A9-54DEDC73D1A7}" type="presOf" srcId="{85732278-B8B8-4753-81B7-920AEFB38EA8}" destId="{567189A4-4FD0-47B5-9A0C-1B2E71F96D83}" srcOrd="0" destOrd="0" presId="urn:microsoft.com/office/officeart/2018/5/layout/IconCircleLabelList"/>
    <dgm:cxn modelId="{C29C34D8-2741-43A7-953A-61D77A08AA65}" srcId="{999804BC-D9F3-4343-A03C-940D097C5435}" destId="{18EDE7E6-3238-428E-B9A1-C74CE736B04D}" srcOrd="4" destOrd="0" parTransId="{E0609335-BB1E-4A46-B693-DF8659BDDF6F}" sibTransId="{3C1FB92D-7140-4250-BEA7-D2D379031DDA}"/>
    <dgm:cxn modelId="{F2089B83-A7BE-4427-91E9-E3F9EB03FAFC}" type="presParOf" srcId="{6500BFA8-CBD7-4691-8856-6DB1F29B57D1}" destId="{901C6325-20DB-4003-BBC1-2B3C09EF9D1D}" srcOrd="0" destOrd="0" presId="urn:microsoft.com/office/officeart/2018/5/layout/IconCircleLabelList"/>
    <dgm:cxn modelId="{417692C1-7027-43A8-8044-142811AD70DA}" type="presParOf" srcId="{901C6325-20DB-4003-BBC1-2B3C09EF9D1D}" destId="{9355C006-28B9-4F29-85B3-9B2818584E7B}" srcOrd="0" destOrd="0" presId="urn:microsoft.com/office/officeart/2018/5/layout/IconCircleLabelList"/>
    <dgm:cxn modelId="{92610A3F-9F5C-45A3-956A-C1E26AEFA6D5}" type="presParOf" srcId="{901C6325-20DB-4003-BBC1-2B3C09EF9D1D}" destId="{34524F7A-18B8-4049-9B2B-E0D662BBF790}" srcOrd="1" destOrd="0" presId="urn:microsoft.com/office/officeart/2018/5/layout/IconCircleLabelList"/>
    <dgm:cxn modelId="{8C70DF31-6737-4E7B-888E-634D2A1A7730}" type="presParOf" srcId="{901C6325-20DB-4003-BBC1-2B3C09EF9D1D}" destId="{64989024-70DE-4F68-817F-B98722571B5D}" srcOrd="2" destOrd="0" presId="urn:microsoft.com/office/officeart/2018/5/layout/IconCircleLabelList"/>
    <dgm:cxn modelId="{10AA927F-36CC-48A1-9A09-413A6D4FDE94}" type="presParOf" srcId="{901C6325-20DB-4003-BBC1-2B3C09EF9D1D}" destId="{CAE1F5B9-D5FE-426D-8F69-99AFB31EC674}" srcOrd="3" destOrd="0" presId="urn:microsoft.com/office/officeart/2018/5/layout/IconCircleLabelList"/>
    <dgm:cxn modelId="{0A81E659-C514-4A09-B626-155592587937}" type="presParOf" srcId="{6500BFA8-CBD7-4691-8856-6DB1F29B57D1}" destId="{686CD8BA-2A3A-4D99-AA52-EB863338389D}" srcOrd="1" destOrd="0" presId="urn:microsoft.com/office/officeart/2018/5/layout/IconCircleLabelList"/>
    <dgm:cxn modelId="{D8492656-BC1E-4F87-88B3-7BD5A5E6C4B1}" type="presParOf" srcId="{6500BFA8-CBD7-4691-8856-6DB1F29B57D1}" destId="{1C525E39-783A-4D8E-82F5-B729C5D163FB}" srcOrd="2" destOrd="0" presId="urn:microsoft.com/office/officeart/2018/5/layout/IconCircleLabelList"/>
    <dgm:cxn modelId="{581F38A0-BDB5-4559-8EF7-486B91550E2A}" type="presParOf" srcId="{1C525E39-783A-4D8E-82F5-B729C5D163FB}" destId="{1B213733-F55B-47E3-9E15-3ECFC6FD046D}" srcOrd="0" destOrd="0" presId="urn:microsoft.com/office/officeart/2018/5/layout/IconCircleLabelList"/>
    <dgm:cxn modelId="{5F148835-5465-4698-AAD0-6AFDCEC2E79A}" type="presParOf" srcId="{1C525E39-783A-4D8E-82F5-B729C5D163FB}" destId="{E94F1B8F-BB2A-4C70-9EDC-00BDDFB5BF36}" srcOrd="1" destOrd="0" presId="urn:microsoft.com/office/officeart/2018/5/layout/IconCircleLabelList"/>
    <dgm:cxn modelId="{70A45682-EEE6-4442-9422-6BBA969ACB44}" type="presParOf" srcId="{1C525E39-783A-4D8E-82F5-B729C5D163FB}" destId="{8D605EA3-3DA4-4391-95AC-E68C99AB3C91}" srcOrd="2" destOrd="0" presId="urn:microsoft.com/office/officeart/2018/5/layout/IconCircleLabelList"/>
    <dgm:cxn modelId="{C893E404-EB8B-4CAC-97BB-29976A9A5479}" type="presParOf" srcId="{1C525E39-783A-4D8E-82F5-B729C5D163FB}" destId="{8A7BDC7A-6919-45AA-8A02-5B26B0487559}" srcOrd="3" destOrd="0" presId="urn:microsoft.com/office/officeart/2018/5/layout/IconCircleLabelList"/>
    <dgm:cxn modelId="{F16B420C-882D-4F98-920E-9626F2710AFA}" type="presParOf" srcId="{6500BFA8-CBD7-4691-8856-6DB1F29B57D1}" destId="{21C9AED9-D7B5-4B01-A4B3-5DF2B68B66D6}" srcOrd="3" destOrd="0" presId="urn:microsoft.com/office/officeart/2018/5/layout/IconCircleLabelList"/>
    <dgm:cxn modelId="{B18A56E3-4B0D-40E1-ACB7-76B280DD6942}" type="presParOf" srcId="{6500BFA8-CBD7-4691-8856-6DB1F29B57D1}" destId="{E742DAA9-D3EB-479A-9644-052549B8D008}" srcOrd="4" destOrd="0" presId="urn:microsoft.com/office/officeart/2018/5/layout/IconCircleLabelList"/>
    <dgm:cxn modelId="{B9D7FF9B-06EA-41B7-B014-007AC5633D73}" type="presParOf" srcId="{E742DAA9-D3EB-479A-9644-052549B8D008}" destId="{3125B859-1556-4033-A246-7C57988ACF64}" srcOrd="0" destOrd="0" presId="urn:microsoft.com/office/officeart/2018/5/layout/IconCircleLabelList"/>
    <dgm:cxn modelId="{E12A2481-093E-4495-966E-AE50DDCE2708}" type="presParOf" srcId="{E742DAA9-D3EB-479A-9644-052549B8D008}" destId="{F475CEBC-D0FE-45FE-AF28-A1BDCF6641B4}" srcOrd="1" destOrd="0" presId="urn:microsoft.com/office/officeart/2018/5/layout/IconCircleLabelList"/>
    <dgm:cxn modelId="{50C2E17F-1DC2-41CF-99C8-652120AE4389}" type="presParOf" srcId="{E742DAA9-D3EB-479A-9644-052549B8D008}" destId="{9009CB43-D609-4F69-8338-23AC857C6CC0}" srcOrd="2" destOrd="0" presId="urn:microsoft.com/office/officeart/2018/5/layout/IconCircleLabelList"/>
    <dgm:cxn modelId="{8975C8EB-32BF-4121-8827-FF6AAAC47DD4}" type="presParOf" srcId="{E742DAA9-D3EB-479A-9644-052549B8D008}" destId="{567189A4-4FD0-47B5-9A0C-1B2E71F96D83}" srcOrd="3" destOrd="0" presId="urn:microsoft.com/office/officeart/2018/5/layout/IconCircleLabelList"/>
    <dgm:cxn modelId="{A581AED8-4589-47FA-89C4-EF9C665B0F66}" type="presParOf" srcId="{6500BFA8-CBD7-4691-8856-6DB1F29B57D1}" destId="{49040FF0-5362-40AA-ACAD-3FBC809558ED}" srcOrd="5" destOrd="0" presId="urn:microsoft.com/office/officeart/2018/5/layout/IconCircleLabelList"/>
    <dgm:cxn modelId="{C0CF1401-0A46-4F94-9BFC-429023AFEAAD}" type="presParOf" srcId="{6500BFA8-CBD7-4691-8856-6DB1F29B57D1}" destId="{B50CCBA0-458F-4BCC-9C33-1423933DA75C}" srcOrd="6" destOrd="0" presId="urn:microsoft.com/office/officeart/2018/5/layout/IconCircleLabelList"/>
    <dgm:cxn modelId="{69EE79F8-B839-4750-9007-9C5C527B4215}" type="presParOf" srcId="{B50CCBA0-458F-4BCC-9C33-1423933DA75C}" destId="{3794CAE1-7053-47EF-8FD9-1AAFAC2809CA}" srcOrd="0" destOrd="0" presId="urn:microsoft.com/office/officeart/2018/5/layout/IconCircleLabelList"/>
    <dgm:cxn modelId="{C7E1B122-D777-43A4-B535-73331840FC24}" type="presParOf" srcId="{B50CCBA0-458F-4BCC-9C33-1423933DA75C}" destId="{063D1892-88CD-4360-BBEF-4A82913625E0}" srcOrd="1" destOrd="0" presId="urn:microsoft.com/office/officeart/2018/5/layout/IconCircleLabelList"/>
    <dgm:cxn modelId="{F1D3AFE0-00EA-4933-ADDF-774B34E0BA00}" type="presParOf" srcId="{B50CCBA0-458F-4BCC-9C33-1423933DA75C}" destId="{7A450D5D-BB63-45DB-84DA-8FDC82045619}" srcOrd="2" destOrd="0" presId="urn:microsoft.com/office/officeart/2018/5/layout/IconCircleLabelList"/>
    <dgm:cxn modelId="{23D693EB-4BB5-496D-AECF-13F326C3DA36}" type="presParOf" srcId="{B50CCBA0-458F-4BCC-9C33-1423933DA75C}" destId="{879210AC-4574-4FBA-8184-ADCF66BAA3F7}" srcOrd="3" destOrd="0" presId="urn:microsoft.com/office/officeart/2018/5/layout/IconCircleLabelList"/>
    <dgm:cxn modelId="{F3B9F52B-0241-421F-ACEB-AD5607E32F9F}" type="presParOf" srcId="{6500BFA8-CBD7-4691-8856-6DB1F29B57D1}" destId="{13605974-807D-46C7-9C21-AD3DC9EB4EE5}" srcOrd="7" destOrd="0" presId="urn:microsoft.com/office/officeart/2018/5/layout/IconCircleLabelList"/>
    <dgm:cxn modelId="{DBDA3C4E-11F8-4106-BD87-3E388755A209}" type="presParOf" srcId="{6500BFA8-CBD7-4691-8856-6DB1F29B57D1}" destId="{8C611B9E-19DC-47FC-A54A-7AA22DB79C78}" srcOrd="8" destOrd="0" presId="urn:microsoft.com/office/officeart/2018/5/layout/IconCircleLabelList"/>
    <dgm:cxn modelId="{1EF45ACE-8489-461F-9530-1297F3C634B2}" type="presParOf" srcId="{8C611B9E-19DC-47FC-A54A-7AA22DB79C78}" destId="{6A86B41C-1E90-4909-AFE0-3BFC9FBD76AF}" srcOrd="0" destOrd="0" presId="urn:microsoft.com/office/officeart/2018/5/layout/IconCircleLabelList"/>
    <dgm:cxn modelId="{0CC35452-9CBB-4F6A-9B61-F3ACEC3F8B4C}" type="presParOf" srcId="{8C611B9E-19DC-47FC-A54A-7AA22DB79C78}" destId="{D1B10B77-B300-4CA4-8FED-552B309C3968}" srcOrd="1" destOrd="0" presId="urn:microsoft.com/office/officeart/2018/5/layout/IconCircleLabelList"/>
    <dgm:cxn modelId="{24348485-28B0-4912-8D59-89604D6D0DE1}" type="presParOf" srcId="{8C611B9E-19DC-47FC-A54A-7AA22DB79C78}" destId="{A2D843C1-9588-4C0C-8A04-3E5D5D0E88A9}" srcOrd="2" destOrd="0" presId="urn:microsoft.com/office/officeart/2018/5/layout/IconCircleLabelList"/>
    <dgm:cxn modelId="{9646CB99-C9FD-4AA9-96D7-A78DB23A2ADB}" type="presParOf" srcId="{8C611B9E-19DC-47FC-A54A-7AA22DB79C78}" destId="{E6FF00A1-ACBC-4B8C-9BFF-9D28408039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632577-12B6-4667-AD34-A5D322999E3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C3A35A-DD85-4FCB-903B-12AFDC395393}">
      <dgm:prSet/>
      <dgm:spPr/>
      <dgm:t>
        <a:bodyPr/>
        <a:lstStyle/>
        <a:p>
          <a:r>
            <a:rPr lang="en-US"/>
            <a:t>Analyze factors related to their readmission as well as other outcomes. </a:t>
          </a:r>
        </a:p>
      </dgm:t>
    </dgm:pt>
    <dgm:pt modelId="{BCA26791-3C78-4D6A-9267-5937D9AC30C1}" type="parTrans" cxnId="{7614AB79-054C-419E-A7F9-DCA393D04FCE}">
      <dgm:prSet/>
      <dgm:spPr/>
      <dgm:t>
        <a:bodyPr/>
        <a:lstStyle/>
        <a:p>
          <a:endParaRPr lang="en-US"/>
        </a:p>
      </dgm:t>
    </dgm:pt>
    <dgm:pt modelId="{4B00406E-C990-401E-A68C-AE3431FD1969}" type="sibTrans" cxnId="{7614AB79-054C-419E-A7F9-DCA393D04FCE}">
      <dgm:prSet/>
      <dgm:spPr/>
      <dgm:t>
        <a:bodyPr/>
        <a:lstStyle/>
        <a:p>
          <a:endParaRPr lang="en-US"/>
        </a:p>
      </dgm:t>
    </dgm:pt>
    <dgm:pt modelId="{951840F2-E28F-4481-A03C-909FBC22DBC2}">
      <dgm:prSet/>
      <dgm:spPr/>
      <dgm:t>
        <a:bodyPr/>
        <a:lstStyle/>
        <a:p>
          <a:r>
            <a:rPr lang="en-US" dirty="0"/>
            <a:t>Investigate, using analytical questions, how various circumstances may or may not have influenced diabetic patients to get admitted.</a:t>
          </a:r>
        </a:p>
      </dgm:t>
    </dgm:pt>
    <dgm:pt modelId="{8650FBBE-58B0-4F0A-835D-D89ED6F184DD}" type="parTrans" cxnId="{66AC6A6B-C412-4B3F-860F-7E5B74B4AC6E}">
      <dgm:prSet/>
      <dgm:spPr/>
      <dgm:t>
        <a:bodyPr/>
        <a:lstStyle/>
        <a:p>
          <a:endParaRPr lang="en-US"/>
        </a:p>
      </dgm:t>
    </dgm:pt>
    <dgm:pt modelId="{6192B2C5-2825-41B2-BB31-DC2AC9C6B50D}" type="sibTrans" cxnId="{66AC6A6B-C412-4B3F-860F-7E5B74B4AC6E}">
      <dgm:prSet/>
      <dgm:spPr/>
      <dgm:t>
        <a:bodyPr/>
        <a:lstStyle/>
        <a:p>
          <a:endParaRPr lang="en-US"/>
        </a:p>
      </dgm:t>
    </dgm:pt>
    <dgm:pt modelId="{6FAC102D-CE07-46AB-9EF9-952F50A5732B}" type="pres">
      <dgm:prSet presAssocID="{33632577-12B6-4667-AD34-A5D322999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C5C81F-F31B-4F83-8845-EB392BE040DC}" type="pres">
      <dgm:prSet presAssocID="{2BC3A35A-DD85-4FCB-903B-12AFDC395393}" presName="hierRoot1" presStyleCnt="0"/>
      <dgm:spPr/>
    </dgm:pt>
    <dgm:pt modelId="{03ABA45F-DCEA-45CC-88B8-4E4EF1657571}" type="pres">
      <dgm:prSet presAssocID="{2BC3A35A-DD85-4FCB-903B-12AFDC395393}" presName="composite" presStyleCnt="0"/>
      <dgm:spPr/>
    </dgm:pt>
    <dgm:pt modelId="{1253433D-A7AF-46E8-991C-CACE57B7B7D7}" type="pres">
      <dgm:prSet presAssocID="{2BC3A35A-DD85-4FCB-903B-12AFDC395393}" presName="background" presStyleLbl="node0" presStyleIdx="0" presStyleCnt="2"/>
      <dgm:spPr/>
    </dgm:pt>
    <dgm:pt modelId="{579EC811-2094-4521-8FB9-84ADABE0BC7F}" type="pres">
      <dgm:prSet presAssocID="{2BC3A35A-DD85-4FCB-903B-12AFDC395393}" presName="text" presStyleLbl="fgAcc0" presStyleIdx="0" presStyleCnt="2">
        <dgm:presLayoutVars>
          <dgm:chPref val="3"/>
        </dgm:presLayoutVars>
      </dgm:prSet>
      <dgm:spPr/>
    </dgm:pt>
    <dgm:pt modelId="{9E2FB40C-5DAB-4658-8CA3-3D2972864349}" type="pres">
      <dgm:prSet presAssocID="{2BC3A35A-DD85-4FCB-903B-12AFDC395393}" presName="hierChild2" presStyleCnt="0"/>
      <dgm:spPr/>
    </dgm:pt>
    <dgm:pt modelId="{4C6BAACA-DF25-4821-A863-726A1C2A7519}" type="pres">
      <dgm:prSet presAssocID="{951840F2-E28F-4481-A03C-909FBC22DBC2}" presName="hierRoot1" presStyleCnt="0"/>
      <dgm:spPr/>
    </dgm:pt>
    <dgm:pt modelId="{7E6ECBD1-BC95-4790-960C-31ED10F79AA8}" type="pres">
      <dgm:prSet presAssocID="{951840F2-E28F-4481-A03C-909FBC22DBC2}" presName="composite" presStyleCnt="0"/>
      <dgm:spPr/>
    </dgm:pt>
    <dgm:pt modelId="{9B133B3A-4024-4E53-92D8-42C7290FDB14}" type="pres">
      <dgm:prSet presAssocID="{951840F2-E28F-4481-A03C-909FBC22DBC2}" presName="background" presStyleLbl="node0" presStyleIdx="1" presStyleCnt="2"/>
      <dgm:spPr/>
    </dgm:pt>
    <dgm:pt modelId="{FDDFF9A1-28DA-48BE-B275-16A5FA8BDA55}" type="pres">
      <dgm:prSet presAssocID="{951840F2-E28F-4481-A03C-909FBC22DBC2}" presName="text" presStyleLbl="fgAcc0" presStyleIdx="1" presStyleCnt="2">
        <dgm:presLayoutVars>
          <dgm:chPref val="3"/>
        </dgm:presLayoutVars>
      </dgm:prSet>
      <dgm:spPr/>
    </dgm:pt>
    <dgm:pt modelId="{5040F591-C1DC-497D-BADA-C8B7153980C4}" type="pres">
      <dgm:prSet presAssocID="{951840F2-E28F-4481-A03C-909FBC22DBC2}" presName="hierChild2" presStyleCnt="0"/>
      <dgm:spPr/>
    </dgm:pt>
  </dgm:ptLst>
  <dgm:cxnLst>
    <dgm:cxn modelId="{BB7A5503-7C2F-4611-8685-66DD10119F08}" type="presOf" srcId="{951840F2-E28F-4481-A03C-909FBC22DBC2}" destId="{FDDFF9A1-28DA-48BE-B275-16A5FA8BDA55}" srcOrd="0" destOrd="0" presId="urn:microsoft.com/office/officeart/2005/8/layout/hierarchy1"/>
    <dgm:cxn modelId="{66AC6A6B-C412-4B3F-860F-7E5B74B4AC6E}" srcId="{33632577-12B6-4667-AD34-A5D322999E3C}" destId="{951840F2-E28F-4481-A03C-909FBC22DBC2}" srcOrd="1" destOrd="0" parTransId="{8650FBBE-58B0-4F0A-835D-D89ED6F184DD}" sibTransId="{6192B2C5-2825-41B2-BB31-DC2AC9C6B50D}"/>
    <dgm:cxn modelId="{2989734D-709B-4431-8ECE-4D3CB303BAF8}" type="presOf" srcId="{33632577-12B6-4667-AD34-A5D322999E3C}" destId="{6FAC102D-CE07-46AB-9EF9-952F50A5732B}" srcOrd="0" destOrd="0" presId="urn:microsoft.com/office/officeart/2005/8/layout/hierarchy1"/>
    <dgm:cxn modelId="{7614AB79-054C-419E-A7F9-DCA393D04FCE}" srcId="{33632577-12B6-4667-AD34-A5D322999E3C}" destId="{2BC3A35A-DD85-4FCB-903B-12AFDC395393}" srcOrd="0" destOrd="0" parTransId="{BCA26791-3C78-4D6A-9267-5937D9AC30C1}" sibTransId="{4B00406E-C990-401E-A68C-AE3431FD1969}"/>
    <dgm:cxn modelId="{294D4EFD-17D2-4BB5-9733-4355CA403765}" type="presOf" srcId="{2BC3A35A-DD85-4FCB-903B-12AFDC395393}" destId="{579EC811-2094-4521-8FB9-84ADABE0BC7F}" srcOrd="0" destOrd="0" presId="urn:microsoft.com/office/officeart/2005/8/layout/hierarchy1"/>
    <dgm:cxn modelId="{AC94C717-274E-4CE2-AE19-5FA7E3308BDB}" type="presParOf" srcId="{6FAC102D-CE07-46AB-9EF9-952F50A5732B}" destId="{07C5C81F-F31B-4F83-8845-EB392BE040DC}" srcOrd="0" destOrd="0" presId="urn:microsoft.com/office/officeart/2005/8/layout/hierarchy1"/>
    <dgm:cxn modelId="{5BC8CC90-C229-4BED-A017-23574895A0C0}" type="presParOf" srcId="{07C5C81F-F31B-4F83-8845-EB392BE040DC}" destId="{03ABA45F-DCEA-45CC-88B8-4E4EF1657571}" srcOrd="0" destOrd="0" presId="urn:microsoft.com/office/officeart/2005/8/layout/hierarchy1"/>
    <dgm:cxn modelId="{DEC519A1-E04F-4C7A-9B61-101F3E529517}" type="presParOf" srcId="{03ABA45F-DCEA-45CC-88B8-4E4EF1657571}" destId="{1253433D-A7AF-46E8-991C-CACE57B7B7D7}" srcOrd="0" destOrd="0" presId="urn:microsoft.com/office/officeart/2005/8/layout/hierarchy1"/>
    <dgm:cxn modelId="{6ECF0989-A781-4317-90AB-F9CA9374241D}" type="presParOf" srcId="{03ABA45F-DCEA-45CC-88B8-4E4EF1657571}" destId="{579EC811-2094-4521-8FB9-84ADABE0BC7F}" srcOrd="1" destOrd="0" presId="urn:microsoft.com/office/officeart/2005/8/layout/hierarchy1"/>
    <dgm:cxn modelId="{DEF267A2-C44F-43B7-B78F-7E1045230A3E}" type="presParOf" srcId="{07C5C81F-F31B-4F83-8845-EB392BE040DC}" destId="{9E2FB40C-5DAB-4658-8CA3-3D2972864349}" srcOrd="1" destOrd="0" presId="urn:microsoft.com/office/officeart/2005/8/layout/hierarchy1"/>
    <dgm:cxn modelId="{88ABC869-161E-4CFE-9CDE-850FB38238CF}" type="presParOf" srcId="{6FAC102D-CE07-46AB-9EF9-952F50A5732B}" destId="{4C6BAACA-DF25-4821-A863-726A1C2A7519}" srcOrd="1" destOrd="0" presId="urn:microsoft.com/office/officeart/2005/8/layout/hierarchy1"/>
    <dgm:cxn modelId="{30B110D4-62E6-4955-B940-35EC288F3E2B}" type="presParOf" srcId="{4C6BAACA-DF25-4821-A863-726A1C2A7519}" destId="{7E6ECBD1-BC95-4790-960C-31ED10F79AA8}" srcOrd="0" destOrd="0" presId="urn:microsoft.com/office/officeart/2005/8/layout/hierarchy1"/>
    <dgm:cxn modelId="{E6810655-1CDC-433F-8432-B74F07DC75C9}" type="presParOf" srcId="{7E6ECBD1-BC95-4790-960C-31ED10F79AA8}" destId="{9B133B3A-4024-4E53-92D8-42C7290FDB14}" srcOrd="0" destOrd="0" presId="urn:microsoft.com/office/officeart/2005/8/layout/hierarchy1"/>
    <dgm:cxn modelId="{93E8EC72-9BC5-4B15-AF2B-80CDEE9CB80C}" type="presParOf" srcId="{7E6ECBD1-BC95-4790-960C-31ED10F79AA8}" destId="{FDDFF9A1-28DA-48BE-B275-16A5FA8BDA55}" srcOrd="1" destOrd="0" presId="urn:microsoft.com/office/officeart/2005/8/layout/hierarchy1"/>
    <dgm:cxn modelId="{4DEEDC84-9340-4E15-8E43-65B9DF9ECA6E}" type="presParOf" srcId="{4C6BAACA-DF25-4821-A863-726A1C2A7519}" destId="{5040F591-C1DC-497D-BADA-C8B7153980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E509B-64EA-4640-AD18-4D71F373F1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C3ACF-E935-4B3B-A166-BB931C65D643}">
      <dgm:prSet/>
      <dgm:spPr/>
      <dgm:t>
        <a:bodyPr/>
        <a:lstStyle/>
        <a:p>
          <a:r>
            <a:rPr lang="en-US"/>
            <a:t>These feature indicates whether the drug was prescribed or there was a change in the dosage. Values:</a:t>
          </a:r>
        </a:p>
      </dgm:t>
    </dgm:pt>
    <dgm:pt modelId="{463CF372-D4D5-4A24-BA40-825280A9B137}" type="parTrans" cxnId="{F1BADB2F-37E2-47DA-AD38-BD73934FF8ED}">
      <dgm:prSet/>
      <dgm:spPr/>
      <dgm:t>
        <a:bodyPr/>
        <a:lstStyle/>
        <a:p>
          <a:endParaRPr lang="en-US"/>
        </a:p>
      </dgm:t>
    </dgm:pt>
    <dgm:pt modelId="{0A4EF739-B23C-42F4-B312-DC47A9D9AC5E}" type="sibTrans" cxnId="{F1BADB2F-37E2-47DA-AD38-BD73934FF8ED}">
      <dgm:prSet/>
      <dgm:spPr/>
      <dgm:t>
        <a:bodyPr/>
        <a:lstStyle/>
        <a:p>
          <a:endParaRPr lang="en-US"/>
        </a:p>
      </dgm:t>
    </dgm:pt>
    <dgm:pt modelId="{3F35EB67-4BD9-4832-830E-47135B6AFF4D}">
      <dgm:prSet/>
      <dgm:spPr/>
      <dgm:t>
        <a:bodyPr/>
        <a:lstStyle/>
        <a:p>
          <a:r>
            <a:rPr lang="en-US" dirty="0"/>
            <a:t>Up: if the dosage was increased during the encounter</a:t>
          </a:r>
        </a:p>
      </dgm:t>
    </dgm:pt>
    <dgm:pt modelId="{DD6BA200-B0F6-4708-A475-C24518C5807A}" type="parTrans" cxnId="{2332F069-677F-47FD-80D8-86AB3AFAA52B}">
      <dgm:prSet/>
      <dgm:spPr/>
      <dgm:t>
        <a:bodyPr/>
        <a:lstStyle/>
        <a:p>
          <a:endParaRPr lang="en-US"/>
        </a:p>
      </dgm:t>
    </dgm:pt>
    <dgm:pt modelId="{27157B01-E1AF-4DF2-9B05-6303CF7034DD}" type="sibTrans" cxnId="{2332F069-677F-47FD-80D8-86AB3AFAA52B}">
      <dgm:prSet/>
      <dgm:spPr/>
      <dgm:t>
        <a:bodyPr/>
        <a:lstStyle/>
        <a:p>
          <a:endParaRPr lang="en-US"/>
        </a:p>
      </dgm:t>
    </dgm:pt>
    <dgm:pt modelId="{1234394D-4AA7-483F-855F-DBD6CC901C76}">
      <dgm:prSet/>
      <dgm:spPr/>
      <dgm:t>
        <a:bodyPr/>
        <a:lstStyle/>
        <a:p>
          <a:r>
            <a:rPr lang="en-US" dirty="0"/>
            <a:t>Down: if the dosage was decreased</a:t>
          </a:r>
        </a:p>
      </dgm:t>
    </dgm:pt>
    <dgm:pt modelId="{CC21C0D6-F53A-449D-81F0-F12124D4B7C3}" type="parTrans" cxnId="{C9D80328-3713-4B92-B348-2A80D4F7347E}">
      <dgm:prSet/>
      <dgm:spPr/>
      <dgm:t>
        <a:bodyPr/>
        <a:lstStyle/>
        <a:p>
          <a:endParaRPr lang="en-US"/>
        </a:p>
      </dgm:t>
    </dgm:pt>
    <dgm:pt modelId="{57BFF622-445C-42EA-91BE-9DACFD8BD984}" type="sibTrans" cxnId="{C9D80328-3713-4B92-B348-2A80D4F7347E}">
      <dgm:prSet/>
      <dgm:spPr/>
      <dgm:t>
        <a:bodyPr/>
        <a:lstStyle/>
        <a:p>
          <a:endParaRPr lang="en-US"/>
        </a:p>
      </dgm:t>
    </dgm:pt>
    <dgm:pt modelId="{5C820930-89A8-43A0-AADC-CE67321D7746}">
      <dgm:prSet/>
      <dgm:spPr/>
      <dgm:t>
        <a:bodyPr/>
        <a:lstStyle/>
        <a:p>
          <a:r>
            <a:rPr lang="en-US" dirty="0"/>
            <a:t>Steady: if the dosage did not change, and no if the drug was not prescribed </a:t>
          </a:r>
        </a:p>
      </dgm:t>
    </dgm:pt>
    <dgm:pt modelId="{3CE6ACD2-E7B5-48E3-9964-D1F73A47C48C}" type="parTrans" cxnId="{3E12D5D5-610B-4608-A50C-D828882B414D}">
      <dgm:prSet/>
      <dgm:spPr/>
      <dgm:t>
        <a:bodyPr/>
        <a:lstStyle/>
        <a:p>
          <a:endParaRPr lang="en-US"/>
        </a:p>
      </dgm:t>
    </dgm:pt>
    <dgm:pt modelId="{8E0B7C08-B73F-44CD-B97F-203AA96A938B}" type="sibTrans" cxnId="{3E12D5D5-610B-4608-A50C-D828882B414D}">
      <dgm:prSet/>
      <dgm:spPr/>
      <dgm:t>
        <a:bodyPr/>
        <a:lstStyle/>
        <a:p>
          <a:endParaRPr lang="en-US"/>
        </a:p>
      </dgm:t>
    </dgm:pt>
    <dgm:pt modelId="{B81E3597-94C5-4987-8754-AF9877AA046C}" type="pres">
      <dgm:prSet presAssocID="{67AE509B-64EA-4640-AD18-4D71F373F1FC}" presName="linear" presStyleCnt="0">
        <dgm:presLayoutVars>
          <dgm:animLvl val="lvl"/>
          <dgm:resizeHandles val="exact"/>
        </dgm:presLayoutVars>
      </dgm:prSet>
      <dgm:spPr/>
    </dgm:pt>
    <dgm:pt modelId="{9A268EF0-BD4D-47BC-808A-056D54A82345}" type="pres">
      <dgm:prSet presAssocID="{FF1C3ACF-E935-4B3B-A166-BB931C65D6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60C07B-E574-4B85-8FC9-DFDFB32D083E}" type="pres">
      <dgm:prSet presAssocID="{0A4EF739-B23C-42F4-B312-DC47A9D9AC5E}" presName="spacer" presStyleCnt="0"/>
      <dgm:spPr/>
    </dgm:pt>
    <dgm:pt modelId="{0F17BC00-C3B5-4308-8015-5EC825940110}" type="pres">
      <dgm:prSet presAssocID="{3F35EB67-4BD9-4832-830E-47135B6AFF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CD363F-1F9B-4607-96A2-896F9ED24DFB}" type="pres">
      <dgm:prSet presAssocID="{27157B01-E1AF-4DF2-9B05-6303CF7034DD}" presName="spacer" presStyleCnt="0"/>
      <dgm:spPr/>
    </dgm:pt>
    <dgm:pt modelId="{FF78260F-5F04-41D0-9BE3-5B1296CA6BE8}" type="pres">
      <dgm:prSet presAssocID="{1234394D-4AA7-483F-855F-DBD6CC901C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CE4B0B-5186-4817-A924-2040787E13E6}" type="pres">
      <dgm:prSet presAssocID="{57BFF622-445C-42EA-91BE-9DACFD8BD984}" presName="spacer" presStyleCnt="0"/>
      <dgm:spPr/>
    </dgm:pt>
    <dgm:pt modelId="{EE53E22E-4F86-431A-83A1-3D9F3357ED2C}" type="pres">
      <dgm:prSet presAssocID="{5C820930-89A8-43A0-AADC-CE67321D77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D80328-3713-4B92-B348-2A80D4F7347E}" srcId="{67AE509B-64EA-4640-AD18-4D71F373F1FC}" destId="{1234394D-4AA7-483F-855F-DBD6CC901C76}" srcOrd="2" destOrd="0" parTransId="{CC21C0D6-F53A-449D-81F0-F12124D4B7C3}" sibTransId="{57BFF622-445C-42EA-91BE-9DACFD8BD984}"/>
    <dgm:cxn modelId="{F1BADB2F-37E2-47DA-AD38-BD73934FF8ED}" srcId="{67AE509B-64EA-4640-AD18-4D71F373F1FC}" destId="{FF1C3ACF-E935-4B3B-A166-BB931C65D643}" srcOrd="0" destOrd="0" parTransId="{463CF372-D4D5-4A24-BA40-825280A9B137}" sibTransId="{0A4EF739-B23C-42F4-B312-DC47A9D9AC5E}"/>
    <dgm:cxn modelId="{8E9D1361-61D1-4819-906F-82E20B7ECFB2}" type="presOf" srcId="{67AE509B-64EA-4640-AD18-4D71F373F1FC}" destId="{B81E3597-94C5-4987-8754-AF9877AA046C}" srcOrd="0" destOrd="0" presId="urn:microsoft.com/office/officeart/2005/8/layout/vList2"/>
    <dgm:cxn modelId="{2332F069-677F-47FD-80D8-86AB3AFAA52B}" srcId="{67AE509B-64EA-4640-AD18-4D71F373F1FC}" destId="{3F35EB67-4BD9-4832-830E-47135B6AFF4D}" srcOrd="1" destOrd="0" parTransId="{DD6BA200-B0F6-4708-A475-C24518C5807A}" sibTransId="{27157B01-E1AF-4DF2-9B05-6303CF7034DD}"/>
    <dgm:cxn modelId="{6E80EE7E-8A88-4463-95D8-6A0C46E38D89}" type="presOf" srcId="{5C820930-89A8-43A0-AADC-CE67321D7746}" destId="{EE53E22E-4F86-431A-83A1-3D9F3357ED2C}" srcOrd="0" destOrd="0" presId="urn:microsoft.com/office/officeart/2005/8/layout/vList2"/>
    <dgm:cxn modelId="{EABD8488-7650-492F-8A41-CB48A17DEE95}" type="presOf" srcId="{3F35EB67-4BD9-4832-830E-47135B6AFF4D}" destId="{0F17BC00-C3B5-4308-8015-5EC825940110}" srcOrd="0" destOrd="0" presId="urn:microsoft.com/office/officeart/2005/8/layout/vList2"/>
    <dgm:cxn modelId="{DBDE27D5-241D-4DE0-A489-34691F88D100}" type="presOf" srcId="{1234394D-4AA7-483F-855F-DBD6CC901C76}" destId="{FF78260F-5F04-41D0-9BE3-5B1296CA6BE8}" srcOrd="0" destOrd="0" presId="urn:microsoft.com/office/officeart/2005/8/layout/vList2"/>
    <dgm:cxn modelId="{3E12D5D5-610B-4608-A50C-D828882B414D}" srcId="{67AE509B-64EA-4640-AD18-4D71F373F1FC}" destId="{5C820930-89A8-43A0-AADC-CE67321D7746}" srcOrd="3" destOrd="0" parTransId="{3CE6ACD2-E7B5-48E3-9964-D1F73A47C48C}" sibTransId="{8E0B7C08-B73F-44CD-B97F-203AA96A938B}"/>
    <dgm:cxn modelId="{AD19A3E1-EC69-43D5-AD29-0C033F8054D5}" type="presOf" srcId="{FF1C3ACF-E935-4B3B-A166-BB931C65D643}" destId="{9A268EF0-BD4D-47BC-808A-056D54A82345}" srcOrd="0" destOrd="0" presId="urn:microsoft.com/office/officeart/2005/8/layout/vList2"/>
    <dgm:cxn modelId="{6B18C3AE-4244-4B43-8DAB-43AD2A03CA65}" type="presParOf" srcId="{B81E3597-94C5-4987-8754-AF9877AA046C}" destId="{9A268EF0-BD4D-47BC-808A-056D54A82345}" srcOrd="0" destOrd="0" presId="urn:microsoft.com/office/officeart/2005/8/layout/vList2"/>
    <dgm:cxn modelId="{9D1FA5BB-0FE2-445F-A781-EC5DA55547B9}" type="presParOf" srcId="{B81E3597-94C5-4987-8754-AF9877AA046C}" destId="{A860C07B-E574-4B85-8FC9-DFDFB32D083E}" srcOrd="1" destOrd="0" presId="urn:microsoft.com/office/officeart/2005/8/layout/vList2"/>
    <dgm:cxn modelId="{B8590C89-718A-43A5-BF91-FAC2CF7CB339}" type="presParOf" srcId="{B81E3597-94C5-4987-8754-AF9877AA046C}" destId="{0F17BC00-C3B5-4308-8015-5EC825940110}" srcOrd="2" destOrd="0" presId="urn:microsoft.com/office/officeart/2005/8/layout/vList2"/>
    <dgm:cxn modelId="{B194ABFB-6B51-40E6-9BF2-8586A067AC9F}" type="presParOf" srcId="{B81E3597-94C5-4987-8754-AF9877AA046C}" destId="{89CD363F-1F9B-4607-96A2-896F9ED24DFB}" srcOrd="3" destOrd="0" presId="urn:microsoft.com/office/officeart/2005/8/layout/vList2"/>
    <dgm:cxn modelId="{9608006E-51F9-48DB-B2A5-DE19EE368877}" type="presParOf" srcId="{B81E3597-94C5-4987-8754-AF9877AA046C}" destId="{FF78260F-5F04-41D0-9BE3-5B1296CA6BE8}" srcOrd="4" destOrd="0" presId="urn:microsoft.com/office/officeart/2005/8/layout/vList2"/>
    <dgm:cxn modelId="{AAA5D600-18F6-4FD9-93A7-6A8F5B3C6152}" type="presParOf" srcId="{B81E3597-94C5-4987-8754-AF9877AA046C}" destId="{52CE4B0B-5186-4817-A924-2040787E13E6}" srcOrd="5" destOrd="0" presId="urn:microsoft.com/office/officeart/2005/8/layout/vList2"/>
    <dgm:cxn modelId="{EB83AB5C-CD79-48EB-824E-B3F343CE4DDC}" type="presParOf" srcId="{B81E3597-94C5-4987-8754-AF9877AA046C}" destId="{EE53E22E-4F86-431A-83A1-3D9F3357ED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D996D7-6A14-4CAE-B478-A4592D1BBCC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5BCF86-55E1-408B-B6AC-0420AC89ABEA}">
      <dgm:prSet/>
      <dgm:spPr/>
      <dgm:t>
        <a:bodyPr/>
        <a:lstStyle/>
        <a:p>
          <a:r>
            <a:rPr lang="en-US" dirty="0"/>
            <a:t>There are 101766 rows and 50 columns</a:t>
          </a:r>
        </a:p>
      </dgm:t>
    </dgm:pt>
    <dgm:pt modelId="{AD3487E5-5A93-486B-AB6C-4CDD6237D4DE}" type="parTrans" cxnId="{EDC357B6-7D9F-4A1E-B915-41FFADFD41CB}">
      <dgm:prSet/>
      <dgm:spPr/>
      <dgm:t>
        <a:bodyPr/>
        <a:lstStyle/>
        <a:p>
          <a:endParaRPr lang="en-US"/>
        </a:p>
      </dgm:t>
    </dgm:pt>
    <dgm:pt modelId="{24731B80-0709-4FDE-971C-FE1E69DB1CD3}" type="sibTrans" cxnId="{EDC357B6-7D9F-4A1E-B915-41FFADFD41CB}">
      <dgm:prSet/>
      <dgm:spPr/>
      <dgm:t>
        <a:bodyPr/>
        <a:lstStyle/>
        <a:p>
          <a:endParaRPr lang="en-US"/>
        </a:p>
      </dgm:t>
    </dgm:pt>
    <dgm:pt modelId="{3368DC4D-927B-46E7-9DA0-76A004F29F5A}">
      <dgm:prSet/>
      <dgm:spPr/>
      <dgm:t>
        <a:bodyPr/>
        <a:lstStyle/>
        <a:p>
          <a:r>
            <a:rPr lang="en-US"/>
            <a:t>The data types of columns are either object or int64</a:t>
          </a:r>
        </a:p>
      </dgm:t>
    </dgm:pt>
    <dgm:pt modelId="{598B2E4B-52A0-49F7-8400-F1F092E3530D}" type="parTrans" cxnId="{29A78258-A508-4DF2-8D5D-4594A08F6084}">
      <dgm:prSet/>
      <dgm:spPr/>
      <dgm:t>
        <a:bodyPr/>
        <a:lstStyle/>
        <a:p>
          <a:endParaRPr lang="en-US"/>
        </a:p>
      </dgm:t>
    </dgm:pt>
    <dgm:pt modelId="{A6F8CCE8-4AC1-4758-913B-B800BDC21948}" type="sibTrans" cxnId="{29A78258-A508-4DF2-8D5D-4594A08F6084}">
      <dgm:prSet/>
      <dgm:spPr/>
      <dgm:t>
        <a:bodyPr/>
        <a:lstStyle/>
        <a:p>
          <a:endParaRPr lang="en-US"/>
        </a:p>
      </dgm:t>
    </dgm:pt>
    <dgm:pt modelId="{FAFB3F3D-1484-4222-BFE3-C5AE607D4346}">
      <dgm:prSet/>
      <dgm:spPr/>
      <dgm:t>
        <a:bodyPr/>
        <a:lstStyle/>
        <a:p>
          <a:r>
            <a:rPr lang="en-US" dirty="0"/>
            <a:t>There are many IDs in the data, and they should be merged with their respective data descriptions to add value to the data</a:t>
          </a:r>
        </a:p>
      </dgm:t>
    </dgm:pt>
    <dgm:pt modelId="{4CA3A941-2A12-4B0C-B352-B5D1DCD81B77}" type="parTrans" cxnId="{1B5DDEC8-50BC-48E0-BDDF-FB4831D98857}">
      <dgm:prSet/>
      <dgm:spPr/>
      <dgm:t>
        <a:bodyPr/>
        <a:lstStyle/>
        <a:p>
          <a:endParaRPr lang="en-US"/>
        </a:p>
      </dgm:t>
    </dgm:pt>
    <dgm:pt modelId="{27F1C581-3639-4258-8E1E-E0887FF99E92}" type="sibTrans" cxnId="{1B5DDEC8-50BC-48E0-BDDF-FB4831D98857}">
      <dgm:prSet/>
      <dgm:spPr/>
      <dgm:t>
        <a:bodyPr/>
        <a:lstStyle/>
        <a:p>
          <a:endParaRPr lang="en-US"/>
        </a:p>
      </dgm:t>
    </dgm:pt>
    <dgm:pt modelId="{545C4760-8FCE-4F84-96C6-83521F2E6A18}">
      <dgm:prSet/>
      <dgm:spPr/>
      <dgm:t>
        <a:bodyPr/>
        <a:lstStyle/>
        <a:p>
          <a:r>
            <a:rPr lang="en-US"/>
            <a:t>There were no null values in the initial analysis.</a:t>
          </a:r>
        </a:p>
      </dgm:t>
    </dgm:pt>
    <dgm:pt modelId="{7ADA879B-6159-489B-AADF-CBC56F949861}" type="parTrans" cxnId="{5E483B2E-EC15-48DD-AADE-2B8BF2EF0010}">
      <dgm:prSet/>
      <dgm:spPr/>
      <dgm:t>
        <a:bodyPr/>
        <a:lstStyle/>
        <a:p>
          <a:endParaRPr lang="en-US"/>
        </a:p>
      </dgm:t>
    </dgm:pt>
    <dgm:pt modelId="{D322A10A-8281-49E3-834C-98B07B42031A}" type="sibTrans" cxnId="{5E483B2E-EC15-48DD-AADE-2B8BF2EF0010}">
      <dgm:prSet/>
      <dgm:spPr/>
      <dgm:t>
        <a:bodyPr/>
        <a:lstStyle/>
        <a:p>
          <a:endParaRPr lang="en-US"/>
        </a:p>
      </dgm:t>
    </dgm:pt>
    <dgm:pt modelId="{B3811D48-8B90-4EA4-8EAE-65B8B3A5C71F}">
      <dgm:prSet/>
      <dgm:spPr/>
      <dgm:t>
        <a:bodyPr/>
        <a:lstStyle/>
        <a:p>
          <a:r>
            <a:rPr lang="en-US"/>
            <a:t>It was found that null values were encoded as “?”</a:t>
          </a:r>
        </a:p>
      </dgm:t>
    </dgm:pt>
    <dgm:pt modelId="{9CC27E76-4E4B-49A2-931C-B139D592217A}" type="parTrans" cxnId="{03CD14EF-EB88-4603-9D84-4BC9A784FD52}">
      <dgm:prSet/>
      <dgm:spPr/>
      <dgm:t>
        <a:bodyPr/>
        <a:lstStyle/>
        <a:p>
          <a:endParaRPr lang="en-US"/>
        </a:p>
      </dgm:t>
    </dgm:pt>
    <dgm:pt modelId="{E757D952-CBD7-4CFF-A4A3-ED140980EC63}" type="sibTrans" cxnId="{03CD14EF-EB88-4603-9D84-4BC9A784FD52}">
      <dgm:prSet/>
      <dgm:spPr/>
      <dgm:t>
        <a:bodyPr/>
        <a:lstStyle/>
        <a:p>
          <a:endParaRPr lang="en-US"/>
        </a:p>
      </dgm:t>
    </dgm:pt>
    <dgm:pt modelId="{041655AE-AC5A-4B64-9F06-60F02ED5A180}" type="pres">
      <dgm:prSet presAssocID="{1DD996D7-6A14-4CAE-B478-A4592D1BBCCD}" presName="Name0" presStyleCnt="0">
        <dgm:presLayoutVars>
          <dgm:dir/>
          <dgm:animLvl val="lvl"/>
          <dgm:resizeHandles val="exact"/>
        </dgm:presLayoutVars>
      </dgm:prSet>
      <dgm:spPr/>
    </dgm:pt>
    <dgm:pt modelId="{DEB9C6D9-8D94-45AE-B485-D5BF7DFEF250}" type="pres">
      <dgm:prSet presAssocID="{375BCF86-55E1-408B-B6AC-0420AC89ABEA}" presName="linNode" presStyleCnt="0"/>
      <dgm:spPr/>
    </dgm:pt>
    <dgm:pt modelId="{CC5AD58D-B0A8-4C0C-8463-23AC28EC1538}" type="pres">
      <dgm:prSet presAssocID="{375BCF86-55E1-408B-B6AC-0420AC89ABE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3629351-3967-4B35-BAD3-DBFCFD94B079}" type="pres">
      <dgm:prSet presAssocID="{24731B80-0709-4FDE-971C-FE1E69DB1CD3}" presName="sp" presStyleCnt="0"/>
      <dgm:spPr/>
    </dgm:pt>
    <dgm:pt modelId="{0A287BA2-DAEA-4473-9078-71BFDB64B230}" type="pres">
      <dgm:prSet presAssocID="{3368DC4D-927B-46E7-9DA0-76A004F29F5A}" presName="linNode" presStyleCnt="0"/>
      <dgm:spPr/>
    </dgm:pt>
    <dgm:pt modelId="{EC3FAAFD-1D01-4E2A-9837-1C373886DF0B}" type="pres">
      <dgm:prSet presAssocID="{3368DC4D-927B-46E7-9DA0-76A004F29F5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4F534C2-5270-4FA9-A2D7-D773016F3FF3}" type="pres">
      <dgm:prSet presAssocID="{A6F8CCE8-4AC1-4758-913B-B800BDC21948}" presName="sp" presStyleCnt="0"/>
      <dgm:spPr/>
    </dgm:pt>
    <dgm:pt modelId="{804B7EB2-8873-4718-9E82-E1B1F0F9F22B}" type="pres">
      <dgm:prSet presAssocID="{FAFB3F3D-1484-4222-BFE3-C5AE607D4346}" presName="linNode" presStyleCnt="0"/>
      <dgm:spPr/>
    </dgm:pt>
    <dgm:pt modelId="{8BFB58A8-ED1C-4013-843A-3039C73EA8C1}" type="pres">
      <dgm:prSet presAssocID="{FAFB3F3D-1484-4222-BFE3-C5AE607D434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4D11ECC-A0B7-42DB-BDA7-50A48E5DA215}" type="pres">
      <dgm:prSet presAssocID="{27F1C581-3639-4258-8E1E-E0887FF99E92}" presName="sp" presStyleCnt="0"/>
      <dgm:spPr/>
    </dgm:pt>
    <dgm:pt modelId="{91EA24A7-A07C-401B-91B0-0096F8F36D07}" type="pres">
      <dgm:prSet presAssocID="{545C4760-8FCE-4F84-96C6-83521F2E6A18}" presName="linNode" presStyleCnt="0"/>
      <dgm:spPr/>
    </dgm:pt>
    <dgm:pt modelId="{7E9CB7CA-3D9D-47EB-948C-40FDAAB9FEBC}" type="pres">
      <dgm:prSet presAssocID="{545C4760-8FCE-4F84-96C6-83521F2E6A1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4DB83F2-F4D1-44E6-A28B-D39ED34AC482}" type="pres">
      <dgm:prSet presAssocID="{D322A10A-8281-49E3-834C-98B07B42031A}" presName="sp" presStyleCnt="0"/>
      <dgm:spPr/>
    </dgm:pt>
    <dgm:pt modelId="{CF4BAC28-2C50-4995-87B2-4B5BB758A1CE}" type="pres">
      <dgm:prSet presAssocID="{B3811D48-8B90-4EA4-8EAE-65B8B3A5C71F}" presName="linNode" presStyleCnt="0"/>
      <dgm:spPr/>
    </dgm:pt>
    <dgm:pt modelId="{79AD7CB7-A3C4-4C0B-B811-0E4D3E0FB7BB}" type="pres">
      <dgm:prSet presAssocID="{B3811D48-8B90-4EA4-8EAE-65B8B3A5C71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E483B2E-EC15-48DD-AADE-2B8BF2EF0010}" srcId="{1DD996D7-6A14-4CAE-B478-A4592D1BBCCD}" destId="{545C4760-8FCE-4F84-96C6-83521F2E6A18}" srcOrd="3" destOrd="0" parTransId="{7ADA879B-6159-489B-AADF-CBC56F949861}" sibTransId="{D322A10A-8281-49E3-834C-98B07B42031A}"/>
    <dgm:cxn modelId="{E6D08367-A817-41C9-B12E-092660624D9F}" type="presOf" srcId="{FAFB3F3D-1484-4222-BFE3-C5AE607D4346}" destId="{8BFB58A8-ED1C-4013-843A-3039C73EA8C1}" srcOrd="0" destOrd="0" presId="urn:microsoft.com/office/officeart/2005/8/layout/vList5"/>
    <dgm:cxn modelId="{84718968-B52C-46EB-92EA-4E51FCCD97C4}" type="presOf" srcId="{1DD996D7-6A14-4CAE-B478-A4592D1BBCCD}" destId="{041655AE-AC5A-4B64-9F06-60F02ED5A180}" srcOrd="0" destOrd="0" presId="urn:microsoft.com/office/officeart/2005/8/layout/vList5"/>
    <dgm:cxn modelId="{29A78258-A508-4DF2-8D5D-4594A08F6084}" srcId="{1DD996D7-6A14-4CAE-B478-A4592D1BBCCD}" destId="{3368DC4D-927B-46E7-9DA0-76A004F29F5A}" srcOrd="1" destOrd="0" parTransId="{598B2E4B-52A0-49F7-8400-F1F092E3530D}" sibTransId="{A6F8CCE8-4AC1-4758-913B-B800BDC21948}"/>
    <dgm:cxn modelId="{5565BE59-4911-4F62-99A1-DC7B17EB2D58}" type="presOf" srcId="{3368DC4D-927B-46E7-9DA0-76A004F29F5A}" destId="{EC3FAAFD-1D01-4E2A-9837-1C373886DF0B}" srcOrd="0" destOrd="0" presId="urn:microsoft.com/office/officeart/2005/8/layout/vList5"/>
    <dgm:cxn modelId="{7930847D-4DDC-4CD1-80CA-65C0E1055E0D}" type="presOf" srcId="{375BCF86-55E1-408B-B6AC-0420AC89ABEA}" destId="{CC5AD58D-B0A8-4C0C-8463-23AC28EC1538}" srcOrd="0" destOrd="0" presId="urn:microsoft.com/office/officeart/2005/8/layout/vList5"/>
    <dgm:cxn modelId="{EDC357B6-7D9F-4A1E-B915-41FFADFD41CB}" srcId="{1DD996D7-6A14-4CAE-B478-A4592D1BBCCD}" destId="{375BCF86-55E1-408B-B6AC-0420AC89ABEA}" srcOrd="0" destOrd="0" parTransId="{AD3487E5-5A93-486B-AB6C-4CDD6237D4DE}" sibTransId="{24731B80-0709-4FDE-971C-FE1E69DB1CD3}"/>
    <dgm:cxn modelId="{1B5DDEC8-50BC-48E0-BDDF-FB4831D98857}" srcId="{1DD996D7-6A14-4CAE-B478-A4592D1BBCCD}" destId="{FAFB3F3D-1484-4222-BFE3-C5AE607D4346}" srcOrd="2" destOrd="0" parTransId="{4CA3A941-2A12-4B0C-B352-B5D1DCD81B77}" sibTransId="{27F1C581-3639-4258-8E1E-E0887FF99E92}"/>
    <dgm:cxn modelId="{B292C8E0-4034-4692-BF67-336586648E75}" type="presOf" srcId="{B3811D48-8B90-4EA4-8EAE-65B8B3A5C71F}" destId="{79AD7CB7-A3C4-4C0B-B811-0E4D3E0FB7BB}" srcOrd="0" destOrd="0" presId="urn:microsoft.com/office/officeart/2005/8/layout/vList5"/>
    <dgm:cxn modelId="{03CD14EF-EB88-4603-9D84-4BC9A784FD52}" srcId="{1DD996D7-6A14-4CAE-B478-A4592D1BBCCD}" destId="{B3811D48-8B90-4EA4-8EAE-65B8B3A5C71F}" srcOrd="4" destOrd="0" parTransId="{9CC27E76-4E4B-49A2-931C-B139D592217A}" sibTransId="{E757D952-CBD7-4CFF-A4A3-ED140980EC63}"/>
    <dgm:cxn modelId="{B9AACCF7-DCB3-42FE-B2E1-E2428004959D}" type="presOf" srcId="{545C4760-8FCE-4F84-96C6-83521F2E6A18}" destId="{7E9CB7CA-3D9D-47EB-948C-40FDAAB9FEBC}" srcOrd="0" destOrd="0" presId="urn:microsoft.com/office/officeart/2005/8/layout/vList5"/>
    <dgm:cxn modelId="{88A2E8A9-10BD-4DFF-A843-624B3530D01F}" type="presParOf" srcId="{041655AE-AC5A-4B64-9F06-60F02ED5A180}" destId="{DEB9C6D9-8D94-45AE-B485-D5BF7DFEF250}" srcOrd="0" destOrd="0" presId="urn:microsoft.com/office/officeart/2005/8/layout/vList5"/>
    <dgm:cxn modelId="{AA33615C-35C7-4D3F-B8FA-F968801A88D3}" type="presParOf" srcId="{DEB9C6D9-8D94-45AE-B485-D5BF7DFEF250}" destId="{CC5AD58D-B0A8-4C0C-8463-23AC28EC1538}" srcOrd="0" destOrd="0" presId="urn:microsoft.com/office/officeart/2005/8/layout/vList5"/>
    <dgm:cxn modelId="{C216213D-AA3D-4E7D-8D03-F64DA5168060}" type="presParOf" srcId="{041655AE-AC5A-4B64-9F06-60F02ED5A180}" destId="{F3629351-3967-4B35-BAD3-DBFCFD94B079}" srcOrd="1" destOrd="0" presId="urn:microsoft.com/office/officeart/2005/8/layout/vList5"/>
    <dgm:cxn modelId="{F5958C6F-AA03-4866-BA65-CEF8D2D86B9B}" type="presParOf" srcId="{041655AE-AC5A-4B64-9F06-60F02ED5A180}" destId="{0A287BA2-DAEA-4473-9078-71BFDB64B230}" srcOrd="2" destOrd="0" presId="urn:microsoft.com/office/officeart/2005/8/layout/vList5"/>
    <dgm:cxn modelId="{DB2E2BB7-7224-4A56-9462-D2C630F06A42}" type="presParOf" srcId="{0A287BA2-DAEA-4473-9078-71BFDB64B230}" destId="{EC3FAAFD-1D01-4E2A-9837-1C373886DF0B}" srcOrd="0" destOrd="0" presId="urn:microsoft.com/office/officeart/2005/8/layout/vList5"/>
    <dgm:cxn modelId="{D84B8621-0A68-4C19-B53C-2971771DDF2B}" type="presParOf" srcId="{041655AE-AC5A-4B64-9F06-60F02ED5A180}" destId="{24F534C2-5270-4FA9-A2D7-D773016F3FF3}" srcOrd="3" destOrd="0" presId="urn:microsoft.com/office/officeart/2005/8/layout/vList5"/>
    <dgm:cxn modelId="{AE828F88-5C7D-45B3-BC5F-91C4057DED35}" type="presParOf" srcId="{041655AE-AC5A-4B64-9F06-60F02ED5A180}" destId="{804B7EB2-8873-4718-9E82-E1B1F0F9F22B}" srcOrd="4" destOrd="0" presId="urn:microsoft.com/office/officeart/2005/8/layout/vList5"/>
    <dgm:cxn modelId="{BB69215E-76F8-41D3-A0CE-9F623027B8E2}" type="presParOf" srcId="{804B7EB2-8873-4718-9E82-E1B1F0F9F22B}" destId="{8BFB58A8-ED1C-4013-843A-3039C73EA8C1}" srcOrd="0" destOrd="0" presId="urn:microsoft.com/office/officeart/2005/8/layout/vList5"/>
    <dgm:cxn modelId="{D17A35F2-CFF4-479D-89EA-F7DBC7891070}" type="presParOf" srcId="{041655AE-AC5A-4B64-9F06-60F02ED5A180}" destId="{74D11ECC-A0B7-42DB-BDA7-50A48E5DA215}" srcOrd="5" destOrd="0" presId="urn:microsoft.com/office/officeart/2005/8/layout/vList5"/>
    <dgm:cxn modelId="{C2AAF1B2-41EA-4527-A739-72D8D4ECD6A1}" type="presParOf" srcId="{041655AE-AC5A-4B64-9F06-60F02ED5A180}" destId="{91EA24A7-A07C-401B-91B0-0096F8F36D07}" srcOrd="6" destOrd="0" presId="urn:microsoft.com/office/officeart/2005/8/layout/vList5"/>
    <dgm:cxn modelId="{3237E556-FE2F-44FF-A7F7-09B8251BD691}" type="presParOf" srcId="{91EA24A7-A07C-401B-91B0-0096F8F36D07}" destId="{7E9CB7CA-3D9D-47EB-948C-40FDAAB9FEBC}" srcOrd="0" destOrd="0" presId="urn:microsoft.com/office/officeart/2005/8/layout/vList5"/>
    <dgm:cxn modelId="{B7A911AB-C164-4306-99C9-BD29F0C7B7B3}" type="presParOf" srcId="{041655AE-AC5A-4B64-9F06-60F02ED5A180}" destId="{D4DB83F2-F4D1-44E6-A28B-D39ED34AC482}" srcOrd="7" destOrd="0" presId="urn:microsoft.com/office/officeart/2005/8/layout/vList5"/>
    <dgm:cxn modelId="{D50C4A69-B835-4CE6-A85B-9869195B6F82}" type="presParOf" srcId="{041655AE-AC5A-4B64-9F06-60F02ED5A180}" destId="{CF4BAC28-2C50-4995-87B2-4B5BB758A1CE}" srcOrd="8" destOrd="0" presId="urn:microsoft.com/office/officeart/2005/8/layout/vList5"/>
    <dgm:cxn modelId="{15A810E5-2622-4BF8-8AAE-B390F126BAF3}" type="presParOf" srcId="{CF4BAC28-2C50-4995-87B2-4B5BB758A1CE}" destId="{79AD7CB7-A3C4-4C0B-B811-0E4D3E0FB7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55685D-4CB2-4B05-B892-2C2EF50E8D0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1864B-2B7C-4CF8-9D04-22116C1001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Admission type id and encounter id </a:t>
          </a:r>
        </a:p>
      </dgm:t>
    </dgm:pt>
    <dgm:pt modelId="{AD294725-5036-4D41-BF95-45F5D1996A14}" type="parTrans" cxnId="{140005E9-25F7-45E0-8823-BE382713A176}">
      <dgm:prSet/>
      <dgm:spPr/>
      <dgm:t>
        <a:bodyPr/>
        <a:lstStyle/>
        <a:p>
          <a:endParaRPr lang="en-US"/>
        </a:p>
      </dgm:t>
    </dgm:pt>
    <dgm:pt modelId="{1C3A22F1-2E63-4FF7-B298-8940AEAF4C25}" type="sibTrans" cxnId="{140005E9-25F7-45E0-8823-BE382713A176}">
      <dgm:prSet/>
      <dgm:spPr/>
      <dgm:t>
        <a:bodyPr/>
        <a:lstStyle/>
        <a:p>
          <a:endParaRPr lang="en-US"/>
        </a:p>
      </dgm:t>
    </dgm:pt>
    <dgm:pt modelId="{DBC5CD3B-24CF-432A-A7F3-B2A317A4E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Number of procedures and admission source id</a:t>
          </a:r>
        </a:p>
      </dgm:t>
    </dgm:pt>
    <dgm:pt modelId="{D21E56C5-1585-47FB-88DB-B14CCDE56B19}" type="parTrans" cxnId="{E7576119-7A26-4B60-A0EA-D55A8A59F423}">
      <dgm:prSet/>
      <dgm:spPr/>
      <dgm:t>
        <a:bodyPr/>
        <a:lstStyle/>
        <a:p>
          <a:endParaRPr lang="en-US"/>
        </a:p>
      </dgm:t>
    </dgm:pt>
    <dgm:pt modelId="{84AAFD1F-6F91-46F8-BAE5-C9049B8B2BE4}" type="sibTrans" cxnId="{E7576119-7A26-4B60-A0EA-D55A8A59F423}">
      <dgm:prSet/>
      <dgm:spPr/>
      <dgm:t>
        <a:bodyPr/>
        <a:lstStyle/>
        <a:p>
          <a:endParaRPr lang="en-US"/>
        </a:p>
      </dgm:t>
    </dgm:pt>
    <dgm:pt modelId="{D20E9D88-99DA-47BF-A34E-79FF54EC80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Number of Lab procedures and admission source id</a:t>
          </a:r>
        </a:p>
      </dgm:t>
    </dgm:pt>
    <dgm:pt modelId="{79AFA16D-2892-40F5-90D5-C26B3B86DB9C}" type="parTrans" cxnId="{231B2BC4-4887-4ADC-8074-AE4620896899}">
      <dgm:prSet/>
      <dgm:spPr/>
      <dgm:t>
        <a:bodyPr/>
        <a:lstStyle/>
        <a:p>
          <a:endParaRPr lang="en-US"/>
        </a:p>
      </dgm:t>
    </dgm:pt>
    <dgm:pt modelId="{31584339-56E3-4BD9-B81A-85109E157D2D}" type="sibTrans" cxnId="{231B2BC4-4887-4ADC-8074-AE4620896899}">
      <dgm:prSet/>
      <dgm:spPr/>
      <dgm:t>
        <a:bodyPr/>
        <a:lstStyle/>
        <a:p>
          <a:endParaRPr lang="en-US"/>
        </a:p>
      </dgm:t>
    </dgm:pt>
    <dgm:pt modelId="{AFACC904-1D59-4EF1-9F34-2A5959DCC608}" type="pres">
      <dgm:prSet presAssocID="{2255685D-4CB2-4B05-B892-2C2EF50E8D0C}" presName="root" presStyleCnt="0">
        <dgm:presLayoutVars>
          <dgm:dir/>
          <dgm:resizeHandles val="exact"/>
        </dgm:presLayoutVars>
      </dgm:prSet>
      <dgm:spPr/>
    </dgm:pt>
    <dgm:pt modelId="{AA1E71C3-B3F0-481E-9EF0-C1298569A4E9}" type="pres">
      <dgm:prSet presAssocID="{7991864B-2B7C-4CF8-9D04-22116C100154}" presName="compNode" presStyleCnt="0"/>
      <dgm:spPr/>
    </dgm:pt>
    <dgm:pt modelId="{7376323A-BFF6-42FA-9079-76B738AB0D83}" type="pres">
      <dgm:prSet presAssocID="{7991864B-2B7C-4CF8-9D04-22116C100154}" presName="iconBgRect" presStyleLbl="bgShp" presStyleIdx="0" presStyleCnt="3"/>
      <dgm:spPr/>
    </dgm:pt>
    <dgm:pt modelId="{BB6F0A9D-0111-4AA0-8A6A-2D06316F89B0}" type="pres">
      <dgm:prSet presAssocID="{7991864B-2B7C-4CF8-9D04-22116C1001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877DD49-A806-4114-B972-95C0261773B0}" type="pres">
      <dgm:prSet presAssocID="{7991864B-2B7C-4CF8-9D04-22116C100154}" presName="spaceRect" presStyleCnt="0"/>
      <dgm:spPr/>
    </dgm:pt>
    <dgm:pt modelId="{BF2835CF-909B-4E69-BB96-A032A6781310}" type="pres">
      <dgm:prSet presAssocID="{7991864B-2B7C-4CF8-9D04-22116C100154}" presName="textRect" presStyleLbl="revTx" presStyleIdx="0" presStyleCnt="3">
        <dgm:presLayoutVars>
          <dgm:chMax val="1"/>
          <dgm:chPref val="1"/>
        </dgm:presLayoutVars>
      </dgm:prSet>
      <dgm:spPr/>
    </dgm:pt>
    <dgm:pt modelId="{15D14298-A4C4-4EE4-BD79-DB4D13375181}" type="pres">
      <dgm:prSet presAssocID="{1C3A22F1-2E63-4FF7-B298-8940AEAF4C25}" presName="sibTrans" presStyleCnt="0"/>
      <dgm:spPr/>
    </dgm:pt>
    <dgm:pt modelId="{50BF32B6-8DFC-4412-AAAD-E9FDD73754D6}" type="pres">
      <dgm:prSet presAssocID="{DBC5CD3B-24CF-432A-A7F3-B2A317A4E06C}" presName="compNode" presStyleCnt="0"/>
      <dgm:spPr/>
    </dgm:pt>
    <dgm:pt modelId="{36627190-4BC4-404C-973A-64FB8B92790D}" type="pres">
      <dgm:prSet presAssocID="{DBC5CD3B-24CF-432A-A7F3-B2A317A4E06C}" presName="iconBgRect" presStyleLbl="bgShp" presStyleIdx="1" presStyleCnt="3"/>
      <dgm:spPr/>
    </dgm:pt>
    <dgm:pt modelId="{5FD20E7A-ED26-4967-8CF3-48E0933FDFAA}" type="pres">
      <dgm:prSet presAssocID="{DBC5CD3B-24CF-432A-A7F3-B2A317A4E0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E635AD-D97A-4ED8-BB87-794770BBB187}" type="pres">
      <dgm:prSet presAssocID="{DBC5CD3B-24CF-432A-A7F3-B2A317A4E06C}" presName="spaceRect" presStyleCnt="0"/>
      <dgm:spPr/>
    </dgm:pt>
    <dgm:pt modelId="{223A6779-1241-46A6-ACC7-997761E4630F}" type="pres">
      <dgm:prSet presAssocID="{DBC5CD3B-24CF-432A-A7F3-B2A317A4E06C}" presName="textRect" presStyleLbl="revTx" presStyleIdx="1" presStyleCnt="3">
        <dgm:presLayoutVars>
          <dgm:chMax val="1"/>
          <dgm:chPref val="1"/>
        </dgm:presLayoutVars>
      </dgm:prSet>
      <dgm:spPr/>
    </dgm:pt>
    <dgm:pt modelId="{FC56279F-DBFD-431B-AA1A-AE9958F7EA6C}" type="pres">
      <dgm:prSet presAssocID="{84AAFD1F-6F91-46F8-BAE5-C9049B8B2BE4}" presName="sibTrans" presStyleCnt="0"/>
      <dgm:spPr/>
    </dgm:pt>
    <dgm:pt modelId="{E8EC8768-C419-41D3-84DA-C3EBAF0DD97B}" type="pres">
      <dgm:prSet presAssocID="{D20E9D88-99DA-47BF-A34E-79FF54EC80A5}" presName="compNode" presStyleCnt="0"/>
      <dgm:spPr/>
    </dgm:pt>
    <dgm:pt modelId="{E49B0577-8E11-4B01-938B-0F586AB76CEA}" type="pres">
      <dgm:prSet presAssocID="{D20E9D88-99DA-47BF-A34E-79FF54EC80A5}" presName="iconBgRect" presStyleLbl="bgShp" presStyleIdx="2" presStyleCnt="3"/>
      <dgm:spPr/>
    </dgm:pt>
    <dgm:pt modelId="{49822FA0-1588-414B-AF58-762430028795}" type="pres">
      <dgm:prSet presAssocID="{D20E9D88-99DA-47BF-A34E-79FF54EC80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51410AB-D6F4-4C66-8FFC-3113C08A7B9A}" type="pres">
      <dgm:prSet presAssocID="{D20E9D88-99DA-47BF-A34E-79FF54EC80A5}" presName="spaceRect" presStyleCnt="0"/>
      <dgm:spPr/>
    </dgm:pt>
    <dgm:pt modelId="{C436BD17-375B-4228-9D4B-6CE5FE294A54}" type="pres">
      <dgm:prSet presAssocID="{D20E9D88-99DA-47BF-A34E-79FF54EC80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576119-7A26-4B60-A0EA-D55A8A59F423}" srcId="{2255685D-4CB2-4B05-B892-2C2EF50E8D0C}" destId="{DBC5CD3B-24CF-432A-A7F3-B2A317A4E06C}" srcOrd="1" destOrd="0" parTransId="{D21E56C5-1585-47FB-88DB-B14CCDE56B19}" sibTransId="{84AAFD1F-6F91-46F8-BAE5-C9049B8B2BE4}"/>
    <dgm:cxn modelId="{FB6F1960-7B38-4A45-9473-79D48FD324E5}" type="presOf" srcId="{D20E9D88-99DA-47BF-A34E-79FF54EC80A5}" destId="{C436BD17-375B-4228-9D4B-6CE5FE294A54}" srcOrd="0" destOrd="0" presId="urn:microsoft.com/office/officeart/2018/5/layout/IconCircleLabelList"/>
    <dgm:cxn modelId="{07FF538C-4030-4403-863D-C94C1E968C9D}" type="presOf" srcId="{2255685D-4CB2-4B05-B892-2C2EF50E8D0C}" destId="{AFACC904-1D59-4EF1-9F34-2A5959DCC608}" srcOrd="0" destOrd="0" presId="urn:microsoft.com/office/officeart/2018/5/layout/IconCircleLabelList"/>
    <dgm:cxn modelId="{1DFCD18C-E9AD-4A57-8836-9508CD197C9E}" type="presOf" srcId="{7991864B-2B7C-4CF8-9D04-22116C100154}" destId="{BF2835CF-909B-4E69-BB96-A032A6781310}" srcOrd="0" destOrd="0" presId="urn:microsoft.com/office/officeart/2018/5/layout/IconCircleLabelList"/>
    <dgm:cxn modelId="{CB265F9D-519D-400F-9D32-45FB4079D354}" type="presOf" srcId="{DBC5CD3B-24CF-432A-A7F3-B2A317A4E06C}" destId="{223A6779-1241-46A6-ACC7-997761E4630F}" srcOrd="0" destOrd="0" presId="urn:microsoft.com/office/officeart/2018/5/layout/IconCircleLabelList"/>
    <dgm:cxn modelId="{231B2BC4-4887-4ADC-8074-AE4620896899}" srcId="{2255685D-4CB2-4B05-B892-2C2EF50E8D0C}" destId="{D20E9D88-99DA-47BF-A34E-79FF54EC80A5}" srcOrd="2" destOrd="0" parTransId="{79AFA16D-2892-40F5-90D5-C26B3B86DB9C}" sibTransId="{31584339-56E3-4BD9-B81A-85109E157D2D}"/>
    <dgm:cxn modelId="{140005E9-25F7-45E0-8823-BE382713A176}" srcId="{2255685D-4CB2-4B05-B892-2C2EF50E8D0C}" destId="{7991864B-2B7C-4CF8-9D04-22116C100154}" srcOrd="0" destOrd="0" parTransId="{AD294725-5036-4D41-BF95-45F5D1996A14}" sibTransId="{1C3A22F1-2E63-4FF7-B298-8940AEAF4C25}"/>
    <dgm:cxn modelId="{19A72A40-258F-4838-B78D-593A94A6ECEE}" type="presParOf" srcId="{AFACC904-1D59-4EF1-9F34-2A5959DCC608}" destId="{AA1E71C3-B3F0-481E-9EF0-C1298569A4E9}" srcOrd="0" destOrd="0" presId="urn:microsoft.com/office/officeart/2018/5/layout/IconCircleLabelList"/>
    <dgm:cxn modelId="{054C5A69-E1C8-4CFB-BD9A-2512BD122963}" type="presParOf" srcId="{AA1E71C3-B3F0-481E-9EF0-C1298569A4E9}" destId="{7376323A-BFF6-42FA-9079-76B738AB0D83}" srcOrd="0" destOrd="0" presId="urn:microsoft.com/office/officeart/2018/5/layout/IconCircleLabelList"/>
    <dgm:cxn modelId="{A50313B4-6E53-4B9B-835A-09A7FD11790D}" type="presParOf" srcId="{AA1E71C3-B3F0-481E-9EF0-C1298569A4E9}" destId="{BB6F0A9D-0111-4AA0-8A6A-2D06316F89B0}" srcOrd="1" destOrd="0" presId="urn:microsoft.com/office/officeart/2018/5/layout/IconCircleLabelList"/>
    <dgm:cxn modelId="{F142A440-1E6B-486D-9E29-7C45D11189E1}" type="presParOf" srcId="{AA1E71C3-B3F0-481E-9EF0-C1298569A4E9}" destId="{2877DD49-A806-4114-B972-95C0261773B0}" srcOrd="2" destOrd="0" presId="urn:microsoft.com/office/officeart/2018/5/layout/IconCircleLabelList"/>
    <dgm:cxn modelId="{D7E26A61-150D-46DC-9565-AAD880E98208}" type="presParOf" srcId="{AA1E71C3-B3F0-481E-9EF0-C1298569A4E9}" destId="{BF2835CF-909B-4E69-BB96-A032A6781310}" srcOrd="3" destOrd="0" presId="urn:microsoft.com/office/officeart/2018/5/layout/IconCircleLabelList"/>
    <dgm:cxn modelId="{EA2AB890-F894-4401-A6CB-E46F34559366}" type="presParOf" srcId="{AFACC904-1D59-4EF1-9F34-2A5959DCC608}" destId="{15D14298-A4C4-4EE4-BD79-DB4D13375181}" srcOrd="1" destOrd="0" presId="urn:microsoft.com/office/officeart/2018/5/layout/IconCircleLabelList"/>
    <dgm:cxn modelId="{29350268-0AE6-492C-8D15-B02C56B387A0}" type="presParOf" srcId="{AFACC904-1D59-4EF1-9F34-2A5959DCC608}" destId="{50BF32B6-8DFC-4412-AAAD-E9FDD73754D6}" srcOrd="2" destOrd="0" presId="urn:microsoft.com/office/officeart/2018/5/layout/IconCircleLabelList"/>
    <dgm:cxn modelId="{43EF3C9A-05A1-494C-9316-62760B90F53F}" type="presParOf" srcId="{50BF32B6-8DFC-4412-AAAD-E9FDD73754D6}" destId="{36627190-4BC4-404C-973A-64FB8B92790D}" srcOrd="0" destOrd="0" presId="urn:microsoft.com/office/officeart/2018/5/layout/IconCircleLabelList"/>
    <dgm:cxn modelId="{5D435E8D-EBD9-4338-827B-CE92BAD278D2}" type="presParOf" srcId="{50BF32B6-8DFC-4412-AAAD-E9FDD73754D6}" destId="{5FD20E7A-ED26-4967-8CF3-48E0933FDFAA}" srcOrd="1" destOrd="0" presId="urn:microsoft.com/office/officeart/2018/5/layout/IconCircleLabelList"/>
    <dgm:cxn modelId="{3D95FC65-0AE4-4871-AF19-BB821589061E}" type="presParOf" srcId="{50BF32B6-8DFC-4412-AAAD-E9FDD73754D6}" destId="{5FE635AD-D97A-4ED8-BB87-794770BBB187}" srcOrd="2" destOrd="0" presId="urn:microsoft.com/office/officeart/2018/5/layout/IconCircleLabelList"/>
    <dgm:cxn modelId="{F6A53CA8-A031-41EA-A6D2-BA7C5B23AC35}" type="presParOf" srcId="{50BF32B6-8DFC-4412-AAAD-E9FDD73754D6}" destId="{223A6779-1241-46A6-ACC7-997761E4630F}" srcOrd="3" destOrd="0" presId="urn:microsoft.com/office/officeart/2018/5/layout/IconCircleLabelList"/>
    <dgm:cxn modelId="{433559BF-9452-4A69-A4DF-8E3461CE09FB}" type="presParOf" srcId="{AFACC904-1D59-4EF1-9F34-2A5959DCC608}" destId="{FC56279F-DBFD-431B-AA1A-AE9958F7EA6C}" srcOrd="3" destOrd="0" presId="urn:microsoft.com/office/officeart/2018/5/layout/IconCircleLabelList"/>
    <dgm:cxn modelId="{F4B9511D-D5FB-47B9-AC46-875046888428}" type="presParOf" srcId="{AFACC904-1D59-4EF1-9F34-2A5959DCC608}" destId="{E8EC8768-C419-41D3-84DA-C3EBAF0DD97B}" srcOrd="4" destOrd="0" presId="urn:microsoft.com/office/officeart/2018/5/layout/IconCircleLabelList"/>
    <dgm:cxn modelId="{18468ADE-AF92-4848-9830-C93EAE53189D}" type="presParOf" srcId="{E8EC8768-C419-41D3-84DA-C3EBAF0DD97B}" destId="{E49B0577-8E11-4B01-938B-0F586AB76CEA}" srcOrd="0" destOrd="0" presId="urn:microsoft.com/office/officeart/2018/5/layout/IconCircleLabelList"/>
    <dgm:cxn modelId="{F9092D87-3E31-44BF-8445-58F627540E63}" type="presParOf" srcId="{E8EC8768-C419-41D3-84DA-C3EBAF0DD97B}" destId="{49822FA0-1588-414B-AF58-762430028795}" srcOrd="1" destOrd="0" presId="urn:microsoft.com/office/officeart/2018/5/layout/IconCircleLabelList"/>
    <dgm:cxn modelId="{60BFEEB8-E9FE-4A31-9FB1-9EDF93E523B4}" type="presParOf" srcId="{E8EC8768-C419-41D3-84DA-C3EBAF0DD97B}" destId="{C51410AB-D6F4-4C66-8FFC-3113C08A7B9A}" srcOrd="2" destOrd="0" presId="urn:microsoft.com/office/officeart/2018/5/layout/IconCircleLabelList"/>
    <dgm:cxn modelId="{80F9FA06-713B-4CF3-828F-49B6A657B21C}" type="presParOf" srcId="{E8EC8768-C419-41D3-84DA-C3EBAF0DD97B}" destId="{C436BD17-375B-4228-9D4B-6CE5FE294A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1DB534-3B51-44E2-86E9-74068C6FCC8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BFEA23-9F53-4392-866B-7C29CC4FDDD6}">
      <dgm:prSet/>
      <dgm:spPr/>
      <dgm:t>
        <a:bodyPr/>
        <a:lstStyle/>
        <a:p>
          <a:r>
            <a:rPr lang="en-US"/>
            <a:t>The percentage of Male patients:  46.24 %</a:t>
          </a:r>
        </a:p>
      </dgm:t>
    </dgm:pt>
    <dgm:pt modelId="{5B3F58F9-31C7-473B-85ED-3E83A3E9737D}" type="parTrans" cxnId="{11729B58-4FA6-4192-A7E8-AF2E113B1471}">
      <dgm:prSet/>
      <dgm:spPr/>
      <dgm:t>
        <a:bodyPr/>
        <a:lstStyle/>
        <a:p>
          <a:endParaRPr lang="en-US"/>
        </a:p>
      </dgm:t>
    </dgm:pt>
    <dgm:pt modelId="{9DCD285A-EE20-4E6C-8571-0CAEC3D12260}" type="sibTrans" cxnId="{11729B58-4FA6-4192-A7E8-AF2E113B1471}">
      <dgm:prSet/>
      <dgm:spPr/>
      <dgm:t>
        <a:bodyPr/>
        <a:lstStyle/>
        <a:p>
          <a:endParaRPr lang="en-US"/>
        </a:p>
      </dgm:t>
    </dgm:pt>
    <dgm:pt modelId="{BD59D387-CE4D-438B-84AE-C5A49D49188E}">
      <dgm:prSet/>
      <dgm:spPr/>
      <dgm:t>
        <a:bodyPr/>
        <a:lstStyle/>
        <a:p>
          <a:r>
            <a:rPr lang="en-US"/>
            <a:t>The percentage of Female patients:  53.76 %</a:t>
          </a:r>
        </a:p>
      </dgm:t>
    </dgm:pt>
    <dgm:pt modelId="{5706F648-29F5-49DA-A5B6-637124C699B6}" type="parTrans" cxnId="{330A2594-A6B5-4762-B44F-86159DA75C57}">
      <dgm:prSet/>
      <dgm:spPr/>
      <dgm:t>
        <a:bodyPr/>
        <a:lstStyle/>
        <a:p>
          <a:endParaRPr lang="en-US"/>
        </a:p>
      </dgm:t>
    </dgm:pt>
    <dgm:pt modelId="{3833CAF2-F918-48E1-B106-0CF4DEE2757B}" type="sibTrans" cxnId="{330A2594-A6B5-4762-B44F-86159DA75C57}">
      <dgm:prSet/>
      <dgm:spPr/>
      <dgm:t>
        <a:bodyPr/>
        <a:lstStyle/>
        <a:p>
          <a:endParaRPr lang="en-US"/>
        </a:p>
      </dgm:t>
    </dgm:pt>
    <dgm:pt modelId="{1F67F684-1148-4B6F-AE06-0F6ED0348733}" type="pres">
      <dgm:prSet presAssocID="{651DB534-3B51-44E2-86E9-74068C6FCC8A}" presName="linear" presStyleCnt="0">
        <dgm:presLayoutVars>
          <dgm:animLvl val="lvl"/>
          <dgm:resizeHandles val="exact"/>
        </dgm:presLayoutVars>
      </dgm:prSet>
      <dgm:spPr/>
    </dgm:pt>
    <dgm:pt modelId="{0831E252-ADD9-424D-970C-03C602633089}" type="pres">
      <dgm:prSet presAssocID="{94BFEA23-9F53-4392-866B-7C29CC4FDD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AF38E4-CF8A-4148-AC06-C106B464660E}" type="pres">
      <dgm:prSet presAssocID="{9DCD285A-EE20-4E6C-8571-0CAEC3D12260}" presName="spacer" presStyleCnt="0"/>
      <dgm:spPr/>
    </dgm:pt>
    <dgm:pt modelId="{638032AD-9646-4D58-9AE3-389BA8457877}" type="pres">
      <dgm:prSet presAssocID="{BD59D387-CE4D-438B-84AE-C5A49D4918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37AF68-63AC-4EFE-8CD5-1FC8143FEF37}" type="presOf" srcId="{BD59D387-CE4D-438B-84AE-C5A49D49188E}" destId="{638032AD-9646-4D58-9AE3-389BA8457877}" srcOrd="0" destOrd="0" presId="urn:microsoft.com/office/officeart/2005/8/layout/vList2"/>
    <dgm:cxn modelId="{11729B58-4FA6-4192-A7E8-AF2E113B1471}" srcId="{651DB534-3B51-44E2-86E9-74068C6FCC8A}" destId="{94BFEA23-9F53-4392-866B-7C29CC4FDDD6}" srcOrd="0" destOrd="0" parTransId="{5B3F58F9-31C7-473B-85ED-3E83A3E9737D}" sibTransId="{9DCD285A-EE20-4E6C-8571-0CAEC3D12260}"/>
    <dgm:cxn modelId="{D7FA5F7A-6A49-4FF4-980C-61F047ECBF67}" type="presOf" srcId="{651DB534-3B51-44E2-86E9-74068C6FCC8A}" destId="{1F67F684-1148-4B6F-AE06-0F6ED0348733}" srcOrd="0" destOrd="0" presId="urn:microsoft.com/office/officeart/2005/8/layout/vList2"/>
    <dgm:cxn modelId="{330A2594-A6B5-4762-B44F-86159DA75C57}" srcId="{651DB534-3B51-44E2-86E9-74068C6FCC8A}" destId="{BD59D387-CE4D-438B-84AE-C5A49D49188E}" srcOrd="1" destOrd="0" parTransId="{5706F648-29F5-49DA-A5B6-637124C699B6}" sibTransId="{3833CAF2-F918-48E1-B106-0CF4DEE2757B}"/>
    <dgm:cxn modelId="{1559B2EA-191F-41E4-9630-7FA250187FDF}" type="presOf" srcId="{94BFEA23-9F53-4392-866B-7C29CC4FDDD6}" destId="{0831E252-ADD9-424D-970C-03C602633089}" srcOrd="0" destOrd="0" presId="urn:microsoft.com/office/officeart/2005/8/layout/vList2"/>
    <dgm:cxn modelId="{1679A096-9747-4B43-9169-B4A1808E6A67}" type="presParOf" srcId="{1F67F684-1148-4B6F-AE06-0F6ED0348733}" destId="{0831E252-ADD9-424D-970C-03C602633089}" srcOrd="0" destOrd="0" presId="urn:microsoft.com/office/officeart/2005/8/layout/vList2"/>
    <dgm:cxn modelId="{79877962-0BEC-474C-B5DB-3A59F049E6DE}" type="presParOf" srcId="{1F67F684-1148-4B6F-AE06-0F6ED0348733}" destId="{D3AF38E4-CF8A-4148-AC06-C106B464660E}" srcOrd="1" destOrd="0" presId="urn:microsoft.com/office/officeart/2005/8/layout/vList2"/>
    <dgm:cxn modelId="{94635F19-EE28-4D82-884D-D1A3BCADFC8D}" type="presParOf" srcId="{1F67F684-1148-4B6F-AE06-0F6ED0348733}" destId="{638032AD-9646-4D58-9AE3-389BA845787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59616B-5F63-4F99-A118-FE5C3BD11F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EF5DA-3955-4578-B1F3-F7CC38634662}">
      <dgm:prSet/>
      <dgm:spPr/>
      <dgm:t>
        <a:bodyPr/>
        <a:lstStyle/>
        <a:p>
          <a:r>
            <a:rPr lang="en-US" dirty="0"/>
            <a:t>Had surgery: 43.24</a:t>
          </a:r>
        </a:p>
      </dgm:t>
    </dgm:pt>
    <dgm:pt modelId="{D10C4D4C-9A89-438E-98C2-F97EBF54B7C0}" type="parTrans" cxnId="{357CE298-A1BF-477A-A581-2C966840D2CF}">
      <dgm:prSet/>
      <dgm:spPr/>
      <dgm:t>
        <a:bodyPr/>
        <a:lstStyle/>
        <a:p>
          <a:endParaRPr lang="en-US"/>
        </a:p>
      </dgm:t>
    </dgm:pt>
    <dgm:pt modelId="{B61EEB58-39A4-4A04-96B5-A70ECC74F091}" type="sibTrans" cxnId="{357CE298-A1BF-477A-A581-2C966840D2CF}">
      <dgm:prSet/>
      <dgm:spPr/>
      <dgm:t>
        <a:bodyPr/>
        <a:lstStyle/>
        <a:p>
          <a:endParaRPr lang="en-US"/>
        </a:p>
      </dgm:t>
    </dgm:pt>
    <dgm:pt modelId="{BC70C4AF-70A0-4B9F-BEFC-C0105122551E}">
      <dgm:prSet/>
      <dgm:spPr/>
      <dgm:t>
        <a:bodyPr/>
        <a:lstStyle/>
        <a:p>
          <a:r>
            <a:rPr lang="en-US" dirty="0"/>
            <a:t>Didn't have surgery : 42.93</a:t>
          </a:r>
        </a:p>
      </dgm:t>
    </dgm:pt>
    <dgm:pt modelId="{73FCD6D5-1FF5-4965-AFA4-C264C5784FDD}" type="parTrans" cxnId="{9684DCA5-B402-4AF2-B0B3-1B505E6A1E1C}">
      <dgm:prSet/>
      <dgm:spPr/>
      <dgm:t>
        <a:bodyPr/>
        <a:lstStyle/>
        <a:p>
          <a:endParaRPr lang="en-US"/>
        </a:p>
      </dgm:t>
    </dgm:pt>
    <dgm:pt modelId="{AFCEDAC1-57A7-4369-81F1-B379591A1736}" type="sibTrans" cxnId="{9684DCA5-B402-4AF2-B0B3-1B505E6A1E1C}">
      <dgm:prSet/>
      <dgm:spPr/>
      <dgm:t>
        <a:bodyPr/>
        <a:lstStyle/>
        <a:p>
          <a:endParaRPr lang="en-US"/>
        </a:p>
      </dgm:t>
    </dgm:pt>
    <dgm:pt modelId="{26CCA8A4-D32C-4AB7-993D-05686267231E}" type="pres">
      <dgm:prSet presAssocID="{9959616B-5F63-4F99-A118-FE5C3BD11F1B}" presName="linear" presStyleCnt="0">
        <dgm:presLayoutVars>
          <dgm:dir/>
          <dgm:animLvl val="lvl"/>
          <dgm:resizeHandles val="exact"/>
        </dgm:presLayoutVars>
      </dgm:prSet>
      <dgm:spPr/>
    </dgm:pt>
    <dgm:pt modelId="{D7E97478-7417-44A6-AA2B-30EADBAE728B}" type="pres">
      <dgm:prSet presAssocID="{377EF5DA-3955-4578-B1F3-F7CC38634662}" presName="parentLin" presStyleCnt="0"/>
      <dgm:spPr/>
    </dgm:pt>
    <dgm:pt modelId="{B6CC8756-E6F5-4DDB-93FA-403F8D9589BE}" type="pres">
      <dgm:prSet presAssocID="{377EF5DA-3955-4578-B1F3-F7CC38634662}" presName="parentLeftMargin" presStyleLbl="node1" presStyleIdx="0" presStyleCnt="2"/>
      <dgm:spPr/>
    </dgm:pt>
    <dgm:pt modelId="{149A6B2E-F3C0-4592-A78F-05A399DAA752}" type="pres">
      <dgm:prSet presAssocID="{377EF5DA-3955-4578-B1F3-F7CC386346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814C18-6452-4F2E-AEAF-3431C8AD4991}" type="pres">
      <dgm:prSet presAssocID="{377EF5DA-3955-4578-B1F3-F7CC38634662}" presName="negativeSpace" presStyleCnt="0"/>
      <dgm:spPr/>
    </dgm:pt>
    <dgm:pt modelId="{F1202F1A-AF87-4195-835C-341B7F61F262}" type="pres">
      <dgm:prSet presAssocID="{377EF5DA-3955-4578-B1F3-F7CC38634662}" presName="childText" presStyleLbl="conFgAcc1" presStyleIdx="0" presStyleCnt="2">
        <dgm:presLayoutVars>
          <dgm:bulletEnabled val="1"/>
        </dgm:presLayoutVars>
      </dgm:prSet>
      <dgm:spPr/>
    </dgm:pt>
    <dgm:pt modelId="{757527D1-472B-4F5E-B687-9B4D9CA796DA}" type="pres">
      <dgm:prSet presAssocID="{B61EEB58-39A4-4A04-96B5-A70ECC74F091}" presName="spaceBetweenRectangles" presStyleCnt="0"/>
      <dgm:spPr/>
    </dgm:pt>
    <dgm:pt modelId="{76206FED-5E6F-46B8-B09C-E2CD16396D77}" type="pres">
      <dgm:prSet presAssocID="{BC70C4AF-70A0-4B9F-BEFC-C0105122551E}" presName="parentLin" presStyleCnt="0"/>
      <dgm:spPr/>
    </dgm:pt>
    <dgm:pt modelId="{F8C780DF-B5A1-4931-ACFD-DAD8E0444264}" type="pres">
      <dgm:prSet presAssocID="{BC70C4AF-70A0-4B9F-BEFC-C0105122551E}" presName="parentLeftMargin" presStyleLbl="node1" presStyleIdx="0" presStyleCnt="2"/>
      <dgm:spPr/>
    </dgm:pt>
    <dgm:pt modelId="{27902AB8-B9FD-432E-B187-72349AC8E51A}" type="pres">
      <dgm:prSet presAssocID="{BC70C4AF-70A0-4B9F-BEFC-C010512255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CA0CA1-3549-40A1-A575-F389E4A27D94}" type="pres">
      <dgm:prSet presAssocID="{BC70C4AF-70A0-4B9F-BEFC-C0105122551E}" presName="negativeSpace" presStyleCnt="0"/>
      <dgm:spPr/>
    </dgm:pt>
    <dgm:pt modelId="{57CC2C45-5264-44C3-A91F-7E40373AE154}" type="pres">
      <dgm:prSet presAssocID="{BC70C4AF-70A0-4B9F-BEFC-C0105122551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4B9DD18-B3CB-48E8-91CE-F37B3A7F56BE}" type="presOf" srcId="{9959616B-5F63-4F99-A118-FE5C3BD11F1B}" destId="{26CCA8A4-D32C-4AB7-993D-05686267231E}" srcOrd="0" destOrd="0" presId="urn:microsoft.com/office/officeart/2005/8/layout/list1"/>
    <dgm:cxn modelId="{C39D4542-4688-494A-BC94-E340A4878DD8}" type="presOf" srcId="{BC70C4AF-70A0-4B9F-BEFC-C0105122551E}" destId="{F8C780DF-B5A1-4931-ACFD-DAD8E0444264}" srcOrd="0" destOrd="0" presId="urn:microsoft.com/office/officeart/2005/8/layout/list1"/>
    <dgm:cxn modelId="{2E2F2D75-1013-47B9-A2EA-193A8AF61E72}" type="presOf" srcId="{BC70C4AF-70A0-4B9F-BEFC-C0105122551E}" destId="{27902AB8-B9FD-432E-B187-72349AC8E51A}" srcOrd="1" destOrd="0" presId="urn:microsoft.com/office/officeart/2005/8/layout/list1"/>
    <dgm:cxn modelId="{357CE298-A1BF-477A-A581-2C966840D2CF}" srcId="{9959616B-5F63-4F99-A118-FE5C3BD11F1B}" destId="{377EF5DA-3955-4578-B1F3-F7CC38634662}" srcOrd="0" destOrd="0" parTransId="{D10C4D4C-9A89-438E-98C2-F97EBF54B7C0}" sibTransId="{B61EEB58-39A4-4A04-96B5-A70ECC74F091}"/>
    <dgm:cxn modelId="{9684DCA5-B402-4AF2-B0B3-1B505E6A1E1C}" srcId="{9959616B-5F63-4F99-A118-FE5C3BD11F1B}" destId="{BC70C4AF-70A0-4B9F-BEFC-C0105122551E}" srcOrd="1" destOrd="0" parTransId="{73FCD6D5-1FF5-4965-AFA4-C264C5784FDD}" sibTransId="{AFCEDAC1-57A7-4369-81F1-B379591A1736}"/>
    <dgm:cxn modelId="{5B8A2CB4-DC03-4848-9216-4F7284029953}" type="presOf" srcId="{377EF5DA-3955-4578-B1F3-F7CC38634662}" destId="{B6CC8756-E6F5-4DDB-93FA-403F8D9589BE}" srcOrd="0" destOrd="0" presId="urn:microsoft.com/office/officeart/2005/8/layout/list1"/>
    <dgm:cxn modelId="{7DE073CF-EDCF-4155-9C66-58DBFA7E3A25}" type="presOf" srcId="{377EF5DA-3955-4578-B1F3-F7CC38634662}" destId="{149A6B2E-F3C0-4592-A78F-05A399DAA752}" srcOrd="1" destOrd="0" presId="urn:microsoft.com/office/officeart/2005/8/layout/list1"/>
    <dgm:cxn modelId="{3866B34D-D30D-484C-BC1C-870F8FD3C9D2}" type="presParOf" srcId="{26CCA8A4-D32C-4AB7-993D-05686267231E}" destId="{D7E97478-7417-44A6-AA2B-30EADBAE728B}" srcOrd="0" destOrd="0" presId="urn:microsoft.com/office/officeart/2005/8/layout/list1"/>
    <dgm:cxn modelId="{3273BB92-437D-4C03-8579-3929F4DD72E0}" type="presParOf" srcId="{D7E97478-7417-44A6-AA2B-30EADBAE728B}" destId="{B6CC8756-E6F5-4DDB-93FA-403F8D9589BE}" srcOrd="0" destOrd="0" presId="urn:microsoft.com/office/officeart/2005/8/layout/list1"/>
    <dgm:cxn modelId="{AEE635D1-61AB-4EB1-9D48-82286222DFF4}" type="presParOf" srcId="{D7E97478-7417-44A6-AA2B-30EADBAE728B}" destId="{149A6B2E-F3C0-4592-A78F-05A399DAA752}" srcOrd="1" destOrd="0" presId="urn:microsoft.com/office/officeart/2005/8/layout/list1"/>
    <dgm:cxn modelId="{9CF0401D-FA39-4528-8A88-10FE9DF56DAE}" type="presParOf" srcId="{26CCA8A4-D32C-4AB7-993D-05686267231E}" destId="{F7814C18-6452-4F2E-AEAF-3431C8AD4991}" srcOrd="1" destOrd="0" presId="urn:microsoft.com/office/officeart/2005/8/layout/list1"/>
    <dgm:cxn modelId="{CE883CDC-5EC6-441F-8C64-C865F6960FE9}" type="presParOf" srcId="{26CCA8A4-D32C-4AB7-993D-05686267231E}" destId="{F1202F1A-AF87-4195-835C-341B7F61F262}" srcOrd="2" destOrd="0" presId="urn:microsoft.com/office/officeart/2005/8/layout/list1"/>
    <dgm:cxn modelId="{29BA2BA6-DBD8-4ED9-B564-D38E90C8FF50}" type="presParOf" srcId="{26CCA8A4-D32C-4AB7-993D-05686267231E}" destId="{757527D1-472B-4F5E-B687-9B4D9CA796DA}" srcOrd="3" destOrd="0" presId="urn:microsoft.com/office/officeart/2005/8/layout/list1"/>
    <dgm:cxn modelId="{87014265-5392-4823-987F-FF0894B20F75}" type="presParOf" srcId="{26CCA8A4-D32C-4AB7-993D-05686267231E}" destId="{76206FED-5E6F-46B8-B09C-E2CD16396D77}" srcOrd="4" destOrd="0" presId="urn:microsoft.com/office/officeart/2005/8/layout/list1"/>
    <dgm:cxn modelId="{8078F3C5-FEE9-42DB-8E1D-E45D789A166C}" type="presParOf" srcId="{76206FED-5E6F-46B8-B09C-E2CD16396D77}" destId="{F8C780DF-B5A1-4931-ACFD-DAD8E0444264}" srcOrd="0" destOrd="0" presId="urn:microsoft.com/office/officeart/2005/8/layout/list1"/>
    <dgm:cxn modelId="{7DCABDEE-C9F3-451C-A9FF-AEAD29E28E38}" type="presParOf" srcId="{76206FED-5E6F-46B8-B09C-E2CD16396D77}" destId="{27902AB8-B9FD-432E-B187-72349AC8E51A}" srcOrd="1" destOrd="0" presId="urn:microsoft.com/office/officeart/2005/8/layout/list1"/>
    <dgm:cxn modelId="{F442F7EF-3026-4B14-9D4E-7627193ED5E7}" type="presParOf" srcId="{26CCA8A4-D32C-4AB7-993D-05686267231E}" destId="{B5CA0CA1-3549-40A1-A575-F389E4A27D94}" srcOrd="5" destOrd="0" presId="urn:microsoft.com/office/officeart/2005/8/layout/list1"/>
    <dgm:cxn modelId="{4E013900-520F-4F61-BD03-5A0F94733382}" type="presParOf" srcId="{26CCA8A4-D32C-4AB7-993D-05686267231E}" destId="{57CC2C45-5264-44C3-A91F-7E40373AE15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C20CBD-F021-4C56-858B-A4209BD7E6DC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4C2D4-CCEF-44B0-B3A8-5AAFD2E82D78}">
      <dgm:prSet/>
      <dgm:spPr/>
      <dgm:t>
        <a:bodyPr/>
        <a:lstStyle/>
        <a:p>
          <a:r>
            <a:rPr lang="en-US" dirty="0"/>
            <a:t>Were readmitted is 1.28</a:t>
          </a:r>
        </a:p>
      </dgm:t>
    </dgm:pt>
    <dgm:pt modelId="{895D141A-5FFD-47BD-946F-5F128C6AD96E}" type="parTrans" cxnId="{7E859930-E147-4E60-91E2-303D0186BA5A}">
      <dgm:prSet/>
      <dgm:spPr/>
      <dgm:t>
        <a:bodyPr/>
        <a:lstStyle/>
        <a:p>
          <a:endParaRPr lang="en-US"/>
        </a:p>
      </dgm:t>
    </dgm:pt>
    <dgm:pt modelId="{539C8EFC-E8E0-45B3-B8D4-BC9458EC761D}" type="sibTrans" cxnId="{7E859930-E147-4E60-91E2-303D0186BA5A}">
      <dgm:prSet/>
      <dgm:spPr/>
      <dgm:t>
        <a:bodyPr/>
        <a:lstStyle/>
        <a:p>
          <a:endParaRPr lang="en-US"/>
        </a:p>
      </dgm:t>
    </dgm:pt>
    <dgm:pt modelId="{EF3CD0AB-03D3-4AFF-A8F3-A4A856713F6D}">
      <dgm:prSet/>
      <dgm:spPr/>
      <dgm:t>
        <a:bodyPr/>
        <a:lstStyle/>
        <a:p>
          <a:r>
            <a:rPr lang="en-US" dirty="0"/>
            <a:t>Not readmitted is 1.35</a:t>
          </a:r>
        </a:p>
      </dgm:t>
    </dgm:pt>
    <dgm:pt modelId="{E8C304D2-E03E-4C5A-95C2-8EA29CE083A7}" type="parTrans" cxnId="{DD22A0DC-CE40-4DE5-BE3B-FDED7AC36250}">
      <dgm:prSet/>
      <dgm:spPr/>
      <dgm:t>
        <a:bodyPr/>
        <a:lstStyle/>
        <a:p>
          <a:endParaRPr lang="en-US"/>
        </a:p>
      </dgm:t>
    </dgm:pt>
    <dgm:pt modelId="{FCA34547-B262-4596-BA89-BF40A47C801E}" type="sibTrans" cxnId="{DD22A0DC-CE40-4DE5-BE3B-FDED7AC36250}">
      <dgm:prSet/>
      <dgm:spPr/>
      <dgm:t>
        <a:bodyPr/>
        <a:lstStyle/>
        <a:p>
          <a:endParaRPr lang="en-US"/>
        </a:p>
      </dgm:t>
    </dgm:pt>
    <dgm:pt modelId="{AD8CF44A-1CC1-4F67-B24D-E2D6C6E5EEE0}" type="pres">
      <dgm:prSet presAssocID="{58C20CBD-F021-4C56-858B-A4209BD7E6DC}" presName="compositeShape" presStyleCnt="0">
        <dgm:presLayoutVars>
          <dgm:chMax val="7"/>
          <dgm:dir/>
          <dgm:resizeHandles val="exact"/>
        </dgm:presLayoutVars>
      </dgm:prSet>
      <dgm:spPr/>
    </dgm:pt>
    <dgm:pt modelId="{87A33A7E-4D9F-4D92-A184-1A9C761AA492}" type="pres">
      <dgm:prSet presAssocID="{58C20CBD-F021-4C56-858B-A4209BD7E6DC}" presName="wedge1" presStyleLbl="node1" presStyleIdx="0" presStyleCnt="2"/>
      <dgm:spPr/>
    </dgm:pt>
    <dgm:pt modelId="{3631F693-50EE-481F-B0DE-654B77C564D9}" type="pres">
      <dgm:prSet presAssocID="{58C20CBD-F021-4C56-858B-A4209BD7E6DC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98E7C03-1380-4849-BC4D-8D00F7EA477D}" type="pres">
      <dgm:prSet presAssocID="{58C20CBD-F021-4C56-858B-A4209BD7E6DC}" presName="wedge2" presStyleLbl="node1" presStyleIdx="1" presStyleCnt="2"/>
      <dgm:spPr/>
    </dgm:pt>
    <dgm:pt modelId="{B6AD1ADD-535E-4EFE-973B-04027B279A8A}" type="pres">
      <dgm:prSet presAssocID="{58C20CBD-F021-4C56-858B-A4209BD7E6DC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DEBF126-1108-4C65-B748-22E83959C68A}" type="presOf" srcId="{EF3CD0AB-03D3-4AFF-A8F3-A4A856713F6D}" destId="{698E7C03-1380-4849-BC4D-8D00F7EA477D}" srcOrd="0" destOrd="0" presId="urn:microsoft.com/office/officeart/2005/8/layout/chart3"/>
    <dgm:cxn modelId="{7E859930-E147-4E60-91E2-303D0186BA5A}" srcId="{58C20CBD-F021-4C56-858B-A4209BD7E6DC}" destId="{A6E4C2D4-CCEF-44B0-B3A8-5AAFD2E82D78}" srcOrd="0" destOrd="0" parTransId="{895D141A-5FFD-47BD-946F-5F128C6AD96E}" sibTransId="{539C8EFC-E8E0-45B3-B8D4-BC9458EC761D}"/>
    <dgm:cxn modelId="{15C2DB40-7077-4022-8D16-7C658BECAE6E}" type="presOf" srcId="{A6E4C2D4-CCEF-44B0-B3A8-5AAFD2E82D78}" destId="{87A33A7E-4D9F-4D92-A184-1A9C761AA492}" srcOrd="0" destOrd="0" presId="urn:microsoft.com/office/officeart/2005/8/layout/chart3"/>
    <dgm:cxn modelId="{0A977241-FDDB-4D58-A66D-E1E38CD5D0C3}" type="presOf" srcId="{58C20CBD-F021-4C56-858B-A4209BD7E6DC}" destId="{AD8CF44A-1CC1-4F67-B24D-E2D6C6E5EEE0}" srcOrd="0" destOrd="0" presId="urn:microsoft.com/office/officeart/2005/8/layout/chart3"/>
    <dgm:cxn modelId="{E4455593-D838-439F-9B8F-49AC81FE8AA2}" type="presOf" srcId="{A6E4C2D4-CCEF-44B0-B3A8-5AAFD2E82D78}" destId="{3631F693-50EE-481F-B0DE-654B77C564D9}" srcOrd="1" destOrd="0" presId="urn:microsoft.com/office/officeart/2005/8/layout/chart3"/>
    <dgm:cxn modelId="{DD22A0DC-CE40-4DE5-BE3B-FDED7AC36250}" srcId="{58C20CBD-F021-4C56-858B-A4209BD7E6DC}" destId="{EF3CD0AB-03D3-4AFF-A8F3-A4A856713F6D}" srcOrd="1" destOrd="0" parTransId="{E8C304D2-E03E-4C5A-95C2-8EA29CE083A7}" sibTransId="{FCA34547-B262-4596-BA89-BF40A47C801E}"/>
    <dgm:cxn modelId="{B102B3E1-7080-4F94-BEFC-54816F48DC16}" type="presOf" srcId="{EF3CD0AB-03D3-4AFF-A8F3-A4A856713F6D}" destId="{B6AD1ADD-535E-4EFE-973B-04027B279A8A}" srcOrd="1" destOrd="0" presId="urn:microsoft.com/office/officeart/2005/8/layout/chart3"/>
    <dgm:cxn modelId="{839E2931-E91A-4673-AF04-A78844D3ED2F}" type="presParOf" srcId="{AD8CF44A-1CC1-4F67-B24D-E2D6C6E5EEE0}" destId="{87A33A7E-4D9F-4D92-A184-1A9C761AA492}" srcOrd="0" destOrd="0" presId="urn:microsoft.com/office/officeart/2005/8/layout/chart3"/>
    <dgm:cxn modelId="{90FBD60E-A96F-43F1-827B-1C6400F99638}" type="presParOf" srcId="{AD8CF44A-1CC1-4F67-B24D-E2D6C6E5EEE0}" destId="{3631F693-50EE-481F-B0DE-654B77C564D9}" srcOrd="1" destOrd="0" presId="urn:microsoft.com/office/officeart/2005/8/layout/chart3"/>
    <dgm:cxn modelId="{61759D8D-C08E-4B1F-AB4E-068F99ABD9B8}" type="presParOf" srcId="{AD8CF44A-1CC1-4F67-B24D-E2D6C6E5EEE0}" destId="{698E7C03-1380-4849-BC4D-8D00F7EA477D}" srcOrd="2" destOrd="0" presId="urn:microsoft.com/office/officeart/2005/8/layout/chart3"/>
    <dgm:cxn modelId="{23CB919D-0DB6-47A0-85FB-2C061A90F836}" type="presParOf" srcId="{AD8CF44A-1CC1-4F67-B24D-E2D6C6E5EEE0}" destId="{B6AD1ADD-535E-4EFE-973B-04027B279A8A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1FF01-1E90-48C7-8C38-CAB06BE7F1C7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E9760-6088-445D-91D2-CAA9B30F351C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dataset covers ten years of clinical care at 130 US hospitals and integrated delivery networks (1999-2008). </a:t>
          </a:r>
        </a:p>
      </dsp:txBody>
      <dsp:txXfrm>
        <a:off x="559800" y="2821519"/>
        <a:ext cx="4320000" cy="720000"/>
      </dsp:txXfrm>
    </dsp:sp>
    <dsp:sp modelId="{857A1868-F07B-47BD-B713-EC8FF07C209F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860EB-E469-4ACE-9FEC-20A6CEF70297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has about 50 attributes that indicate patient and hospital outcomes</a:t>
          </a:r>
        </a:p>
      </dsp:txBody>
      <dsp:txXfrm>
        <a:off x="5635800" y="28215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5C006-28B9-4F29-85B3-9B2818584E7B}">
      <dsp:nvSpPr>
        <dsp:cNvPr id="0" name=""/>
        <dsp:cNvSpPr/>
      </dsp:nvSpPr>
      <dsp:spPr>
        <a:xfrm>
          <a:off x="478800" y="86068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24F7A-18B8-4049-9B2B-E0D662BBF790}">
      <dsp:nvSpPr>
        <dsp:cNvPr id="0" name=""/>
        <dsp:cNvSpPr/>
      </dsp:nvSpPr>
      <dsp:spPr>
        <a:xfrm>
          <a:off x="71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1F5B9-D5FE-426D-8F69-99AFB31EC674}">
      <dsp:nvSpPr>
        <dsp:cNvPr id="0" name=""/>
        <dsp:cNvSpPr/>
      </dsp:nvSpPr>
      <dsp:spPr>
        <a:xfrm>
          <a:off x="12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is an inpatient visit (a hospital stay).</a:t>
          </a:r>
        </a:p>
      </dsp:txBody>
      <dsp:txXfrm>
        <a:off x="127800" y="2300688"/>
        <a:ext cx="1800000" cy="787500"/>
      </dsp:txXfrm>
    </dsp:sp>
    <dsp:sp modelId="{1B213733-F55B-47E3-9E15-3ECFC6FD046D}">
      <dsp:nvSpPr>
        <dsp:cNvPr id="0" name=""/>
        <dsp:cNvSpPr/>
      </dsp:nvSpPr>
      <dsp:spPr>
        <a:xfrm>
          <a:off x="2593800" y="86068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1B8F-BB2A-4C70-9EDC-00BDDFB5BF36}">
      <dsp:nvSpPr>
        <dsp:cNvPr id="0" name=""/>
        <dsp:cNvSpPr/>
      </dsp:nvSpPr>
      <dsp:spPr>
        <a:xfrm>
          <a:off x="2827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BDC7A-6919-45AA-8A02-5B26B0487559}">
      <dsp:nvSpPr>
        <dsp:cNvPr id="0" name=""/>
        <dsp:cNvSpPr/>
      </dsp:nvSpPr>
      <dsp:spPr>
        <a:xfrm>
          <a:off x="2242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is a diabetic encounter, which means that any type of diabetes was placed into the system as a diagnosis.</a:t>
          </a:r>
        </a:p>
      </dsp:txBody>
      <dsp:txXfrm>
        <a:off x="2242800" y="2300688"/>
        <a:ext cx="1800000" cy="787500"/>
      </dsp:txXfrm>
    </dsp:sp>
    <dsp:sp modelId="{3125B859-1556-4033-A246-7C57988ACF64}">
      <dsp:nvSpPr>
        <dsp:cNvPr id="0" name=""/>
        <dsp:cNvSpPr/>
      </dsp:nvSpPr>
      <dsp:spPr>
        <a:xfrm>
          <a:off x="4708800" y="86068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5CEBC-D0FE-45FE-AF28-A1BDCF6641B4}">
      <dsp:nvSpPr>
        <dsp:cNvPr id="0" name=""/>
        <dsp:cNvSpPr/>
      </dsp:nvSpPr>
      <dsp:spPr>
        <a:xfrm>
          <a:off x="494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189A4-4FD0-47B5-9A0C-1B2E71F96D83}">
      <dsp:nvSpPr>
        <dsp:cNvPr id="0" name=""/>
        <dsp:cNvSpPr/>
      </dsp:nvSpPr>
      <dsp:spPr>
        <a:xfrm>
          <a:off x="435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length of stay was at least one day and no more than fourteen days.</a:t>
          </a:r>
        </a:p>
      </dsp:txBody>
      <dsp:txXfrm>
        <a:off x="4357800" y="2300688"/>
        <a:ext cx="1800000" cy="787500"/>
      </dsp:txXfrm>
    </dsp:sp>
    <dsp:sp modelId="{3794CAE1-7053-47EF-8FD9-1AAFAC2809CA}">
      <dsp:nvSpPr>
        <dsp:cNvPr id="0" name=""/>
        <dsp:cNvSpPr/>
      </dsp:nvSpPr>
      <dsp:spPr>
        <a:xfrm>
          <a:off x="6823800" y="86068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D1892-88CD-4360-BBEF-4A82913625E0}">
      <dsp:nvSpPr>
        <dsp:cNvPr id="0" name=""/>
        <dsp:cNvSpPr/>
      </dsp:nvSpPr>
      <dsp:spPr>
        <a:xfrm>
          <a:off x="7057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210AC-4574-4FBA-8184-ADCF66BAA3F7}">
      <dsp:nvSpPr>
        <dsp:cNvPr id="0" name=""/>
        <dsp:cNvSpPr/>
      </dsp:nvSpPr>
      <dsp:spPr>
        <a:xfrm>
          <a:off x="6472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During the meeting, laboratory tests were performed.</a:t>
          </a:r>
        </a:p>
      </dsp:txBody>
      <dsp:txXfrm>
        <a:off x="6472800" y="2300688"/>
        <a:ext cx="1800000" cy="787500"/>
      </dsp:txXfrm>
    </dsp:sp>
    <dsp:sp modelId="{6A86B41C-1E90-4909-AFE0-3BFC9FBD76AF}">
      <dsp:nvSpPr>
        <dsp:cNvPr id="0" name=""/>
        <dsp:cNvSpPr/>
      </dsp:nvSpPr>
      <dsp:spPr>
        <a:xfrm>
          <a:off x="8938800" y="86068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10B77-B300-4CA4-8FED-552B309C3968}">
      <dsp:nvSpPr>
        <dsp:cNvPr id="0" name=""/>
        <dsp:cNvSpPr/>
      </dsp:nvSpPr>
      <dsp:spPr>
        <a:xfrm>
          <a:off x="917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F00A1-ACBC-4B8C-9BFF-9D28408039F2}">
      <dsp:nvSpPr>
        <dsp:cNvPr id="0" name=""/>
        <dsp:cNvSpPr/>
      </dsp:nvSpPr>
      <dsp:spPr>
        <a:xfrm>
          <a:off x="858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Medication was given during the encounter.</a:t>
          </a:r>
        </a:p>
      </dsp:txBody>
      <dsp:txXfrm>
        <a:off x="8587800" y="2300688"/>
        <a:ext cx="1800000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3433D-A7AF-46E8-991C-CACE57B7B7D7}">
      <dsp:nvSpPr>
        <dsp:cNvPr id="0" name=""/>
        <dsp:cNvSpPr/>
      </dsp:nvSpPr>
      <dsp:spPr>
        <a:xfrm>
          <a:off x="1283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EC811-2094-4521-8FB9-84ADABE0BC7F}">
      <dsp:nvSpPr>
        <dsp:cNvPr id="0" name=""/>
        <dsp:cNvSpPr/>
      </dsp:nvSpPr>
      <dsp:spPr>
        <a:xfrm>
          <a:off x="501904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Analyze factors related to their readmission as well as other outcomes. </a:t>
          </a:r>
        </a:p>
      </dsp:txBody>
      <dsp:txXfrm>
        <a:off x="585701" y="865506"/>
        <a:ext cx="4337991" cy="2693452"/>
      </dsp:txXfrm>
    </dsp:sp>
    <dsp:sp modelId="{9B133B3A-4024-4E53-92D8-42C7290FDB14}">
      <dsp:nvSpPr>
        <dsp:cNvPr id="0" name=""/>
        <dsp:cNvSpPr/>
      </dsp:nvSpPr>
      <dsp:spPr>
        <a:xfrm>
          <a:off x="5508110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FF9A1-28DA-48BE-B275-16A5FA8BDA55}">
      <dsp:nvSpPr>
        <dsp:cNvPr id="0" name=""/>
        <dsp:cNvSpPr/>
      </dsp:nvSpPr>
      <dsp:spPr>
        <a:xfrm>
          <a:off x="6008730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Investigate, using analytical questions, how various circumstances may or may not have influenced diabetic patients to get admitted.</a:t>
          </a:r>
        </a:p>
      </dsp:txBody>
      <dsp:txXfrm>
        <a:off x="6092527" y="865506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68EF0-BD4D-47BC-808A-056D54A82345}">
      <dsp:nvSpPr>
        <dsp:cNvPr id="0" name=""/>
        <dsp:cNvSpPr/>
      </dsp:nvSpPr>
      <dsp:spPr>
        <a:xfrm>
          <a:off x="0" y="440295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feature indicates whether the drug was prescribed or there was a change in the dosage. Values:</a:t>
          </a:r>
        </a:p>
      </dsp:txBody>
      <dsp:txXfrm>
        <a:off x="59228" y="499523"/>
        <a:ext cx="2836411" cy="1094833"/>
      </dsp:txXfrm>
    </dsp:sp>
    <dsp:sp modelId="{0F17BC00-C3B5-4308-8015-5EC825940110}">
      <dsp:nvSpPr>
        <dsp:cNvPr id="0" name=""/>
        <dsp:cNvSpPr/>
      </dsp:nvSpPr>
      <dsp:spPr>
        <a:xfrm>
          <a:off x="0" y="1702545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Up: if the dosage was increased during the encounter</a:t>
          </a:r>
        </a:p>
      </dsp:txBody>
      <dsp:txXfrm>
        <a:off x="59228" y="1761773"/>
        <a:ext cx="2836411" cy="1094833"/>
      </dsp:txXfrm>
    </dsp:sp>
    <dsp:sp modelId="{FF78260F-5F04-41D0-9BE3-5B1296CA6BE8}">
      <dsp:nvSpPr>
        <dsp:cNvPr id="0" name=""/>
        <dsp:cNvSpPr/>
      </dsp:nvSpPr>
      <dsp:spPr>
        <a:xfrm>
          <a:off x="0" y="2964794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Down: if the dosage was decreased</a:t>
          </a:r>
        </a:p>
      </dsp:txBody>
      <dsp:txXfrm>
        <a:off x="59228" y="3024022"/>
        <a:ext cx="2836411" cy="1094833"/>
      </dsp:txXfrm>
    </dsp:sp>
    <dsp:sp modelId="{EE53E22E-4F86-431A-83A1-3D9F3357ED2C}">
      <dsp:nvSpPr>
        <dsp:cNvPr id="0" name=""/>
        <dsp:cNvSpPr/>
      </dsp:nvSpPr>
      <dsp:spPr>
        <a:xfrm>
          <a:off x="0" y="4227044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Steady: if the dosage did not change, and no if the drug was not prescribed </a:t>
          </a:r>
        </a:p>
      </dsp:txBody>
      <dsp:txXfrm>
        <a:off x="59228" y="4286272"/>
        <a:ext cx="2836411" cy="1094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AD58D-B0A8-4C0C-8463-23AC28EC1538}">
      <dsp:nvSpPr>
        <dsp:cNvPr id="0" name=""/>
        <dsp:cNvSpPr/>
      </dsp:nvSpPr>
      <dsp:spPr>
        <a:xfrm>
          <a:off x="3364992" y="1735"/>
          <a:ext cx="3785616" cy="7587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are 101766 rows and 50 columns</a:t>
          </a:r>
        </a:p>
      </dsp:txBody>
      <dsp:txXfrm>
        <a:off x="3402030" y="38773"/>
        <a:ext cx="3711540" cy="684655"/>
      </dsp:txXfrm>
    </dsp:sp>
    <dsp:sp modelId="{EC3FAAFD-1D01-4E2A-9837-1C373886DF0B}">
      <dsp:nvSpPr>
        <dsp:cNvPr id="0" name=""/>
        <dsp:cNvSpPr/>
      </dsp:nvSpPr>
      <dsp:spPr>
        <a:xfrm>
          <a:off x="3364992" y="798403"/>
          <a:ext cx="3785616" cy="7587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 types of columns are either object or int64</a:t>
          </a:r>
        </a:p>
      </dsp:txBody>
      <dsp:txXfrm>
        <a:off x="3402030" y="835441"/>
        <a:ext cx="3711540" cy="684655"/>
      </dsp:txXfrm>
    </dsp:sp>
    <dsp:sp modelId="{8BFB58A8-ED1C-4013-843A-3039C73EA8C1}">
      <dsp:nvSpPr>
        <dsp:cNvPr id="0" name=""/>
        <dsp:cNvSpPr/>
      </dsp:nvSpPr>
      <dsp:spPr>
        <a:xfrm>
          <a:off x="3364992" y="1595072"/>
          <a:ext cx="3785616" cy="7587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are many IDs in the data, and they should be merged with their respective data descriptions to add value to the data</a:t>
          </a:r>
        </a:p>
      </dsp:txBody>
      <dsp:txXfrm>
        <a:off x="3402030" y="1632110"/>
        <a:ext cx="3711540" cy="684655"/>
      </dsp:txXfrm>
    </dsp:sp>
    <dsp:sp modelId="{7E9CB7CA-3D9D-47EB-948C-40FDAAB9FEBC}">
      <dsp:nvSpPr>
        <dsp:cNvPr id="0" name=""/>
        <dsp:cNvSpPr/>
      </dsp:nvSpPr>
      <dsp:spPr>
        <a:xfrm>
          <a:off x="3364992" y="2391740"/>
          <a:ext cx="3785616" cy="7587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were no null values in the initial analysis.</a:t>
          </a:r>
        </a:p>
      </dsp:txBody>
      <dsp:txXfrm>
        <a:off x="3402030" y="2428778"/>
        <a:ext cx="3711540" cy="684655"/>
      </dsp:txXfrm>
    </dsp:sp>
    <dsp:sp modelId="{79AD7CB7-A3C4-4C0B-B811-0E4D3E0FB7BB}">
      <dsp:nvSpPr>
        <dsp:cNvPr id="0" name=""/>
        <dsp:cNvSpPr/>
      </dsp:nvSpPr>
      <dsp:spPr>
        <a:xfrm>
          <a:off x="3364992" y="3188408"/>
          <a:ext cx="3785616" cy="7587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was found that null values were encoded as “?”</a:t>
          </a:r>
        </a:p>
      </dsp:txBody>
      <dsp:txXfrm>
        <a:off x="3402030" y="3225446"/>
        <a:ext cx="3711540" cy="684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6323A-BFF6-42FA-9079-76B738AB0D83}">
      <dsp:nvSpPr>
        <dsp:cNvPr id="0" name=""/>
        <dsp:cNvSpPr/>
      </dsp:nvSpPr>
      <dsp:spPr>
        <a:xfrm>
          <a:off x="322729" y="976234"/>
          <a:ext cx="1007929" cy="10079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F0A9D-0111-4AA0-8A6A-2D06316F89B0}">
      <dsp:nvSpPr>
        <dsp:cNvPr id="0" name=""/>
        <dsp:cNvSpPr/>
      </dsp:nvSpPr>
      <dsp:spPr>
        <a:xfrm>
          <a:off x="537534" y="1191038"/>
          <a:ext cx="578320" cy="578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835CF-909B-4E69-BB96-A032A6781310}">
      <dsp:nvSpPr>
        <dsp:cNvPr id="0" name=""/>
        <dsp:cNvSpPr/>
      </dsp:nvSpPr>
      <dsp:spPr>
        <a:xfrm>
          <a:off x="522" y="2298109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Admission type id and encounter id </a:t>
          </a:r>
        </a:p>
      </dsp:txBody>
      <dsp:txXfrm>
        <a:off x="522" y="2298109"/>
        <a:ext cx="1652343" cy="660937"/>
      </dsp:txXfrm>
    </dsp:sp>
    <dsp:sp modelId="{36627190-4BC4-404C-973A-64FB8B92790D}">
      <dsp:nvSpPr>
        <dsp:cNvPr id="0" name=""/>
        <dsp:cNvSpPr/>
      </dsp:nvSpPr>
      <dsp:spPr>
        <a:xfrm>
          <a:off x="2264233" y="976234"/>
          <a:ext cx="1007929" cy="10079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20E7A-ED26-4967-8CF3-48E0933FDFAA}">
      <dsp:nvSpPr>
        <dsp:cNvPr id="0" name=""/>
        <dsp:cNvSpPr/>
      </dsp:nvSpPr>
      <dsp:spPr>
        <a:xfrm>
          <a:off x="2479038" y="1191038"/>
          <a:ext cx="578320" cy="578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A6779-1241-46A6-ACC7-997761E4630F}">
      <dsp:nvSpPr>
        <dsp:cNvPr id="0" name=""/>
        <dsp:cNvSpPr/>
      </dsp:nvSpPr>
      <dsp:spPr>
        <a:xfrm>
          <a:off x="1942026" y="2298109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Number of procedures and admission source id</a:t>
          </a:r>
        </a:p>
      </dsp:txBody>
      <dsp:txXfrm>
        <a:off x="1942026" y="2298109"/>
        <a:ext cx="1652343" cy="660937"/>
      </dsp:txXfrm>
    </dsp:sp>
    <dsp:sp modelId="{E49B0577-8E11-4B01-938B-0F586AB76CEA}">
      <dsp:nvSpPr>
        <dsp:cNvPr id="0" name=""/>
        <dsp:cNvSpPr/>
      </dsp:nvSpPr>
      <dsp:spPr>
        <a:xfrm>
          <a:off x="4205737" y="976234"/>
          <a:ext cx="1007929" cy="10079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22FA0-1588-414B-AF58-762430028795}">
      <dsp:nvSpPr>
        <dsp:cNvPr id="0" name=""/>
        <dsp:cNvSpPr/>
      </dsp:nvSpPr>
      <dsp:spPr>
        <a:xfrm>
          <a:off x="4420542" y="1191038"/>
          <a:ext cx="578320" cy="578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6BD17-375B-4228-9D4B-6CE5FE294A54}">
      <dsp:nvSpPr>
        <dsp:cNvPr id="0" name=""/>
        <dsp:cNvSpPr/>
      </dsp:nvSpPr>
      <dsp:spPr>
        <a:xfrm>
          <a:off x="3883530" y="2298109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Number of Lab procedures and admission source id</a:t>
          </a:r>
        </a:p>
      </dsp:txBody>
      <dsp:txXfrm>
        <a:off x="3883530" y="2298109"/>
        <a:ext cx="1652343" cy="660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E252-ADD9-424D-970C-03C602633089}">
      <dsp:nvSpPr>
        <dsp:cNvPr id="0" name=""/>
        <dsp:cNvSpPr/>
      </dsp:nvSpPr>
      <dsp:spPr>
        <a:xfrm>
          <a:off x="0" y="30070"/>
          <a:ext cx="6666833" cy="26292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 percentage of Male patients:  46.24 %</a:t>
          </a:r>
        </a:p>
      </dsp:txBody>
      <dsp:txXfrm>
        <a:off x="128347" y="158417"/>
        <a:ext cx="6410139" cy="2372515"/>
      </dsp:txXfrm>
    </dsp:sp>
    <dsp:sp modelId="{638032AD-9646-4D58-9AE3-389BA8457877}">
      <dsp:nvSpPr>
        <dsp:cNvPr id="0" name=""/>
        <dsp:cNvSpPr/>
      </dsp:nvSpPr>
      <dsp:spPr>
        <a:xfrm>
          <a:off x="0" y="2794640"/>
          <a:ext cx="6666833" cy="262920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 percentage of Female patients:  53.76 %</a:t>
          </a:r>
        </a:p>
      </dsp:txBody>
      <dsp:txXfrm>
        <a:off x="128347" y="2922987"/>
        <a:ext cx="6410139" cy="2372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02F1A-AF87-4195-835C-341B7F61F262}">
      <dsp:nvSpPr>
        <dsp:cNvPr id="0" name=""/>
        <dsp:cNvSpPr/>
      </dsp:nvSpPr>
      <dsp:spPr>
        <a:xfrm>
          <a:off x="0" y="190317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A6B2E-F3C0-4592-A78F-05A399DAA752}">
      <dsp:nvSpPr>
        <dsp:cNvPr id="0" name=""/>
        <dsp:cNvSpPr/>
      </dsp:nvSpPr>
      <dsp:spPr>
        <a:xfrm>
          <a:off x="345025" y="1445610"/>
          <a:ext cx="4830358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Had surgery: 43.24</a:t>
          </a:r>
        </a:p>
      </dsp:txBody>
      <dsp:txXfrm>
        <a:off x="389697" y="1490282"/>
        <a:ext cx="4741014" cy="825776"/>
      </dsp:txXfrm>
    </dsp:sp>
    <dsp:sp modelId="{57CC2C45-5264-44C3-A91F-7E40373AE154}">
      <dsp:nvSpPr>
        <dsp:cNvPr id="0" name=""/>
        <dsp:cNvSpPr/>
      </dsp:nvSpPr>
      <dsp:spPr>
        <a:xfrm>
          <a:off x="0" y="330933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02AB8-B9FD-432E-B187-72349AC8E51A}">
      <dsp:nvSpPr>
        <dsp:cNvPr id="0" name=""/>
        <dsp:cNvSpPr/>
      </dsp:nvSpPr>
      <dsp:spPr>
        <a:xfrm>
          <a:off x="345025" y="2851770"/>
          <a:ext cx="4830358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Didn't have surgery : 42.93</a:t>
          </a:r>
        </a:p>
      </dsp:txBody>
      <dsp:txXfrm>
        <a:off x="389697" y="2896442"/>
        <a:ext cx="4741014" cy="8257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33A7E-4D9F-4D92-A184-1A9C761AA492}">
      <dsp:nvSpPr>
        <dsp:cNvPr id="0" name=""/>
        <dsp:cNvSpPr/>
      </dsp:nvSpPr>
      <dsp:spPr>
        <a:xfrm>
          <a:off x="806751" y="348107"/>
          <a:ext cx="3655123" cy="3655123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Were readmitted is 1.28</a:t>
          </a:r>
        </a:p>
      </dsp:txBody>
      <dsp:txXfrm>
        <a:off x="2634313" y="892024"/>
        <a:ext cx="1283644" cy="2567289"/>
      </dsp:txXfrm>
    </dsp:sp>
    <dsp:sp modelId="{698E7C03-1380-4849-BC4D-8D00F7EA477D}">
      <dsp:nvSpPr>
        <dsp:cNvPr id="0" name=""/>
        <dsp:cNvSpPr/>
      </dsp:nvSpPr>
      <dsp:spPr>
        <a:xfrm>
          <a:off x="719724" y="348107"/>
          <a:ext cx="3655123" cy="365512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 readmitted is 1.35</a:t>
          </a:r>
        </a:p>
      </dsp:txBody>
      <dsp:txXfrm>
        <a:off x="1241885" y="892024"/>
        <a:ext cx="1283644" cy="2567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C3229-F221-4FBD-8007-6C8765FEEDA5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305E-AABF-4F06-99E4-99F96892E7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9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2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80DF-AAA7-DCF9-05A3-09951E12E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47406-CE70-3F6B-DB9B-1D38BB5A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4B85-5DE9-2079-604D-6149F989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267F-A908-9343-953F-3DB19AFF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BB4F-2E1F-B348-832C-9A68A212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9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77CC-663C-6056-3057-8F9E3021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C37CF-D78A-6809-E7FF-0E4A967B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D8FE-2F2E-E16F-FE85-525EFD55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1D3DE-0539-4006-84F9-81054B1A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FF49-2B73-43E8-1AB5-E051D87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8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9C8A9-1C30-9E33-BFE8-3F1EC755B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83AE-ECE0-1BA9-6BE4-CDB97D380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E046-AC01-C4FC-291B-8F44B798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E6A2-897B-D465-A777-7F705815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C3F1-FC68-BA7F-2F63-F0D6E53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8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313B-06E6-722F-548D-2BA27B68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8804-4E4F-5564-0007-2BDB262A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72B7-AD8B-C1A9-6E17-A6D6F9F1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511C-FAB5-7CB9-7260-1BF717C8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45FC-E489-B961-5E9F-1CFF0C93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36AF-8E03-EF1E-16F6-9C1C7E19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BD1B-2571-DD8E-B9DD-2CD09EE1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A82B3-E2CB-A38B-E4D2-90023026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DA28-66A6-2503-E274-FEDA2070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533F-4E1D-80D8-E343-5C2F74AA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5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330A-E240-F575-8AB2-6F3525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BDD4-9070-4D78-33E9-D58ACAE06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C33F9-9FBE-E0F2-8D74-413C94EB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D8A6-9798-4E8D-1EE4-32542F57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5A83-D32B-047B-128B-2CDA3E7C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E60B2-CD19-F718-09E7-619BDBBC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8ED4-99BA-D3DE-52EE-DA81A73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1FC8-E38A-1D3D-70DA-A560DC33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685B1-AC5D-3FFA-662B-59F226F0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F21A3-8E96-25AE-FB1B-015B5E812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762CF-0D62-7161-8E79-BE52C507F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8F8C7-7781-5FFC-09A7-A72B2179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E58FA-0CA6-1BE7-EE8B-67D17118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0ACFE-0504-CC1B-43B6-F1CEA126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6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3479-5A27-E984-495E-A0DC5DBD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53F87-68ED-4149-29D2-EB251D67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E7037-F908-F7C5-68F0-4C4E77E4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B386-46F4-DF1D-10B0-2D542DF3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2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D46B6-367E-2CA4-978B-5AAD6D88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C2D15-0842-1B4B-35B4-65CF787D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2C6C7-208A-9E31-91D0-54C2B5F6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2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72E-5FEE-510C-AC5D-7905FEA7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A7D6-4502-1BFE-CB10-B4752CB0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11DB5-CC27-B378-6660-A3018941A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E51E-09C7-A0AC-1D8B-81D840C0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851D6-5611-E264-F696-E87292E0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CEF8-5874-124C-0523-55F72AF9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9321-5B36-30EC-FBBB-D870ADFF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73C62-A4AE-DAAF-6E08-625018C5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43F6B-E71B-ADE6-6D94-ACDA0C3B8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BF6A-399C-CB82-E3C6-898C8C43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0C936-1FEA-60E4-D84C-2F122F6D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71612-BD09-B0E5-30D5-50FD3EA6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4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F2091-F396-591C-0F0A-E041B348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C399D-5EF9-5231-03A8-BEE45356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748C-FE0A-DC3A-B2CD-BB71E6B3F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0BFF-2FCE-1E24-055C-6993AC7B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ED8E-36FA-433B-C7C4-A6F2F69B6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1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96/diabetes+130-us+hospitals+for+years+1999-20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ells as seen on a microscope">
            <a:extLst>
              <a:ext uri="{FF2B5EF4-FFF2-40B4-BE49-F238E27FC236}">
                <a16:creationId xmlns:a16="http://schemas.microsoft.com/office/drawing/2014/main" id="{8E0CC039-47C3-FE7F-654F-6CEF1D846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2FD00-2030-E444-3EDB-4EC4ECDF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cap="all">
                <a:solidFill>
                  <a:schemeClr val="bg1"/>
                </a:solidFill>
              </a:rPr>
              <a:t>Diabetes Readmission Exploration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B315F-82C9-D38C-9060-93F2D279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cap="all">
                <a:solidFill>
                  <a:schemeClr val="bg1"/>
                </a:solidFill>
              </a:rPr>
              <a:t>Thomas George Thomas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CCC90B-DEAD-3CAB-5D35-A04FF1736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83935"/>
              </p:ext>
            </p:extLst>
          </p:nvPr>
        </p:nvGraphicFramePr>
        <p:xfrm>
          <a:off x="1185333" y="711199"/>
          <a:ext cx="10126134" cy="52239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0309">
                  <a:extLst>
                    <a:ext uri="{9D8B030D-6E8A-4147-A177-3AD203B41FA5}">
                      <a16:colId xmlns:a16="http://schemas.microsoft.com/office/drawing/2014/main" val="1287557778"/>
                    </a:ext>
                  </a:extLst>
                </a:gridCol>
                <a:gridCol w="7995825">
                  <a:extLst>
                    <a:ext uri="{9D8B030D-6E8A-4147-A177-3AD203B41FA5}">
                      <a16:colId xmlns:a16="http://schemas.microsoft.com/office/drawing/2014/main" val="4253865655"/>
                    </a:ext>
                  </a:extLst>
                </a:gridCol>
              </a:tblGrid>
              <a:tr h="1429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if there was a change in diabetic medications (either dosage or generic name). Values: change and no change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2810495795"/>
                  </a:ext>
                </a:extLst>
              </a:tr>
              <a:tr h="14299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diabetesMed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if there was any diabetic medication prescribed. Values: yes and no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1474239125"/>
                  </a:ext>
                </a:extLst>
              </a:tr>
              <a:tr h="236413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readmitted</a:t>
                      </a: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 to inpatient readmission. Values: &lt;30 if the patient was readmitted in less than 30 days, &gt;30 if the patient was readmitted in more than 30 days, and No for no record of readmission.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327175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95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D0F42-681E-A5E2-42A2-86D94432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4F51-C5E0-0D45-2385-BF986A81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There are two files: </a:t>
            </a:r>
          </a:p>
          <a:p>
            <a:endParaRPr lang="en-US" dirty="0"/>
          </a:p>
          <a:p>
            <a:pPr lvl="1"/>
            <a:r>
              <a:rPr lang="en-US" dirty="0" err="1"/>
              <a:t>Diabetic_data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Contains data about diabetic patients including readmission status, medicines and their combination and their IDS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IDs_Mapping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Contains description relevant to the IDs present in the </a:t>
            </a:r>
            <a:r>
              <a:rPr lang="en-US" dirty="0" err="1"/>
              <a:t>Diabetic_data</a:t>
            </a:r>
            <a:r>
              <a:rPr lang="en-US" dirty="0"/>
              <a:t> </a:t>
            </a:r>
            <a:r>
              <a:rPr lang="en-US" dirty="0" err="1"/>
              <a:t>fle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A1FF-B54C-7185-5CE1-74197DE1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DIABETIC DATA EXAMPLE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635F10-0977-10BC-3BC3-1E2FCEEB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2447261"/>
            <a:ext cx="11548872" cy="33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E21CBE-3F2B-FB78-CFA5-1FB9D00A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IDS MAPPING EXAMPLE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A323A2-1106-3843-DFAF-4F6FACB9B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3585" y="2642616"/>
            <a:ext cx="4567326" cy="360578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247A6C4-2622-8083-43EB-775E00468D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0934" y="2642616"/>
            <a:ext cx="488154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156ED-04CA-B168-F1A7-BF505E71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EXPLORATORY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5DB45A71-A824-5DF9-F614-27CD81C47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4884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32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CEEE8-D448-3962-150B-E384406E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STATISTICAL INFORMATION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C78FC-B246-27CB-8C8D-8036C330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0" y="3124200"/>
            <a:ext cx="11492092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6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45AC4-A91B-243C-2DC6-788F4760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7D4E8-BBB9-15D9-8841-A955E9F0C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diabetic data is merged with the IDS mapping document. </a:t>
            </a:r>
          </a:p>
          <a:p>
            <a:r>
              <a:rPr lang="en-US" sz="2000" dirty="0"/>
              <a:t>This enriches the value of the diabetic data and helps make sense of it</a:t>
            </a:r>
          </a:p>
          <a:p>
            <a:r>
              <a:rPr lang="en-US" sz="2000" dirty="0"/>
              <a:t>On this merged data, after replacing “?” with </a:t>
            </a:r>
            <a:r>
              <a:rPr lang="en-US" sz="2000" dirty="0" err="1"/>
              <a:t>np.Nan</a:t>
            </a:r>
            <a:endParaRPr lang="en-US" sz="2000" dirty="0"/>
          </a:p>
          <a:p>
            <a:r>
              <a:rPr lang="en-US" sz="2000" dirty="0"/>
              <a:t>The null checks look like this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00492A-F98A-21B2-1D6D-45669F8C4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0391" y="640080"/>
            <a:ext cx="48915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C059-D0A0-0D6F-6D3A-5F4777F9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FEATURE ENGINEERING</a:t>
            </a:r>
          </a:p>
        </p:txBody>
      </p:sp>
      <p:pic>
        <p:nvPicPr>
          <p:cNvPr id="15" name="Picture 4" descr="Stethoscope">
            <a:extLst>
              <a:ext uri="{FF2B5EF4-FFF2-40B4-BE49-F238E27FC236}">
                <a16:creationId xmlns:a16="http://schemas.microsoft.com/office/drawing/2014/main" id="{80028078-20B3-12E4-5FDA-597ABEF62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2" r="2751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649AB87-F860-5D69-1308-39F18E8E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As we can see a few of the features like race, weight, </a:t>
            </a:r>
            <a:r>
              <a:rPr lang="en-US" sz="2200" dirty="0" err="1"/>
              <a:t>payer_code</a:t>
            </a:r>
            <a:r>
              <a:rPr lang="en-US" sz="2200" dirty="0"/>
              <a:t>, </a:t>
            </a:r>
            <a:r>
              <a:rPr lang="en-US" sz="2200" dirty="0" err="1"/>
              <a:t>medical_speciality</a:t>
            </a:r>
            <a:r>
              <a:rPr lang="en-US" sz="2200" dirty="0"/>
              <a:t>, diag_1, diag_2 and diag_3 have nulls </a:t>
            </a:r>
          </a:p>
          <a:p>
            <a:r>
              <a:rPr lang="en-US" sz="2200" dirty="0"/>
              <a:t>We remove weight and </a:t>
            </a:r>
            <a:r>
              <a:rPr lang="en-US" sz="2200" dirty="0" err="1"/>
              <a:t>payer_code</a:t>
            </a:r>
            <a:r>
              <a:rPr lang="en-US" sz="2200" dirty="0"/>
              <a:t> since they aren't relevant to the outcome, and they have too many nulls</a:t>
            </a:r>
          </a:p>
        </p:txBody>
      </p:sp>
    </p:spTree>
    <p:extLst>
      <p:ext uri="{BB962C8B-B14F-4D97-AF65-F5344CB8AC3E}">
        <p14:creationId xmlns:p14="http://schemas.microsoft.com/office/powerpoint/2010/main" val="329006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1D16B-BD2D-A644-B6B8-6FBBC88C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65632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6C136BA-3908-D0BB-D7A8-719EFFC5D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25" y="402820"/>
            <a:ext cx="7607028" cy="605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03E46-A5D1-81FB-582F-5D9BF4F4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CEC4A4-8470-2514-A570-E66141359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9011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21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EB1F-2E66-09B2-B7C6-777E59F2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STRONG CORRELATIONS</a:t>
            </a:r>
          </a:p>
        </p:txBody>
      </p:sp>
      <p:pic>
        <p:nvPicPr>
          <p:cNvPr id="16" name="Picture 15" descr="Colourful pills stacked to make a bar graph">
            <a:extLst>
              <a:ext uri="{FF2B5EF4-FFF2-40B4-BE49-F238E27FC236}">
                <a16:creationId xmlns:a16="http://schemas.microsoft.com/office/drawing/2014/main" id="{76288207-15BE-A158-A02E-08FB7DBC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3" r="990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E0B2-BAE2-9211-6DD6-FDDB3C62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Number of medications and time in hospital</a:t>
            </a:r>
          </a:p>
          <a:p>
            <a:r>
              <a:rPr lang="en-US" sz="2000"/>
              <a:t>Encounter id and patient number</a:t>
            </a:r>
          </a:p>
        </p:txBody>
      </p:sp>
    </p:spTree>
    <p:extLst>
      <p:ext uri="{BB962C8B-B14F-4D97-AF65-F5344CB8AC3E}">
        <p14:creationId xmlns:p14="http://schemas.microsoft.com/office/powerpoint/2010/main" val="248843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9EB1F-2E66-09B2-B7C6-777E59F2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WEAK CORRELATIONS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8B5AD50-6861-A102-099E-6E81CCA035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0153" y="1526033"/>
          <a:ext cx="5536397" cy="39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29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FD007-A279-F8DB-8808-0330A087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ANALYTICAL QUESTIONS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74F23-C194-7820-462C-0BFA6236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Questions solved using functions we define (such as lambda-map) functions</a:t>
            </a:r>
          </a:p>
        </p:txBody>
      </p:sp>
      <p:pic>
        <p:nvPicPr>
          <p:cNvPr id="7" name="Picture 6" descr="Colourful pins connected with a thread">
            <a:extLst>
              <a:ext uri="{FF2B5EF4-FFF2-40B4-BE49-F238E27FC236}">
                <a16:creationId xmlns:a16="http://schemas.microsoft.com/office/drawing/2014/main" id="{24E71366-BD2F-2573-ED28-29C03D8F6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1" r="274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7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83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43A42-DF80-C78F-8397-DA7868B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2200"/>
              <a:t>Function that calculates the average number of outpatient visits for patients with a specific diagnosis ('diag_1', 'diag_2', or 'diag_3').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9BC6-70FE-CD63-6CCC-2B2B9412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Diagnosis code 428 stands for Congestive Heart Failure</a:t>
            </a:r>
          </a:p>
          <a:p>
            <a:r>
              <a:rPr lang="en-US" sz="2000" dirty="0"/>
              <a:t>The average number of outpatient visits for patients with </a:t>
            </a:r>
            <a:r>
              <a:rPr lang="en-US" sz="2000" dirty="0" err="1"/>
              <a:t>diagnosis_code</a:t>
            </a:r>
            <a:r>
              <a:rPr lang="en-US" sz="2000" dirty="0"/>
              <a:t> 428 is 0.44.</a:t>
            </a:r>
          </a:p>
        </p:txBody>
      </p:sp>
      <p:pic>
        <p:nvPicPr>
          <p:cNvPr id="21" name="Picture 4" descr="A row of samples for medical testing">
            <a:extLst>
              <a:ext uri="{FF2B5EF4-FFF2-40B4-BE49-F238E27FC236}">
                <a16:creationId xmlns:a16="http://schemas.microsoft.com/office/drawing/2014/main" id="{54B1B155-2CB9-10D4-D98C-F8BF3E39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404C0-CE59-094C-5573-3A20B17B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2800"/>
              <a:t>Function to calculate the average number of outpatients of male and female patients separately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43AF3-EF5F-8763-7C04-F790489D0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5" r="42205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AF13-0908-2C0C-0E50-01F3D9B5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average number of outpatients of male and females</a:t>
            </a:r>
          </a:p>
          <a:p>
            <a:r>
              <a:rPr lang="en-US" sz="2000" dirty="0"/>
              <a:t>{'Female': 0.38, 'Male': 0.35}</a:t>
            </a:r>
          </a:p>
        </p:txBody>
      </p:sp>
    </p:spTree>
    <p:extLst>
      <p:ext uri="{BB962C8B-B14F-4D97-AF65-F5344CB8AC3E}">
        <p14:creationId xmlns:p14="http://schemas.microsoft.com/office/powerpoint/2010/main" val="3524143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BF00-FE2E-0DE2-82CB-10B1D4FC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Create a function to identify patients who had a specific medication combination, such as 'rosiglitazone' and 'acarbose'.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DD8B50-44ED-BF80-FB27-E9E708278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29" y="2343800"/>
            <a:ext cx="11200661" cy="3755443"/>
          </a:xfrm>
        </p:spPr>
      </p:pic>
    </p:spTree>
    <p:extLst>
      <p:ext uri="{BB962C8B-B14F-4D97-AF65-F5344CB8AC3E}">
        <p14:creationId xmlns:p14="http://schemas.microsoft.com/office/powerpoint/2010/main" val="3303356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B278F-A5B3-E576-1EDC-17009051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2200"/>
              <a:t>Design a function to calculate the percentage of patients who were readmitted within 30 days of their previous hospitalization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668B2136-012E-C78E-6405-7604BCC55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37416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6078-3341-5FC8-0128-E2C810EA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The percentage of patients who were readmitted within 30 days of their previous hospitalization: 11.16%</a:t>
            </a:r>
          </a:p>
        </p:txBody>
      </p:sp>
    </p:spTree>
    <p:extLst>
      <p:ext uri="{BB962C8B-B14F-4D97-AF65-F5344CB8AC3E}">
        <p14:creationId xmlns:p14="http://schemas.microsoft.com/office/powerpoint/2010/main" val="3731154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23952-03DB-8A8C-FE48-493DDAD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Create a function that calculates the average number of lab procedures per patient</a:t>
            </a:r>
          </a:p>
        </p:txBody>
      </p:sp>
      <p:pic>
        <p:nvPicPr>
          <p:cNvPr id="5" name="Picture 4" descr="Solution dispensed using electronic pipette">
            <a:extLst>
              <a:ext uri="{FF2B5EF4-FFF2-40B4-BE49-F238E27FC236}">
                <a16:creationId xmlns:a16="http://schemas.microsoft.com/office/drawing/2014/main" id="{6BC1F47F-8396-E646-5004-7A792656F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9" r="30537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E52C-811C-5613-9FC2-CE2C9CAB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Average number of lab procedures per patient is 43.10</a:t>
            </a:r>
          </a:p>
        </p:txBody>
      </p:sp>
    </p:spTree>
    <p:extLst>
      <p:ext uri="{BB962C8B-B14F-4D97-AF65-F5344CB8AC3E}">
        <p14:creationId xmlns:p14="http://schemas.microsoft.com/office/powerpoint/2010/main" val="171774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760E64-5A41-72D1-579F-DC5F0A17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507" y="18087"/>
            <a:ext cx="4617491" cy="5468314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0557E0-6CC2-8251-0D5E-9BF3E729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684945"/>
            <a:ext cx="3520854" cy="4311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Numpy and Pandas</a:t>
            </a:r>
          </a:p>
        </p:txBody>
      </p:sp>
      <p:pic>
        <p:nvPicPr>
          <p:cNvPr id="6" name="Picture 5" descr="A panda eating on the earth">
            <a:extLst>
              <a:ext uri="{FF2B5EF4-FFF2-40B4-BE49-F238E27FC236}">
                <a16:creationId xmlns:a16="http://schemas.microsoft.com/office/drawing/2014/main" id="{D46B5EA9-C0C9-DB1B-3B13-F380D6DD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7" r="17054" b="-1"/>
          <a:stretch/>
        </p:blipFill>
        <p:spPr>
          <a:xfrm>
            <a:off x="-2" y="10"/>
            <a:ext cx="7571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3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2E2602-3CB6-1255-CA63-F001A442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3700"/>
              <a:t>Median length of stay for diabetic patients</a:t>
            </a:r>
          </a:p>
        </p:txBody>
      </p:sp>
      <p:pic>
        <p:nvPicPr>
          <p:cNvPr id="9" name="Picture 8" descr="Close up of ruler">
            <a:extLst>
              <a:ext uri="{FF2B5EF4-FFF2-40B4-BE49-F238E27FC236}">
                <a16:creationId xmlns:a16="http://schemas.microsoft.com/office/drawing/2014/main" id="{97C0E9DD-FD8F-8D5F-74C2-0C33D5693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9" r="23027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208D36-0446-0D17-BF04-84B069EC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The median length of stay for diabetic patients are 4.0 days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75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83A6-16FA-8C86-D359-E6443FC8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CRITERIA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E192E-0307-9DBF-BAFB-3ACAD186F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8133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555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F5682-94EF-AECD-7509-5956DAE8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Calculate the percentage of male and female patients in the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1610D-6405-0EA4-109F-C6BA8375B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1303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277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 descr="Scan of a human brain in a neurology clinic">
            <a:extLst>
              <a:ext uri="{FF2B5EF4-FFF2-40B4-BE49-F238E27FC236}">
                <a16:creationId xmlns:a16="http://schemas.microsoft.com/office/drawing/2014/main" id="{ADF68BD1-59DB-0B42-537C-6C3EC842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0" y="3016322"/>
            <a:ext cx="5122239" cy="3841679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7572F-F557-2B69-BCE5-5445496A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Determine the most common race/ethnicity among diabetic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78F0-EB53-9F68-42DE-5AB4C0EB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The most common race/ethnicity among diabetic patients is Caucasian with the number of patients being : 76,099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83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D605C-0D92-8D22-80B9-673C080B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 new column that categorizes patients based on the number of medications they are taking.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77DD-45EB-CB3A-5515-4289F0AF2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categories like 'Low', 'Medium', and 'High' based on the 'num_medications' column.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5883BD-D9B0-6EFE-AF51-005A811AB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4891" y="578738"/>
            <a:ext cx="565036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2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5D1E5-1A43-312E-833B-191638EA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latin typeface="+mj-lt"/>
                <a:ea typeface="+mj-ea"/>
                <a:cs typeface="+mj-cs"/>
              </a:rPr>
              <a:t>Find the average number of lab procedures for patients who underwent surgery and those who didn't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D68C862-474D-6A8B-6C1C-625959491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61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835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455702-B33F-95FB-30A3-A617F53A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Visualizations using Seaborn and Matplotlib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BD052-B6E7-FF01-E535-7A9F30880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5" r="14417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8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2822C5-9B90-53EE-8FA5-A57BE5DA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Visualize the distribution of age groups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diabetic patients with Crust in the background&#10;&#10;Description automatically generated">
            <a:extLst>
              <a:ext uri="{FF2B5EF4-FFF2-40B4-BE49-F238E27FC236}">
                <a16:creationId xmlns:a16="http://schemas.microsoft.com/office/drawing/2014/main" id="{ABB5A7D5-4808-3FBA-9736-EFBBA0DB2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60" b="1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3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554E-2EFD-5991-9C4D-31AFA000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plot to show the count of patients in each age group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diabetic patients&#10;&#10;Description automatically generated">
            <a:extLst>
              <a:ext uri="{FF2B5EF4-FFF2-40B4-BE49-F238E27FC236}">
                <a16:creationId xmlns:a16="http://schemas.microsoft.com/office/drawing/2014/main" id="{C249FEC1-11C7-FB94-457A-95CF5C0C3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2492" y="1102183"/>
            <a:ext cx="5536001" cy="45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56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C1FAE-D263-9A23-2E84-3BEB84AA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 the time spent in the hospital for different admission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4214534-678F-E07F-10A7-28FAF33F9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507" y="1053743"/>
            <a:ext cx="5536001" cy="46917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251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A7855-5C3A-4AB5-0B58-639E4C64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 the length of stay for different races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D4CC-28EF-BEFE-E486-E59E76EF6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curve around Asian, Hispanic and Other races have a symmetric curve suggesting that the data is roughly normally distributed or balanced</a:t>
            </a:r>
          </a:p>
          <a:p>
            <a:r>
              <a:rPr lang="en-US" sz="2000" dirty="0"/>
              <a:t>Meanwhile, African American has a slight skewness in their data</a:t>
            </a:r>
          </a:p>
          <a:p>
            <a:r>
              <a:rPr lang="en-US" sz="2000" dirty="0"/>
              <a:t>Lastly, Caucasian is highly skewed </a:t>
            </a:r>
          </a:p>
        </p:txBody>
      </p:sp>
      <p:pic>
        <p:nvPicPr>
          <p:cNvPr id="6" name="Content Placeholder 5" descr="A graph showing different races&#10;&#10;Description automatically generated">
            <a:extLst>
              <a:ext uri="{FF2B5EF4-FFF2-40B4-BE49-F238E27FC236}">
                <a16:creationId xmlns:a16="http://schemas.microsoft.com/office/drawing/2014/main" id="{7DE12596-674B-57EC-8C18-4A8B505FD7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883253"/>
            <a:ext cx="6903720" cy="50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93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A16D6-D781-A7CE-E14B-CB197311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to visualize the distribution of the number of diagnoses per patient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a number of diagnoses&#10;&#10;Description automatically generated">
            <a:extLst>
              <a:ext uri="{FF2B5EF4-FFF2-40B4-BE49-F238E27FC236}">
                <a16:creationId xmlns:a16="http://schemas.microsoft.com/office/drawing/2014/main" id="{96B6C5BE-1FF4-F5E9-C087-A87FAEFEB5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330" y="858525"/>
            <a:ext cx="6926119" cy="5211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14BB3-6B52-FBC7-057B-60B3F866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FOCUS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0DDDA-108F-1666-B09D-C52418E7A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86126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34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983952-4F01-118A-CC9F-2C1147CB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 revealing valuable insights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Question marks in a line and one question mark is lit">
            <a:extLst>
              <a:ext uri="{FF2B5EF4-FFF2-40B4-BE49-F238E27FC236}">
                <a16:creationId xmlns:a16="http://schemas.microsoft.com/office/drawing/2014/main" id="{84519907-47D2-FEAB-AF8D-3BC257DC8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5966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2F5A7-DCA0-E3C6-49EF-CFAD4049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Explore the readmission rates for patients with different A1C test results to identify any correlations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with a line&#10;&#10;Description automatically generated">
            <a:extLst>
              <a:ext uri="{FF2B5EF4-FFF2-40B4-BE49-F238E27FC236}">
                <a16:creationId xmlns:a16="http://schemas.microsoft.com/office/drawing/2014/main" id="{84AE8EFD-4B15-127C-6E30-B62E661EA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92" r="308" b="4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D6F6B5-CFC8-EF75-D69F-71DB9075F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highest readmission rate for patients didn’t have their A1C Tests done</a:t>
            </a:r>
          </a:p>
          <a:p>
            <a:r>
              <a:rPr lang="en-US" sz="2000" dirty="0"/>
              <a:t>&gt;7 A1C level patients were more in comparison to &gt;8</a:t>
            </a:r>
          </a:p>
          <a:p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7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22D1-A93A-F120-8E81-6E7B5F78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Analyze the average number of procedures for patients who were readmitted within 30 days compared to those who were not.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A08E8-F15B-DF25-93F2-5AB094C576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1725721"/>
              </p:ext>
            </p:extLst>
          </p:nvPr>
        </p:nvGraphicFramePr>
        <p:xfrm>
          <a:off x="3357664" y="186453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840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9C0A6-3FFF-DBA3-B9B6-650884D10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518F4-53A6-9210-E06E-7E592718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/>
              <a:t>Determine the most common medical specialty for patients who had a length of stay greater than the median length of stay.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E580-D42F-5056-DDBD-77B617524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most common medical specialty for patients who had a length of stay greater than the median length of stay: Internal Medicine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1389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811073-89F5-46D6-83D8-BA764464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442855"/>
          </a:xfrm>
          <a:custGeom>
            <a:avLst/>
            <a:gdLst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304043 w 12192000"/>
              <a:gd name="connsiteY45" fmla="*/ 3152858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763355 w 12192000"/>
              <a:gd name="connsiteY53" fmla="*/ 3224928 h 3442855"/>
              <a:gd name="connsiteX54" fmla="*/ 1654444 w 12192000"/>
              <a:gd name="connsiteY54" fmla="*/ 3229661 h 3442855"/>
              <a:gd name="connsiteX55" fmla="*/ 1629483 w 12192000"/>
              <a:gd name="connsiteY55" fmla="*/ 3232675 h 3442855"/>
              <a:gd name="connsiteX56" fmla="*/ 1573012 w 12192000"/>
              <a:gd name="connsiteY56" fmla="*/ 3250275 h 3442855"/>
              <a:gd name="connsiteX57" fmla="*/ 1525936 w 12192000"/>
              <a:gd name="connsiteY57" fmla="*/ 3243056 h 3442855"/>
              <a:gd name="connsiteX58" fmla="*/ 1515932 w 12192000"/>
              <a:gd name="connsiteY58" fmla="*/ 3243699 h 3442855"/>
              <a:gd name="connsiteX59" fmla="*/ 1418247 w 12192000"/>
              <a:gd name="connsiteY59" fmla="*/ 3236042 h 3442855"/>
              <a:gd name="connsiteX60" fmla="*/ 1311781 w 12192000"/>
              <a:gd name="connsiteY60" fmla="*/ 3207733 h 3442855"/>
              <a:gd name="connsiteX61" fmla="*/ 1287526 w 12192000"/>
              <a:gd name="connsiteY61" fmla="*/ 3195564 h 3442855"/>
              <a:gd name="connsiteX62" fmla="*/ 1275912 w 12192000"/>
              <a:gd name="connsiteY62" fmla="*/ 3202348 h 3442855"/>
              <a:gd name="connsiteX63" fmla="*/ 1160923 w 12192000"/>
              <a:gd name="connsiteY63" fmla="*/ 3219676 h 3442855"/>
              <a:gd name="connsiteX64" fmla="*/ 909690 w 12192000"/>
              <a:gd name="connsiteY64" fmla="*/ 3216919 h 3442855"/>
              <a:gd name="connsiteX65" fmla="*/ 764020 w 12192000"/>
              <a:gd name="connsiteY65" fmla="*/ 3235844 h 3442855"/>
              <a:gd name="connsiteX66" fmla="*/ 701915 w 12192000"/>
              <a:gd name="connsiteY66" fmla="*/ 3250223 h 3442855"/>
              <a:gd name="connsiteX67" fmla="*/ 463292 w 12192000"/>
              <a:gd name="connsiteY67" fmla="*/ 3316636 h 3442855"/>
              <a:gd name="connsiteX68" fmla="*/ 369865 w 12192000"/>
              <a:gd name="connsiteY68" fmla="*/ 3339094 h 3442855"/>
              <a:gd name="connsiteX69" fmla="*/ 318911 w 12192000"/>
              <a:gd name="connsiteY69" fmla="*/ 3367912 h 3442855"/>
              <a:gd name="connsiteX70" fmla="*/ 119548 w 12192000"/>
              <a:gd name="connsiteY70" fmla="*/ 3404651 h 3442855"/>
              <a:gd name="connsiteX71" fmla="*/ 0 w 12192000"/>
              <a:gd name="connsiteY71" fmla="*/ 3414000 h 3442855"/>
              <a:gd name="connsiteX72" fmla="*/ 0 w 12192000"/>
              <a:gd name="connsiteY72" fmla="*/ 2 h 3442855"/>
              <a:gd name="connsiteX73" fmla="*/ 3459904 w 12192000"/>
              <a:gd name="connsiteY73" fmla="*/ 1 h 3442855"/>
              <a:gd name="connsiteX74" fmla="*/ 3459907 w 12192000"/>
              <a:gd name="connsiteY74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629483 w 12192000"/>
              <a:gd name="connsiteY53" fmla="*/ 3232675 h 3442855"/>
              <a:gd name="connsiteX54" fmla="*/ 1573012 w 12192000"/>
              <a:gd name="connsiteY54" fmla="*/ 3250275 h 3442855"/>
              <a:gd name="connsiteX55" fmla="*/ 1525936 w 12192000"/>
              <a:gd name="connsiteY55" fmla="*/ 3243056 h 3442855"/>
              <a:gd name="connsiteX56" fmla="*/ 1515932 w 12192000"/>
              <a:gd name="connsiteY56" fmla="*/ 3243699 h 3442855"/>
              <a:gd name="connsiteX57" fmla="*/ 1418247 w 12192000"/>
              <a:gd name="connsiteY57" fmla="*/ 3236042 h 3442855"/>
              <a:gd name="connsiteX58" fmla="*/ 1311781 w 12192000"/>
              <a:gd name="connsiteY58" fmla="*/ 3207733 h 3442855"/>
              <a:gd name="connsiteX59" fmla="*/ 1287526 w 12192000"/>
              <a:gd name="connsiteY59" fmla="*/ 3195564 h 3442855"/>
              <a:gd name="connsiteX60" fmla="*/ 1275912 w 12192000"/>
              <a:gd name="connsiteY60" fmla="*/ 3202348 h 3442855"/>
              <a:gd name="connsiteX61" fmla="*/ 1160923 w 12192000"/>
              <a:gd name="connsiteY61" fmla="*/ 3219676 h 3442855"/>
              <a:gd name="connsiteX62" fmla="*/ 909690 w 12192000"/>
              <a:gd name="connsiteY62" fmla="*/ 3216919 h 3442855"/>
              <a:gd name="connsiteX63" fmla="*/ 764020 w 12192000"/>
              <a:gd name="connsiteY63" fmla="*/ 3235844 h 3442855"/>
              <a:gd name="connsiteX64" fmla="*/ 701915 w 12192000"/>
              <a:gd name="connsiteY64" fmla="*/ 3250223 h 3442855"/>
              <a:gd name="connsiteX65" fmla="*/ 463292 w 12192000"/>
              <a:gd name="connsiteY65" fmla="*/ 3316636 h 3442855"/>
              <a:gd name="connsiteX66" fmla="*/ 369865 w 12192000"/>
              <a:gd name="connsiteY66" fmla="*/ 3339094 h 3442855"/>
              <a:gd name="connsiteX67" fmla="*/ 318911 w 12192000"/>
              <a:gd name="connsiteY67" fmla="*/ 3367912 h 3442855"/>
              <a:gd name="connsiteX68" fmla="*/ 119548 w 12192000"/>
              <a:gd name="connsiteY68" fmla="*/ 3404651 h 3442855"/>
              <a:gd name="connsiteX69" fmla="*/ 0 w 12192000"/>
              <a:gd name="connsiteY69" fmla="*/ 3414000 h 3442855"/>
              <a:gd name="connsiteX70" fmla="*/ 0 w 12192000"/>
              <a:gd name="connsiteY70" fmla="*/ 2 h 3442855"/>
              <a:gd name="connsiteX71" fmla="*/ 3459904 w 12192000"/>
              <a:gd name="connsiteY71" fmla="*/ 1 h 3442855"/>
              <a:gd name="connsiteX72" fmla="*/ 3459907 w 12192000"/>
              <a:gd name="connsiteY72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15859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32874 w 12192000"/>
              <a:gd name="connsiteY33" fmla="*/ 2826106 h 3442855"/>
              <a:gd name="connsiteX34" fmla="*/ 9340481 w 12192000"/>
              <a:gd name="connsiteY34" fmla="*/ 2831628 h 3442855"/>
              <a:gd name="connsiteX35" fmla="*/ 9191002 w 12192000"/>
              <a:gd name="connsiteY35" fmla="*/ 2776544 h 3442855"/>
              <a:gd name="connsiteX36" fmla="*/ 9181756 w 12192000"/>
              <a:gd name="connsiteY36" fmla="*/ 2773801 h 3442855"/>
              <a:gd name="connsiteX37" fmla="*/ 8912415 w 12192000"/>
              <a:gd name="connsiteY37" fmla="*/ 2765023 h 3442855"/>
              <a:gd name="connsiteX38" fmla="*/ 7709716 w 12192000"/>
              <a:gd name="connsiteY38" fmla="*/ 2795956 h 3442855"/>
              <a:gd name="connsiteX39" fmla="*/ 6923164 w 12192000"/>
              <a:gd name="connsiteY39" fmla="*/ 2920980 h 3442855"/>
              <a:gd name="connsiteX40" fmla="*/ 3308915 w 12192000"/>
              <a:gd name="connsiteY40" fmla="*/ 3049912 h 3442855"/>
              <a:gd name="connsiteX41" fmla="*/ 2643050 w 12192000"/>
              <a:gd name="connsiteY41" fmla="*/ 3112559 h 3442855"/>
              <a:gd name="connsiteX42" fmla="*/ 2426006 w 12192000"/>
              <a:gd name="connsiteY42" fmla="*/ 3161942 h 3442855"/>
              <a:gd name="connsiteX43" fmla="*/ 2291811 w 12192000"/>
              <a:gd name="connsiteY43" fmla="*/ 3176941 h 3442855"/>
              <a:gd name="connsiteX44" fmla="*/ 2201685 w 12192000"/>
              <a:gd name="connsiteY44" fmla="*/ 3200625 h 3442855"/>
              <a:gd name="connsiteX45" fmla="*/ 2046141 w 12192000"/>
              <a:gd name="connsiteY45" fmla="*/ 3203263 h 3442855"/>
              <a:gd name="connsiteX46" fmla="*/ 1953987 w 12192000"/>
              <a:gd name="connsiteY46" fmla="*/ 3176250 h 3442855"/>
              <a:gd name="connsiteX47" fmla="*/ 1924440 w 12192000"/>
              <a:gd name="connsiteY47" fmla="*/ 3170393 h 3442855"/>
              <a:gd name="connsiteX48" fmla="*/ 1907653 w 12192000"/>
              <a:gd name="connsiteY48" fmla="*/ 3175484 h 3442855"/>
              <a:gd name="connsiteX49" fmla="*/ 1856828 w 12192000"/>
              <a:gd name="connsiteY49" fmla="*/ 3184705 h 3442855"/>
              <a:gd name="connsiteX50" fmla="*/ 1831611 w 12192000"/>
              <a:gd name="connsiteY50" fmla="*/ 3205201 h 3442855"/>
              <a:gd name="connsiteX51" fmla="*/ 1715859 w 12192000"/>
              <a:gd name="connsiteY51" fmla="*/ 3229661 h 3442855"/>
              <a:gd name="connsiteX52" fmla="*/ 1573012 w 12192000"/>
              <a:gd name="connsiteY52" fmla="*/ 3250275 h 3442855"/>
              <a:gd name="connsiteX53" fmla="*/ 1525936 w 12192000"/>
              <a:gd name="connsiteY53" fmla="*/ 3243056 h 3442855"/>
              <a:gd name="connsiteX54" fmla="*/ 1515932 w 12192000"/>
              <a:gd name="connsiteY54" fmla="*/ 3243699 h 3442855"/>
              <a:gd name="connsiteX55" fmla="*/ 1418247 w 12192000"/>
              <a:gd name="connsiteY55" fmla="*/ 3236042 h 3442855"/>
              <a:gd name="connsiteX56" fmla="*/ 1311781 w 12192000"/>
              <a:gd name="connsiteY56" fmla="*/ 3207733 h 3442855"/>
              <a:gd name="connsiteX57" fmla="*/ 1287526 w 12192000"/>
              <a:gd name="connsiteY57" fmla="*/ 3195564 h 3442855"/>
              <a:gd name="connsiteX58" fmla="*/ 1275912 w 12192000"/>
              <a:gd name="connsiteY58" fmla="*/ 3202348 h 3442855"/>
              <a:gd name="connsiteX59" fmla="*/ 1160923 w 12192000"/>
              <a:gd name="connsiteY59" fmla="*/ 3219676 h 3442855"/>
              <a:gd name="connsiteX60" fmla="*/ 909690 w 12192000"/>
              <a:gd name="connsiteY60" fmla="*/ 3216919 h 3442855"/>
              <a:gd name="connsiteX61" fmla="*/ 764020 w 12192000"/>
              <a:gd name="connsiteY61" fmla="*/ 3235844 h 3442855"/>
              <a:gd name="connsiteX62" fmla="*/ 701915 w 12192000"/>
              <a:gd name="connsiteY62" fmla="*/ 3250223 h 3442855"/>
              <a:gd name="connsiteX63" fmla="*/ 463292 w 12192000"/>
              <a:gd name="connsiteY63" fmla="*/ 3316636 h 3442855"/>
              <a:gd name="connsiteX64" fmla="*/ 369865 w 12192000"/>
              <a:gd name="connsiteY64" fmla="*/ 3339094 h 3442855"/>
              <a:gd name="connsiteX65" fmla="*/ 318911 w 12192000"/>
              <a:gd name="connsiteY65" fmla="*/ 3367912 h 3442855"/>
              <a:gd name="connsiteX66" fmla="*/ 119548 w 12192000"/>
              <a:gd name="connsiteY66" fmla="*/ 3404651 h 3442855"/>
              <a:gd name="connsiteX67" fmla="*/ 0 w 12192000"/>
              <a:gd name="connsiteY67" fmla="*/ 3414000 h 3442855"/>
              <a:gd name="connsiteX68" fmla="*/ 0 w 12192000"/>
              <a:gd name="connsiteY68" fmla="*/ 2 h 3442855"/>
              <a:gd name="connsiteX69" fmla="*/ 3459904 w 12192000"/>
              <a:gd name="connsiteY69" fmla="*/ 1 h 3442855"/>
              <a:gd name="connsiteX70" fmla="*/ 3459907 w 12192000"/>
              <a:gd name="connsiteY70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71588 w 12192000"/>
              <a:gd name="connsiteY11" fmla="*/ 3113441 h 3442855"/>
              <a:gd name="connsiteX12" fmla="*/ 11270977 w 12192000"/>
              <a:gd name="connsiteY12" fmla="*/ 3100396 h 3442855"/>
              <a:gd name="connsiteX13" fmla="*/ 11250574 w 12192000"/>
              <a:gd name="connsiteY13" fmla="*/ 3091174 h 3442855"/>
              <a:gd name="connsiteX14" fmla="*/ 11246505 w 12192000"/>
              <a:gd name="connsiteY14" fmla="*/ 3086783 h 3442855"/>
              <a:gd name="connsiteX15" fmla="*/ 11221805 w 12192000"/>
              <a:gd name="connsiteY15" fmla="*/ 3063540 h 3442855"/>
              <a:gd name="connsiteX16" fmla="*/ 11135382 w 12192000"/>
              <a:gd name="connsiteY16" fmla="*/ 3062095 h 3442855"/>
              <a:gd name="connsiteX17" fmla="*/ 11056771 w 12192000"/>
              <a:gd name="connsiteY17" fmla="*/ 3020684 h 3442855"/>
              <a:gd name="connsiteX18" fmla="*/ 10800887 w 12192000"/>
              <a:gd name="connsiteY18" fmla="*/ 2963080 h 3442855"/>
              <a:gd name="connsiteX19" fmla="*/ 10701230 w 12192000"/>
              <a:gd name="connsiteY19" fmla="*/ 2935785 h 3442855"/>
              <a:gd name="connsiteX20" fmla="*/ 10529686 w 12192000"/>
              <a:gd name="connsiteY20" fmla="*/ 2918071 h 3442855"/>
              <a:gd name="connsiteX21" fmla="*/ 10337584 w 12192000"/>
              <a:gd name="connsiteY21" fmla="*/ 2926238 h 3442855"/>
              <a:gd name="connsiteX22" fmla="*/ 10179941 w 12192000"/>
              <a:gd name="connsiteY22" fmla="*/ 2930174 h 3442855"/>
              <a:gd name="connsiteX23" fmla="*/ 10129038 w 12192000"/>
              <a:gd name="connsiteY23" fmla="*/ 2929992 h 3442855"/>
              <a:gd name="connsiteX24" fmla="*/ 10044809 w 12192000"/>
              <a:gd name="connsiteY24" fmla="*/ 2932587 h 3442855"/>
              <a:gd name="connsiteX25" fmla="*/ 9923926 w 12192000"/>
              <a:gd name="connsiteY25" fmla="*/ 2936679 h 3442855"/>
              <a:gd name="connsiteX26" fmla="*/ 9825938 w 12192000"/>
              <a:gd name="connsiteY26" fmla="*/ 2915287 h 3442855"/>
              <a:gd name="connsiteX27" fmla="*/ 9761662 w 12192000"/>
              <a:gd name="connsiteY27" fmla="*/ 2916695 h 3442855"/>
              <a:gd name="connsiteX28" fmla="*/ 9688436 w 12192000"/>
              <a:gd name="connsiteY28" fmla="*/ 2894364 h 3442855"/>
              <a:gd name="connsiteX29" fmla="*/ 9626359 w 12192000"/>
              <a:gd name="connsiteY29" fmla="*/ 2876388 h 3442855"/>
              <a:gd name="connsiteX30" fmla="*/ 9536686 w 12192000"/>
              <a:gd name="connsiteY30" fmla="*/ 2845662 h 3442855"/>
              <a:gd name="connsiteX31" fmla="*/ 9500517 w 12192000"/>
              <a:gd name="connsiteY31" fmla="*/ 2847197 h 3442855"/>
              <a:gd name="connsiteX32" fmla="*/ 9432874 w 12192000"/>
              <a:gd name="connsiteY32" fmla="*/ 2826106 h 3442855"/>
              <a:gd name="connsiteX33" fmla="*/ 9340481 w 12192000"/>
              <a:gd name="connsiteY33" fmla="*/ 2831628 h 3442855"/>
              <a:gd name="connsiteX34" fmla="*/ 9191002 w 12192000"/>
              <a:gd name="connsiteY34" fmla="*/ 2776544 h 3442855"/>
              <a:gd name="connsiteX35" fmla="*/ 9181756 w 12192000"/>
              <a:gd name="connsiteY35" fmla="*/ 2773801 h 3442855"/>
              <a:gd name="connsiteX36" fmla="*/ 8912415 w 12192000"/>
              <a:gd name="connsiteY36" fmla="*/ 2765023 h 3442855"/>
              <a:gd name="connsiteX37" fmla="*/ 7709716 w 12192000"/>
              <a:gd name="connsiteY37" fmla="*/ 2795956 h 3442855"/>
              <a:gd name="connsiteX38" fmla="*/ 6923164 w 12192000"/>
              <a:gd name="connsiteY38" fmla="*/ 2920980 h 3442855"/>
              <a:gd name="connsiteX39" fmla="*/ 3308915 w 12192000"/>
              <a:gd name="connsiteY39" fmla="*/ 3049912 h 3442855"/>
              <a:gd name="connsiteX40" fmla="*/ 2643050 w 12192000"/>
              <a:gd name="connsiteY40" fmla="*/ 3112559 h 3442855"/>
              <a:gd name="connsiteX41" fmla="*/ 2426006 w 12192000"/>
              <a:gd name="connsiteY41" fmla="*/ 3161942 h 3442855"/>
              <a:gd name="connsiteX42" fmla="*/ 2291811 w 12192000"/>
              <a:gd name="connsiteY42" fmla="*/ 3176941 h 3442855"/>
              <a:gd name="connsiteX43" fmla="*/ 2201685 w 12192000"/>
              <a:gd name="connsiteY43" fmla="*/ 3200625 h 3442855"/>
              <a:gd name="connsiteX44" fmla="*/ 2046141 w 12192000"/>
              <a:gd name="connsiteY44" fmla="*/ 3203263 h 3442855"/>
              <a:gd name="connsiteX45" fmla="*/ 1953987 w 12192000"/>
              <a:gd name="connsiteY45" fmla="*/ 3176250 h 3442855"/>
              <a:gd name="connsiteX46" fmla="*/ 1924440 w 12192000"/>
              <a:gd name="connsiteY46" fmla="*/ 3170393 h 3442855"/>
              <a:gd name="connsiteX47" fmla="*/ 1907653 w 12192000"/>
              <a:gd name="connsiteY47" fmla="*/ 3175484 h 3442855"/>
              <a:gd name="connsiteX48" fmla="*/ 1856828 w 12192000"/>
              <a:gd name="connsiteY48" fmla="*/ 3184705 h 3442855"/>
              <a:gd name="connsiteX49" fmla="*/ 1831611 w 12192000"/>
              <a:gd name="connsiteY49" fmla="*/ 3205201 h 3442855"/>
              <a:gd name="connsiteX50" fmla="*/ 1715859 w 12192000"/>
              <a:gd name="connsiteY50" fmla="*/ 3229661 h 3442855"/>
              <a:gd name="connsiteX51" fmla="*/ 1573012 w 12192000"/>
              <a:gd name="connsiteY51" fmla="*/ 3250275 h 3442855"/>
              <a:gd name="connsiteX52" fmla="*/ 1525936 w 12192000"/>
              <a:gd name="connsiteY52" fmla="*/ 3243056 h 3442855"/>
              <a:gd name="connsiteX53" fmla="*/ 1515932 w 12192000"/>
              <a:gd name="connsiteY53" fmla="*/ 3243699 h 3442855"/>
              <a:gd name="connsiteX54" fmla="*/ 1418247 w 12192000"/>
              <a:gd name="connsiteY54" fmla="*/ 3236042 h 3442855"/>
              <a:gd name="connsiteX55" fmla="*/ 1311781 w 12192000"/>
              <a:gd name="connsiteY55" fmla="*/ 3207733 h 3442855"/>
              <a:gd name="connsiteX56" fmla="*/ 1287526 w 12192000"/>
              <a:gd name="connsiteY56" fmla="*/ 3195564 h 3442855"/>
              <a:gd name="connsiteX57" fmla="*/ 1275912 w 12192000"/>
              <a:gd name="connsiteY57" fmla="*/ 3202348 h 3442855"/>
              <a:gd name="connsiteX58" fmla="*/ 1160923 w 12192000"/>
              <a:gd name="connsiteY58" fmla="*/ 3219676 h 3442855"/>
              <a:gd name="connsiteX59" fmla="*/ 909690 w 12192000"/>
              <a:gd name="connsiteY59" fmla="*/ 3216919 h 3442855"/>
              <a:gd name="connsiteX60" fmla="*/ 764020 w 12192000"/>
              <a:gd name="connsiteY60" fmla="*/ 3235844 h 3442855"/>
              <a:gd name="connsiteX61" fmla="*/ 701915 w 12192000"/>
              <a:gd name="connsiteY61" fmla="*/ 3250223 h 3442855"/>
              <a:gd name="connsiteX62" fmla="*/ 463292 w 12192000"/>
              <a:gd name="connsiteY62" fmla="*/ 3316636 h 3442855"/>
              <a:gd name="connsiteX63" fmla="*/ 369865 w 12192000"/>
              <a:gd name="connsiteY63" fmla="*/ 3339094 h 3442855"/>
              <a:gd name="connsiteX64" fmla="*/ 318911 w 12192000"/>
              <a:gd name="connsiteY64" fmla="*/ 3367912 h 3442855"/>
              <a:gd name="connsiteX65" fmla="*/ 119548 w 12192000"/>
              <a:gd name="connsiteY65" fmla="*/ 3404651 h 3442855"/>
              <a:gd name="connsiteX66" fmla="*/ 0 w 12192000"/>
              <a:gd name="connsiteY66" fmla="*/ 3414000 h 3442855"/>
              <a:gd name="connsiteX67" fmla="*/ 0 w 12192000"/>
              <a:gd name="connsiteY67" fmla="*/ 2 h 3442855"/>
              <a:gd name="connsiteX68" fmla="*/ 3459904 w 12192000"/>
              <a:gd name="connsiteY68" fmla="*/ 1 h 3442855"/>
              <a:gd name="connsiteX69" fmla="*/ 3459907 w 12192000"/>
              <a:gd name="connsiteY69" fmla="*/ 0 h 34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3442855">
                <a:moveTo>
                  <a:pt x="3459907" y="0"/>
                </a:moveTo>
                <a:lnTo>
                  <a:pt x="12192000" y="0"/>
                </a:lnTo>
                <a:lnTo>
                  <a:pt x="12192000" y="3442855"/>
                </a:lnTo>
                <a:lnTo>
                  <a:pt x="12076094" y="3423357"/>
                </a:lnTo>
                <a:cubicBezTo>
                  <a:pt x="12005159" y="3438127"/>
                  <a:pt x="12014346" y="3381657"/>
                  <a:pt x="11974360" y="3396494"/>
                </a:cubicBezTo>
                <a:cubicBezTo>
                  <a:pt x="11904719" y="3371812"/>
                  <a:pt x="11861782" y="3344051"/>
                  <a:pt x="11825709" y="3356473"/>
                </a:cubicBezTo>
                <a:cubicBezTo>
                  <a:pt x="11795915" y="3337312"/>
                  <a:pt x="11776282" y="3287434"/>
                  <a:pt x="11731940" y="3297768"/>
                </a:cubicBezTo>
                <a:cubicBezTo>
                  <a:pt x="11745979" y="3276550"/>
                  <a:pt x="11683245" y="3292173"/>
                  <a:pt x="11676634" y="3269119"/>
                </a:cubicBezTo>
                <a:cubicBezTo>
                  <a:pt x="11673835" y="3250701"/>
                  <a:pt x="11654148" y="3251146"/>
                  <a:pt x="11639416" y="3243537"/>
                </a:cubicBezTo>
                <a:cubicBezTo>
                  <a:pt x="11629359" y="3224298"/>
                  <a:pt x="11554687" y="3202798"/>
                  <a:pt x="11528409" y="3203904"/>
                </a:cubicBezTo>
                <a:cubicBezTo>
                  <a:pt x="11453995" y="3217978"/>
                  <a:pt x="11397027" y="3139530"/>
                  <a:pt x="11337600" y="3148858"/>
                </a:cubicBezTo>
                <a:cubicBezTo>
                  <a:pt x="11294796" y="3133781"/>
                  <a:pt x="11282692" y="3121518"/>
                  <a:pt x="11271588" y="3113441"/>
                </a:cubicBezTo>
                <a:cubicBezTo>
                  <a:pt x="11271384" y="3109093"/>
                  <a:pt x="11271181" y="3104744"/>
                  <a:pt x="11270977" y="3100396"/>
                </a:cubicBezTo>
                <a:lnTo>
                  <a:pt x="11250574" y="3091174"/>
                </a:lnTo>
                <a:lnTo>
                  <a:pt x="11246505" y="3086783"/>
                </a:lnTo>
                <a:cubicBezTo>
                  <a:pt x="11238764" y="3078354"/>
                  <a:pt x="11230851" y="3070308"/>
                  <a:pt x="11221805" y="3063540"/>
                </a:cubicBezTo>
                <a:cubicBezTo>
                  <a:pt x="11194819" y="3110734"/>
                  <a:pt x="11140396" y="3013748"/>
                  <a:pt x="11135382" y="3062095"/>
                </a:cubicBezTo>
                <a:cubicBezTo>
                  <a:pt x="11080975" y="3033115"/>
                  <a:pt x="11090475" y="3086737"/>
                  <a:pt x="11056771" y="3020684"/>
                </a:cubicBezTo>
                <a:cubicBezTo>
                  <a:pt x="10950489" y="2984550"/>
                  <a:pt x="10968513" y="2976705"/>
                  <a:pt x="10800887" y="2963080"/>
                </a:cubicBezTo>
                <a:cubicBezTo>
                  <a:pt x="10782723" y="2947697"/>
                  <a:pt x="10721294" y="2942886"/>
                  <a:pt x="10701230" y="2935785"/>
                </a:cubicBezTo>
                <a:lnTo>
                  <a:pt x="10529686" y="2918071"/>
                </a:lnTo>
                <a:cubicBezTo>
                  <a:pt x="10467898" y="2936564"/>
                  <a:pt x="10391723" y="2920684"/>
                  <a:pt x="10337584" y="2926238"/>
                </a:cubicBezTo>
                <a:cubicBezTo>
                  <a:pt x="10271486" y="2936266"/>
                  <a:pt x="10261085" y="2903356"/>
                  <a:pt x="10179941" y="2930174"/>
                </a:cubicBezTo>
                <a:cubicBezTo>
                  <a:pt x="10171294" y="2901323"/>
                  <a:pt x="10143743" y="2928373"/>
                  <a:pt x="10129038" y="2929992"/>
                </a:cubicBezTo>
                <a:cubicBezTo>
                  <a:pt x="10111049" y="2935411"/>
                  <a:pt x="10080763" y="2928965"/>
                  <a:pt x="10044809" y="2932587"/>
                </a:cubicBezTo>
                <a:cubicBezTo>
                  <a:pt x="9986964" y="2934979"/>
                  <a:pt x="10040427" y="2926217"/>
                  <a:pt x="9923926" y="2936679"/>
                </a:cubicBezTo>
                <a:cubicBezTo>
                  <a:pt x="9890801" y="2937500"/>
                  <a:pt x="9863184" y="2908407"/>
                  <a:pt x="9825938" y="2915287"/>
                </a:cubicBezTo>
                <a:lnTo>
                  <a:pt x="9761662" y="2916695"/>
                </a:lnTo>
                <a:lnTo>
                  <a:pt x="9688436" y="2894364"/>
                </a:lnTo>
                <a:lnTo>
                  <a:pt x="9626359" y="2876388"/>
                </a:lnTo>
                <a:lnTo>
                  <a:pt x="9536686" y="2845662"/>
                </a:lnTo>
                <a:cubicBezTo>
                  <a:pt x="9530621" y="2846717"/>
                  <a:pt x="9510170" y="2854046"/>
                  <a:pt x="9500517" y="2847197"/>
                </a:cubicBezTo>
                <a:lnTo>
                  <a:pt x="9432874" y="2826106"/>
                </a:lnTo>
                <a:cubicBezTo>
                  <a:pt x="9425326" y="2827008"/>
                  <a:pt x="9347481" y="2827961"/>
                  <a:pt x="9340481" y="2831628"/>
                </a:cubicBezTo>
                <a:cubicBezTo>
                  <a:pt x="9293603" y="2778331"/>
                  <a:pt x="9255558" y="2808341"/>
                  <a:pt x="9191002" y="2776544"/>
                </a:cubicBezTo>
                <a:lnTo>
                  <a:pt x="9181756" y="2773801"/>
                </a:lnTo>
                <a:lnTo>
                  <a:pt x="8912415" y="2765023"/>
                </a:lnTo>
                <a:lnTo>
                  <a:pt x="7709716" y="2795956"/>
                </a:lnTo>
                <a:cubicBezTo>
                  <a:pt x="7352819" y="2829880"/>
                  <a:pt x="7380767" y="2943418"/>
                  <a:pt x="6923164" y="2920980"/>
                </a:cubicBezTo>
                <a:cubicBezTo>
                  <a:pt x="5970798" y="2826379"/>
                  <a:pt x="4381146" y="3024064"/>
                  <a:pt x="3308915" y="3049912"/>
                </a:cubicBezTo>
                <a:cubicBezTo>
                  <a:pt x="3098453" y="3075471"/>
                  <a:pt x="2865005" y="3091676"/>
                  <a:pt x="2643050" y="3112559"/>
                </a:cubicBezTo>
                <a:lnTo>
                  <a:pt x="2426006" y="3161942"/>
                </a:lnTo>
                <a:lnTo>
                  <a:pt x="2291811" y="3176941"/>
                </a:lnTo>
                <a:lnTo>
                  <a:pt x="2201685" y="3200625"/>
                </a:lnTo>
                <a:cubicBezTo>
                  <a:pt x="2115718" y="3217427"/>
                  <a:pt x="2132108" y="3186461"/>
                  <a:pt x="2046141" y="3203263"/>
                </a:cubicBezTo>
                <a:cubicBezTo>
                  <a:pt x="2010569" y="3191771"/>
                  <a:pt x="1980262" y="3182883"/>
                  <a:pt x="1953987" y="3176250"/>
                </a:cubicBezTo>
                <a:lnTo>
                  <a:pt x="1924440" y="3170393"/>
                </a:lnTo>
                <a:lnTo>
                  <a:pt x="1907653" y="3175484"/>
                </a:lnTo>
                <a:cubicBezTo>
                  <a:pt x="1878061" y="3178004"/>
                  <a:pt x="1876006" y="3207968"/>
                  <a:pt x="1856828" y="3184705"/>
                </a:cubicBezTo>
                <a:lnTo>
                  <a:pt x="1831611" y="3205201"/>
                </a:lnTo>
                <a:lnTo>
                  <a:pt x="1715859" y="3229661"/>
                </a:lnTo>
                <a:lnTo>
                  <a:pt x="1573012" y="3250275"/>
                </a:lnTo>
                <a:lnTo>
                  <a:pt x="1525936" y="3243056"/>
                </a:lnTo>
                <a:lnTo>
                  <a:pt x="1515932" y="3243699"/>
                </a:lnTo>
                <a:cubicBezTo>
                  <a:pt x="1483797" y="3247820"/>
                  <a:pt x="1486309" y="3252662"/>
                  <a:pt x="1418247" y="3236042"/>
                </a:cubicBezTo>
                <a:cubicBezTo>
                  <a:pt x="1389292" y="3213946"/>
                  <a:pt x="1345427" y="3216968"/>
                  <a:pt x="1311781" y="3207733"/>
                </a:cubicBezTo>
                <a:lnTo>
                  <a:pt x="1287526" y="3195564"/>
                </a:lnTo>
                <a:lnTo>
                  <a:pt x="1275912" y="3202348"/>
                </a:lnTo>
                <a:cubicBezTo>
                  <a:pt x="1219626" y="3232740"/>
                  <a:pt x="1230867" y="3206674"/>
                  <a:pt x="1160923" y="3219676"/>
                </a:cubicBezTo>
                <a:cubicBezTo>
                  <a:pt x="1120939" y="3215839"/>
                  <a:pt x="1029087" y="3185516"/>
                  <a:pt x="909690" y="3216919"/>
                </a:cubicBezTo>
                <a:cubicBezTo>
                  <a:pt x="860463" y="3220671"/>
                  <a:pt x="794970" y="3221233"/>
                  <a:pt x="764020" y="3235844"/>
                </a:cubicBezTo>
                <a:cubicBezTo>
                  <a:pt x="713142" y="3261931"/>
                  <a:pt x="769145" y="3237498"/>
                  <a:pt x="701915" y="3250223"/>
                </a:cubicBezTo>
                <a:cubicBezTo>
                  <a:pt x="644188" y="3215027"/>
                  <a:pt x="531278" y="3284445"/>
                  <a:pt x="463292" y="3316636"/>
                </a:cubicBezTo>
                <a:cubicBezTo>
                  <a:pt x="456096" y="3336479"/>
                  <a:pt x="389128" y="3337531"/>
                  <a:pt x="369865" y="3339094"/>
                </a:cubicBezTo>
                <a:cubicBezTo>
                  <a:pt x="365488" y="3372375"/>
                  <a:pt x="330307" y="3346614"/>
                  <a:pt x="318911" y="3367912"/>
                </a:cubicBezTo>
                <a:cubicBezTo>
                  <a:pt x="256531" y="3381126"/>
                  <a:pt x="186611" y="3396061"/>
                  <a:pt x="119548" y="3404651"/>
                </a:cubicBezTo>
                <a:lnTo>
                  <a:pt x="0" y="3414000"/>
                </a:lnTo>
                <a:lnTo>
                  <a:pt x="0" y="2"/>
                </a:lnTo>
                <a:lnTo>
                  <a:pt x="3459904" y="1"/>
                </a:lnTo>
                <a:cubicBezTo>
                  <a:pt x="3459905" y="1"/>
                  <a:pt x="3459906" y="0"/>
                  <a:pt x="3459907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0C85-317C-6A7D-BA65-A51F255A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4" y="627385"/>
            <a:ext cx="9620251" cy="856248"/>
          </a:xfrm>
        </p:spPr>
        <p:txBody>
          <a:bodyPr>
            <a:normAutofit/>
          </a:bodyPr>
          <a:lstStyle/>
          <a:p>
            <a:pPr algn="ctr"/>
            <a:r>
              <a:rPr lang="en-US" sz="2500"/>
              <a:t>What are the most common medications prescribed for patients who had a length of stay greater than the median length of stay?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8CD17C-4A7C-477D-A659-BA8A89A7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1775" y="1609518"/>
            <a:ext cx="6610350" cy="29423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49ADF-CC37-6AD4-2833-36E6F763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79" y="1765254"/>
            <a:ext cx="5168626" cy="26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1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E6138-C9D9-38CE-86B2-A89D8C08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there any patterns in the admission sources for patients who were readmitted within 30 days? Do certain admission sources have a higher readmission rate than others?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37DEE-E386-52DA-80A1-571F49FD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695547"/>
            <a:ext cx="7608304" cy="35378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53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A4152-1EE6-805A-5D7F-FB1BB8BE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Other Insightful Questions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Yellow question mark">
            <a:extLst>
              <a:ext uri="{FF2B5EF4-FFF2-40B4-BE49-F238E27FC236}">
                <a16:creationId xmlns:a16="http://schemas.microsoft.com/office/drawing/2014/main" id="{487BC328-3C2C-DF0D-0CA7-1B4998678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4" r="24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3017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B44F1-3606-0573-96A4-31068E4F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Calculate the percentage of patients who had been admitted at least once, both as an inpatient and an outpatient in the prior year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FE74-7841-A2E4-1446-AB8131A7A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The percentage of patients who were both inpatient and outpatient greater is 8.05 %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5885268-30E3-D13D-378D-E19BC96CA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425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F1EE1-6457-C916-A462-2E3BD891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Determine the highest &amp; lowest 5 average number of lab procedures for medical specialties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DD13D-3A32-E683-3A8C-EAB51A2F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5208" y="2598710"/>
            <a:ext cx="4094163" cy="3438144"/>
          </a:xfrm>
        </p:spPr>
        <p:txBody>
          <a:bodyPr/>
          <a:lstStyle/>
          <a:p>
            <a:pPr marL="0" indent="0" defTabSz="722376">
              <a:spcBef>
                <a:spcPts val="790"/>
              </a:spcBef>
              <a:buNone/>
            </a:pPr>
            <a:r>
              <a:rPr lang="en-US" sz="2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medical specialties with the highest average number of lab procedures are: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6279C0-64FB-BE72-E122-C124D2D5B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0628" y="2598710"/>
            <a:ext cx="4094163" cy="3438144"/>
          </a:xfrm>
        </p:spPr>
        <p:txBody>
          <a:bodyPr/>
          <a:lstStyle/>
          <a:p>
            <a:pPr marL="0" indent="0" defTabSz="722376">
              <a:spcBef>
                <a:spcPts val="790"/>
              </a:spcBef>
              <a:buNone/>
            </a:pPr>
            <a:r>
              <a:rPr lang="en-US" sz="2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medical specialties with the lowest average number of lab procedures are: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7471B-795E-5E9A-2620-3FEF59D05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88" y="3923238"/>
            <a:ext cx="2469530" cy="1621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040913-987F-8316-E4C6-A5C28991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64" y="3923238"/>
            <a:ext cx="3808607" cy="16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6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CFA1-747B-B475-B068-BAE899E6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Visualize patients from each race/ethnicity group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graph of diabetes patients among ethnicities&#10;&#10;Description automatically generated">
            <a:extLst>
              <a:ext uri="{FF2B5EF4-FFF2-40B4-BE49-F238E27FC236}">
                <a16:creationId xmlns:a16="http://schemas.microsoft.com/office/drawing/2014/main" id="{69745066-F932-31AF-7722-702EE5F39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4608" y="863009"/>
            <a:ext cx="6846363" cy="4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6DE0D-26D3-325B-BF89-D0314486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DESCRIPTION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1F036E-9845-38A8-8DCC-419659253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786974"/>
              </p:ext>
            </p:extLst>
          </p:nvPr>
        </p:nvGraphicFramePr>
        <p:xfrm>
          <a:off x="838200" y="2487199"/>
          <a:ext cx="10515600" cy="343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743">
                  <a:extLst>
                    <a:ext uri="{9D8B030D-6E8A-4147-A177-3AD203B41FA5}">
                      <a16:colId xmlns:a16="http://schemas.microsoft.com/office/drawing/2014/main" val="2872931669"/>
                    </a:ext>
                  </a:extLst>
                </a:gridCol>
                <a:gridCol w="7320857">
                  <a:extLst>
                    <a:ext uri="{9D8B030D-6E8A-4147-A177-3AD203B41FA5}">
                      <a16:colId xmlns:a16="http://schemas.microsoft.com/office/drawing/2014/main" val="3132797441"/>
                    </a:ext>
                  </a:extLst>
                </a:gridCol>
              </a:tblGrid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Name</a:t>
                      </a:r>
                    </a:p>
                  </a:txBody>
                  <a:tcPr marL="101499" marR="101499" marT="50749" marB="50749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1663335216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encounter_id</a:t>
                      </a:r>
                    </a:p>
                  </a:txBody>
                  <a:tcPr marL="101499" marR="101499" marT="50749" marB="50749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 identifier of an encounter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2964136634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patient_nbr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 identifier of a patient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3653471432"/>
                  </a:ext>
                </a:extLst>
              </a:tr>
              <a:tr h="7510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race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Values: Caucasian, Asian, African American, Hispanic, and other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3121029683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Values: male, female, and unknown/invalid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2125650414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Grouped in 10-year intervals: [0, 10), [10, 20),..., [90, 100)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549347618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 in pounds.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397722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20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4" name="Rectangle 1331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17876-D18A-0AEF-FEA7-9CCFD55D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Visualize using distribution plot the number of medications prescribed</a:t>
            </a:r>
          </a:p>
        </p:txBody>
      </p:sp>
      <p:grpSp>
        <p:nvGrpSpPr>
          <p:cNvPr id="13326" name="Group 133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322" name="Rectangle 133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3" name="Rectangle 133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ED18-7228-3063-BFBA-AE86277D7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Central tendency is around 15 medications</a:t>
            </a:r>
          </a:p>
          <a:p>
            <a:r>
              <a:rPr lang="en-US" sz="2000" dirty="0"/>
              <a:t>Data is heavily right skewed</a:t>
            </a:r>
          </a:p>
          <a:p>
            <a:r>
              <a:rPr lang="en-US" sz="2000" dirty="0"/>
              <a:t>There are a lot of data points with extreme values as seen in the tail of the graph</a:t>
            </a:r>
          </a:p>
        </p:txBody>
      </p:sp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9" name="Rectangle 133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A graph of a number of medications&#10;&#10;Description automatically generated">
            <a:extLst>
              <a:ext uri="{FF2B5EF4-FFF2-40B4-BE49-F238E27FC236}">
                <a16:creationId xmlns:a16="http://schemas.microsoft.com/office/drawing/2014/main" id="{4B263161-827D-A61A-AB33-9B10376832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2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23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33FE-7118-A757-BF2A-24E7F1C3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the average time in the hospital for patients on number of diagnoses</a:t>
            </a:r>
          </a:p>
        </p:txBody>
      </p:sp>
      <p:sp>
        <p:nvSpPr>
          <p:cNvPr id="143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A6361FC-A5DB-FEFF-D1F6-E69FB000E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59918"/>
            <a:ext cx="7214616" cy="431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11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00B57-ADB7-EF5E-3882-3C508100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7A26-D0AF-AC0C-E467-A160A9BE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https://archive.ics.uci.edu/dataset/296/diabetes+130-us+hospitals+for+years+1999-2008</a:t>
            </a:r>
            <a:endParaRPr lang="en-US" sz="2400"/>
          </a:p>
          <a:p>
            <a:endParaRPr lang="en-US" sz="2400"/>
          </a:p>
          <a:p>
            <a:r>
              <a:rPr lang="en-US" sz="2400"/>
              <a:t>Beata Strack, Jonathan P. DeShazo, Chris Gennings, Juan L. Olmo, Sebastian Ventura, Krzysztof J. Cios, and John N. Clore, “Impact of HbA1c Measurement on Hospital Readmission Rates: Analysis of 70,000 Clinical Database Patient Records,” BioMed Research International, vol. 2014, Article ID 781670, 11 pages, 2014.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2583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0010F1-1962-30AB-6A44-617384322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892685"/>
              </p:ext>
            </p:extLst>
          </p:nvPr>
        </p:nvGraphicFramePr>
        <p:xfrm>
          <a:off x="690665" y="535021"/>
          <a:ext cx="10476688" cy="57198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2068">
                  <a:extLst>
                    <a:ext uri="{9D8B030D-6E8A-4147-A177-3AD203B41FA5}">
                      <a16:colId xmlns:a16="http://schemas.microsoft.com/office/drawing/2014/main" val="2685731260"/>
                    </a:ext>
                  </a:extLst>
                </a:gridCol>
                <a:gridCol w="7924620">
                  <a:extLst>
                    <a:ext uri="{9D8B030D-6E8A-4147-A177-3AD203B41FA5}">
                      <a16:colId xmlns:a16="http://schemas.microsoft.com/office/drawing/2014/main" val="3426455058"/>
                    </a:ext>
                  </a:extLst>
                </a:gridCol>
              </a:tblGrid>
              <a:tr h="91517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admission_type_id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9 distinct values, for example, emergency, urgent, elective, newborn, and not available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904738289"/>
                  </a:ext>
                </a:extLst>
              </a:tr>
              <a:tr h="91517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discharge_disposition_id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29 distinct values, for example, discharged to home, expired, and not available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368517984"/>
                  </a:ext>
                </a:extLst>
              </a:tr>
              <a:tr h="114397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admission_source_id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21 distinct values, for example, physician referral, emergency room, and transfer from a hospital</a:t>
                      </a:r>
                    </a:p>
                  </a:txBody>
                  <a:tcPr marT="6216" marB="9144" anchor="ctr"/>
                </a:tc>
                <a:extLst>
                  <a:ext uri="{0D108BD9-81ED-4DB2-BD59-A6C34878D82A}">
                    <a16:rowId xmlns:a16="http://schemas.microsoft.com/office/drawing/2014/main" val="3998526580"/>
                  </a:ext>
                </a:extLst>
              </a:tr>
              <a:tr h="4575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time_in_hospital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number of days between admission and discharge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36871896"/>
                  </a:ext>
                </a:extLst>
              </a:tr>
              <a:tr h="91517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payer_code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23 distinct values, for example, Blue Cross/Blue Shield, Medicare, and self-pay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2448123971"/>
                  </a:ext>
                </a:extLst>
              </a:tr>
              <a:tr h="137276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medical_specialty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of a specialty of the admitting physician, corresponding to 84 distinct values, for example, cardiology, internal medicine, family/general practice, and surgeon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165738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82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1F866A-6CCA-661A-7F2A-044688911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992519"/>
              </p:ext>
            </p:extLst>
          </p:nvPr>
        </p:nvGraphicFramePr>
        <p:xfrm>
          <a:off x="826851" y="622570"/>
          <a:ext cx="10535055" cy="5544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9016">
                  <a:extLst>
                    <a:ext uri="{9D8B030D-6E8A-4147-A177-3AD203B41FA5}">
                      <a16:colId xmlns:a16="http://schemas.microsoft.com/office/drawing/2014/main" val="2573995349"/>
                    </a:ext>
                  </a:extLst>
                </a:gridCol>
                <a:gridCol w="8026039">
                  <a:extLst>
                    <a:ext uri="{9D8B030D-6E8A-4147-A177-3AD203B41FA5}">
                      <a16:colId xmlns:a16="http://schemas.microsoft.com/office/drawing/2014/main" val="1625946835"/>
                    </a:ext>
                  </a:extLst>
                </a:gridCol>
              </a:tblGrid>
              <a:tr h="652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num_lab_procedures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lab tests performed during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2178133545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num_procedures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procedures (other than lab tests) performed during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1806388483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num_medications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distinct generic names administered during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3961022336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number_outpatient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outpatient visits of the patient in the year preceding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1425990782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number_emergency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emergency visits of the patient in the year preceding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738155537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number_inpatient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inpatient visits of the patient in the year preceding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220446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7E011-D40F-B816-0E5E-D961F4752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79898"/>
              </p:ext>
            </p:extLst>
          </p:nvPr>
        </p:nvGraphicFramePr>
        <p:xfrm>
          <a:off x="728133" y="496111"/>
          <a:ext cx="10536497" cy="58074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4467">
                  <a:extLst>
                    <a:ext uri="{9D8B030D-6E8A-4147-A177-3AD203B41FA5}">
                      <a16:colId xmlns:a16="http://schemas.microsoft.com/office/drawing/2014/main" val="1859878551"/>
                    </a:ext>
                  </a:extLst>
                </a:gridCol>
                <a:gridCol w="8242030">
                  <a:extLst>
                    <a:ext uri="{9D8B030D-6E8A-4147-A177-3AD203B41FA5}">
                      <a16:colId xmlns:a16="http://schemas.microsoft.com/office/drawing/2014/main" val="1376250116"/>
                    </a:ext>
                  </a:extLst>
                </a:gridCol>
              </a:tblGrid>
              <a:tr h="75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diag_1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primary diagnosis (coded as first three digits of ICD9); 848 distinct values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3103071732"/>
                  </a:ext>
                </a:extLst>
              </a:tr>
              <a:tr h="75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diag_2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Secondary diagnosis (coded as first three digits of ICD9); 923 distinct values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2440137801"/>
                  </a:ext>
                </a:extLst>
              </a:tr>
              <a:tr h="75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diag_3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Additional secondary diagnosis (coded as first three digits of ICD9); 954 distinct values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139478988"/>
                  </a:ext>
                </a:extLst>
              </a:tr>
              <a:tr h="50499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number_diagnoses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diagnoses entered to the system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2563898398"/>
                  </a:ext>
                </a:extLst>
              </a:tr>
              <a:tr h="100998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max_glu_serum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range of the result or if the test was not taken. Values: &gt;200, &gt;300, normal, and none if not measured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620008305"/>
                  </a:ext>
                </a:extLst>
              </a:tr>
              <a:tr h="20199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A1Cresult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range of the result or if the test was not taken. Values: &gt;8 if the result was greater than 8%, &gt;7 if the result was greater than 7% but less than 8%, normal if the result was less than 7%, and none if not measured.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70554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3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9EBE9C-35F1-5C7E-6FC6-20F30C94A4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3463033"/>
              </p:ext>
            </p:extLst>
          </p:nvPr>
        </p:nvGraphicFramePr>
        <p:xfrm>
          <a:off x="626533" y="296333"/>
          <a:ext cx="7696200" cy="583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56690502"/>
                    </a:ext>
                  </a:extLst>
                </a:gridCol>
                <a:gridCol w="2144605">
                  <a:extLst>
                    <a:ext uri="{9D8B030D-6E8A-4147-A177-3AD203B41FA5}">
                      <a16:colId xmlns:a16="http://schemas.microsoft.com/office/drawing/2014/main" val="2519526334"/>
                    </a:ext>
                  </a:extLst>
                </a:gridCol>
                <a:gridCol w="2986195">
                  <a:extLst>
                    <a:ext uri="{9D8B030D-6E8A-4147-A177-3AD203B41FA5}">
                      <a16:colId xmlns:a16="http://schemas.microsoft.com/office/drawing/2014/main" val="4092008848"/>
                    </a:ext>
                  </a:extLst>
                </a:gridCol>
              </a:tblGrid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Single 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Medications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38283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metformin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pioglitazone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glyburide.metformin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8136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repaglinide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rosiglitazone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glipizide.metformin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27107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 err="1"/>
                        <a:t>nateglinide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acarbose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glimepiride.pioglitazone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18122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chlorpropamide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miglitol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metformin.rosiglitazone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1008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glimepiride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troglitazone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metformin.pioglitazone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97014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acetohexamide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tolazamide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41518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glipizide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examide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64628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glyburide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citoglipton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6573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tolbutamide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734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07929B8-9224-3E2E-3F6F-52AC76EDF6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2708801"/>
              </p:ext>
            </p:extLst>
          </p:nvPr>
        </p:nvGraphicFramePr>
        <p:xfrm>
          <a:off x="8398932" y="296333"/>
          <a:ext cx="2954867" cy="588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83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1843</Words>
  <Application>Microsoft Office PowerPoint</Application>
  <PresentationFormat>Widescreen</PresentationFormat>
  <Paragraphs>200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Wingdings</vt:lpstr>
      <vt:lpstr>Office Theme</vt:lpstr>
      <vt:lpstr>Diabetes Readmission Exploration </vt:lpstr>
      <vt:lpstr>INTRODUCTION</vt:lpstr>
      <vt:lpstr>CRITERIA</vt:lpstr>
      <vt:lpstr>FOCUS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SOURCES </vt:lpstr>
      <vt:lpstr>DIABETIC DATA EXAMPLE</vt:lpstr>
      <vt:lpstr>IDS MAPPING EXAMPLE</vt:lpstr>
      <vt:lpstr>DATA EXPLORATORY ANALYSIS</vt:lpstr>
      <vt:lpstr>STATISTICAL INFORMATION</vt:lpstr>
      <vt:lpstr>DATA PREPROCESSING</vt:lpstr>
      <vt:lpstr>FEATURE ENGINEERING</vt:lpstr>
      <vt:lpstr>CORRELATION</vt:lpstr>
      <vt:lpstr>PowerPoint Presentation</vt:lpstr>
      <vt:lpstr>STRONG CORRELATIONS</vt:lpstr>
      <vt:lpstr>WEAK CORRELATIONS</vt:lpstr>
      <vt:lpstr>ANALYTICAL QUESTIONS</vt:lpstr>
      <vt:lpstr>Function that calculates the average number of outpatient visits for patients with a specific diagnosis ('diag_1', 'diag_2', or 'diag_3').</vt:lpstr>
      <vt:lpstr>Function to calculate the average number of outpatients of male and female patients separately</vt:lpstr>
      <vt:lpstr>Create a function to identify patients who had a specific medication combination, such as 'rosiglitazone' and 'acarbose'.</vt:lpstr>
      <vt:lpstr>Design a function to calculate the percentage of patients who were readmitted within 30 days of their previous hospitalization</vt:lpstr>
      <vt:lpstr>Create a function that calculates the average number of lab procedures per patient</vt:lpstr>
      <vt:lpstr>Numpy and Pandas</vt:lpstr>
      <vt:lpstr>Median length of stay for diabetic patients</vt:lpstr>
      <vt:lpstr>Calculate the percentage of male and female patients in the dataset</vt:lpstr>
      <vt:lpstr>Determine the most common race/ethnicity among diabetic patients</vt:lpstr>
      <vt:lpstr>Create a new column that categorizes patients based on the number of medications they are taking.</vt:lpstr>
      <vt:lpstr>Find the average number of lab procedures for patients who underwent surgery and those who didn't</vt:lpstr>
      <vt:lpstr>Visualizations using Seaborn and Matplotlib</vt:lpstr>
      <vt:lpstr>Visualize the distribution of age groups</vt:lpstr>
      <vt:lpstr>Bar plot to show the count of patients in each age group</vt:lpstr>
      <vt:lpstr>Compare the time spent in the hospital for different admission types</vt:lpstr>
      <vt:lpstr>Compare the length of stay for different races</vt:lpstr>
      <vt:lpstr>Histogram to visualize the distribution of the number of diagnoses per patient</vt:lpstr>
      <vt:lpstr>Questions revealing valuable insights</vt:lpstr>
      <vt:lpstr>Explore the readmission rates for patients with different A1C test results to identify any correlations</vt:lpstr>
      <vt:lpstr>Analyze the average number of procedures for patients who were readmitted within 30 days compared to those who were not.</vt:lpstr>
      <vt:lpstr>Determine the most common medical specialty for patients who had a length of stay greater than the median length of stay. </vt:lpstr>
      <vt:lpstr>What are the most common medications prescribed for patients who had a length of stay greater than the median length of stay?</vt:lpstr>
      <vt:lpstr>Are there any patterns in the admission sources for patients who were readmitted within 30 days? Do certain admission sources have a higher readmission rate than others?</vt:lpstr>
      <vt:lpstr>Other Insightful Questions</vt:lpstr>
      <vt:lpstr>Calculate the percentage of patients who had been admitted at least once, both as an inpatient and an outpatient in the prior year</vt:lpstr>
      <vt:lpstr>Determine the highest &amp; lowest 5 average number of lab procedures for medical specialties</vt:lpstr>
      <vt:lpstr>Visualize patients from each race/ethnicity group</vt:lpstr>
      <vt:lpstr>Visualize using distribution plot the number of medications prescribed</vt:lpstr>
      <vt:lpstr>Find the average time in the hospital for patients on number of diagnoses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Readmission Exploration </dc:title>
  <dc:creator>Thomas George Thomas</dc:creator>
  <cp:lastModifiedBy>Thomas George Thomas</cp:lastModifiedBy>
  <cp:revision>123</cp:revision>
  <dcterms:created xsi:type="dcterms:W3CDTF">2023-08-04T06:35:51Z</dcterms:created>
  <dcterms:modified xsi:type="dcterms:W3CDTF">2023-08-08T21:08:20Z</dcterms:modified>
</cp:coreProperties>
</file>