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9" r:id="rId9"/>
    <p:sldId id="266" r:id="rId10"/>
    <p:sldId id="264" r:id="rId11"/>
    <p:sldId id="267" r:id="rId12"/>
    <p:sldId id="263" r:id="rId13"/>
    <p:sldId id="262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8229600" y="127000"/>
            <a:ext cx="762000" cy="762000"/>
          </a:xfrm>
          <a:prstGeom prst="ellipse">
            <a:avLst/>
          </a:prstGeom>
          <a:blipFill>
            <a:blip r:embed="rId1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b="1" dirty="0" smtClean="0"/>
              <a:t>The best place for students to learn Applied </a:t>
            </a:r>
            <a:r>
              <a:rPr lang="en-US" sz="1000" b="1" smtClean="0"/>
              <a:t>Engineering                                                                                                                                               http</a:t>
            </a:r>
            <a:r>
              <a:rPr lang="en-US" sz="1000" b="1" dirty="0" smtClean="0"/>
              <a:t>://www.insofe.edu.in</a:t>
            </a:r>
            <a:endParaRPr lang="en-US" sz="10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599"/>
            <a:ext cx="7772400" cy="1676401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Detection and Prediction of Phishing Websites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838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Thomas K John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52400"/>
            <a:ext cx="1600200" cy="609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8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715962"/>
          </a:xfrm>
        </p:spPr>
        <p:txBody>
          <a:bodyPr/>
          <a:lstStyle/>
          <a:p>
            <a:r>
              <a:rPr lang="en-US" sz="3600" dirty="0" smtClean="0"/>
              <a:t>Model – Decision Tree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838200"/>
          </a:xfrm>
        </p:spPr>
        <p:txBody>
          <a:bodyPr/>
          <a:lstStyle/>
          <a:p>
            <a:pPr algn="just"/>
            <a:r>
              <a:rPr lang="en-US" sz="1800" dirty="0"/>
              <a:t>Decision tree models are good classifiers when the decision boundaries are parallel to the axes, creating rectangular feature spaces.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37" y="3844636"/>
            <a:ext cx="3209925" cy="240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8017524"/>
              </p:ext>
            </p:extLst>
          </p:nvPr>
        </p:nvGraphicFramePr>
        <p:xfrm>
          <a:off x="457199" y="1447799"/>
          <a:ext cx="8315326" cy="21431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8894"/>
                <a:gridCol w="692944"/>
                <a:gridCol w="769938"/>
                <a:gridCol w="923925"/>
                <a:gridCol w="923925"/>
                <a:gridCol w="923925"/>
                <a:gridCol w="923925"/>
                <a:gridCol w="923925"/>
                <a:gridCol w="923925"/>
              </a:tblGrid>
              <a:tr h="388752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</a:rPr>
                        <a:t>Models</a:t>
                      </a:r>
                      <a:endParaRPr lang="en-US" sz="1050" dirty="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</a:rPr>
                        <a:t>Training Results</a:t>
                      </a:r>
                      <a:endParaRPr lang="en-US" sz="1050" dirty="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Testing Results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87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Accuracy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Precision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Recall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F1-Score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Accuracy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Precision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Recall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F1-Score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6170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 dirty="0">
                          <a:effectLst/>
                          <a:latin typeface="Times New Roman"/>
                          <a:ea typeface="Calibri"/>
                          <a:cs typeface="Kartika"/>
                        </a:rPr>
                        <a:t>Decision Tree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98.52%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98.53%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98.53%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98.53%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95.42%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95.42%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95.42%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Times New Roman"/>
                          <a:ea typeface="Calibri"/>
                          <a:cs typeface="Kartika"/>
                        </a:rPr>
                        <a:t>95.42%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</a:tr>
              <a:tr h="7485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 New Roman"/>
                          <a:ea typeface="Calibri"/>
                          <a:cs typeface="Kartika"/>
                        </a:rPr>
                        <a:t>Decision Tree with 13 important features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97.47%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97.47%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97.47%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97.47%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94.42%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94.43%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94.42%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Times New Roman"/>
                          <a:ea typeface="Calibri"/>
                          <a:cs typeface="Kartika"/>
                        </a:rPr>
                        <a:t>94.42%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18" y="3659986"/>
            <a:ext cx="6019800" cy="277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154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/>
          <a:lstStyle/>
          <a:p>
            <a:r>
              <a:rPr lang="en-US" sz="3600" dirty="0" smtClean="0"/>
              <a:t>Model – Random Forest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469" y="762000"/>
            <a:ext cx="8229600" cy="1143000"/>
          </a:xfrm>
        </p:spPr>
        <p:txBody>
          <a:bodyPr/>
          <a:lstStyle/>
          <a:p>
            <a:pPr algn="just"/>
            <a:r>
              <a:rPr lang="en-US" sz="1800" dirty="0"/>
              <a:t>The random forest algorithm aggregates many decision trees built on bootstrapped samples of the training data in order to reduce the high variance </a:t>
            </a:r>
            <a:r>
              <a:rPr lang="en-US" sz="1800" dirty="0" smtClean="0"/>
              <a:t>of a </a:t>
            </a:r>
            <a:r>
              <a:rPr lang="en-US" sz="1800" dirty="0"/>
              <a:t>single decision tree and improve the prediction accuracy. </a:t>
            </a:r>
          </a:p>
          <a:p>
            <a:pPr algn="just"/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888874"/>
            <a:ext cx="2890837" cy="2354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580962"/>
              </p:ext>
            </p:extLst>
          </p:nvPr>
        </p:nvGraphicFramePr>
        <p:xfrm>
          <a:off x="457200" y="1727111"/>
          <a:ext cx="8229600" cy="15563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5400"/>
                <a:gridCol w="685800"/>
                <a:gridCol w="7620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</a:rPr>
                        <a:t>Models</a:t>
                      </a:r>
                      <a:endParaRPr lang="en-US" sz="1050" dirty="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</a:rPr>
                        <a:t>Training Results</a:t>
                      </a:r>
                      <a:endParaRPr lang="en-US" sz="1050" dirty="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Testing Results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16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Accuracy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Precision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Recall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F1-Score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Accuracy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Precision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Recall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F1-Score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 dirty="0">
                          <a:effectLst/>
                          <a:latin typeface="Times New Roman"/>
                          <a:ea typeface="Calibri"/>
                          <a:cs typeface="Kartika"/>
                        </a:rPr>
                        <a:t>Random Forest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99.03%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99.03%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99.03%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99.03%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96.89%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96.90%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96.89%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Times New Roman"/>
                          <a:ea typeface="Calibri"/>
                          <a:cs typeface="Kartika"/>
                        </a:rPr>
                        <a:t>96.89%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 New Roman"/>
                          <a:ea typeface="Calibri"/>
                          <a:cs typeface="Kartika"/>
                        </a:rPr>
                        <a:t>Random Forest with 13 important features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97.56%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97.56%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97.56%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97.56%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Times New Roman"/>
                          <a:ea typeface="Calibri"/>
                          <a:cs typeface="Kartika"/>
                        </a:rPr>
                        <a:t>95.60%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95.60%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95.60%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Times New Roman"/>
                          <a:ea typeface="Calibri"/>
                          <a:cs typeface="Kartika"/>
                        </a:rPr>
                        <a:t>95.60%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</a:tr>
            </a:tbl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6" y="3429000"/>
            <a:ext cx="6157913" cy="3115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321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Model – K Nearest Neighbor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143000"/>
            <a:ext cx="8229600" cy="762000"/>
          </a:xfrm>
        </p:spPr>
        <p:txBody>
          <a:bodyPr/>
          <a:lstStyle/>
          <a:p>
            <a:r>
              <a:rPr lang="en-US" sz="1800" dirty="0"/>
              <a:t>K-Nearest Neighbors is a simple algorithm that stores all available instances and classifies new instances based on a similarity measure (e.g., distance functions). </a:t>
            </a:r>
            <a:endParaRPr lang="en-US" sz="18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4358386"/>
              </p:ext>
            </p:extLst>
          </p:nvPr>
        </p:nvGraphicFramePr>
        <p:xfrm>
          <a:off x="380999" y="1981200"/>
          <a:ext cx="8229600" cy="18707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5400"/>
                <a:gridCol w="685800"/>
                <a:gridCol w="7620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</a:rPr>
                        <a:t>Models</a:t>
                      </a:r>
                      <a:endParaRPr lang="en-US" sz="1050" dirty="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</a:rPr>
                        <a:t>Training Results</a:t>
                      </a:r>
                      <a:endParaRPr lang="en-US" sz="1050" dirty="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Testing Results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16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Accuracy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Precision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Recall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F1-Score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Accuracy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Precision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Recall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F1-Score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 dirty="0">
                          <a:effectLst/>
                          <a:latin typeface="Times New Roman"/>
                          <a:ea typeface="Calibri"/>
                          <a:cs typeface="Kartika"/>
                        </a:rPr>
                        <a:t>KNN with k = 6, Hamming distance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99.18%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Times New Roman"/>
                          <a:ea typeface="Calibri"/>
                          <a:cs typeface="Kartika"/>
                        </a:rPr>
                        <a:t>99.02%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Times New Roman"/>
                          <a:ea typeface="Calibri"/>
                          <a:cs typeface="Kartika"/>
                        </a:rPr>
                        <a:t>99.02%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99.02%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96.41%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96.41%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96.41%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Times New Roman"/>
                          <a:ea typeface="Calibri"/>
                          <a:cs typeface="Kartika"/>
                        </a:rPr>
                        <a:t>96.41%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 New Roman"/>
                          <a:ea typeface="Calibri"/>
                          <a:cs typeface="Kartika"/>
                        </a:rPr>
                        <a:t>KNN with k = 7, Hamming distance and 13 important variables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97.53%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97.53%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97.53%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97.53%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95.11%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95.11%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95.11%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Times New Roman"/>
                          <a:ea typeface="Calibri"/>
                          <a:cs typeface="Kartika"/>
                        </a:rPr>
                        <a:t>95.11%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79173"/>
            <a:ext cx="3580157" cy="211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038600"/>
            <a:ext cx="2904704" cy="2392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204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Model – Results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9969211"/>
              </p:ext>
            </p:extLst>
          </p:nvPr>
        </p:nvGraphicFramePr>
        <p:xfrm>
          <a:off x="457200" y="2320131"/>
          <a:ext cx="8229600" cy="29987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5400"/>
                <a:gridCol w="685800"/>
                <a:gridCol w="7620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Best</a:t>
                      </a:r>
                      <a:r>
                        <a:rPr lang="en-US" sz="105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Result from each model</a:t>
                      </a:r>
                      <a:endParaRPr lang="en-US" sz="1050" dirty="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</a:rPr>
                        <a:t>Training Results</a:t>
                      </a:r>
                      <a:endParaRPr lang="en-US" sz="1050" dirty="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Testing Results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16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</a:rPr>
                        <a:t>Accuracy</a:t>
                      </a:r>
                      <a:endParaRPr lang="en-US" sz="1050" dirty="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Precision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Recall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F1-Score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Accuracy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Precision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Recall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F1-Score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3736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 New Roman"/>
                          <a:ea typeface="Calibri"/>
                          <a:cs typeface="Kartika"/>
                        </a:rPr>
                        <a:t>LR with L1 regularization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93.02%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93.03%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93.02%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93.01%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92.64%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92.66%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92.64%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Times New Roman"/>
                          <a:ea typeface="Calibri"/>
                          <a:cs typeface="Kartika"/>
                        </a:rPr>
                        <a:t>92.63%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 New Roman"/>
                          <a:ea typeface="Calibri"/>
                          <a:cs typeface="Kartika"/>
                        </a:rPr>
                        <a:t>Decision Tree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98.52%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98.53%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98.53%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98.53%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95.42%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95.42%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95.42%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Times New Roman"/>
                          <a:ea typeface="Calibri"/>
                          <a:cs typeface="Kartika"/>
                        </a:rPr>
                        <a:t>95.42%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 New Roman"/>
                          <a:ea typeface="Calibri"/>
                          <a:cs typeface="Kartika"/>
                        </a:rPr>
                        <a:t>Random Forest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99.03%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99.03%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99.03%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99.03%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96.89%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96.90%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96.89%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Times New Roman"/>
                          <a:ea typeface="Calibri"/>
                          <a:cs typeface="Kartika"/>
                        </a:rPr>
                        <a:t>96.89%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 dirty="0">
                          <a:effectLst/>
                          <a:latin typeface="Times New Roman"/>
                          <a:ea typeface="Calibri"/>
                          <a:cs typeface="Kartika"/>
                        </a:rPr>
                        <a:t>Naive Bayes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59.88%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78.68%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59.89%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54.90%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61.32%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79.25%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61.32%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Times New Roman"/>
                          <a:ea typeface="Calibri"/>
                          <a:cs typeface="Kartika"/>
                        </a:rPr>
                        <a:t>56.92%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 New Roman"/>
                          <a:ea typeface="Calibri"/>
                          <a:cs typeface="Kartika"/>
                        </a:rPr>
                        <a:t>KNN with k = 6, Hamming distance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99.18%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99.02%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99.02%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99.02%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96.41%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96.41%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96.41%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Times New Roman"/>
                          <a:ea typeface="Calibri"/>
                          <a:cs typeface="Kartika"/>
                        </a:rPr>
                        <a:t>96.41%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 dirty="0">
                          <a:effectLst/>
                          <a:latin typeface="Times New Roman"/>
                          <a:ea typeface="Calibri"/>
                          <a:cs typeface="Kartika"/>
                        </a:rPr>
                        <a:t>SVM with </a:t>
                      </a:r>
                      <a:r>
                        <a:rPr lang="en-US" sz="1000" b="1" dirty="0" smtClean="0">
                          <a:effectLst/>
                          <a:latin typeface="Times New Roman"/>
                          <a:ea typeface="Calibri"/>
                          <a:cs typeface="Kartika"/>
                        </a:rPr>
                        <a:t>RBF and cross </a:t>
                      </a:r>
                      <a:r>
                        <a:rPr lang="en-US" sz="1000" b="1" dirty="0">
                          <a:effectLst/>
                          <a:latin typeface="Times New Roman"/>
                          <a:ea typeface="Calibri"/>
                          <a:cs typeface="Kartika"/>
                        </a:rPr>
                        <a:t>validation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98.86%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98.87%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Times New Roman"/>
                          <a:ea typeface="Calibri"/>
                          <a:cs typeface="Kartika"/>
                        </a:rPr>
                        <a:t>98.86%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98.86%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96.77%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96.78%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96.77%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Times New Roman"/>
                          <a:ea typeface="Calibri"/>
                          <a:cs typeface="Kartika"/>
                        </a:rPr>
                        <a:t>96.77%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5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Conclusion and Future Scope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r>
              <a:rPr lang="en-US" sz="1800" dirty="0" smtClean="0"/>
              <a:t>Can implement a plugin in browsers to prevent users from unknowingly accessing phishing websites.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By using only the 13 important features we are able to achieve a recall of 94 % in decision tree. </a:t>
            </a:r>
          </a:p>
          <a:p>
            <a:endParaRPr lang="en-US" sz="1800" dirty="0"/>
          </a:p>
          <a:p>
            <a:r>
              <a:rPr lang="en-US" sz="1800" dirty="0"/>
              <a:t>Following are the 13 important features selected from our models: </a:t>
            </a:r>
            <a:endParaRPr lang="en-US" sz="1800" dirty="0" smtClean="0"/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SSLfinal_State</a:t>
            </a:r>
            <a:r>
              <a:rPr lang="en-US" sz="1800" dirty="0" smtClean="0"/>
              <a:t>                            </a:t>
            </a:r>
            <a:r>
              <a:rPr lang="en-US" sz="1800" dirty="0" err="1" smtClean="0"/>
              <a:t>URL_of_Anchor</a:t>
            </a:r>
            <a:r>
              <a:rPr lang="en-US" sz="1800" dirty="0" smtClean="0"/>
              <a:t>                     </a:t>
            </a:r>
            <a:r>
              <a:rPr lang="en-US" sz="1800" dirty="0" err="1" smtClean="0"/>
              <a:t>Prefix_Suffix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web_traffic</a:t>
            </a:r>
            <a:r>
              <a:rPr lang="en-US" sz="1800" dirty="0" smtClean="0"/>
              <a:t>                                 </a:t>
            </a:r>
            <a:r>
              <a:rPr lang="en-US" sz="1800" dirty="0" err="1" smtClean="0"/>
              <a:t>Links_in_tags</a:t>
            </a:r>
            <a:r>
              <a:rPr lang="en-US" sz="1800" dirty="0" smtClean="0"/>
              <a:t>                         </a:t>
            </a:r>
            <a:r>
              <a:rPr lang="en-US" sz="1800" dirty="0" err="1" smtClean="0"/>
              <a:t>Request_URL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having_SubDomain</a:t>
            </a:r>
            <a:r>
              <a:rPr lang="en-US" sz="1800" dirty="0" smtClean="0"/>
              <a:t>                   SFH                                          Google_Index 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age_of_domain</a:t>
            </a:r>
            <a:r>
              <a:rPr lang="en-US" sz="1800" dirty="0" smtClean="0"/>
              <a:t>                         </a:t>
            </a:r>
            <a:r>
              <a:rPr lang="en-US" sz="1800" dirty="0" err="1" smtClean="0"/>
              <a:t>having_IP_Address</a:t>
            </a:r>
            <a:r>
              <a:rPr lang="en-US" sz="1800" dirty="0" smtClean="0"/>
              <a:t>                </a:t>
            </a:r>
            <a:r>
              <a:rPr lang="en-US" sz="1800" dirty="0" err="1" smtClean="0"/>
              <a:t>Page_Rank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Domain_registration_length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0816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838200"/>
          </a:xfrm>
        </p:spPr>
        <p:txBody>
          <a:bodyPr/>
          <a:lstStyle/>
          <a:p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066800"/>
            <a:ext cx="6400800" cy="45720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Introduction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Dataset Information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Understanding the data (EDA)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Models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Future Scope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98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dirty="0" smtClean="0"/>
              <a:t>	Phishing </a:t>
            </a:r>
            <a:r>
              <a:rPr lang="en-US" sz="2400" dirty="0"/>
              <a:t>websites are those websites that mimic the legitimate websites and deceive online users in order to steal their sensitive information. Phishing website </a:t>
            </a:r>
            <a:r>
              <a:rPr lang="en-US" sz="2400" dirty="0" smtClean="0"/>
              <a:t>detection </a:t>
            </a:r>
            <a:r>
              <a:rPr lang="en-US" sz="2400" dirty="0"/>
              <a:t>can be defined in machine learning context as a typical classification problem. </a:t>
            </a:r>
            <a:endParaRPr lang="en-US" sz="2400" dirty="0" smtClean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45" y="3886200"/>
            <a:ext cx="4373250" cy="1664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594607"/>
            <a:ext cx="399298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88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Dataset Information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dataset is a collection of 11055 different websites from different sources like PhishTank archive (www.phishtank.com), MillerSmiles archive (www.millersmiles.co.uk) and Google’s searching operators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124200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Total number of websites: 11055 websites</a:t>
            </a:r>
          </a:p>
          <a:p>
            <a:pPr algn="just"/>
            <a:r>
              <a:rPr lang="en-US" b="1" dirty="0" smtClean="0"/>
              <a:t> 	</a:t>
            </a:r>
            <a:r>
              <a:rPr lang="en-US" b="1" dirty="0" smtClean="0">
                <a:solidFill>
                  <a:srgbClr val="C00000"/>
                </a:solidFill>
              </a:rPr>
              <a:t>Phishing </a:t>
            </a:r>
            <a:r>
              <a:rPr lang="en-US" b="1" dirty="0">
                <a:solidFill>
                  <a:srgbClr val="C00000"/>
                </a:solidFill>
              </a:rPr>
              <a:t>websites </a:t>
            </a:r>
            <a:r>
              <a:rPr lang="en-US" b="1" dirty="0" smtClean="0">
                <a:solidFill>
                  <a:srgbClr val="C00000"/>
                </a:solidFill>
              </a:rPr>
              <a:t>: 4898      (55.68 %)</a:t>
            </a:r>
            <a:endParaRPr lang="en-US" dirty="0" smtClean="0">
              <a:solidFill>
                <a:srgbClr val="C00000"/>
              </a:solidFill>
            </a:endParaRPr>
          </a:p>
          <a:p>
            <a:pPr algn="just"/>
            <a:r>
              <a:rPr lang="en-US" b="1" dirty="0" smtClean="0">
                <a:solidFill>
                  <a:srgbClr val="00B050"/>
                </a:solidFill>
              </a:rPr>
              <a:t>	Legitimate websites : 6157  (44.32 %)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343400"/>
            <a:ext cx="853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dataset has 30 features and all the collected features hold the categorical </a:t>
            </a:r>
            <a:r>
              <a:rPr lang="en-US" dirty="0" smtClean="0"/>
              <a:t>values: 	</a:t>
            </a:r>
            <a:r>
              <a:rPr lang="en-US" dirty="0" smtClean="0">
                <a:solidFill>
                  <a:srgbClr val="C00000"/>
                </a:solidFill>
              </a:rPr>
              <a:t>Phishing </a:t>
            </a:r>
            <a:r>
              <a:rPr lang="en-US" dirty="0">
                <a:solidFill>
                  <a:srgbClr val="C00000"/>
                </a:solidFill>
              </a:rPr>
              <a:t>as -</a:t>
            </a:r>
            <a:r>
              <a:rPr lang="en-US" dirty="0" smtClean="0">
                <a:solidFill>
                  <a:srgbClr val="C00000"/>
                </a:solidFill>
              </a:rPr>
              <a:t>1</a:t>
            </a:r>
          </a:p>
          <a:p>
            <a:r>
              <a:rPr lang="en-US" dirty="0" smtClean="0"/>
              <a:t>	Suspicious as 0</a:t>
            </a:r>
          </a:p>
          <a:p>
            <a:r>
              <a:rPr lang="en-US" dirty="0"/>
              <a:t>	</a:t>
            </a:r>
            <a:r>
              <a:rPr lang="en-US" b="1" dirty="0" smtClean="0">
                <a:solidFill>
                  <a:srgbClr val="00B050"/>
                </a:solidFill>
              </a:rPr>
              <a:t>Legitimate </a:t>
            </a:r>
            <a:r>
              <a:rPr lang="en-US" b="1" dirty="0">
                <a:solidFill>
                  <a:srgbClr val="00B050"/>
                </a:solidFill>
              </a:rPr>
              <a:t>as </a:t>
            </a:r>
            <a:r>
              <a:rPr lang="en-US" b="1" dirty="0" smtClean="0">
                <a:solidFill>
                  <a:srgbClr val="00B050"/>
                </a:solidFill>
              </a:rPr>
              <a:t>1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77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6017"/>
          </a:xfrm>
        </p:spPr>
        <p:txBody>
          <a:bodyPr/>
          <a:lstStyle/>
          <a:p>
            <a:r>
              <a:rPr lang="en-US" sz="3600" dirty="0"/>
              <a:t>Dataset Information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080655"/>
            <a:ext cx="3810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1.) Address </a:t>
            </a:r>
            <a:r>
              <a:rPr lang="en-US" sz="1600" b="1" dirty="0"/>
              <a:t>Bar based Features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b="1" dirty="0" err="1"/>
              <a:t>having_IP_Address</a:t>
            </a:r>
            <a:endParaRPr lang="en-US" sz="1600" b="1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err="1"/>
              <a:t>URL_Length</a:t>
            </a:r>
            <a:endParaRPr lang="en-US" sz="16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err="1"/>
              <a:t>Shortining_Service</a:t>
            </a:r>
            <a:endParaRPr lang="en-US" sz="16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err="1"/>
              <a:t>having_At_Symbol</a:t>
            </a:r>
            <a:endParaRPr lang="en-US" sz="16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err="1"/>
              <a:t>double_slash_redirecting</a:t>
            </a:r>
            <a:endParaRPr lang="en-US" sz="16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b="1" dirty="0" err="1"/>
              <a:t>Prefix_Suffix</a:t>
            </a:r>
            <a:endParaRPr lang="en-US" sz="1600" b="1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b="1" dirty="0" err="1"/>
              <a:t>having_Sub_Domain</a:t>
            </a:r>
            <a:endParaRPr lang="en-US" sz="1600" b="1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b="1" dirty="0" err="1"/>
              <a:t>SSLfinal_State</a:t>
            </a:r>
            <a:endParaRPr lang="en-US" sz="1600" b="1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b="1" dirty="0" err="1"/>
              <a:t>Domain_registeration_length</a:t>
            </a:r>
            <a:endParaRPr lang="en-US" sz="1600" b="1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/>
              <a:t>Favicon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/>
              <a:t>port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err="1"/>
              <a:t>HTTPS_token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4637" y="4572000"/>
            <a:ext cx="3429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  <a:r>
              <a:rPr lang="en-US" sz="1600" b="1" dirty="0" smtClean="0"/>
              <a:t>.) </a:t>
            </a:r>
            <a:r>
              <a:rPr lang="en-US" sz="1600" b="1" dirty="0"/>
              <a:t>Abnormal Based Features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b="1" dirty="0" err="1"/>
              <a:t>Request_URL</a:t>
            </a:r>
            <a:endParaRPr lang="en-US" sz="1600" b="1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b="1" dirty="0" err="1"/>
              <a:t>URL_of_Anchor</a:t>
            </a:r>
            <a:endParaRPr lang="en-US" sz="1600" b="1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b="1" dirty="0" err="1"/>
              <a:t>Links_in_tags</a:t>
            </a:r>
            <a:endParaRPr lang="en-US" sz="1600" b="1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b="1" dirty="0"/>
              <a:t>SFH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err="1"/>
              <a:t>Submitting_to_email</a:t>
            </a:r>
            <a:endParaRPr lang="en-US" sz="16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err="1"/>
              <a:t>Abnormal_URL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267200" y="4558145"/>
            <a:ext cx="419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</a:t>
            </a:r>
            <a:r>
              <a:rPr lang="en-US" sz="1600" b="1" dirty="0" smtClean="0"/>
              <a:t>.) </a:t>
            </a:r>
            <a:r>
              <a:rPr lang="en-US" sz="1600" b="1" dirty="0"/>
              <a:t>HTML and JavaScript based Features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/>
              <a:t>Redirect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err="1"/>
              <a:t>on_mouseover</a:t>
            </a:r>
            <a:endParaRPr lang="en-US" sz="16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err="1"/>
              <a:t>RightClick</a:t>
            </a:r>
            <a:endParaRPr lang="en-US" sz="16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err="1"/>
              <a:t>popUpWidnow</a:t>
            </a:r>
            <a:endParaRPr lang="en-US" sz="16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err="1"/>
              <a:t>Iframe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1447800"/>
            <a:ext cx="3429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3</a:t>
            </a:r>
            <a:r>
              <a:rPr lang="en-US" sz="1600" b="1" dirty="0" smtClean="0"/>
              <a:t>.) </a:t>
            </a:r>
            <a:r>
              <a:rPr lang="en-US" sz="1600" b="1" dirty="0"/>
              <a:t>Domain based Features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b="1" dirty="0" err="1"/>
              <a:t>age_of_domain</a:t>
            </a:r>
            <a:endParaRPr lang="en-US" sz="1600" b="1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err="1"/>
              <a:t>DNSRecord</a:t>
            </a:r>
            <a:endParaRPr lang="en-US" sz="16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b="1" dirty="0" err="1"/>
              <a:t>web_traffic</a:t>
            </a:r>
            <a:endParaRPr lang="en-US" sz="1600" b="1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b="1" dirty="0" err="1"/>
              <a:t>Page_Rank</a:t>
            </a:r>
            <a:endParaRPr lang="en-US" sz="1600" b="1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b="1" dirty="0" err="1"/>
              <a:t>Google_Index</a:t>
            </a:r>
            <a:endParaRPr lang="en-US" sz="1600" b="1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err="1"/>
              <a:t>Links_pointing_to_page</a:t>
            </a:r>
            <a:endParaRPr lang="en-US" sz="16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err="1"/>
              <a:t>Statistical_report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0299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Understanding the data (EDA)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600"/>
            <a:ext cx="8229600" cy="3469286"/>
          </a:xfrm>
        </p:spPr>
      </p:pic>
      <p:sp>
        <p:nvSpPr>
          <p:cNvPr id="5" name="TextBox 4"/>
          <p:cNvSpPr txBox="1"/>
          <p:nvPr/>
        </p:nvSpPr>
        <p:spPr>
          <a:xfrm>
            <a:off x="609600" y="15240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selection based </a:t>
            </a:r>
            <a:r>
              <a:rPr lang="en-US" dirty="0"/>
              <a:t>on the </a:t>
            </a:r>
            <a:r>
              <a:rPr lang="en-US"/>
              <a:t>ANOVA </a:t>
            </a:r>
            <a:r>
              <a:rPr lang="en-US" smtClean="0"/>
              <a:t> F-score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057400"/>
            <a:ext cx="43053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600" dirty="0" smtClean="0"/>
              <a:t>Model – Logistic Regression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88818" y="12954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In phishing dataset the predictor variables are all categorical variables and the accuracy obtained for a simple logistic regression is high and that shows the model is having less noise.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089130"/>
            <a:ext cx="3200401" cy="2358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957828"/>
              </p:ext>
            </p:extLst>
          </p:nvPr>
        </p:nvGraphicFramePr>
        <p:xfrm>
          <a:off x="398318" y="2495729"/>
          <a:ext cx="8229600" cy="14135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5400"/>
                <a:gridCol w="685800"/>
                <a:gridCol w="7620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</a:rPr>
                        <a:t>Models</a:t>
                      </a:r>
                      <a:endParaRPr lang="en-US" sz="1050" dirty="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</a:rPr>
                        <a:t>Training Results</a:t>
                      </a:r>
                      <a:endParaRPr lang="en-US" sz="1050" dirty="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Testing Results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16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Accuracy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Precision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Recall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F1-Score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Accuracy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Precision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Recall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F1-Score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3736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 New Roman"/>
                          <a:ea typeface="Calibri"/>
                          <a:cs typeface="Kartika"/>
                        </a:rPr>
                        <a:t>LR with L1 regularization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93.02%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93.03%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93.02%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93.01%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92.64%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92.66%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92.64%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Times New Roman"/>
                          <a:ea typeface="Calibri"/>
                          <a:cs typeface="Kartika"/>
                        </a:rPr>
                        <a:t>92.63%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</a:tr>
              <a:tr h="3736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 New Roman"/>
                          <a:ea typeface="Calibri"/>
                          <a:cs typeface="Kartika"/>
                        </a:rPr>
                        <a:t>LR with 13 important variables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92.31%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92.32%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92.31%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92.30%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92.10%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92.13%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92.10%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Times New Roman"/>
                          <a:ea typeface="Calibri"/>
                          <a:cs typeface="Kartika"/>
                        </a:rPr>
                        <a:t>92.08%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54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Model – SVM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8205728"/>
              </p:ext>
            </p:extLst>
          </p:nvPr>
        </p:nvGraphicFramePr>
        <p:xfrm>
          <a:off x="422564" y="1814599"/>
          <a:ext cx="8229600" cy="20231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5400"/>
                <a:gridCol w="685800"/>
                <a:gridCol w="7620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</a:rPr>
                        <a:t>Models</a:t>
                      </a:r>
                      <a:endParaRPr lang="en-US" sz="1050" dirty="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</a:rPr>
                        <a:t>Training Results</a:t>
                      </a:r>
                      <a:endParaRPr lang="en-US" sz="1050" dirty="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Testing Results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16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Accuracy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Precision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Recall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</a:rPr>
                        <a:t>F1-Score</a:t>
                      </a:r>
                      <a:endParaRPr lang="en-US" sz="1050" dirty="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Accuracy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Precision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Recall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F1-Score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 New Roman"/>
                          <a:ea typeface="Calibri"/>
                          <a:cs typeface="Kartika"/>
                        </a:rPr>
                        <a:t>SVM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95.15%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95.17%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95.15%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95.15%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94.27%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94.29%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94.27%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94.26%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 New Roman"/>
                          <a:ea typeface="Calibri"/>
                          <a:cs typeface="Kartika"/>
                        </a:rPr>
                        <a:t>SVM with cross validation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98.86%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98.87%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98.86%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98.86%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96.77%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96.78%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96.77%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96.77%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>
                          <a:effectLst/>
                          <a:latin typeface="Times New Roman"/>
                          <a:ea typeface="Calibri"/>
                          <a:cs typeface="Kartika"/>
                        </a:rPr>
                        <a:t>SVM with 13 important features and cross validation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97.09%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97.10%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97.09%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97.09%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94.99%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95.00%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95.00%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Times New Roman"/>
                          <a:ea typeface="Calibri"/>
                          <a:cs typeface="Kartika"/>
                        </a:rPr>
                        <a:t>94.99%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081200"/>
            <a:ext cx="3089564" cy="2451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9906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Support Vector Machine (SVM) performs classification by finding the </a:t>
            </a:r>
            <a:r>
              <a:rPr lang="en-US" dirty="0" err="1"/>
              <a:t>hyperplane</a:t>
            </a:r>
            <a:r>
              <a:rPr lang="en-US" dirty="0"/>
              <a:t> that maximizes the margin between the two classes.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8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3964"/>
            <a:ext cx="8229600" cy="949036"/>
          </a:xfrm>
        </p:spPr>
        <p:txBody>
          <a:bodyPr/>
          <a:lstStyle/>
          <a:p>
            <a:r>
              <a:rPr lang="en-US" sz="3600" dirty="0" smtClean="0"/>
              <a:t>Model – Naive Bayes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143876"/>
              </p:ext>
            </p:extLst>
          </p:nvPr>
        </p:nvGraphicFramePr>
        <p:xfrm>
          <a:off x="381000" y="2057400"/>
          <a:ext cx="8229600" cy="13277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5400"/>
                <a:gridCol w="685800"/>
                <a:gridCol w="7620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</a:rPr>
                        <a:t>Models</a:t>
                      </a:r>
                      <a:endParaRPr lang="en-US" sz="1050" dirty="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</a:rPr>
                        <a:t>Training Results</a:t>
                      </a:r>
                      <a:endParaRPr lang="en-US" sz="1050" dirty="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Testing Results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16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Accuracy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Precision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Recall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 dirty="0">
                          <a:effectLst/>
                          <a:latin typeface="+mn-lt"/>
                        </a:rPr>
                        <a:t>F1-Score</a:t>
                      </a:r>
                      <a:endParaRPr lang="en-US" sz="1050" dirty="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Accuracy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Precision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Recall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50">
                          <a:effectLst/>
                          <a:latin typeface="+mn-lt"/>
                        </a:rPr>
                        <a:t>F1-Score</a:t>
                      </a:r>
                      <a:endParaRPr lang="en-US" sz="1050">
                        <a:effectLst/>
                        <a:latin typeface="+mn-lt"/>
                        <a:ea typeface="Calibri"/>
                        <a:cs typeface="Kartika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 dirty="0">
                          <a:effectLst/>
                          <a:latin typeface="Times New Roman"/>
                          <a:ea typeface="Calibri"/>
                          <a:cs typeface="Kartika"/>
                        </a:rPr>
                        <a:t>Naive Bayes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59.88%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78.68%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59.89%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54.90%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61.32%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79.25%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61.32%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Times New Roman"/>
                          <a:ea typeface="Calibri"/>
                          <a:cs typeface="Kartika"/>
                        </a:rPr>
                        <a:t>56.92%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 dirty="0">
                          <a:effectLst/>
                          <a:latin typeface="Times New Roman"/>
                          <a:ea typeface="Calibri"/>
                          <a:cs typeface="Kartika"/>
                        </a:rPr>
                        <a:t>Naïve Bayes with 13 important variables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59.07%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78.73%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59.07%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53.65%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59.93%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78.96%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libri"/>
                          <a:cs typeface="Kartika"/>
                        </a:rPr>
                        <a:t>59.93%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Times New Roman"/>
                          <a:ea typeface="Calibri"/>
                          <a:cs typeface="Kartika"/>
                        </a:rPr>
                        <a:t>54.91%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Kartika"/>
                      </a:endParaRPr>
                    </a:p>
                  </a:txBody>
                  <a:tcPr marL="68580" marR="68580" marT="9525" marB="0" anchor="ctr"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886200"/>
            <a:ext cx="2806774" cy="2378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13716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Assumes that the variables are independent of each other, but that’s not true.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54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873</Words>
  <Application>Microsoft Office PowerPoint</Application>
  <PresentationFormat>On-screen Show (4:3)</PresentationFormat>
  <Paragraphs>334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Detection and Prediction of Phishing Websites </vt:lpstr>
      <vt:lpstr>Agenda</vt:lpstr>
      <vt:lpstr>Introduction</vt:lpstr>
      <vt:lpstr>Dataset Information</vt:lpstr>
      <vt:lpstr>Dataset Information</vt:lpstr>
      <vt:lpstr>Understanding the data (EDA) </vt:lpstr>
      <vt:lpstr>Model – Logistic Regression</vt:lpstr>
      <vt:lpstr>Model – SVM</vt:lpstr>
      <vt:lpstr>Model – Naive Bayes</vt:lpstr>
      <vt:lpstr>Model – Decision Tree</vt:lpstr>
      <vt:lpstr>Model – Random Forest</vt:lpstr>
      <vt:lpstr>Model – K Nearest Neighbor</vt:lpstr>
      <vt:lpstr>Model – Results</vt:lpstr>
      <vt:lpstr>Conclusion and Future Scope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Ammu John</dc:creator>
  <cp:lastModifiedBy>Windows User</cp:lastModifiedBy>
  <cp:revision>45</cp:revision>
  <dcterms:created xsi:type="dcterms:W3CDTF">2006-08-16T00:00:00Z</dcterms:created>
  <dcterms:modified xsi:type="dcterms:W3CDTF">2017-11-10T07:35:23Z</dcterms:modified>
</cp:coreProperties>
</file>