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71" r:id="rId7"/>
    <p:sldId id="272" r:id="rId8"/>
    <p:sldId id="261" r:id="rId9"/>
    <p:sldId id="262" r:id="rId10"/>
    <p:sldId id="263" r:id="rId11"/>
    <p:sldId id="264" r:id="rId12"/>
    <p:sldId id="273" r:id="rId13"/>
    <p:sldId id="265" r:id="rId14"/>
    <p:sldId id="266" r:id="rId15"/>
    <p:sldId id="267" r:id="rId16"/>
    <p:sldId id="268" r:id="rId17"/>
    <p:sldId id="269" r:id="rId18"/>
    <p:sldId id="270" r:id="rId19"/>
  </p:sldIdLst>
  <p:sldSz cx="12192000" cy="6858000"/>
  <p:notesSz cx="6858000" cy="9144000"/>
  <p:embeddedFontLst>
    <p:embeddedFont>
      <p:font typeface="Overlock" panose="020005060300000200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uqODc/d04gKEaz6VQdMsFiW/d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2CB0CC-7CD3-42C3-9C25-0699F02B90F6}">
  <a:tblStyle styleId="{032CB0CC-7CD3-42C3-9C25-0699F02B90F6}"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59" d="100"/>
          <a:sy n="59" d="100"/>
        </p:scale>
        <p:origin x="10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font" Target="fonts/font1.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customschemas.google.com/relationships/presentationmetadata" Target="meta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4.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3.fntdata"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2.fntdata"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3.jpg"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extLst>
              <p:ext uri="{D42A27DB-BD31-4B8C-83A1-F6EECF244321}">
                <p14:modId xmlns:p14="http://schemas.microsoft.com/office/powerpoint/2010/main" val="2751848725"/>
              </p:ext>
            </p:extLst>
          </p:nvPr>
        </p:nvGraphicFramePr>
        <p:xfrm>
          <a:off x="1025717" y="2759103"/>
          <a:ext cx="10511600" cy="3180500"/>
        </p:xfrm>
        <a:graphic>
          <a:graphicData uri="http://schemas.openxmlformats.org/drawingml/2006/table">
            <a:tbl>
              <a:tblPr>
                <a:noFill/>
                <a:tableStyleId>{032CB0CC-7CD3-42C3-9C25-0699F02B90F6}</a:tableStyleId>
              </a:tblPr>
              <a:tblGrid>
                <a:gridCol w="1008675">
                  <a:extLst>
                    <a:ext uri="{9D8B030D-6E8A-4147-A177-3AD203B41FA5}">
                      <a16:colId xmlns:a16="http://schemas.microsoft.com/office/drawing/2014/main" val="20000"/>
                    </a:ext>
                  </a:extLst>
                </a:gridCol>
                <a:gridCol w="3266951">
                  <a:extLst>
                    <a:ext uri="{9D8B030D-6E8A-4147-A177-3AD203B41FA5}">
                      <a16:colId xmlns:a16="http://schemas.microsoft.com/office/drawing/2014/main" val="20001"/>
                    </a:ext>
                  </a:extLst>
                </a:gridCol>
                <a:gridCol w="1632857">
                  <a:extLst>
                    <a:ext uri="{9D8B030D-6E8A-4147-A177-3AD203B41FA5}">
                      <a16:colId xmlns:a16="http://schemas.microsoft.com/office/drawing/2014/main" val="20002"/>
                    </a:ext>
                  </a:extLst>
                </a:gridCol>
                <a:gridCol w="4603117">
                  <a:extLst>
                    <a:ext uri="{9D8B030D-6E8A-4147-A177-3AD203B41FA5}">
                      <a16:colId xmlns:a16="http://schemas.microsoft.com/office/drawing/2014/main" val="20003"/>
                    </a:ext>
                  </a:extLst>
                </a:gridCol>
              </a:tblGrid>
              <a:tr h="723350">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u="none" strike="noStrike" cap="none">
                          <a:latin typeface="Times New Roman"/>
                          <a:ea typeface="Times New Roman"/>
                          <a:cs typeface="Times New Roman"/>
                          <a:sym typeface="Times New Roman"/>
                        </a:rPr>
                        <a:t> S.No</a:t>
                      </a:r>
                      <a:endParaRPr sz="2000" b="1" i="0" u="none" strike="noStrike" cap="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a:buNone/>
                      </a:pPr>
                      <a:r>
                        <a:rPr lang="en-IN" sz="2000" b="1" u="none" strike="noStrike" cap="none">
                          <a:latin typeface="Times New Roman"/>
                          <a:ea typeface="Times New Roman"/>
                          <a:cs typeface="Times New Roman"/>
                          <a:sym typeface="Times New Roman"/>
                        </a:rPr>
                        <a:t>Name of the student </a:t>
                      </a:r>
                      <a:endParaRPr sz="2000" b="1" i="0" u="none" strike="noStrike" cap="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u="none" strike="noStrike" cap="none">
                          <a:latin typeface="Times New Roman"/>
                          <a:ea typeface="Times New Roman"/>
                          <a:cs typeface="Times New Roman"/>
                          <a:sym typeface="Times New Roman"/>
                        </a:rPr>
                        <a:t>Year/Dept.</a:t>
                      </a:r>
                      <a:endParaRPr sz="2000" b="1" i="0" u="none" strike="noStrike" cap="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u="none" strike="noStrike" cap="none">
                          <a:latin typeface="Times New Roman"/>
                          <a:ea typeface="Times New Roman"/>
                          <a:cs typeface="Times New Roman"/>
                          <a:sym typeface="Times New Roman"/>
                        </a:rPr>
                        <a:t>Email Id</a:t>
                      </a:r>
                      <a:endParaRPr sz="2000" b="1" i="0" u="none" strike="noStrike" cap="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19050">
                <a:tc>
                  <a:txBody>
                    <a:bodyPr/>
                    <a:lstStyle/>
                    <a:p>
                      <a:pPr marL="0" marR="0" lvl="0" indent="0" algn="ctr" rtl="0">
                        <a:lnSpc>
                          <a:spcPct val="100000"/>
                        </a:lnSpc>
                        <a:spcBef>
                          <a:spcPts val="0"/>
                        </a:spcBef>
                        <a:spcAft>
                          <a:spcPts val="0"/>
                        </a:spcAft>
                        <a:buClr>
                          <a:srgbClr val="0000FF"/>
                        </a:buClr>
                        <a:buSzPts val="2000"/>
                        <a:buFont typeface="Times New Roman"/>
                        <a:buNone/>
                      </a:pPr>
                      <a:r>
                        <a:rPr lang="en-IN" sz="2000" b="1" i="0" u="none" strike="noStrike" cap="none">
                          <a:solidFill>
                            <a:srgbClr val="0000FF"/>
                          </a:solidFill>
                          <a:latin typeface="Times New Roman"/>
                          <a:ea typeface="Times New Roman"/>
                          <a:cs typeface="Times New Roman"/>
                          <a:sym typeface="Times New Roman"/>
                        </a:rPr>
                        <a:t>1</a:t>
                      </a:r>
                      <a:endParaRPr sz="2000" b="1" u="none" strike="noStrike" cap="none">
                        <a:solidFill>
                          <a:srgbClr val="0000FF"/>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FF"/>
                        </a:buClr>
                        <a:buSzPts val="2000"/>
                        <a:buFont typeface="Times New Roman"/>
                        <a:buNone/>
                      </a:pPr>
                      <a:r>
                        <a:rPr lang="en-IN" sz="2000" b="1" i="0" u="none" strike="noStrike" cap="none" dirty="0">
                          <a:solidFill>
                            <a:srgbClr val="0000FF"/>
                          </a:solidFill>
                          <a:latin typeface="Times New Roman"/>
                          <a:ea typeface="Times New Roman"/>
                          <a:cs typeface="Times New Roman"/>
                          <a:sym typeface="Times New Roman"/>
                        </a:rPr>
                        <a:t>PURUSHOTHAMAN A</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2000"/>
                        <a:buFont typeface="Times New Roman"/>
                        <a:buNone/>
                      </a:pPr>
                      <a:r>
                        <a:rPr lang="en-IN" sz="2400" b="1" i="0" u="none" strike="noStrike" cap="none" baseline="30000" dirty="0">
                          <a:solidFill>
                            <a:srgbClr val="0000FF"/>
                          </a:solidFill>
                          <a:latin typeface="Times New Roman"/>
                          <a:ea typeface="Times New Roman"/>
                          <a:cs typeface="Times New Roman"/>
                          <a:sym typeface="Times New Roman"/>
                        </a:rPr>
                        <a:t>2rd</a:t>
                      </a:r>
                      <a:r>
                        <a:rPr lang="en-IN" sz="2000" b="1" i="0" u="none" strike="noStrike" cap="none" dirty="0">
                          <a:solidFill>
                            <a:srgbClr val="0000FF"/>
                          </a:solidFill>
                          <a:latin typeface="Times New Roman"/>
                          <a:ea typeface="Times New Roman"/>
                          <a:cs typeface="Times New Roman"/>
                          <a:sym typeface="Times New Roman"/>
                        </a:rPr>
                        <a:t> yr/ECE</a:t>
                      </a:r>
                      <a:endParaRPr sz="1400" u="none" strike="noStrike" cap="none" dirty="0"/>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2000"/>
                        <a:buFont typeface="Times New Roman"/>
                        <a:buNone/>
                      </a:pPr>
                      <a:r>
                        <a:rPr lang="en-IN" sz="2000" b="1" i="0" u="none" strike="noStrike" cap="none" dirty="0">
                          <a:solidFill>
                            <a:srgbClr val="0000FF"/>
                          </a:solidFill>
                          <a:latin typeface="Times New Roman"/>
                          <a:ea typeface="Times New Roman"/>
                          <a:cs typeface="Times New Roman"/>
                          <a:sym typeface="Times New Roman"/>
                        </a:rPr>
                        <a:t>Purushotharun2005@gmail.com</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19050">
                <a:tc>
                  <a:txBody>
                    <a:bodyPr/>
                    <a:lstStyle/>
                    <a:p>
                      <a:pPr marL="0" marR="0" lvl="0" indent="0" algn="ctr" rtl="0">
                        <a:lnSpc>
                          <a:spcPct val="100000"/>
                        </a:lnSpc>
                        <a:spcBef>
                          <a:spcPts val="0"/>
                        </a:spcBef>
                        <a:spcAft>
                          <a:spcPts val="0"/>
                        </a:spcAft>
                        <a:buClr>
                          <a:srgbClr val="0000FF"/>
                        </a:buClr>
                        <a:buSzPts val="2000"/>
                        <a:buFont typeface="Times New Roman"/>
                        <a:buNone/>
                      </a:pPr>
                      <a:r>
                        <a:rPr lang="en-IN" sz="2000" b="1" i="0" u="none" strike="noStrike" cap="none">
                          <a:solidFill>
                            <a:srgbClr val="0000FF"/>
                          </a:solidFill>
                          <a:latin typeface="Times New Roman"/>
                          <a:ea typeface="Times New Roman"/>
                          <a:cs typeface="Times New Roman"/>
                          <a:sym typeface="Times New Roman"/>
                        </a:rPr>
                        <a:t>2</a:t>
                      </a:r>
                      <a:endParaRPr sz="2000" b="1" u="none" strike="noStrike" cap="none">
                        <a:solidFill>
                          <a:srgbClr val="0000FF"/>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FF"/>
                        </a:buClr>
                        <a:buSzPts val="2000"/>
                        <a:buFont typeface="Times New Roman"/>
                        <a:buNone/>
                      </a:pPr>
                      <a:r>
                        <a:rPr lang="en-IN" sz="2000" b="1" i="0" u="none" strike="noStrike" cap="none" dirty="0">
                          <a:solidFill>
                            <a:srgbClr val="0000FF"/>
                          </a:solidFill>
                          <a:latin typeface="Times New Roman"/>
                          <a:ea typeface="Times New Roman"/>
                          <a:cs typeface="Times New Roman"/>
                          <a:sym typeface="Times New Roman"/>
                        </a:rPr>
                        <a:t>RAJKUMAR R S </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2000"/>
                        <a:buFont typeface="Times New Roman"/>
                        <a:buNone/>
                      </a:pPr>
                      <a:r>
                        <a:rPr lang="en-IN" sz="2400" b="1" i="0" u="none" strike="noStrike" cap="none" baseline="30000" dirty="0">
                          <a:solidFill>
                            <a:srgbClr val="0000FF"/>
                          </a:solidFill>
                          <a:latin typeface="Times New Roman"/>
                          <a:ea typeface="Times New Roman"/>
                          <a:cs typeface="Times New Roman"/>
                          <a:sym typeface="Times New Roman"/>
                        </a:rPr>
                        <a:t>2rd</a:t>
                      </a:r>
                      <a:r>
                        <a:rPr lang="en-IN" sz="2000" b="1" i="0" u="none" strike="noStrike" cap="none" dirty="0">
                          <a:solidFill>
                            <a:srgbClr val="0000FF"/>
                          </a:solidFill>
                          <a:latin typeface="Times New Roman"/>
                          <a:ea typeface="Times New Roman"/>
                          <a:cs typeface="Times New Roman"/>
                          <a:sym typeface="Times New Roman"/>
                        </a:rPr>
                        <a:t> yr/ECE</a:t>
                      </a:r>
                      <a:endParaRPr sz="1400" u="none" strike="noStrike" cap="none" dirty="0"/>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2000"/>
                        <a:buFont typeface="Times New Roman"/>
                        <a:buNone/>
                      </a:pPr>
                      <a:r>
                        <a:rPr lang="en-IN" sz="2000" b="1" i="0" u="none" strike="noStrike" cap="none" dirty="0">
                          <a:solidFill>
                            <a:srgbClr val="0000FF"/>
                          </a:solidFill>
                          <a:latin typeface="Times New Roman"/>
                          <a:ea typeface="Times New Roman"/>
                          <a:cs typeface="Times New Roman"/>
                          <a:sym typeface="Times New Roman"/>
                        </a:rPr>
                        <a:t>rs.rajkumar2005@gmail.com</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19050">
                <a:tc>
                  <a:txBody>
                    <a:bodyPr/>
                    <a:lstStyle/>
                    <a:p>
                      <a:pPr marL="0" marR="0" lvl="0" indent="0" algn="ctr" rtl="0">
                        <a:lnSpc>
                          <a:spcPct val="100000"/>
                        </a:lnSpc>
                        <a:spcBef>
                          <a:spcPts val="0"/>
                        </a:spcBef>
                        <a:spcAft>
                          <a:spcPts val="0"/>
                        </a:spcAft>
                        <a:buClr>
                          <a:srgbClr val="0000FF"/>
                        </a:buClr>
                        <a:buSzPts val="2000"/>
                        <a:buFont typeface="Times New Roman"/>
                        <a:buNone/>
                      </a:pPr>
                      <a:r>
                        <a:rPr lang="en-IN" sz="2000" b="1" i="0" u="none" strike="noStrike" cap="none">
                          <a:solidFill>
                            <a:srgbClr val="0000FF"/>
                          </a:solidFill>
                          <a:latin typeface="Times New Roman"/>
                          <a:ea typeface="Times New Roman"/>
                          <a:cs typeface="Times New Roman"/>
                          <a:sym typeface="Times New Roman"/>
                        </a:rPr>
                        <a:t>3</a:t>
                      </a:r>
                      <a:endParaRPr sz="2000" b="1" u="none" strike="noStrike" cap="none">
                        <a:solidFill>
                          <a:srgbClr val="0000FF"/>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FF"/>
                        </a:buClr>
                        <a:buSzPts val="2000"/>
                        <a:buFont typeface="Times New Roman"/>
                        <a:buNone/>
                      </a:pPr>
                      <a:r>
                        <a:rPr lang="en-IN" sz="2000" b="1" i="0" u="none" strike="noStrike" cap="none" dirty="0">
                          <a:solidFill>
                            <a:srgbClr val="0000FF"/>
                          </a:solidFill>
                          <a:latin typeface="Times New Roman"/>
                          <a:ea typeface="Times New Roman"/>
                          <a:cs typeface="Times New Roman"/>
                          <a:sym typeface="Times New Roman"/>
                        </a:rPr>
                        <a:t>THOMAS LIVINGSTON G</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2000"/>
                        <a:buFont typeface="Times New Roman"/>
                        <a:buNone/>
                      </a:pPr>
                      <a:r>
                        <a:rPr lang="en-IN" sz="2400" b="1" i="0" u="none" strike="noStrike" cap="none" baseline="30000" dirty="0">
                          <a:solidFill>
                            <a:srgbClr val="0000FF"/>
                          </a:solidFill>
                          <a:latin typeface="Times New Roman"/>
                          <a:ea typeface="Times New Roman"/>
                          <a:cs typeface="Times New Roman"/>
                          <a:sym typeface="Times New Roman"/>
                        </a:rPr>
                        <a:t>2rd</a:t>
                      </a:r>
                      <a:r>
                        <a:rPr lang="en-IN" sz="2000" b="1" i="0" u="none" strike="noStrike" cap="none" dirty="0">
                          <a:solidFill>
                            <a:srgbClr val="0000FF"/>
                          </a:solidFill>
                          <a:latin typeface="Times New Roman"/>
                          <a:ea typeface="Times New Roman"/>
                          <a:cs typeface="Times New Roman"/>
                          <a:sym typeface="Times New Roman"/>
                        </a:rPr>
                        <a:t> yr/ECE</a:t>
                      </a:r>
                      <a:endParaRPr sz="1400" u="none" strike="noStrike" cap="none" dirty="0"/>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2000"/>
                        <a:buFont typeface="Times New Roman"/>
                        <a:buNone/>
                      </a:pPr>
                      <a:r>
                        <a:rPr lang="en-IN" sz="2000" b="1" i="0" u="none" strike="noStrike" cap="none" dirty="0">
                          <a:solidFill>
                            <a:srgbClr val="0000FF"/>
                          </a:solidFill>
                          <a:latin typeface="Times New Roman"/>
                          <a:ea typeface="Times New Roman"/>
                          <a:cs typeface="Times New Roman"/>
                          <a:sym typeface="Times New Roman"/>
                        </a:rPr>
                        <a:t>thomaslivingston31306@gmail.com</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5" name="Google Shape;85;p1"/>
          <p:cNvSpPr txBox="1"/>
          <p:nvPr/>
        </p:nvSpPr>
        <p:spPr>
          <a:xfrm>
            <a:off x="466827" y="550416"/>
            <a:ext cx="7508773" cy="892512"/>
          </a:xfrm>
          <a:prstGeom prst="rect">
            <a:avLst/>
          </a:prstGeom>
          <a:noFill/>
          <a:ln>
            <a:noFill/>
          </a:ln>
        </p:spPr>
        <p:txBody>
          <a:bodyPr spcFirstLastPara="1" wrap="square" lIns="91425" tIns="45700" rIns="91425" bIns="45700" anchor="t" anchorCtr="0">
            <a:spAutoFit/>
          </a:bodyPr>
          <a:lstStyle/>
          <a:p>
            <a:pPr>
              <a:buSzPts val="2600"/>
            </a:pPr>
            <a:r>
              <a:rPr lang="en-IN" sz="2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Company Name: </a:t>
            </a:r>
            <a:r>
              <a:rPr lang="en-IN" sz="2600" b="1" i="0" dirty="0">
                <a:solidFill>
                  <a:srgbClr val="0D0D0D"/>
                </a:solidFill>
                <a:effectLst/>
                <a:latin typeface="Times New Roman" panose="02020603050405020304" pitchFamily="18" charset="0"/>
                <a:cs typeface="Times New Roman" panose="02020603050405020304" pitchFamily="18" charset="0"/>
              </a:rPr>
              <a:t>ECOPRESS INNOVATIONS</a:t>
            </a:r>
          </a:p>
          <a:p>
            <a:pPr marL="0" marR="0" lvl="0" indent="0" algn="l" rtl="0">
              <a:lnSpc>
                <a:spcPct val="100000"/>
              </a:lnSpc>
              <a:spcBef>
                <a:spcPts val="0"/>
              </a:spcBef>
              <a:spcAft>
                <a:spcPts val="0"/>
              </a:spcAft>
              <a:buClr>
                <a:srgbClr val="000000"/>
              </a:buClr>
              <a:buSzPts val="2600"/>
              <a:buFont typeface="Arial"/>
              <a:buNone/>
            </a:pPr>
            <a:endParaRPr lang="en-IN" sz="2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86" name="Google Shape;86;p1"/>
          <p:cNvSpPr txBox="1"/>
          <p:nvPr/>
        </p:nvSpPr>
        <p:spPr>
          <a:xfrm>
            <a:off x="7120617" y="1227504"/>
            <a:ext cx="5071383"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MOTTO: </a:t>
            </a:r>
            <a:r>
              <a:rPr lang="en-US" sz="2200" b="1" dirty="0">
                <a:latin typeface="Times New Roman" panose="02020603050405020304" pitchFamily="18" charset="0"/>
                <a:cs typeface="Times New Roman" panose="02020603050405020304" pitchFamily="18" charset="0"/>
              </a:rPr>
              <a:t>Effortless Squeeze, Faster Dry</a:t>
            </a:r>
            <a:endParaRPr sz="2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87" name="Google Shape;87;p1"/>
          <p:cNvSpPr txBox="1"/>
          <p:nvPr/>
        </p:nvSpPr>
        <p:spPr>
          <a:xfrm>
            <a:off x="466827" y="1820663"/>
            <a:ext cx="772650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000000"/>
                </a:solidFill>
                <a:latin typeface="Times New Roman"/>
                <a:ea typeface="Times New Roman"/>
                <a:cs typeface="Times New Roman"/>
                <a:sym typeface="Times New Roman"/>
              </a:rPr>
              <a:t>Project Title: Effortless Squeeze Revolution"</a:t>
            </a:r>
            <a:endParaRPr sz="18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838200" y="365126"/>
            <a:ext cx="10515600" cy="9547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a:buNone/>
            </a:pPr>
            <a:r>
              <a:rPr lang="en-IN" b="1">
                <a:solidFill>
                  <a:srgbClr val="385623"/>
                </a:solidFill>
                <a:latin typeface="Times New Roman"/>
                <a:ea typeface="Times New Roman"/>
                <a:cs typeface="Times New Roman"/>
                <a:sym typeface="Times New Roman"/>
              </a:rPr>
              <a:t>Target Marketing</a:t>
            </a:r>
            <a:endParaRPr/>
          </a:p>
        </p:txBody>
      </p:sp>
      <p:sp>
        <p:nvSpPr>
          <p:cNvPr id="136" name="Google Shape;136;p9"/>
          <p:cNvSpPr txBox="1"/>
          <p:nvPr/>
        </p:nvSpPr>
        <p:spPr>
          <a:xfrm>
            <a:off x="838200" y="1027560"/>
            <a:ext cx="10328082" cy="4524275"/>
          </a:xfrm>
          <a:prstGeom prst="rect">
            <a:avLst/>
          </a:prstGeom>
          <a:noFill/>
          <a:ln>
            <a:noFill/>
          </a:ln>
        </p:spPr>
        <p:txBody>
          <a:bodyPr spcFirstLastPara="1" wrap="square" lIns="91425" tIns="45700" rIns="91425" bIns="45700" anchor="t" anchorCtr="0">
            <a:spAutoFit/>
          </a:bodyPr>
          <a:lstStyle/>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endParaRPr kumimoji="0" lang="en-US" altLang="en-US" sz="3200" b="0" i="0" u="none" strike="noStrike" cap="none" normalizeH="0" baseline="0" dirty="0">
              <a:ln>
                <a:noFill/>
              </a:ln>
              <a:solidFill>
                <a:schemeClr val="accent6">
                  <a:lumMod val="50000"/>
                </a:schemeClr>
              </a:solidFill>
              <a:effectLst/>
              <a:latin typeface="Arial" panose="020B0604020202020204" pitchFamily="34" charset="0"/>
            </a:endParaRP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accent6">
                    <a:lumMod val="50000"/>
                  </a:schemeClr>
                </a:solidFill>
                <a:effectLst/>
                <a:latin typeface="Arial" panose="020B0604020202020204" pitchFamily="34" charset="0"/>
              </a:rPr>
              <a:t>Homeowners.</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accent6">
                    <a:lumMod val="50000"/>
                  </a:schemeClr>
                </a:solidFill>
                <a:effectLst/>
                <a:latin typeface="Arial" panose="020B0604020202020204" pitchFamily="34" charset="0"/>
              </a:rPr>
              <a:t>Travelers (e.g., backpackers, campers).</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accent6">
                    <a:lumMod val="50000"/>
                  </a:schemeClr>
                </a:solidFill>
                <a:effectLst/>
                <a:latin typeface="Arial" panose="020B0604020202020204" pitchFamily="34" charset="0"/>
              </a:rPr>
              <a:t>Laundry businesses and dry cleaners.</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accent6">
                    <a:lumMod val="50000"/>
                  </a:schemeClr>
                </a:solidFill>
                <a:effectLst/>
                <a:latin typeface="Arial" panose="020B0604020202020204" pitchFamily="34" charset="0"/>
              </a:rPr>
              <a:t>Hotels and hospitality industry.</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accent6">
                    <a:lumMod val="50000"/>
                  </a:schemeClr>
                </a:solidFill>
                <a:effectLst/>
                <a:latin typeface="Arial" panose="020B0604020202020204" pitchFamily="34" charset="0"/>
              </a:rPr>
              <a:t>Eco-conscious consumers.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838200" y="365126"/>
            <a:ext cx="10515600" cy="8593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a:buNone/>
            </a:pPr>
            <a:r>
              <a:rPr lang="en-IN" b="1" dirty="0">
                <a:solidFill>
                  <a:srgbClr val="385623"/>
                </a:solidFill>
                <a:latin typeface="Times New Roman"/>
                <a:ea typeface="Times New Roman"/>
                <a:cs typeface="Times New Roman"/>
                <a:sym typeface="Times New Roman"/>
              </a:rPr>
              <a:t>Competitor Analysis</a:t>
            </a:r>
            <a:endParaRPr dirty="0"/>
          </a:p>
        </p:txBody>
      </p:sp>
      <p:sp>
        <p:nvSpPr>
          <p:cNvPr id="142" name="Google Shape;142;p10"/>
          <p:cNvSpPr txBox="1"/>
          <p:nvPr/>
        </p:nvSpPr>
        <p:spPr>
          <a:xfrm>
            <a:off x="838200" y="1116525"/>
            <a:ext cx="10018643" cy="5586104"/>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buClr>
                <a:srgbClr val="000000"/>
              </a:buClr>
              <a:buSzPts val="3200"/>
            </a:pPr>
            <a:r>
              <a:rPr lang="en-IN" sz="3200" b="1" i="0" u="none" strike="noStrike" cap="none" dirty="0">
                <a:solidFill>
                  <a:srgbClr val="385623"/>
                </a:solidFill>
                <a:latin typeface="Times New Roman"/>
                <a:ea typeface="Times New Roman"/>
                <a:cs typeface="Times New Roman"/>
                <a:sym typeface="Times New Roman"/>
              </a:rPr>
              <a:t>Alternate Solutions</a:t>
            </a:r>
            <a:endParaRPr sz="1400" b="0" i="0" u="none" strike="noStrike" cap="none" dirty="0">
              <a:solidFill>
                <a:srgbClr val="000000"/>
              </a:solidFill>
              <a:latin typeface="Arial"/>
              <a:ea typeface="Arial"/>
              <a:cs typeface="Arial"/>
              <a:sym typeface="Arial"/>
            </a:endParaRPr>
          </a:p>
          <a:p>
            <a:pPr marL="457200" indent="-457200">
              <a:lnSpc>
                <a:spcPct val="150000"/>
              </a:lnSpc>
              <a:buFont typeface="Wingdings" panose="05000000000000000000" pitchFamily="2" charset="2"/>
              <a:buChar char="q"/>
            </a:pPr>
            <a:r>
              <a:rPr lang="en-US" sz="3200" b="0" i="0" u="none" strike="noStrike" cap="none" dirty="0">
                <a:solidFill>
                  <a:srgbClr val="385623"/>
                </a:solidFill>
                <a:latin typeface="Times New Roman"/>
                <a:ea typeface="Times New Roman"/>
                <a:cs typeface="Times New Roman"/>
                <a:sym typeface="Times New Roman"/>
              </a:rPr>
              <a:t>Target Market Limitation: Aimed mainly at industrial-scale users.</a:t>
            </a:r>
          </a:p>
          <a:p>
            <a:pPr marL="457200" indent="-457200">
              <a:lnSpc>
                <a:spcPct val="150000"/>
              </a:lnSpc>
              <a:buFont typeface="Wingdings" panose="05000000000000000000" pitchFamily="2" charset="2"/>
              <a:buChar char="q"/>
            </a:pPr>
            <a:r>
              <a:rPr lang="en-US" sz="3200" dirty="0">
                <a:solidFill>
                  <a:schemeClr val="accent6">
                    <a:lumMod val="50000"/>
                  </a:schemeClr>
                </a:solidFill>
                <a:latin typeface="Times New Roman" panose="02020603050405020304" pitchFamily="18" charset="0"/>
                <a:cs typeface="Times New Roman" panose="02020603050405020304" pitchFamily="18" charset="0"/>
              </a:rPr>
              <a:t> High Cost: Expensive, which might not be suitable for small-scale or individual users.</a:t>
            </a:r>
          </a:p>
          <a:p>
            <a:pPr marL="457200" indent="-457200">
              <a:lnSpc>
                <a:spcPct val="150000"/>
              </a:lnSpc>
              <a:buFont typeface="Wingdings" panose="05000000000000000000" pitchFamily="2" charset="2"/>
              <a:buChar char="q"/>
            </a:pPr>
            <a:r>
              <a:rPr lang="en-US" sz="3200" dirty="0">
                <a:solidFill>
                  <a:schemeClr val="accent6">
                    <a:lumMod val="50000"/>
                  </a:schemeClr>
                </a:solidFill>
                <a:latin typeface="Times New Roman" panose="02020603050405020304" pitchFamily="18" charset="0"/>
                <a:cs typeface="Times New Roman" panose="02020603050405020304" pitchFamily="18" charset="0"/>
              </a:rPr>
              <a:t>Size and Portability: Large and immobile, requiring significant space and installation.</a:t>
            </a:r>
            <a:endParaRPr lang="en-US" sz="1400" b="0" i="0" u="none" strike="noStrike" cap="none" dirty="0">
              <a:solidFill>
                <a:srgbClr val="000000"/>
              </a:solidFill>
              <a:latin typeface="Arial"/>
              <a:ea typeface="Arial"/>
              <a:cs typeface="Arial"/>
              <a:sym typeface="Arial"/>
            </a:endParaRPr>
          </a:p>
          <a:p>
            <a:pPr marR="0" lvl="0" algn="l" rtl="0">
              <a:lnSpc>
                <a:spcPct val="150000"/>
              </a:lnSpc>
              <a:spcBef>
                <a:spcPts val="0"/>
              </a:spcBef>
              <a:spcAft>
                <a:spcPts val="0"/>
              </a:spcAft>
              <a:buClr>
                <a:srgbClr val="000000"/>
              </a:buClr>
              <a:buSzPts val="3200"/>
            </a:pPr>
            <a:endParaRPr lang="en-US"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8518A4E9-210A-0461-27BB-8FCC38FC1E90}"/>
              </a:ext>
            </a:extLst>
          </p:cNvPr>
          <p:cNvSpPr txBox="1"/>
          <p:nvPr/>
        </p:nvSpPr>
        <p:spPr>
          <a:xfrm>
            <a:off x="4626428" y="1470354"/>
            <a:ext cx="6096000" cy="307777"/>
          </a:xfrm>
          <a:prstGeom prst="rect">
            <a:avLst/>
          </a:prstGeom>
          <a:noFill/>
        </p:spPr>
        <p:txBody>
          <a:bodyPr wrap="square">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B368E5-C89B-18A6-09EB-7B4B1ABF4C21}"/>
              </a:ext>
            </a:extLst>
          </p:cNvPr>
          <p:cNvSpPr txBox="1"/>
          <p:nvPr/>
        </p:nvSpPr>
        <p:spPr>
          <a:xfrm>
            <a:off x="402771" y="348343"/>
            <a:ext cx="11658600" cy="5831853"/>
          </a:xfrm>
          <a:prstGeom prst="rect">
            <a:avLst/>
          </a:prstGeom>
          <a:noFill/>
        </p:spPr>
        <p:txBody>
          <a:bodyPr wrap="square">
            <a:spAutoFit/>
          </a:bodyPr>
          <a:lstStyle/>
          <a:p>
            <a:pPr marR="0" lvl="0" algn="l" rtl="0">
              <a:lnSpc>
                <a:spcPct val="150000"/>
              </a:lnSpc>
              <a:spcBef>
                <a:spcPts val="0"/>
              </a:spcBef>
              <a:spcAft>
                <a:spcPts val="0"/>
              </a:spcAft>
              <a:buClr>
                <a:srgbClr val="000000"/>
              </a:buClr>
              <a:buSzPts val="3200"/>
            </a:pPr>
            <a:r>
              <a:rPr lang="en-US" sz="2800" b="1" i="0" u="none" strike="noStrike" cap="none" dirty="0">
                <a:solidFill>
                  <a:srgbClr val="385623"/>
                </a:solidFill>
                <a:latin typeface="Times New Roman" panose="02020603050405020304" pitchFamily="18" charset="0"/>
                <a:ea typeface="Times New Roman"/>
                <a:cs typeface="Times New Roman" panose="02020603050405020304" pitchFamily="18" charset="0"/>
                <a:sym typeface="Times New Roman"/>
              </a:rPr>
              <a:t>My Solution Product</a:t>
            </a:r>
            <a:endParaRPr lang="en-US" sz="2800" dirty="0">
              <a:solidFill>
                <a:srgbClr val="385623"/>
              </a:solidFill>
              <a:latin typeface="Times New Roman" panose="02020603050405020304" pitchFamily="18" charset="0"/>
              <a:cs typeface="Times New Roman" panose="02020603050405020304" pitchFamily="18" charset="0"/>
              <a:sym typeface="Times New Roman"/>
            </a:endParaRPr>
          </a:p>
          <a:p>
            <a:pPr marL="457200" marR="0" lvl="0" indent="-457200" algn="l" rtl="0">
              <a:lnSpc>
                <a:spcPct val="150000"/>
              </a:lnSpc>
              <a:spcBef>
                <a:spcPts val="0"/>
              </a:spcBef>
              <a:spcAft>
                <a:spcPts val="0"/>
              </a:spcAft>
              <a:buClr>
                <a:srgbClr val="385623"/>
              </a:buClr>
              <a:buSzPts val="3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Compact and Portable: Smaller size, ideal for households or small businesses.</a:t>
            </a:r>
          </a:p>
          <a:p>
            <a:pPr marL="457200" marR="0" lvl="0" indent="-457200" algn="l" rtl="0">
              <a:lnSpc>
                <a:spcPct val="150000"/>
              </a:lnSpc>
              <a:spcBef>
                <a:spcPts val="0"/>
              </a:spcBef>
              <a:spcAft>
                <a:spcPts val="0"/>
              </a:spcAft>
              <a:buClr>
                <a:srgbClr val="385623"/>
              </a:buClr>
              <a:buSzPts val="3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Manual Operation: No need for electricity, making it eco-friendly and cost-effective.</a:t>
            </a:r>
          </a:p>
          <a:p>
            <a:pPr marL="457200" marR="0" lvl="0" indent="-457200" algn="l" rtl="0">
              <a:lnSpc>
                <a:spcPct val="150000"/>
              </a:lnSpc>
              <a:spcBef>
                <a:spcPts val="0"/>
              </a:spcBef>
              <a:spcAft>
                <a:spcPts val="0"/>
              </a:spcAft>
              <a:buClr>
                <a:srgbClr val="385623"/>
              </a:buClr>
              <a:buSzPts val="3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Affordable: Lower manufacturing and retail costs compared to industrial competitors.</a:t>
            </a:r>
          </a:p>
          <a:p>
            <a:pPr marL="457200" marR="0" lvl="0" indent="-457200" algn="l" rtl="0">
              <a:lnSpc>
                <a:spcPct val="150000"/>
              </a:lnSpc>
              <a:spcBef>
                <a:spcPts val="0"/>
              </a:spcBef>
              <a:spcAft>
                <a:spcPts val="0"/>
              </a:spcAft>
              <a:buClr>
                <a:srgbClr val="385623"/>
              </a:buClr>
              <a:buSzPts val="3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Simple Maintenance: Easy to repair or replace individual components.</a:t>
            </a:r>
          </a:p>
          <a:p>
            <a:pPr marL="457200" marR="0" lvl="0" indent="-457200" algn="l" rtl="0">
              <a:lnSpc>
                <a:spcPct val="150000"/>
              </a:lnSpc>
              <a:spcBef>
                <a:spcPts val="0"/>
              </a:spcBef>
              <a:spcAft>
                <a:spcPts val="0"/>
              </a:spcAft>
              <a:buClr>
                <a:srgbClr val="385623"/>
              </a:buClr>
              <a:buSzPts val="3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User-Friendly: Detachable gears and rollers for flexibility and easy handling.</a:t>
            </a:r>
          </a:p>
        </p:txBody>
      </p:sp>
    </p:spTree>
    <p:extLst>
      <p:ext uri="{BB962C8B-B14F-4D97-AF65-F5344CB8AC3E}">
        <p14:creationId xmlns:p14="http://schemas.microsoft.com/office/powerpoint/2010/main" val="472316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838200" y="365126"/>
            <a:ext cx="10515600" cy="7719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a:buNone/>
            </a:pPr>
            <a:r>
              <a:rPr lang="en-IN" b="1">
                <a:solidFill>
                  <a:srgbClr val="385623"/>
                </a:solidFill>
                <a:latin typeface="Times New Roman"/>
                <a:ea typeface="Times New Roman"/>
                <a:cs typeface="Times New Roman"/>
                <a:sym typeface="Times New Roman"/>
              </a:rPr>
              <a:t>Value Proportion</a:t>
            </a:r>
            <a:endParaRPr/>
          </a:p>
        </p:txBody>
      </p:sp>
      <p:sp>
        <p:nvSpPr>
          <p:cNvPr id="148" name="Google Shape;148;p11"/>
          <p:cNvSpPr txBox="1"/>
          <p:nvPr/>
        </p:nvSpPr>
        <p:spPr>
          <a:xfrm>
            <a:off x="838200" y="1288112"/>
            <a:ext cx="10280374" cy="4847440"/>
          </a:xfrm>
          <a:prstGeom prst="rect">
            <a:avLst/>
          </a:prstGeom>
          <a:noFill/>
          <a:ln>
            <a:noFill/>
          </a:ln>
        </p:spPr>
        <p:txBody>
          <a:bodyPr spcFirstLastPara="1" wrap="square" lIns="91425" tIns="45700" rIns="91425" bIns="45700" anchor="t" anchorCtr="0">
            <a:spAutoFit/>
          </a:bodyPr>
          <a:lstStyle/>
          <a:p>
            <a:pPr marL="457200" indent="-457200">
              <a:lnSpc>
                <a:spcPct val="150000"/>
              </a:lnSpc>
              <a:buFont typeface="Wingdings" panose="05000000000000000000" pitchFamily="2" charset="2"/>
              <a:buChar char="q"/>
            </a:pPr>
            <a:r>
              <a:rPr lang="en-US" sz="3200" dirty="0">
                <a:solidFill>
                  <a:schemeClr val="accent6">
                    <a:lumMod val="50000"/>
                  </a:schemeClr>
                </a:solidFill>
                <a:latin typeface="Times New Roman" panose="02020603050405020304" pitchFamily="18" charset="0"/>
                <a:cs typeface="Times New Roman" panose="02020603050405020304" pitchFamily="18" charset="0"/>
              </a:rPr>
              <a:t>Reduces strain, particularly for seniors or people with disabilities.</a:t>
            </a:r>
          </a:p>
          <a:p>
            <a:pPr marL="457200" indent="-457200">
              <a:lnSpc>
                <a:spcPct val="150000"/>
              </a:lnSpc>
              <a:buFont typeface="Wingdings" panose="05000000000000000000" pitchFamily="2" charset="2"/>
              <a:buChar char="q"/>
            </a:pPr>
            <a:r>
              <a:rPr lang="en-US" sz="3200" dirty="0">
                <a:solidFill>
                  <a:schemeClr val="accent6">
                    <a:lumMod val="50000"/>
                  </a:schemeClr>
                </a:solidFill>
                <a:latin typeface="Times New Roman" panose="02020603050405020304" pitchFamily="18" charset="0"/>
                <a:cs typeface="Times New Roman" panose="02020603050405020304" pitchFamily="18" charset="0"/>
              </a:rPr>
              <a:t>Saves time and effort.</a:t>
            </a:r>
          </a:p>
          <a:p>
            <a:pPr marL="457200" indent="-457200">
              <a:lnSpc>
                <a:spcPct val="150000"/>
              </a:lnSpc>
              <a:buFont typeface="Wingdings" panose="05000000000000000000" pitchFamily="2" charset="2"/>
              <a:buChar char="q"/>
            </a:pPr>
            <a:r>
              <a:rPr lang="en-US" sz="3200" dirty="0">
                <a:solidFill>
                  <a:schemeClr val="accent6">
                    <a:lumMod val="50000"/>
                  </a:schemeClr>
                </a:solidFill>
                <a:latin typeface="Times New Roman" panose="02020603050405020304" pitchFamily="18" charset="0"/>
                <a:cs typeface="Times New Roman" panose="02020603050405020304" pitchFamily="18" charset="0"/>
              </a:rPr>
              <a:t>Portable and compact—suitable for both home and travel use.</a:t>
            </a:r>
          </a:p>
          <a:p>
            <a:pPr marL="457200" indent="-457200">
              <a:lnSpc>
                <a:spcPct val="150000"/>
              </a:lnSpc>
              <a:buFont typeface="Wingdings" panose="05000000000000000000" pitchFamily="2" charset="2"/>
              <a:buChar char="q"/>
            </a:pPr>
            <a:r>
              <a:rPr lang="en-US" sz="3200" dirty="0">
                <a:solidFill>
                  <a:schemeClr val="accent6">
                    <a:lumMod val="50000"/>
                  </a:schemeClr>
                </a:solidFill>
                <a:latin typeface="Times New Roman" panose="02020603050405020304" pitchFamily="18" charset="0"/>
                <a:cs typeface="Times New Roman" panose="02020603050405020304" pitchFamily="18" charset="0"/>
              </a:rPr>
              <a:t>Accelerates squeeze time, reducing mildew risk.</a:t>
            </a:r>
          </a:p>
          <a:p>
            <a:pPr marL="342900" marR="0" lvl="0" indent="-342900" rtl="0">
              <a:lnSpc>
                <a:spcPct val="150000"/>
              </a:lnSpc>
              <a:spcBef>
                <a:spcPts val="0"/>
              </a:spcBef>
              <a:spcAft>
                <a:spcPts val="0"/>
              </a:spcAft>
              <a:buClr>
                <a:srgbClr val="385623"/>
              </a:buClr>
              <a:buSzPts val="2400"/>
              <a:buFont typeface="Wingdings" panose="05000000000000000000" pitchFamily="2" charset="2"/>
              <a:buChar char="q"/>
            </a:pPr>
            <a:endParaRPr sz="1400" b="0" i="0" u="none" strike="noStrike" cap="none" dirty="0">
              <a:solidFill>
                <a:schemeClr val="accent6">
                  <a:lumMod val="50000"/>
                </a:schemeClr>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838200" y="365126"/>
            <a:ext cx="10515600" cy="7480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a:buNone/>
            </a:pPr>
            <a:r>
              <a:rPr lang="en-IN" b="1">
                <a:solidFill>
                  <a:srgbClr val="385623"/>
                </a:solidFill>
                <a:latin typeface="Times New Roman"/>
                <a:ea typeface="Times New Roman"/>
                <a:cs typeface="Times New Roman"/>
                <a:sym typeface="Times New Roman"/>
              </a:rPr>
              <a:t>Channels For Marketing</a:t>
            </a:r>
            <a:endParaRPr/>
          </a:p>
        </p:txBody>
      </p:sp>
      <p:sp>
        <p:nvSpPr>
          <p:cNvPr id="154" name="Google Shape;154;p12"/>
          <p:cNvSpPr txBox="1"/>
          <p:nvPr/>
        </p:nvSpPr>
        <p:spPr>
          <a:xfrm>
            <a:off x="965421" y="1333130"/>
            <a:ext cx="10847294" cy="500714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a:solidFill>
                  <a:srgbClr val="385623"/>
                </a:solidFill>
                <a:latin typeface="Times New Roman"/>
                <a:ea typeface="Times New Roman"/>
                <a:cs typeface="Times New Roman"/>
                <a:sym typeface="Times New Roman"/>
              </a:rPr>
              <a:t>E-commerce Platforms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a:solidFill>
                  <a:srgbClr val="385623"/>
                </a:solidFill>
                <a:latin typeface="Times New Roman"/>
                <a:ea typeface="Times New Roman"/>
                <a:cs typeface="Times New Roman"/>
                <a:sym typeface="Times New Roman"/>
              </a:rPr>
              <a:t>Company Website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a:solidFill>
                  <a:srgbClr val="385623"/>
                </a:solidFill>
                <a:latin typeface="Times New Roman"/>
                <a:ea typeface="Times New Roman"/>
                <a:cs typeface="Times New Roman"/>
                <a:sym typeface="Times New Roman"/>
              </a:rPr>
              <a:t>Social Media</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a:solidFill>
                  <a:srgbClr val="385623"/>
                </a:solidFill>
                <a:latin typeface="Times New Roman"/>
                <a:ea typeface="Times New Roman"/>
                <a:cs typeface="Times New Roman"/>
                <a:sym typeface="Times New Roman"/>
              </a:rPr>
              <a:t>Influencer Marketing</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a:solidFill>
                  <a:srgbClr val="385623"/>
                </a:solidFill>
                <a:latin typeface="Times New Roman"/>
                <a:ea typeface="Times New Roman"/>
                <a:cs typeface="Times New Roman"/>
                <a:sym typeface="Times New Roman"/>
              </a:rPr>
              <a:t>Email Marketing</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a:solidFill>
                  <a:srgbClr val="385623"/>
                </a:solidFill>
                <a:latin typeface="Times New Roman"/>
                <a:ea typeface="Times New Roman"/>
                <a:cs typeface="Times New Roman"/>
                <a:sym typeface="Times New Roman"/>
              </a:rPr>
              <a:t>Content Marketing</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a:solidFill>
                  <a:srgbClr val="385623"/>
                </a:solidFill>
                <a:latin typeface="Times New Roman"/>
                <a:ea typeface="Times New Roman"/>
                <a:cs typeface="Times New Roman"/>
                <a:sym typeface="Times New Roman"/>
              </a:rPr>
              <a:t>Online Advertising</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a:solidFill>
                  <a:srgbClr val="385623"/>
                </a:solidFill>
                <a:latin typeface="Times New Roman"/>
                <a:ea typeface="Times New Roman"/>
                <a:cs typeface="Times New Roman"/>
                <a:sym typeface="Times New Roman"/>
              </a:rPr>
              <a:t>Retail Partnerships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a:solidFill>
                  <a:srgbClr val="385623"/>
                </a:solidFill>
                <a:latin typeface="Times New Roman"/>
                <a:ea typeface="Times New Roman"/>
                <a:cs typeface="Times New Roman"/>
                <a:sym typeface="Times New Roman"/>
              </a:rPr>
              <a:t>Customer Referral Program</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838200" y="365126"/>
            <a:ext cx="10515600" cy="69239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385623"/>
              </a:buClr>
              <a:buSzPct val="100000"/>
              <a:buFont typeface="Times New Roman"/>
              <a:buNone/>
            </a:pPr>
            <a:r>
              <a:rPr lang="en-IN" b="1">
                <a:solidFill>
                  <a:srgbClr val="385623"/>
                </a:solidFill>
                <a:latin typeface="Times New Roman"/>
                <a:ea typeface="Times New Roman"/>
                <a:cs typeface="Times New Roman"/>
                <a:sym typeface="Times New Roman"/>
              </a:rPr>
              <a:t>Revenue Model</a:t>
            </a:r>
            <a:endParaRPr/>
          </a:p>
        </p:txBody>
      </p:sp>
      <p:sp>
        <p:nvSpPr>
          <p:cNvPr id="160" name="Google Shape;160;p13"/>
          <p:cNvSpPr txBox="1"/>
          <p:nvPr/>
        </p:nvSpPr>
        <p:spPr>
          <a:xfrm>
            <a:off x="838200" y="1196788"/>
            <a:ext cx="10515600" cy="480131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dirty="0">
                <a:solidFill>
                  <a:srgbClr val="385623"/>
                </a:solidFill>
                <a:latin typeface="Times New Roman"/>
                <a:ea typeface="Times New Roman"/>
                <a:cs typeface="Times New Roman"/>
                <a:sym typeface="Times New Roman"/>
              </a:rPr>
              <a:t>Direct Sales</a:t>
            </a:r>
            <a:endParaRPr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dirty="0">
                <a:solidFill>
                  <a:srgbClr val="385623"/>
                </a:solidFill>
                <a:latin typeface="Times New Roman"/>
                <a:ea typeface="Times New Roman"/>
                <a:cs typeface="Times New Roman"/>
                <a:sym typeface="Times New Roman"/>
              </a:rPr>
              <a:t>Wholesale Distribution</a:t>
            </a:r>
            <a:endParaRPr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dirty="0">
                <a:solidFill>
                  <a:srgbClr val="385623"/>
                </a:solidFill>
                <a:latin typeface="Times New Roman"/>
                <a:ea typeface="Times New Roman"/>
                <a:cs typeface="Times New Roman"/>
                <a:sym typeface="Times New Roman"/>
              </a:rPr>
              <a:t>Bundling with Other Products</a:t>
            </a:r>
            <a:endParaRPr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dirty="0">
                <a:solidFill>
                  <a:srgbClr val="385623"/>
                </a:solidFill>
                <a:latin typeface="Times New Roman"/>
                <a:ea typeface="Times New Roman"/>
                <a:cs typeface="Times New Roman"/>
                <a:sym typeface="Times New Roman"/>
              </a:rPr>
              <a:t>Customization and Personalization</a:t>
            </a:r>
            <a:endParaRPr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dirty="0">
                <a:solidFill>
                  <a:srgbClr val="385623"/>
                </a:solidFill>
                <a:latin typeface="Times New Roman"/>
                <a:ea typeface="Times New Roman"/>
                <a:cs typeface="Times New Roman"/>
                <a:sym typeface="Times New Roman"/>
              </a:rPr>
              <a:t>Online Advertising and Affiliate Marketing</a:t>
            </a:r>
            <a:endParaRPr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dirty="0">
                <a:solidFill>
                  <a:srgbClr val="385623"/>
                </a:solidFill>
                <a:latin typeface="Times New Roman"/>
                <a:ea typeface="Times New Roman"/>
                <a:cs typeface="Times New Roman"/>
                <a:sym typeface="Times New Roman"/>
              </a:rPr>
              <a:t>Product Licensing and Distribution</a:t>
            </a:r>
            <a:endParaRPr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dirty="0">
                <a:solidFill>
                  <a:srgbClr val="385623"/>
                </a:solidFill>
                <a:latin typeface="Times New Roman"/>
                <a:ea typeface="Times New Roman"/>
                <a:cs typeface="Times New Roman"/>
                <a:sym typeface="Times New Roman"/>
              </a:rPr>
              <a:t>Corporate Sales</a:t>
            </a:r>
            <a:endParaRPr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Noto Sans Symbols"/>
              <a:buChar char="❑"/>
            </a:pPr>
            <a:r>
              <a:rPr lang="en-IN" sz="2400" b="0" i="0" u="none" strike="noStrike" cap="none" dirty="0">
                <a:solidFill>
                  <a:srgbClr val="385623"/>
                </a:solidFill>
                <a:latin typeface="Times New Roman"/>
                <a:ea typeface="Times New Roman"/>
                <a:cs typeface="Times New Roman"/>
                <a:sym typeface="Times New Roman"/>
              </a:rPr>
              <a:t>E-commerce Marketplace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4"/>
          <p:cNvSpPr txBox="1">
            <a:spLocks noGrp="1"/>
          </p:cNvSpPr>
          <p:nvPr>
            <p:ph type="title"/>
          </p:nvPr>
        </p:nvSpPr>
        <p:spPr>
          <a:xfrm>
            <a:off x="664028" y="365126"/>
            <a:ext cx="10515600" cy="7639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a:buNone/>
            </a:pPr>
            <a:r>
              <a:rPr lang="en-IN" b="1">
                <a:solidFill>
                  <a:srgbClr val="385623"/>
                </a:solidFill>
                <a:latin typeface="Times New Roman"/>
                <a:ea typeface="Times New Roman"/>
                <a:cs typeface="Times New Roman"/>
                <a:sym typeface="Times New Roman"/>
              </a:rPr>
              <a:t>MARKETING STATERGY</a:t>
            </a:r>
            <a:endParaRPr b="1">
              <a:solidFill>
                <a:srgbClr val="385623"/>
              </a:solidFill>
              <a:latin typeface="Times New Roman"/>
              <a:ea typeface="Times New Roman"/>
              <a:cs typeface="Times New Roman"/>
              <a:sym typeface="Times New Roman"/>
            </a:endParaRPr>
          </a:p>
        </p:txBody>
      </p:sp>
      <p:sp>
        <p:nvSpPr>
          <p:cNvPr id="166" name="Google Shape;166;p14"/>
          <p:cNvSpPr txBox="1"/>
          <p:nvPr/>
        </p:nvSpPr>
        <p:spPr>
          <a:xfrm>
            <a:off x="489857" y="1468930"/>
            <a:ext cx="11604171" cy="4769855"/>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1800"/>
              <a:buFont typeface="Arial"/>
              <a:buNone/>
            </a:pPr>
            <a:r>
              <a:rPr lang="en-IN" sz="1800" b="1" i="0" u="none" strike="noStrike" cap="none" dirty="0">
                <a:solidFill>
                  <a:schemeClr val="dk1"/>
                </a:solidFill>
                <a:latin typeface="Calibri"/>
                <a:ea typeface="Calibri"/>
                <a:cs typeface="Calibri"/>
                <a:sym typeface="Calibri"/>
              </a:rPr>
              <a:t> </a:t>
            </a:r>
            <a:r>
              <a:rPr lang="en-IN" sz="2000" b="0" i="0" u="none" strike="noStrike" cap="none" dirty="0">
                <a:solidFill>
                  <a:srgbClr val="385623"/>
                </a:solidFill>
                <a:latin typeface="Times New Roman"/>
                <a:ea typeface="Times New Roman"/>
                <a:cs typeface="Times New Roman"/>
                <a:sym typeface="Times New Roman"/>
              </a:rPr>
              <a:t>Market Analysis</a:t>
            </a:r>
            <a:endParaRPr sz="1400" b="0" i="0" u="none" strike="noStrike" cap="none" dirty="0">
              <a:solidFill>
                <a:srgbClr val="000000"/>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2000"/>
              <a:buFont typeface="Arial"/>
              <a:buNone/>
            </a:pPr>
            <a:r>
              <a:rPr lang="en-IN" sz="2000" b="0" i="0" u="none" strike="noStrike" cap="none" dirty="0">
                <a:solidFill>
                  <a:srgbClr val="385623"/>
                </a:solidFill>
                <a:latin typeface="Times New Roman"/>
                <a:ea typeface="Times New Roman"/>
                <a:cs typeface="Times New Roman"/>
                <a:sym typeface="Times New Roman"/>
              </a:rPr>
              <a:t>   - Target Audience: Homeowners, restaurants, cleaning services.</a:t>
            </a:r>
            <a:endParaRPr sz="1400" b="0" i="0" u="none" strike="noStrike" cap="none" dirty="0">
              <a:solidFill>
                <a:srgbClr val="000000"/>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2000"/>
              <a:buFont typeface="Arial"/>
              <a:buNone/>
            </a:pPr>
            <a:r>
              <a:rPr lang="en-IN" sz="2000" b="0" i="0" u="none" strike="noStrike" cap="none" dirty="0">
                <a:solidFill>
                  <a:srgbClr val="385623"/>
                </a:solidFill>
                <a:latin typeface="Times New Roman"/>
                <a:ea typeface="Times New Roman"/>
                <a:cs typeface="Times New Roman"/>
                <a:sym typeface="Times New Roman"/>
              </a:rPr>
              <a:t>   - Competitor Analysis: Pricing, quality, distribution channels of competing products.</a:t>
            </a:r>
            <a:endParaRPr sz="1400" b="0" i="0" u="none" strike="noStrike" cap="none" dirty="0">
              <a:solidFill>
                <a:srgbClr val="000000"/>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2000"/>
              <a:buFont typeface="Arial"/>
              <a:buNone/>
            </a:pPr>
            <a:r>
              <a:rPr lang="en-IN" sz="2000" b="0" i="0" u="none" strike="noStrike" cap="none" dirty="0">
                <a:solidFill>
                  <a:srgbClr val="385623"/>
                </a:solidFill>
                <a:latin typeface="Times New Roman"/>
                <a:ea typeface="Times New Roman"/>
                <a:cs typeface="Times New Roman"/>
                <a:sym typeface="Times New Roman"/>
              </a:rPr>
              <a:t>   - SWOT Analysis: Strengths (durability), Weaknesses (possible rusting), Opportunities (eco-friendly options), Threats (</a:t>
            </a:r>
            <a:r>
              <a:rPr lang="en-US" sz="2000" dirty="0">
                <a:solidFill>
                  <a:schemeClr val="accent6">
                    <a:lumMod val="50000"/>
                  </a:schemeClr>
                </a:solidFill>
                <a:latin typeface="Times New Roman" panose="02020603050405020304" pitchFamily="18" charset="0"/>
                <a:cs typeface="Times New Roman" panose="02020603050405020304" pitchFamily="18" charset="0"/>
              </a:rPr>
              <a:t>Spin squeeze competition</a:t>
            </a:r>
            <a:r>
              <a:rPr lang="en-IN" sz="2000" b="0" i="0" u="none" strike="noStrike" cap="none" dirty="0">
                <a:solidFill>
                  <a:srgbClr val="385623"/>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2000"/>
              <a:buFont typeface="Arial"/>
              <a:buNone/>
            </a:pPr>
            <a:r>
              <a:rPr lang="en-IN" sz="2000" b="0" i="0" u="none" strike="noStrike" cap="none" dirty="0">
                <a:solidFill>
                  <a:srgbClr val="385623"/>
                </a:solidFill>
                <a:latin typeface="Times New Roman"/>
                <a:ea typeface="Times New Roman"/>
                <a:cs typeface="Times New Roman"/>
                <a:sym typeface="Times New Roman"/>
              </a:rPr>
              <a:t> Product Positioning</a:t>
            </a:r>
            <a:endParaRPr sz="1400" b="0" i="0" u="none" strike="noStrike" cap="none" dirty="0">
              <a:solidFill>
                <a:srgbClr val="000000"/>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2000"/>
              <a:buFont typeface="Arial"/>
              <a:buNone/>
            </a:pPr>
            <a:r>
              <a:rPr lang="en-IN" sz="2000" b="0" i="0" u="none" strike="noStrike" cap="none" dirty="0">
                <a:solidFill>
                  <a:srgbClr val="385623"/>
                </a:solidFill>
                <a:latin typeface="Times New Roman"/>
                <a:ea typeface="Times New Roman"/>
                <a:cs typeface="Times New Roman"/>
                <a:sym typeface="Times New Roman"/>
              </a:rPr>
              <a:t>   - Unique Selling Proposition (USP): Durable, eco-friendly, and efficient in </a:t>
            </a:r>
            <a:r>
              <a:rPr lang="en-US" sz="2000" dirty="0">
                <a:solidFill>
                  <a:schemeClr val="accent6">
                    <a:lumMod val="50000"/>
                  </a:schemeClr>
                </a:solidFill>
                <a:latin typeface="Times New Roman" panose="02020603050405020304" pitchFamily="18" charset="0"/>
                <a:cs typeface="Times New Roman" panose="02020603050405020304" pitchFamily="18" charset="0"/>
              </a:rPr>
              <a:t>reducing squeezing time</a:t>
            </a:r>
            <a:r>
              <a:rPr lang="en-US" sz="2800" dirty="0">
                <a:solidFill>
                  <a:schemeClr val="accent6">
                    <a:lumMod val="50000"/>
                  </a:schemeClr>
                </a:solidFill>
              </a:rPr>
              <a:t>.</a:t>
            </a:r>
            <a:endParaRPr sz="1400" b="0" i="0" u="none" strike="noStrike" cap="none" dirty="0">
              <a:solidFill>
                <a:schemeClr val="accent6">
                  <a:lumMod val="50000"/>
                </a:schemeClr>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2000"/>
              <a:buFont typeface="Arial"/>
              <a:buNone/>
            </a:pPr>
            <a:r>
              <a:rPr lang="en-IN" sz="2000" b="0" i="0" u="none" strike="noStrike" cap="none" dirty="0">
                <a:solidFill>
                  <a:srgbClr val="385623"/>
                </a:solidFill>
                <a:latin typeface="Times New Roman"/>
                <a:ea typeface="Times New Roman"/>
                <a:cs typeface="Times New Roman"/>
                <a:sym typeface="Times New Roman"/>
              </a:rPr>
              <a:t>   - Brand Messaging: </a:t>
            </a:r>
            <a:r>
              <a:rPr lang="en-IN" sz="2000" b="0" i="0" u="none" strike="noStrike" cap="none" dirty="0">
                <a:solidFill>
                  <a:schemeClr val="accent6">
                    <a:lumMod val="50000"/>
                  </a:schemeClr>
                </a:solidFill>
                <a:latin typeface="Times New Roman"/>
                <a:ea typeface="Times New Roman"/>
                <a:cs typeface="Times New Roman"/>
                <a:sym typeface="Times New Roman"/>
              </a:rPr>
              <a:t>"</a:t>
            </a:r>
            <a:r>
              <a:rPr lang="en-US" sz="2000" dirty="0">
                <a:solidFill>
                  <a:schemeClr val="accent6">
                    <a:lumMod val="50000"/>
                  </a:schemeClr>
                </a:solidFill>
                <a:latin typeface="Times New Roman" panose="02020603050405020304" pitchFamily="18" charset="0"/>
                <a:cs typeface="Times New Roman" panose="02020603050405020304" pitchFamily="18" charset="0"/>
              </a:rPr>
              <a:t>Simplify Laundry, Save Time!</a:t>
            </a:r>
            <a:r>
              <a:rPr lang="en-IN" sz="2000" b="0" i="0" u="none" strike="noStrike" cap="none" dirty="0">
                <a:solidFill>
                  <a:schemeClr val="accent6">
                    <a:lumMod val="50000"/>
                  </a:schemeClr>
                </a:solidFill>
                <a:latin typeface="Times New Roman"/>
                <a:ea typeface="Times New Roman"/>
                <a:cs typeface="Times New Roman"/>
                <a:sym typeface="Times New Roman"/>
              </a:rPr>
              <a:t>"</a:t>
            </a:r>
            <a:endParaRPr sz="1400" b="0" i="0" u="none" strike="noStrike" cap="none" dirty="0">
              <a:solidFill>
                <a:schemeClr val="accent6">
                  <a:lumMod val="50000"/>
                </a:schemeClr>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2000"/>
              <a:buFont typeface="Arial"/>
              <a:buNone/>
            </a:pPr>
            <a:r>
              <a:rPr lang="en-IN" sz="2000" b="0" i="0" u="none" strike="noStrike" cap="none" dirty="0">
                <a:solidFill>
                  <a:srgbClr val="385623"/>
                </a:solidFill>
                <a:latin typeface="Times New Roman"/>
                <a:ea typeface="Times New Roman"/>
                <a:cs typeface="Times New Roman"/>
                <a:sym typeface="Times New Roman"/>
              </a:rPr>
              <a:t>   - Pricing Strategy: Competitive pricing with tiered options for bulk purchases.</a:t>
            </a:r>
            <a:endParaRPr sz="1400" b="0" i="0" u="none" strike="noStrike" cap="none" dirty="0">
              <a:solidFill>
                <a:srgbClr val="000000"/>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2000"/>
              <a:buFont typeface="Arial"/>
              <a:buNone/>
            </a:pPr>
            <a:endParaRPr sz="2000" b="0" i="0" u="none" strike="noStrike" cap="none" dirty="0">
              <a:solidFill>
                <a:schemeClr val="dk1"/>
              </a:solidFill>
              <a:latin typeface="Overlock"/>
              <a:ea typeface="Overlock"/>
              <a:cs typeface="Overlock"/>
              <a:sym typeface="Overlock"/>
            </a:endParaRPr>
          </a:p>
          <a:p>
            <a:pPr marL="0" marR="0" lvl="0" indent="0" algn="l" rtl="0">
              <a:lnSpc>
                <a:spcPct val="107000"/>
              </a:lnSpc>
              <a:spcBef>
                <a:spcPts val="800"/>
              </a:spcBef>
              <a:spcAft>
                <a:spcPts val="0"/>
              </a:spcAft>
              <a:buClr>
                <a:srgbClr val="000000"/>
              </a:buClr>
              <a:buSzPts val="2000"/>
              <a:buFont typeface="Arial"/>
              <a:buNone/>
            </a:pPr>
            <a:endParaRPr sz="2000" b="0" i="0" u="none" strike="noStrike" cap="none" dirty="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a:spLocks noGrp="1"/>
          </p:cNvSpPr>
          <p:nvPr>
            <p:ph type="title"/>
          </p:nvPr>
        </p:nvSpPr>
        <p:spPr>
          <a:xfrm>
            <a:off x="838200" y="365126"/>
            <a:ext cx="10515600" cy="60493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385623"/>
              </a:buClr>
              <a:buSzPct val="100000"/>
              <a:buFont typeface="Times New Roman"/>
              <a:buNone/>
            </a:pPr>
            <a:r>
              <a:rPr lang="en-IN" b="1">
                <a:solidFill>
                  <a:srgbClr val="385623"/>
                </a:solidFill>
                <a:latin typeface="Times New Roman"/>
                <a:ea typeface="Times New Roman"/>
                <a:cs typeface="Times New Roman"/>
                <a:sym typeface="Times New Roman"/>
              </a:rPr>
              <a:t>ROAD MAP</a:t>
            </a:r>
            <a:endParaRPr b="1">
              <a:solidFill>
                <a:srgbClr val="385623"/>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6B17B765-08AF-A073-46AA-E1A53708FC6A}"/>
              </a:ext>
            </a:extLst>
          </p:cNvPr>
          <p:cNvPicPr>
            <a:picLocks noChangeAspect="1"/>
          </p:cNvPicPr>
          <p:nvPr/>
        </p:nvPicPr>
        <p:blipFill>
          <a:blip r:embed="rId3"/>
          <a:stretch>
            <a:fillRect/>
          </a:stretch>
        </p:blipFill>
        <p:spPr>
          <a:xfrm>
            <a:off x="3086100" y="847639"/>
            <a:ext cx="5554322" cy="60103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txBox="1"/>
          <p:nvPr/>
        </p:nvSpPr>
        <p:spPr>
          <a:xfrm>
            <a:off x="3048663" y="2875002"/>
            <a:ext cx="6094674"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IN" sz="6600" b="1" i="0" u="none" strike="noStrike" cap="none">
                <a:solidFill>
                  <a:srgbClr val="000000"/>
                </a:solidFill>
                <a:latin typeface="Times New Roman"/>
                <a:ea typeface="Times New Roman"/>
                <a:cs typeface="Times New Roman"/>
                <a:sym typeface="Times New Roman"/>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4098" name="Picture 2" descr="550+ Squeezing Towel Stock Photos, Pictures &amp; Royalty-Free Images - iStock">
            <a:extLst>
              <a:ext uri="{FF2B5EF4-FFF2-40B4-BE49-F238E27FC236}">
                <a16:creationId xmlns:a16="http://schemas.microsoft.com/office/drawing/2014/main" id="{882615D7-E89F-2A68-4C3E-1ABC8639A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D78CAC-A15D-AC57-AEFE-AEA369851578}"/>
              </a:ext>
            </a:extLst>
          </p:cNvPr>
          <p:cNvSpPr txBox="1"/>
          <p:nvPr/>
        </p:nvSpPr>
        <p:spPr>
          <a:xfrm>
            <a:off x="1028700" y="863600"/>
            <a:ext cx="10769600" cy="769441"/>
          </a:xfrm>
          <a:prstGeom prst="rect">
            <a:avLst/>
          </a:prstGeom>
          <a:noFill/>
        </p:spPr>
        <p:txBody>
          <a:bodyPr wrap="square" rtlCol="0">
            <a:spAutoFit/>
          </a:bodyPr>
          <a:lstStyle/>
          <a:p>
            <a:pPr algn="ctr"/>
            <a:r>
              <a:rPr lang="en-US" sz="4400" dirty="0">
                <a:solidFill>
                  <a:schemeClr val="accent6">
                    <a:lumMod val="50000"/>
                  </a:schemeClr>
                </a:solidFill>
                <a:latin typeface="Times New Roman" panose="02020603050405020304" pitchFamily="18" charset="0"/>
                <a:cs typeface="Times New Roman" panose="02020603050405020304" pitchFamily="18" charset="0"/>
              </a:rPr>
              <a:t>EFFORTLESS SQUEEZE REVOLUTION</a:t>
            </a:r>
          </a:p>
        </p:txBody>
      </p:sp>
      <p:sp>
        <p:nvSpPr>
          <p:cNvPr id="3" name="TextBox 2">
            <a:extLst>
              <a:ext uri="{FF2B5EF4-FFF2-40B4-BE49-F238E27FC236}">
                <a16:creationId xmlns:a16="http://schemas.microsoft.com/office/drawing/2014/main" id="{197A977C-9BC0-A370-1356-467593FC7018}"/>
              </a:ext>
            </a:extLst>
          </p:cNvPr>
          <p:cNvSpPr txBox="1"/>
          <p:nvPr/>
        </p:nvSpPr>
        <p:spPr>
          <a:xfrm>
            <a:off x="8724900" y="5321300"/>
            <a:ext cx="3251200" cy="923330"/>
          </a:xfrm>
          <a:prstGeom prst="rect">
            <a:avLst/>
          </a:prstGeom>
          <a:noFill/>
        </p:spPr>
        <p:txBody>
          <a:bodyPr wrap="square" rtlCol="0">
            <a:spAutoFit/>
          </a:bodyPr>
          <a:lstStyle/>
          <a:p>
            <a:r>
              <a:rPr lang="en-US" sz="1800" dirty="0">
                <a:solidFill>
                  <a:schemeClr val="accent6">
                    <a:lumMod val="50000"/>
                  </a:schemeClr>
                </a:solidFill>
                <a:latin typeface="Times New Roman" panose="02020603050405020304" pitchFamily="18" charset="0"/>
                <a:cs typeface="Times New Roman" panose="02020603050405020304" pitchFamily="18" charset="0"/>
              </a:rPr>
              <a:t>PURUSHOTHAMAN A</a:t>
            </a:r>
          </a:p>
          <a:p>
            <a:r>
              <a:rPr lang="en-US" sz="1800" dirty="0">
                <a:solidFill>
                  <a:schemeClr val="accent6">
                    <a:lumMod val="50000"/>
                  </a:schemeClr>
                </a:solidFill>
                <a:latin typeface="Times New Roman" panose="02020603050405020304" pitchFamily="18" charset="0"/>
                <a:cs typeface="Times New Roman" panose="02020603050405020304" pitchFamily="18" charset="0"/>
              </a:rPr>
              <a:t>RAJKUMAR R S </a:t>
            </a:r>
          </a:p>
          <a:p>
            <a:r>
              <a:rPr lang="en-US" sz="1800" dirty="0">
                <a:solidFill>
                  <a:schemeClr val="accent6">
                    <a:lumMod val="50000"/>
                  </a:schemeClr>
                </a:solidFill>
                <a:latin typeface="Times New Roman" panose="02020603050405020304" pitchFamily="18" charset="0"/>
                <a:cs typeface="Times New Roman" panose="02020603050405020304" pitchFamily="18" charset="0"/>
              </a:rPr>
              <a:t>THOMAS LIVINGSTON G</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838200" y="365126"/>
            <a:ext cx="10515600" cy="9070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a:buNone/>
            </a:pPr>
            <a:r>
              <a:rPr lang="en-IN" b="1">
                <a:solidFill>
                  <a:srgbClr val="385623"/>
                </a:solidFill>
                <a:latin typeface="Times New Roman"/>
                <a:ea typeface="Times New Roman"/>
                <a:cs typeface="Times New Roman"/>
                <a:sym typeface="Times New Roman"/>
              </a:rPr>
              <a:t>Problem Statement</a:t>
            </a:r>
            <a:endParaRPr/>
          </a:p>
        </p:txBody>
      </p:sp>
      <p:sp>
        <p:nvSpPr>
          <p:cNvPr id="101" name="Google Shape;101;p4"/>
          <p:cNvSpPr txBox="1"/>
          <p:nvPr/>
        </p:nvSpPr>
        <p:spPr>
          <a:xfrm>
            <a:off x="584200" y="1739901"/>
            <a:ext cx="11263100" cy="5170606"/>
          </a:xfrm>
          <a:prstGeom prst="rect">
            <a:avLst/>
          </a:prstGeom>
          <a:noFill/>
          <a:ln>
            <a:noFill/>
          </a:ln>
        </p:spPr>
        <p:txBody>
          <a:bodyPr spcFirstLastPara="1" wrap="square" lIns="91425" tIns="45700" rIns="91425" bIns="45700" anchor="t" anchorCtr="0">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Squeezing excess water from clothes after washing is a physically demanding and time-consuming task. Manual methods often leave clothes damp, leading to increased drying time and potential mold growth, especially in humid environments. Additionally, squeezing clothes by hand can cause discomfort, particularly for the elderly or those with limited physical strength. While mechanical solutions like spin dryers exist, they are costly, energy-consuming, and often impractical for smaller households. Existing hand wringers or tools are either bulky, difficult to use, or designed for larger-scale commercial use, making them inefficient for home use. Moreover, many of these solutions rely on electricity, raising concerns about their environmental impact. There is a clear need for an affordable, efficient, and ergonomic device that makes the process of squeezing clothes easier, faster, and more sustainable, addressing the needs of a wide range of users.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title"/>
          </p:nvPr>
        </p:nvSpPr>
        <p:spPr>
          <a:xfrm>
            <a:off x="838200" y="365125"/>
            <a:ext cx="10515600" cy="10104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a:buNone/>
            </a:pPr>
            <a:r>
              <a:rPr lang="en-IN" b="1" dirty="0">
                <a:solidFill>
                  <a:srgbClr val="385623"/>
                </a:solidFill>
                <a:latin typeface="Times New Roman"/>
                <a:ea typeface="Times New Roman"/>
                <a:cs typeface="Times New Roman"/>
                <a:sym typeface="Times New Roman"/>
              </a:rPr>
              <a:t>Existing Product </a:t>
            </a:r>
            <a:r>
              <a:rPr lang="en-IN" b="1" dirty="0" err="1">
                <a:solidFill>
                  <a:srgbClr val="385623"/>
                </a:solidFill>
                <a:latin typeface="Times New Roman"/>
                <a:ea typeface="Times New Roman"/>
                <a:cs typeface="Times New Roman"/>
                <a:sym typeface="Times New Roman"/>
              </a:rPr>
              <a:t>Detai</a:t>
            </a:r>
            <a:r>
              <a:rPr lang="en-GB" b="1" dirty="0">
                <a:solidFill>
                  <a:srgbClr val="385623"/>
                </a:solidFill>
                <a:latin typeface="Times New Roman"/>
                <a:ea typeface="Times New Roman"/>
                <a:cs typeface="Times New Roman"/>
                <a:sym typeface="Times New Roman"/>
              </a:rPr>
              <a:t>l</a:t>
            </a:r>
            <a:endParaRPr dirty="0"/>
          </a:p>
        </p:txBody>
      </p:sp>
      <p:pic>
        <p:nvPicPr>
          <p:cNvPr id="109" name="Google Shape;109;p5"/>
          <p:cNvPicPr preferRelativeResize="0"/>
          <p:nvPr/>
        </p:nvPicPr>
        <p:blipFill rotWithShape="1">
          <a:blip r:embed="rId3">
            <a:alphaModFix/>
          </a:blip>
          <a:srcRect/>
          <a:stretch/>
        </p:blipFill>
        <p:spPr>
          <a:xfrm>
            <a:off x="5260492" y="1744783"/>
            <a:ext cx="2003729" cy="2969679"/>
          </a:xfrm>
          <a:prstGeom prst="rect">
            <a:avLst/>
          </a:prstGeom>
          <a:noFill/>
          <a:ln>
            <a:noFill/>
          </a:ln>
        </p:spPr>
      </p:pic>
      <p:pic>
        <p:nvPicPr>
          <p:cNvPr id="3" name="Picture 2">
            <a:extLst>
              <a:ext uri="{FF2B5EF4-FFF2-40B4-BE49-F238E27FC236}">
                <a16:creationId xmlns:a16="http://schemas.microsoft.com/office/drawing/2014/main" id="{5F1BA607-F8F9-3EC4-0036-DB491DA18CF0}"/>
              </a:ext>
            </a:extLst>
          </p:cNvPr>
          <p:cNvPicPr>
            <a:picLocks noChangeAspect="1"/>
          </p:cNvPicPr>
          <p:nvPr/>
        </p:nvPicPr>
        <p:blipFill>
          <a:blip r:embed="rId4"/>
          <a:stretch>
            <a:fillRect/>
          </a:stretch>
        </p:blipFill>
        <p:spPr>
          <a:xfrm>
            <a:off x="88240" y="2075885"/>
            <a:ext cx="5005612" cy="2502806"/>
          </a:xfrm>
          <a:prstGeom prst="rect">
            <a:avLst/>
          </a:prstGeom>
        </p:spPr>
      </p:pic>
      <p:pic>
        <p:nvPicPr>
          <p:cNvPr id="5" name="Picture 4">
            <a:extLst>
              <a:ext uri="{FF2B5EF4-FFF2-40B4-BE49-F238E27FC236}">
                <a16:creationId xmlns:a16="http://schemas.microsoft.com/office/drawing/2014/main" id="{8E11609A-99F8-67F2-D9FF-C92F42CCA6C2}"/>
              </a:ext>
            </a:extLst>
          </p:cNvPr>
          <p:cNvPicPr>
            <a:picLocks noChangeAspect="1"/>
          </p:cNvPicPr>
          <p:nvPr/>
        </p:nvPicPr>
        <p:blipFill>
          <a:blip r:embed="rId5"/>
          <a:stretch>
            <a:fillRect/>
          </a:stretch>
        </p:blipFill>
        <p:spPr>
          <a:xfrm>
            <a:off x="7430861" y="1619898"/>
            <a:ext cx="4514850" cy="3219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838200" y="365126"/>
            <a:ext cx="10515600" cy="7480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a:buNone/>
            </a:pPr>
            <a:r>
              <a:rPr lang="en-IN" b="1">
                <a:solidFill>
                  <a:srgbClr val="385623"/>
                </a:solidFill>
                <a:latin typeface="Times New Roman"/>
                <a:ea typeface="Times New Roman"/>
                <a:cs typeface="Times New Roman"/>
                <a:sym typeface="Times New Roman"/>
              </a:rPr>
              <a:t>HIGHLIGHTED SURVEY REPORT </a:t>
            </a:r>
            <a:endParaRPr b="1">
              <a:solidFill>
                <a:srgbClr val="385623"/>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1C0C8E40-A0A1-6FEA-6AF5-DE928C8FD7EE}"/>
              </a:ext>
            </a:extLst>
          </p:cNvPr>
          <p:cNvSpPr txBox="1"/>
          <p:nvPr/>
        </p:nvSpPr>
        <p:spPr>
          <a:xfrm>
            <a:off x="635000" y="1211590"/>
            <a:ext cx="6096000" cy="707886"/>
          </a:xfrm>
          <a:prstGeom prst="rect">
            <a:avLst/>
          </a:prstGeom>
          <a:noFill/>
        </p:spPr>
        <p:txBody>
          <a:bodyPr wrap="square">
            <a:spAutoFit/>
          </a:bodyPr>
          <a:lstStyle/>
          <a:p>
            <a:r>
              <a:rPr lang="en-US" sz="2000" b="0" i="0" dirty="0">
                <a:solidFill>
                  <a:srgbClr val="202124"/>
                </a:solidFill>
                <a:effectLst/>
                <a:latin typeface="Times New Roman" panose="02020603050405020304" pitchFamily="18" charset="0"/>
                <a:cs typeface="Times New Roman" panose="02020603050405020304" pitchFamily="18" charset="0"/>
              </a:rPr>
              <a:t>Does squeezing protect your hands from strain?</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D39D76-B276-8701-41F3-E86CCA80ACBE}"/>
              </a:ext>
            </a:extLst>
          </p:cNvPr>
          <p:cNvPicPr>
            <a:picLocks noChangeAspect="1"/>
          </p:cNvPicPr>
          <p:nvPr/>
        </p:nvPicPr>
        <p:blipFill>
          <a:blip r:embed="rId3"/>
          <a:stretch>
            <a:fillRect/>
          </a:stretch>
        </p:blipFill>
        <p:spPr>
          <a:xfrm>
            <a:off x="635000" y="1684705"/>
            <a:ext cx="7404860" cy="707886"/>
          </a:xfrm>
          <a:prstGeom prst="rect">
            <a:avLst/>
          </a:prstGeom>
        </p:spPr>
      </p:pic>
      <p:pic>
        <p:nvPicPr>
          <p:cNvPr id="7" name="Picture 6">
            <a:extLst>
              <a:ext uri="{FF2B5EF4-FFF2-40B4-BE49-F238E27FC236}">
                <a16:creationId xmlns:a16="http://schemas.microsoft.com/office/drawing/2014/main" id="{83F13FBA-3F0E-2DA8-976C-7938ABBEE52C}"/>
              </a:ext>
            </a:extLst>
          </p:cNvPr>
          <p:cNvPicPr>
            <a:picLocks noChangeAspect="1"/>
          </p:cNvPicPr>
          <p:nvPr/>
        </p:nvPicPr>
        <p:blipFill>
          <a:blip r:embed="rId4"/>
          <a:stretch>
            <a:fillRect/>
          </a:stretch>
        </p:blipFill>
        <p:spPr>
          <a:xfrm>
            <a:off x="1676400" y="2490997"/>
            <a:ext cx="8305800" cy="30575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B2A9D8-883A-3782-0E62-D36A96B4D7E9}"/>
              </a:ext>
            </a:extLst>
          </p:cNvPr>
          <p:cNvSpPr txBox="1"/>
          <p:nvPr/>
        </p:nvSpPr>
        <p:spPr>
          <a:xfrm>
            <a:off x="393700" y="455712"/>
            <a:ext cx="7226300" cy="400110"/>
          </a:xfrm>
          <a:prstGeom prst="rect">
            <a:avLst/>
          </a:prstGeom>
          <a:noFill/>
        </p:spPr>
        <p:txBody>
          <a:bodyPr wrap="square">
            <a:spAutoFit/>
          </a:bodyPr>
          <a:lstStyle/>
          <a:p>
            <a:r>
              <a:rPr lang="en-US" sz="2000" b="0" i="0" dirty="0">
                <a:solidFill>
                  <a:srgbClr val="202124"/>
                </a:solidFill>
                <a:effectLst/>
                <a:latin typeface="Times New Roman" panose="02020603050405020304" pitchFamily="18" charset="0"/>
                <a:cs typeface="Times New Roman" panose="02020603050405020304" pitchFamily="18" charset="0"/>
              </a:rPr>
              <a:t> Do you feel the need for a device or solution for squeezing?</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E3A1D25-CE77-84AA-917B-383727948CA4}"/>
              </a:ext>
            </a:extLst>
          </p:cNvPr>
          <p:cNvPicPr>
            <a:picLocks noChangeAspect="1"/>
          </p:cNvPicPr>
          <p:nvPr/>
        </p:nvPicPr>
        <p:blipFill>
          <a:blip r:embed="rId2"/>
          <a:stretch>
            <a:fillRect/>
          </a:stretch>
        </p:blipFill>
        <p:spPr>
          <a:xfrm>
            <a:off x="495300" y="855822"/>
            <a:ext cx="7366000" cy="648686"/>
          </a:xfrm>
          <a:prstGeom prst="rect">
            <a:avLst/>
          </a:prstGeom>
        </p:spPr>
      </p:pic>
      <p:pic>
        <p:nvPicPr>
          <p:cNvPr id="8" name="Picture 7">
            <a:extLst>
              <a:ext uri="{FF2B5EF4-FFF2-40B4-BE49-F238E27FC236}">
                <a16:creationId xmlns:a16="http://schemas.microsoft.com/office/drawing/2014/main" id="{EDBC6CA8-51A2-949A-71CE-20C52C712204}"/>
              </a:ext>
            </a:extLst>
          </p:cNvPr>
          <p:cNvPicPr>
            <a:picLocks noChangeAspect="1"/>
          </p:cNvPicPr>
          <p:nvPr/>
        </p:nvPicPr>
        <p:blipFill>
          <a:blip r:embed="rId3"/>
          <a:stretch>
            <a:fillRect/>
          </a:stretch>
        </p:blipFill>
        <p:spPr>
          <a:xfrm>
            <a:off x="2724150" y="1900237"/>
            <a:ext cx="6743700" cy="3057525"/>
          </a:xfrm>
          <a:prstGeom prst="rect">
            <a:avLst/>
          </a:prstGeom>
        </p:spPr>
      </p:pic>
    </p:spTree>
    <p:extLst>
      <p:ext uri="{BB962C8B-B14F-4D97-AF65-F5344CB8AC3E}">
        <p14:creationId xmlns:p14="http://schemas.microsoft.com/office/powerpoint/2010/main" val="30086038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2D6240-B771-7C95-8346-B7735984A89E}"/>
              </a:ext>
            </a:extLst>
          </p:cNvPr>
          <p:cNvPicPr>
            <a:picLocks noChangeAspect="1"/>
          </p:cNvPicPr>
          <p:nvPr/>
        </p:nvPicPr>
        <p:blipFill>
          <a:blip r:embed="rId2"/>
          <a:stretch>
            <a:fillRect/>
          </a:stretch>
        </p:blipFill>
        <p:spPr>
          <a:xfrm>
            <a:off x="2164815" y="2612829"/>
            <a:ext cx="7659169" cy="2800741"/>
          </a:xfrm>
          <a:prstGeom prst="rect">
            <a:avLst/>
          </a:prstGeom>
        </p:spPr>
      </p:pic>
      <p:pic>
        <p:nvPicPr>
          <p:cNvPr id="6" name="Picture 5">
            <a:extLst>
              <a:ext uri="{FF2B5EF4-FFF2-40B4-BE49-F238E27FC236}">
                <a16:creationId xmlns:a16="http://schemas.microsoft.com/office/drawing/2014/main" id="{F86BD128-B0E7-1F29-8278-1675A8119349}"/>
              </a:ext>
            </a:extLst>
          </p:cNvPr>
          <p:cNvPicPr>
            <a:picLocks noChangeAspect="1"/>
          </p:cNvPicPr>
          <p:nvPr/>
        </p:nvPicPr>
        <p:blipFill>
          <a:blip r:embed="rId3"/>
          <a:stretch>
            <a:fillRect/>
          </a:stretch>
        </p:blipFill>
        <p:spPr>
          <a:xfrm>
            <a:off x="482600" y="1142407"/>
            <a:ext cx="8153400" cy="622257"/>
          </a:xfrm>
          <a:prstGeom prst="rect">
            <a:avLst/>
          </a:prstGeom>
        </p:spPr>
      </p:pic>
      <p:sp>
        <p:nvSpPr>
          <p:cNvPr id="8" name="TextBox 7">
            <a:extLst>
              <a:ext uri="{FF2B5EF4-FFF2-40B4-BE49-F238E27FC236}">
                <a16:creationId xmlns:a16="http://schemas.microsoft.com/office/drawing/2014/main" id="{26C9EBC2-83F1-98CF-4A4F-E2F312428A59}"/>
              </a:ext>
            </a:extLst>
          </p:cNvPr>
          <p:cNvSpPr txBox="1"/>
          <p:nvPr/>
        </p:nvSpPr>
        <p:spPr>
          <a:xfrm>
            <a:off x="457200" y="671612"/>
            <a:ext cx="7302500" cy="400110"/>
          </a:xfrm>
          <a:prstGeom prst="rect">
            <a:avLst/>
          </a:prstGeom>
          <a:noFill/>
        </p:spPr>
        <p:txBody>
          <a:bodyPr wrap="square">
            <a:spAutoFit/>
          </a:bodyPr>
          <a:lstStyle/>
          <a:p>
            <a:r>
              <a:rPr lang="en-US" sz="2000" b="0" i="0" dirty="0">
                <a:solidFill>
                  <a:srgbClr val="202124"/>
                </a:solidFill>
                <a:effectLst/>
                <a:latin typeface="Times New Roman" panose="02020603050405020304" pitchFamily="18" charset="0"/>
                <a:cs typeface="Times New Roman" panose="02020603050405020304" pitchFamily="18" charset="0"/>
              </a:rPr>
              <a:t>Do you feel the need for mechanical assistance while squeezing?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0559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65125"/>
            <a:ext cx="10515600" cy="9388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a:buNone/>
            </a:pPr>
            <a:r>
              <a:rPr lang="en-IN" b="1" dirty="0">
                <a:solidFill>
                  <a:srgbClr val="385623"/>
                </a:solidFill>
                <a:latin typeface="Times New Roman"/>
                <a:ea typeface="Times New Roman"/>
                <a:cs typeface="Times New Roman"/>
                <a:sym typeface="Times New Roman"/>
              </a:rPr>
              <a:t>Solution (Or) Proposed Design </a:t>
            </a:r>
            <a:endParaRPr dirty="0"/>
          </a:p>
        </p:txBody>
      </p:sp>
      <p:pic>
        <p:nvPicPr>
          <p:cNvPr id="3" name="Picture 2">
            <a:extLst>
              <a:ext uri="{FF2B5EF4-FFF2-40B4-BE49-F238E27FC236}">
                <a16:creationId xmlns:a16="http://schemas.microsoft.com/office/drawing/2014/main" id="{03E75FA9-5490-4AF5-7489-E36EDBBB604D}"/>
              </a:ext>
            </a:extLst>
          </p:cNvPr>
          <p:cNvPicPr>
            <a:picLocks noChangeAspect="1"/>
          </p:cNvPicPr>
          <p:nvPr/>
        </p:nvPicPr>
        <p:blipFill>
          <a:blip r:embed="rId3"/>
          <a:stretch>
            <a:fillRect/>
          </a:stretch>
        </p:blipFill>
        <p:spPr>
          <a:xfrm>
            <a:off x="2945945" y="1928132"/>
            <a:ext cx="5457825" cy="37977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a:buNone/>
            </a:pPr>
            <a:r>
              <a:rPr lang="en-IN" b="1" dirty="0">
                <a:solidFill>
                  <a:srgbClr val="385623"/>
                </a:solidFill>
                <a:latin typeface="Times New Roman"/>
                <a:ea typeface="Times New Roman"/>
                <a:cs typeface="Times New Roman"/>
                <a:sym typeface="Times New Roman"/>
              </a:rPr>
              <a:t>Working Of Invention </a:t>
            </a:r>
            <a:endParaRPr dirty="0"/>
          </a:p>
        </p:txBody>
      </p:sp>
      <p:pic>
        <p:nvPicPr>
          <p:cNvPr id="5" name="Picture 4">
            <a:extLst>
              <a:ext uri="{FF2B5EF4-FFF2-40B4-BE49-F238E27FC236}">
                <a16:creationId xmlns:a16="http://schemas.microsoft.com/office/drawing/2014/main" id="{81B6821A-15C0-B9AE-CAD4-9668C873C840}"/>
              </a:ext>
            </a:extLst>
          </p:cNvPr>
          <p:cNvPicPr>
            <a:picLocks noChangeAspect="1"/>
          </p:cNvPicPr>
          <p:nvPr/>
        </p:nvPicPr>
        <p:blipFill>
          <a:blip r:embed="rId3"/>
          <a:stretch>
            <a:fillRect/>
          </a:stretch>
        </p:blipFill>
        <p:spPr>
          <a:xfrm>
            <a:off x="3439885" y="1690687"/>
            <a:ext cx="4361769" cy="43617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636</Words>
  <Application>Microsoft Office PowerPoint</Application>
  <PresentationFormat>Widescreen</PresentationFormat>
  <Paragraphs>85</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Problem Statement</vt:lpstr>
      <vt:lpstr>Existing Product Detail</vt:lpstr>
      <vt:lpstr>HIGHLIGHTED SURVEY REPORT </vt:lpstr>
      <vt:lpstr>PowerPoint Presentation</vt:lpstr>
      <vt:lpstr>PowerPoint Presentation</vt:lpstr>
      <vt:lpstr>Solution (Or) Proposed Design </vt:lpstr>
      <vt:lpstr>Working Of Invention </vt:lpstr>
      <vt:lpstr>Target Marketing</vt:lpstr>
      <vt:lpstr>Competitor Analysis</vt:lpstr>
      <vt:lpstr>PowerPoint Presentation</vt:lpstr>
      <vt:lpstr>Value Proportion</vt:lpstr>
      <vt:lpstr>Channels For Marketing</vt:lpstr>
      <vt:lpstr>Revenue Model</vt:lpstr>
      <vt:lpstr>MARKETING STATERGY</vt:lpstr>
      <vt:lpstr>ROAD 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SARWESH B</dc:creator>
  <cp:lastModifiedBy>Thomas Livingston</cp:lastModifiedBy>
  <cp:revision>5</cp:revision>
  <dcterms:created xsi:type="dcterms:W3CDTF">2024-03-20T13:33:25Z</dcterms:created>
  <dcterms:modified xsi:type="dcterms:W3CDTF">2024-12-04T03:30:06Z</dcterms:modified>
</cp:coreProperties>
</file>