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8" r:id="rId14"/>
    <p:sldId id="269" r:id="rId15"/>
  </p:sldIdLst>
  <p:sldSz type="screen16x9" cy="6858000" cx="12192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Relationship Id="rId24" Type="http://schemas.openxmlformats.org/officeDocument/2006/relationships/font" Target="fonts/font9.fntdata"/><Relationship Id="rId25" Type="http://schemas.openxmlformats.org/officeDocument/2006/relationships/font" Target="fonts/font10.fntdata"/><Relationship Id="rId26" Type="http://schemas.openxmlformats.org/officeDocument/2006/relationships/font" Target="fonts/font11.fntdata"/><Relationship Id="rId27" Type="http://schemas.openxmlformats.org/officeDocument/2006/relationships/font" Target="fonts/font12.fntdata"/><Relationship Id="rId28" Type="http://schemas.openxmlformats.org/officeDocument/2006/relationships/font" Target="fonts/font13.fntdata"/><Relationship Id="rId29" Type="http://schemas.openxmlformats.org/officeDocument/2006/relationships/font" Target="fonts/font14.fntdata"/><Relationship Id="rId30" Type="http://schemas.openxmlformats.org/officeDocument/2006/relationships/font" Target="fonts/font15.fntdata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indent="-228600" lvl="1" marL="9144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indent="-228600" lvl="2" marL="13716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indent="-228600" lvl="3" marL="18288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indent="-228600" lvl="4" marL="22860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02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6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7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83;p9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48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9" name="Google Shape;1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92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5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48661" name="Google Shape;202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11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7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20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2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29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7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8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8;g226a085125f240bd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2" name="Google Shape;139;g226a085125f240bd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3" name="Google Shape;140;g226a085125f240bd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7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7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56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32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3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5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37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8" name="Google Shape;1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74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43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1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b="0" cap="none" sz="1200" i="0" strike="noStrike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 type="title">
  <p:cSld name="TITLE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24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8;p13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84" name="Google Shape;19;p13"/>
          <p:cNvSpPr/>
          <p:nvPr/>
        </p:nvSpPr>
        <p:spPr>
          <a:xfrm>
            <a:off x="87313" y="69850"/>
            <a:ext cx="12017375" cy="6692900"/>
          </a:xfrm>
          <a:prstGeom prst="roundRect">
            <a:avLst>
              <a:gd name="adj" fmla="val 4929"/>
            </a:avLst>
          </a:prstGeom>
          <a:blipFill rotWithShape="1">
            <a:blip xmlns:r="http://schemas.openxmlformats.org/officeDocument/2006/relationships" r:embed="rId1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85" name="Google Shape;20;p13"/>
          <p:cNvSpPr/>
          <p:nvPr/>
        </p:nvSpPr>
        <p:spPr>
          <a:xfrm>
            <a:off x="84138" y="1449388"/>
            <a:ext cx="12028487" cy="1527175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86" name="Google Shape;21;p13"/>
          <p:cNvSpPr/>
          <p:nvPr/>
        </p:nvSpPr>
        <p:spPr>
          <a:xfrm>
            <a:off x="84138" y="1397000"/>
            <a:ext cx="12028487" cy="120650"/>
          </a:xfrm>
          <a:prstGeom prst="rect"/>
          <a:solidFill>
            <a:srgbClr val="E6AFA9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87" name="Google Shape;22;p13"/>
          <p:cNvSpPr/>
          <p:nvPr/>
        </p:nvSpPr>
        <p:spPr>
          <a:xfrm>
            <a:off x="84138" y="2976563"/>
            <a:ext cx="12028487" cy="111125"/>
          </a:xfrm>
          <a:prstGeom prst="rect"/>
          <a:solidFill>
            <a:schemeClr val="accent5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88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lvl="0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algn="ctr" lvl="1">
              <a:spcBef>
                <a:spcPts val="375"/>
              </a:spcBef>
              <a:spcAft>
                <a:spcPts val="0"/>
              </a:spcAft>
              <a:buSzPts val="1530"/>
              <a:buNone/>
            </a:lvl2pPr>
            <a:lvl3pPr algn="ctr" lvl="2">
              <a:spcBef>
                <a:spcPts val="375"/>
              </a:spcBef>
              <a:spcAft>
                <a:spcPts val="0"/>
              </a:spcAft>
              <a:buSzPts val="1530"/>
              <a:buNone/>
            </a:lvl3pPr>
            <a:lvl4pPr algn="ctr" lvl="3">
              <a:spcBef>
                <a:spcPts val="375"/>
              </a:spcBef>
              <a:spcAft>
                <a:spcPts val="0"/>
              </a:spcAft>
              <a:buSzPts val="1440"/>
              <a:buNone/>
            </a:lvl4pPr>
            <a:lvl5pPr algn="ctr" lvl="4">
              <a:spcBef>
                <a:spcPts val="375"/>
              </a:spcBef>
              <a:spcAft>
                <a:spcPts val="0"/>
              </a:spcAft>
              <a:buSzPts val="1800"/>
              <a:buNone/>
            </a:lvl5pPr>
            <a:lvl6pPr algn="ctr" lvl="5">
              <a:spcBef>
                <a:spcPts val="370"/>
              </a:spcBef>
              <a:spcAft>
                <a:spcPts val="0"/>
              </a:spcAft>
              <a:buSzPts val="1800"/>
              <a:buNone/>
            </a:lvl6pPr>
            <a:lvl7pPr algn="ctr" lvl="6">
              <a:spcBef>
                <a:spcPts val="370"/>
              </a:spcBef>
              <a:spcAft>
                <a:spcPts val="0"/>
              </a:spcAft>
              <a:buSzPts val="1800"/>
              <a:buNone/>
            </a:lvl7pPr>
            <a:lvl8pPr algn="ctr" lvl="7">
              <a:spcBef>
                <a:spcPts val="370"/>
              </a:spcBef>
              <a:spcAft>
                <a:spcPts val="0"/>
              </a:spcAft>
              <a:buSzPts val="1800"/>
              <a:buNone/>
            </a:lvl8pPr>
            <a:lvl9pPr algn="ctr" lvl="8">
              <a:spcBef>
                <a:spcPts val="37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589" name="Google Shape;24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0" name="Google Shape;25;p1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1" name="Google Shape;26;p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3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8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90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91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86" name="Google Shape;92;p2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7" name="Google Shape;93;p2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8" name="Google Shape;94;p22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66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96;p23"/>
          <p:cNvSpPr txBox="1">
            <a:spLocks noGrp="1"/>
          </p:cNvSpPr>
          <p:nvPr>
            <p:ph type="title"/>
          </p:nvPr>
        </p:nvSpPr>
        <p:spPr>
          <a:xfrm rot="5400000">
            <a:off x="7254558" y="1859285"/>
            <a:ext cx="5851525" cy="268224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97;p23"/>
          <p:cNvSpPr txBox="1">
            <a:spLocks noGrp="1"/>
          </p:cNvSpPr>
          <p:nvPr>
            <p:ph type="body" idx="1"/>
          </p:nvPr>
        </p:nvSpPr>
        <p:spPr>
          <a:xfrm rot="5400000">
            <a:off x="2001838" y="-507996"/>
            <a:ext cx="5851525" cy="74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2" name="Google Shape;98;p2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99;p2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100;p23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30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29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9" name="Google Shape;30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00" name="Google Shape;31;p14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01" name="Google Shape;32;p1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3;p1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3" name="Google Shape;34;p14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36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37;p1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38;p1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39;p15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69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41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42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91" name="Google Shape;43;p1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2" name="Google Shape;44;p1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45;p16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showMasterSp="0" type="secHead">
  <p:cSld name="SECTION_HEADER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70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47;p17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95" name="Google Shape;48;p17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blipFill rotWithShape="1">
            <a:blip xmlns:r="http://schemas.openxmlformats.org/officeDocument/2006/relationships" r:embed="rId1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96" name="Google Shape;49;p17"/>
          <p:cNvSpPr/>
          <p:nvPr/>
        </p:nvSpPr>
        <p:spPr>
          <a:xfrm rot="10800000" flipH="1">
            <a:off x="92075" y="2376488"/>
            <a:ext cx="12018963" cy="92075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97" name="Google Shape;50;p17"/>
          <p:cNvSpPr/>
          <p:nvPr/>
        </p:nvSpPr>
        <p:spPr>
          <a:xfrm>
            <a:off x="92075" y="2341563"/>
            <a:ext cx="12018963" cy="46037"/>
          </a:xfrm>
          <a:prstGeom prst="rect"/>
          <a:solidFill>
            <a:srgbClr val="E6AFA9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98" name="Google Shape;51;p17"/>
          <p:cNvSpPr/>
          <p:nvPr/>
        </p:nvSpPr>
        <p:spPr>
          <a:xfrm>
            <a:off x="90488" y="2468563"/>
            <a:ext cx="12020550" cy="46037"/>
          </a:xfrm>
          <a:prstGeom prst="rect"/>
          <a:solidFill>
            <a:schemeClr val="accent5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99" name="Google Shape;52;p17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cap="none" sz="40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0" name="Google Shape;53;p17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algn="l" indent="-228600" lvl="1" marL="914400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701" name="Google Shape;54;p1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2" name="Google Shape;55;p17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3" name="Google Shape;56;p17"/>
          <p:cNvSpPr>
            <a:spLocks noGrp="1"/>
          </p:cNvSpPr>
          <p:nvPr>
            <p:ph type="sldNum" idx="12"/>
          </p:nvPr>
        </p:nvSpPr>
        <p:spPr>
          <a:xfrm>
            <a:off x="195263" y="6208713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6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58;p1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59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228600" lvl="1" marL="914400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algn="l" indent="-228600" lvl="2" marL="1371600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algn="l" indent="-228600" lvl="3" marL="1828800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4" name="Google Shape;60;p18"/>
          <p:cNvSpPr txBox="1">
            <a:spLocks noGrp="1"/>
          </p:cNvSpPr>
          <p:nvPr>
            <p:ph type="body" idx="2"/>
          </p:nvPr>
        </p:nvSpPr>
        <p:spPr>
          <a:xfrm>
            <a:off x="6604000" y="1447800"/>
            <a:ext cx="4978400" cy="762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228600" lvl="1" marL="914400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algn="l" indent="-228600" lvl="2" marL="1371600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algn="l" indent="-228600" lvl="3" marL="1828800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5" name="Google Shape;61;p18"/>
          <p:cNvSpPr txBox="1">
            <a:spLocks noGrp="1"/>
          </p:cNvSpPr>
          <p:nvPr>
            <p:ph type="body" idx="3"/>
          </p:nvPr>
        </p:nvSpPr>
        <p:spPr>
          <a:xfrm>
            <a:off x="1219200" y="2247900"/>
            <a:ext cx="4978400" cy="388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6" name="Google Shape;62;p18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7" name="Google Shape;63;p1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64;p1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65;p18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67;p1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5" name="Google Shape;68;p1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6" name="Google Shape;69;p19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2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71;p20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708" name="Google Shape;72;p20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709" name="Google Shape;73;p20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74;p20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2540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algn="l" indent="-228600" lvl="1" marL="914400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algn="l" indent="-228600" lvl="2" marL="1371600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algn="l" indent="-228600" lvl="3" marL="1828800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711" name="Google Shape;75;p20"/>
          <p:cNvSpPr txBox="1">
            <a:spLocks noGrp="1"/>
          </p:cNvSpPr>
          <p:nvPr>
            <p:ph type="body" idx="2"/>
          </p:nvPr>
        </p:nvSpPr>
        <p:spPr>
          <a:xfrm>
            <a:off x="3962400" y="1600200"/>
            <a:ext cx="7620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5755" lvl="0" marL="457200">
              <a:spcBef>
                <a:spcPts val="575"/>
              </a:spcBef>
              <a:spcAft>
                <a:spcPts val="0"/>
              </a:spcAft>
              <a:buSzPts val="1530"/>
              <a:buChar char="⚫"/>
            </a:lvl1pPr>
            <a:lvl2pPr algn="l" indent="-325755" lvl="1" marL="914400">
              <a:spcBef>
                <a:spcPts val="375"/>
              </a:spcBef>
              <a:spcAft>
                <a:spcPts val="0"/>
              </a:spcAft>
              <a:buSzPts val="1530"/>
              <a:buChar char="⚫"/>
            </a:lvl2pPr>
            <a:lvl3pPr algn="l" indent="-325755" lvl="2" marL="1371600">
              <a:spcBef>
                <a:spcPts val="375"/>
              </a:spcBef>
              <a:spcAft>
                <a:spcPts val="0"/>
              </a:spcAft>
              <a:buSzPts val="1530"/>
              <a:buChar char="⚫"/>
            </a:lvl3pPr>
            <a:lvl4pPr algn="l" indent="-320039" lvl="3" marL="1828800">
              <a:spcBef>
                <a:spcPts val="375"/>
              </a:spcBef>
              <a:spcAft>
                <a:spcPts val="0"/>
              </a:spcAft>
              <a:buSzPts val="1440"/>
              <a:buChar char="⚫"/>
            </a:lvl4pPr>
            <a:lvl5pPr algn="l" indent="-342900" lvl="4" marL="2286000">
              <a:spcBef>
                <a:spcPts val="375"/>
              </a:spcBef>
              <a:spcAft>
                <a:spcPts val="0"/>
              </a:spcAft>
              <a:buSzPts val="1800"/>
              <a:buChar char="o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712" name="Google Shape;76;p2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77;p2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78;p20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7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80;p21"/>
          <p:cNvSpPr/>
          <p:nvPr/>
        </p:nvSpPr>
        <p:spPr>
          <a:xfrm rot="10800000" flipH="1">
            <a:off x="90488" y="4683125"/>
            <a:ext cx="12009437" cy="92075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76" name="Google Shape;81;p21"/>
          <p:cNvSpPr/>
          <p:nvPr/>
        </p:nvSpPr>
        <p:spPr>
          <a:xfrm>
            <a:off x="92075" y="4649788"/>
            <a:ext cx="12007850" cy="46037"/>
          </a:xfrm>
          <a:prstGeom prst="rect"/>
          <a:solidFill>
            <a:srgbClr val="E6AFA9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77" name="Google Shape;82;p21"/>
          <p:cNvSpPr/>
          <p:nvPr/>
        </p:nvSpPr>
        <p:spPr>
          <a:xfrm>
            <a:off x="92075" y="4773613"/>
            <a:ext cx="12007850" cy="49212"/>
          </a:xfrm>
          <a:prstGeom prst="rect"/>
          <a:solidFill>
            <a:schemeClr val="accent5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678" name="Google Shape;83;p21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84;p21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algn="l" indent="-293369" lvl="1" marL="914400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algn="l" indent="-282575" lvl="2" marL="1371600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algn="l" indent="-274319" lvl="3" marL="1828800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algn="l" indent="-285750" lvl="4" marL="2286000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algn="l" indent="-342900" lvl="5" marL="2743200">
              <a:spcBef>
                <a:spcPts val="370"/>
              </a:spcBef>
              <a:spcAft>
                <a:spcPts val="0"/>
              </a:spcAft>
              <a:buSzPts val="1800"/>
              <a:buChar char="•"/>
            </a:lvl6pPr>
            <a:lvl7pPr algn="l" indent="-342900" lvl="6" marL="3200400">
              <a:spcBef>
                <a:spcPts val="370"/>
              </a:spcBef>
              <a:spcAft>
                <a:spcPts val="0"/>
              </a:spcAft>
              <a:buSzPts val="1800"/>
              <a:buChar char="•"/>
            </a:lvl7pPr>
            <a:lvl8pPr algn="l" indent="-342900" lvl="7" marL="3657600">
              <a:spcBef>
                <a:spcPts val="37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spcBef>
                <a:spcPts val="37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80" name="Google Shape;85;p21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1" name="Google Shape;86;p2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87;p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88;p21"/>
          <p:cNvSpPr>
            <a:spLocks noGrp="1"/>
          </p:cNvSpPr>
          <p:nvPr>
            <p:ph type="sldNum" idx="12"/>
          </p:nvPr>
        </p:nvSpPr>
        <p:spPr>
          <a:xfrm>
            <a:off x="195263" y="6208713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77" name="Google Shape;11;p12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8578" name="Google Shape;12;p1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8935" lvl="0" marL="457200" marR="0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cap="none" sz="26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algn="l" indent="-358140" lvl="1" marL="914400" marR="0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cap="none" sz="24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algn="l" indent="-336550" lvl="2" marL="1371600" marR="0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cap="none" sz="20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algn="l" indent="-330200" lvl="3" marL="1828800" marR="0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cap="none" sz="20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algn="l" indent="-355600" lvl="4" marL="2286000" marR="0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cap="none" sz="20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algn="l" indent="-342900" lvl="5" marL="2743200" marR="0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cap="none" sz="18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algn="l" indent="-342900" lvl="6" marL="3200400" marR="0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cap="none" sz="18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algn="l" indent="-342900" lvl="7" marL="3657600" marR="0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cap="none" sz="18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algn="l" indent="-342900" lvl="8" marL="4114800" marR="0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cap="none" sz="1800" i="0" strike="noStrike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8580" name="Google Shape;14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8581" name="Google Shape;15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8582" name="Google Shape;16;p12"/>
          <p:cNvSpPr>
            <a:spLocks noGrp="1"/>
          </p:cNvSpPr>
          <p:nvPr>
            <p:ph type="sldNum" idx="12"/>
          </p:nvPr>
        </p:nvSpPr>
        <p:spPr>
          <a:xfrm>
            <a:off x="195263" y="6210300"/>
            <a:ext cx="609600" cy="4572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1" bIns="0" lIns="0" rIns="0" spcFirstLastPara="1" tIns="0" wrap="square">
            <a:noAutofit/>
          </a:bodyPr>
          <a:lstStyle>
            <a:lvl1pPr algn="ctr" indent="0" lvl="0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ctr" indent="0" lvl="1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ctr" indent="0" lvl="2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ctr" indent="0" lvl="3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ctr" indent="0" lvl="4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ctr" indent="0" lvl="5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ctr" indent="0" lvl="6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ctr" indent="0" lvl="7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ctr" indent="0" lvl="8" marL="0" marR="0" rtl="0"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6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  <p:sp>
        <p:nvSpPr>
          <p:cNvPr id="1048593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1450" y="3111690"/>
            <a:ext cx="11857038" cy="33946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25000" lnSpcReduction="20000"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 sz="31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8000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 sz="8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8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PURUSHOTHAMAN A (2303811710621081)</a:t>
            </a:r>
            <a:endParaRPr dirty="0"/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None/>
            </a:pPr>
            <a:r>
              <a:rPr b="1" dirty="0" sz="8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RAJKUMAR R S </a:t>
            </a:r>
            <a:r>
              <a:rPr b="1" sz="8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(2303811710621085)</a:t>
            </a:r>
            <a:endParaRPr dirty="0"/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None/>
            </a:pPr>
            <a:r>
              <a:rPr b="1" dirty="0" sz="8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LIVINGSTON G (2303811710621115)</a:t>
            </a:r>
            <a:endParaRPr b="1" dirty="0"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3100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b="1" dirty="0" sz="8000" i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                                         </a:t>
            </a:r>
            <a:endParaRPr b="1" dirty="0" sz="8000" i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8000" i="1" lang="en-US" err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Mrs.G.KEERTHANA</a:t>
            </a:r>
            <a:r>
              <a:rPr b="1" dirty="0" sz="8000" i="1" lang="en-US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M.E .,</a:t>
            </a:r>
            <a:endParaRPr b="1" dirty="0" sz="8000" i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8000" i="1" lang="en-US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b="1" dirty="0" sz="8000" i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8000" i="1" lang="en-US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dirty="0"/>
          </a:p>
          <a:p>
            <a:pPr algn="r" indent="0" lvl="0" marL="0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dirty="0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r>
              <a:rPr b="1" dirty="0" sz="2700" i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rtl="0">
              <a:lnSpc>
                <a:spcPct val="8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dirty="0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indent="0" lvl="0" marL="0" rtl="0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dirty="0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4" name="Google Shape;108;p1"/>
          <p:cNvSpPr txBox="1">
            <a:spLocks noGrp="1"/>
          </p:cNvSpPr>
          <p:nvPr>
            <p:ph type="ctrTitle"/>
          </p:nvPr>
        </p:nvSpPr>
        <p:spPr>
          <a:xfrm>
            <a:off x="621322" y="1371600"/>
            <a:ext cx="11570677" cy="1793631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3200" lang="en-US">
                <a:latin typeface="Times New Roman"/>
                <a:ea typeface="Times New Roman"/>
                <a:cs typeface="Times New Roman"/>
                <a:sym typeface="Times New Roman"/>
              </a:rPr>
              <a:t>ECB1204 – ANALOG INTEGRATED CIRCUIT DESIGN</a:t>
            </a:r>
            <a:br>
              <a:rPr b="1" dirty="0" sz="320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REDEFINING HOME SAFETY THROUGH PRECISION AND INNOVATION</a:t>
            </a:r>
            <a:endParaRPr b="1" dirty="0" sz="3200">
              <a:solidFill>
                <a:srgbClr val="FFFF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97153" name="Google Shape;109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63525" y="306388"/>
            <a:ext cx="1041400" cy="7381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78;p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ADVANTAGES AND 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8" name="Google Shape;179;p8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40" name="Google Shape;180;p8"/>
          <p:cNvSpPr txBox="1">
            <a:spLocks noGrp="1"/>
          </p:cNvSpPr>
          <p:nvPr>
            <p:ph type="body" idx="2"/>
          </p:nvPr>
        </p:nvSpPr>
        <p:spPr>
          <a:xfrm>
            <a:off x="609600" y="1078173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98755" lvl="0" marL="27432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spcBef>
                <a:spcPts val="138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dirty="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9" name="Google Shape;181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  <p:sp>
        <p:nvSpPr>
          <p:cNvPr id="1048641" name="TextBox 2"/>
          <p:cNvSpPr txBox="1"/>
          <p:nvPr/>
        </p:nvSpPr>
        <p:spPr>
          <a:xfrm>
            <a:off x="1001485" y="1371600"/>
            <a:ext cx="11055349" cy="5425440"/>
          </a:xfrm>
          <a:prstGeom prst="rect"/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vl="3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Simple, cost-effective design.</a:t>
            </a:r>
          </a:p>
          <a:p>
            <a:pPr algn="just" lvl="3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Easy to reset with a push button.</a:t>
            </a:r>
          </a:p>
          <a:p>
            <a:pPr algn="just" lvl="3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Customizable for various security requirements.</a:t>
            </a:r>
          </a:p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Effective for small-scale applications.</a:t>
            </a:r>
          </a:p>
          <a:p>
            <a:pPr algn="just">
              <a:lnSpc>
                <a:spcPct val="15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Security for home safety lockers.</a:t>
            </a:r>
          </a:p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Security enhancement for small offices or stores.</a:t>
            </a:r>
          </a:p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Portable security for events or temporary setups.</a:t>
            </a:r>
          </a:p>
          <a:p>
            <a:pPr algn="just">
              <a:lnSpc>
                <a:spcPct val="150000"/>
              </a:lnSpc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87;p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70" name="Google Shape;188;p9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46" name="Google Shape;189;p9"/>
          <p:cNvSpPr txBox="1">
            <a:spLocks noGrp="1"/>
          </p:cNvSpPr>
          <p:nvPr>
            <p:ph type="body" idx="2"/>
          </p:nvPr>
        </p:nvSpPr>
        <p:spPr>
          <a:xfrm>
            <a:off x="1014412" y="360136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functional laser-based security system.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detects intrusions by monitoring beam interruptions.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ensures high reliability with manual reset feature.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Compact design makes it easy to use and maintain.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solution for affordable security needs. 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implemented a low-cost laser security system.</a:t>
            </a:r>
            <a:endParaRPr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Offers an additional layer of security for homes and small areas.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Google Shape;190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96;p1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72" name="Google Shape;197;p10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51" name="Google Shape;198;p10"/>
          <p:cNvSpPr txBox="1">
            <a:spLocks noGrp="1"/>
          </p:cNvSpPr>
          <p:nvPr>
            <p:ph type="body" idx="2"/>
          </p:nvPr>
        </p:nvSpPr>
        <p:spPr>
          <a:xfrm>
            <a:off x="873125" y="594519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multiple laser beams for broader area coverage.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multiple lasers to cover larger areas.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wireless modules for remote alerts.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image/video capture during intrusions.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power efficiency with advanced circuit designs.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mobile app for real-time intrusion notifications.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 wireless or IoT capabilities for remote monitoring.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defTabSz="914400" eaLnBrk="0" fontAlgn="base" hangingPunct="0" indent="0" latinLnBrk="0" lvl="0" marL="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0" marL="418465" rtl="0">
              <a:lnSpc>
                <a:spcPct val="200000"/>
              </a:lnSpc>
              <a:spcBef>
                <a:spcPts val="1380"/>
              </a:spcBef>
              <a:spcAft>
                <a:spcPts val="0"/>
              </a:spcAft>
              <a:buSzPts val="1190"/>
              <a:buFont typeface="Wingdings" panose="05000000000000000000" pitchFamily="2" charset="2"/>
              <a:buChar char="Ø"/>
            </a:pPr>
            <a:endParaRPr dirty="0" sz="24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97173" name="Google Shape;199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204;p11"/>
          <p:cNvSpPr txBox="1">
            <a:spLocks noGrp="1"/>
          </p:cNvSpPr>
          <p:nvPr>
            <p:ph type="title"/>
          </p:nvPr>
        </p:nvSpPr>
        <p:spPr>
          <a:xfrm>
            <a:off x="1774825" y="2708275"/>
            <a:ext cx="9144000" cy="10668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B7B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pic>
        <p:nvPicPr>
          <p:cNvPr id="2097174" name="Google Shape;205;p11"/>
          <p:cNvPicPr preferRelativeResize="0">
            <a:picLocks noGrp="1"/>
          </p:cNvPicPr>
          <p:nvPr>
            <p:ph type="body" idx="4294967295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6888" y="330200"/>
            <a:ext cx="1092200" cy="674688"/>
          </a:xfrm>
          <a:prstGeom prst="rect"/>
          <a:noFill/>
          <a:ln>
            <a:noFill/>
          </a:ln>
        </p:spPr>
      </p:pic>
      <p:pic>
        <p:nvPicPr>
          <p:cNvPr id="2097175" name="Google Shape;206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15;p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B7B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solidFill>
                <a:srgbClr val="8B7B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116;p2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05" name="Google Shape;117;p2"/>
          <p:cNvSpPr txBox="1">
            <a:spLocks noGrp="1"/>
          </p:cNvSpPr>
          <p:nvPr>
            <p:ph type="body" idx="2"/>
          </p:nvPr>
        </p:nvSpPr>
        <p:spPr>
          <a:xfrm>
            <a:off x="609600" y="1371600"/>
            <a:ext cx="11055350" cy="500190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273050" lvl="0" marL="2730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dirty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9210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dirty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HARDWARE MODULE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ADVANTAGES AND APPLICATIONS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algn="l" indent="-273050" lvl="0" marL="2730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b="1" dirty="0" sz="2000"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98755" lvl="0" marL="274320" rtl="0">
              <a:spcBef>
                <a:spcPts val="138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dirty="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18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4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</p:txBody>
      </p:sp>
      <p:pic>
        <p:nvPicPr>
          <p:cNvPr id="2097156" name="Google Shape;125;p3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10" name="Google Shape;126;p3"/>
          <p:cNvSpPr txBox="1">
            <a:spLocks noGrp="1"/>
          </p:cNvSpPr>
          <p:nvPr>
            <p:ph type="body" idx="2"/>
          </p:nvPr>
        </p:nvSpPr>
        <p:spPr>
          <a:xfrm>
            <a:off x="873125" y="781334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laser-based security system for intrusion detection.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laser pointer and LDR to detect beam interruptions.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LM358 comparator and NE555 timer IC handle signal processing and alarm control.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Activates a buzzer upon intrusion and requires manual reset.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simple to construct. </a:t>
            </a:r>
          </a:p>
          <a:p>
            <a:pPr algn="just" eaLnBrk="0" fontAlgn="base" hangingPunct="0" indent="-342900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 solution for securing homes or sensitive areas.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Google Shape;127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33;p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8" name="Google Shape;134;p4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15" name="Google Shape;135;p4"/>
          <p:cNvSpPr txBox="1">
            <a:spLocks noGrp="1"/>
          </p:cNvSpPr>
          <p:nvPr>
            <p:ph type="body" idx="2"/>
          </p:nvPr>
        </p:nvSpPr>
        <p:spPr>
          <a:xfrm>
            <a:off x="892629" y="751115"/>
            <a:ext cx="11137446" cy="60142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critical requirement in homes and industries.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Laser-based systems offer simplicity and cost efficiency.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light beam interruption as a detection mechanism.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Employs basic components for easy implementation.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safety with additional alarm features. 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Modern security systems are critical for personal and property safety.</a:t>
            </a:r>
            <a:endParaRPr altLang="en-US" baseline="0" b="0" cap="none" dirty="0" sz="3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Google Shape;136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42;g226a085125f240bd_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5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0" name="Google Shape;143;g226a085125f240bd_0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00" cy="836700"/>
          </a:xfrm>
          <a:prstGeom prst="rect"/>
          <a:noFill/>
          <a:ln>
            <a:noFill/>
          </a:ln>
        </p:spPr>
      </p:pic>
      <p:pic>
        <p:nvPicPr>
          <p:cNvPr id="2097161" name="Google Shape;145;g226a085125f240bd_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  <p:sp>
        <p:nvSpPr>
          <p:cNvPr id="1048620" name="TextBox 2"/>
          <p:cNvSpPr txBox="1"/>
          <p:nvPr/>
        </p:nvSpPr>
        <p:spPr>
          <a:xfrm>
            <a:off x="875821" y="1676400"/>
            <a:ext cx="11941629" cy="4358640"/>
          </a:xfrm>
          <a:prstGeom prst="rect"/>
          <a:noFill/>
        </p:spPr>
        <p:txBody>
          <a:bodyPr wrap="square">
            <a:spAutoFit/>
          </a:bodyPr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are expensive and overly complex.</a:t>
            </a:r>
          </a:p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achieving reliable intrusion detection with low-cost solutions.</a:t>
            </a:r>
          </a:p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some systems to provide manual control or reset.</a:t>
            </a:r>
          </a:p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Need for a compact and portable security system.</a:t>
            </a:r>
          </a:p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Limited options for low-budget security setups.</a:t>
            </a:r>
          </a:p>
          <a:p>
            <a:pPr algn="just"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Lack of cost-effective, reliable intrusion detection solutions.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51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2" name="Google Shape;152;p5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25" name="Google Shape;153;p5"/>
          <p:cNvSpPr txBox="1">
            <a:spLocks noGrp="1"/>
          </p:cNvSpPr>
          <p:nvPr>
            <p:ph type="body" idx="2"/>
          </p:nvPr>
        </p:nvSpPr>
        <p:spPr>
          <a:xfrm>
            <a:off x="735013" y="540090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simple, laser-based intrusion detection system.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minimal and affordable components for cost efficiency.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reliably detects laser beam interruptions.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manual reset feature for controlled alarm deactivation.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prototype that can be used in real-world applications. 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reliable alarm triggering on beam interruption.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 manual reset for user control and safety.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3" name="Google Shape;154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152;p5"/>
          <p:cNvPicPr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pic>
        <p:nvPicPr>
          <p:cNvPr id="2097179" name="Google Shape;154;p5"/>
          <p:cNvPicPr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  <p:sp>
        <p:nvSpPr>
          <p:cNvPr id="1048722" name="Google Shape;160;p6"/>
          <p:cNvSpPr txBox="1">
            <a:spLocks noGrp="1"/>
          </p:cNvSpPr>
          <p:nvPr/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100000" lnSpcReduction="20000"/>
          </a:bodyPr>
          <a:lstStyle>
            <a:lvl1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4000" i="0" strike="noStrike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HARDWARE MODULE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766455" y="1224813"/>
            <a:ext cx="8659090" cy="440837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60;p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HARDWARE MODULE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4" name="Google Shape;161;p6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30" name="Google Shape;162;p6"/>
          <p:cNvSpPr txBox="1">
            <a:spLocks noGrp="1"/>
          </p:cNvSpPr>
          <p:nvPr>
            <p:ph type="body" idx="2"/>
          </p:nvPr>
        </p:nvSpPr>
        <p:spPr>
          <a:xfrm>
            <a:off x="609600" y="1078173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-342900" latinLnBrk="0" lvl="0" marL="34290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Laser Pointer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light source for detection.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LDR (Light Dependent Resistor)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Light sensor.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LM358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Operational amplifier for signal comparison.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NE555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Timer IC used in bi-stable mode for alarm control.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BC547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NPN transistor for switching.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Alarm indicator.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Resets the alarm system.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Resistors, Capacitors, and Potentiometer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 components.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Power supply.</a:t>
            </a:r>
          </a:p>
          <a:p>
            <a:pPr algn="just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Breadboard and Wires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Circuit prototyping. </a:t>
            </a:r>
          </a:p>
          <a:p>
            <a:pPr algn="just" indent="-285750" lvl="0" marL="361315" rtl="0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SzPts val="1190"/>
              <a:buFont typeface="Wingdings" panose="05000000000000000000" pitchFamily="2" charset="2"/>
              <a:buChar char="Ø"/>
            </a:pPr>
            <a:endParaRPr dirty="0" sz="24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97165" name="Google Shape;163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69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6" name="Google Shape;170;p7"/>
          <p:cNvPicPr preferRelativeResize="0">
            <a:picLocks noGrp="1"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  <a:prstGeom prst="rect"/>
          <a:noFill/>
          <a:ln>
            <a:noFill/>
          </a:ln>
        </p:spPr>
      </p:pic>
      <p:sp>
        <p:nvSpPr>
          <p:cNvPr id="1048635" name="Google Shape;171;p7"/>
          <p:cNvSpPr txBox="1">
            <a:spLocks noGrp="1"/>
          </p:cNvSpPr>
          <p:nvPr>
            <p:ph type="body" idx="2"/>
          </p:nvPr>
        </p:nvSpPr>
        <p:spPr>
          <a:xfrm>
            <a:off x="735013" y="458045"/>
            <a:ext cx="11055350" cy="529533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defTabSz="914400" eaLnBrk="0" fontAlgn="base" hangingPunct="0" indent="0" latinLnBrk="0" lvl="0" marL="0" marR="0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Laser beam interruption reliably activates the alarm.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LDR resistance changes with light, detected by LM358.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NE555 timer maintains buzzer in active mode until reset.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Manual push-button ensures the alarm can be deactivated securely.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Circuit performs well under normal lighting conditions.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detection when laser alignment with LDR is precise.</a:t>
            </a:r>
          </a:p>
          <a:p>
            <a:pPr algn="just" indent="-342900" lvl="0" marL="418465" rtl="0">
              <a:lnSpc>
                <a:spcPct val="200000"/>
              </a:lnSpc>
              <a:spcBef>
                <a:spcPts val="1380"/>
              </a:spcBef>
              <a:spcAft>
                <a:spcPts val="0"/>
              </a:spcAft>
              <a:buSzPts val="1190"/>
              <a:buFont typeface="Wingdings" panose="05000000000000000000" pitchFamily="2" charset="2"/>
              <a:buChar char="Ø"/>
            </a:pPr>
            <a:endParaRPr dirty="0" sz="24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97167" name="Google Shape;172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0833100" y="176213"/>
            <a:ext cx="1196975" cy="119538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EMBEDDED</dc:creator>
  <cp:lastModifiedBy>purushothaman A</cp:lastModifiedBy>
  <dcterms:created xsi:type="dcterms:W3CDTF">2017-04-13T00:52:33Z</dcterms:created>
  <dcterms:modified xsi:type="dcterms:W3CDTF">2024-12-03T06:44:21Z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TC034605459991</vt:lpwstr>
  </property>
  <property fmtid="{D5CDD505-2E9C-101B-9397-08002B2CF9AE}" pid="3" name="ICV">
    <vt:lpwstr>8f10bcc5f3bc429ba658add296d67bda</vt:lpwstr>
  </property>
  <property fmtid="{D5CDD505-2E9C-101B-9397-08002B2CF9AE}" pid="4" name="KSOProductBuildVer">
    <vt:lpwstr>1033-11.2.0.11388</vt:lpwstr>
  </property>
</Properties>
</file>