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14" r:id="rId7"/>
    <p:sldId id="323" r:id="rId8"/>
    <p:sldId id="315" r:id="rId9"/>
    <p:sldId id="313" r:id="rId10"/>
    <p:sldId id="319" r:id="rId11"/>
    <p:sldId id="316" r:id="rId12"/>
    <p:sldId id="320" r:id="rId13"/>
    <p:sldId id="321" r:id="rId14"/>
    <p:sldId id="317" r:id="rId15"/>
    <p:sldId id="318" r:id="rId16"/>
    <p:sldId id="327" r:id="rId17"/>
    <p:sldId id="322" r:id="rId18"/>
    <p:sldId id="328" r:id="rId19"/>
    <p:sldId id="325" r:id="rId20"/>
    <p:sldId id="326" r:id="rId21"/>
    <p:sldId id="3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222987-4CD0-44ED-8A52-28C07BF139E2}">
          <p14:sldIdLst>
            <p14:sldId id="298"/>
          </p14:sldIdLst>
        </p14:section>
        <p14:section name="#3: Collections" id="{A48158ED-8271-49BC-B91B-769E36013AA1}">
          <p14:sldIdLst>
            <p14:sldId id="302"/>
            <p14:sldId id="314"/>
            <p14:sldId id="323"/>
            <p14:sldId id="315"/>
            <p14:sldId id="313"/>
            <p14:sldId id="319"/>
            <p14:sldId id="316"/>
            <p14:sldId id="320"/>
            <p14:sldId id="321"/>
            <p14:sldId id="317"/>
            <p14:sldId id="318"/>
            <p14:sldId id="327"/>
            <p14:sldId id="322"/>
            <p14:sldId id="328"/>
            <p14:sldId id="325"/>
            <p14:sldId id="326"/>
          </p14:sldIdLst>
        </p14:section>
        <p14:section name="#4: Dependency Inversion Principle" id="{BBFD11DA-BE57-4B2A-BAE3-250A31DE3AF2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373737"/>
    <a:srgbClr val="EC7016"/>
    <a:srgbClr val="A89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54916/performance-of-arrays-vs-lists/42753399" TargetMode="External"/><Relationship Id="rId2" Type="http://schemas.openxmlformats.org/officeDocument/2006/relationships/hyperlink" Target="https://docs.microsoft.com/en-us/archive/blogs/ericlippert/arrays-considered-somewhat-harmfu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Q&amp;A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with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1010978"/>
          </a:xfrm>
        </p:spPr>
        <p:txBody>
          <a:bodyPr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#3: Collections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#4: Dependency Inversion</a:t>
            </a:r>
            <a:br>
              <a:rPr lang="en-US" sz="1600" dirty="0"/>
            </a:br>
            <a:r>
              <a:rPr lang="en-US" sz="1600" dirty="0"/>
              <a:t>     </a:t>
            </a:r>
            <a:r>
              <a:rPr lang="en-US" sz="800" dirty="0"/>
              <a:t> </a:t>
            </a:r>
            <a:r>
              <a:rPr lang="en-US" sz="1600" dirty="0"/>
              <a:t>Principle (SOLI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1600" dirty="0"/>
              <a:t>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EDE5-36C6-49E7-8F98-24F67FB4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vs non-Generic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BEF5-CEA5-40CC-B0EF-619EF4A8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57717"/>
          </a:xfrm>
        </p:spPr>
        <p:txBody>
          <a:bodyPr/>
          <a:lstStyle/>
          <a:p>
            <a:r>
              <a:rPr lang="en-US" b="1" dirty="0"/>
              <a:t>NOTE:</a:t>
            </a:r>
            <a:r>
              <a:rPr lang="en-US" dirty="0"/>
              <a:t> We are not using not generics collections anymore in modern programming languages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BF75A-3DDB-42ED-8B71-C5A2DE11CA07}"/>
              </a:ext>
            </a:extLst>
          </p:cNvPr>
          <p:cNvSpPr txBox="1">
            <a:spLocks/>
          </p:cNvSpPr>
          <p:nvPr/>
        </p:nvSpPr>
        <p:spPr>
          <a:xfrm>
            <a:off x="3149468" y="2936759"/>
            <a:ext cx="2037961" cy="4577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b="1" dirty="0"/>
              <a:t>non-Generic (list)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CF87F8-BE07-44AD-96D0-DAD55A5FAEA2}"/>
              </a:ext>
            </a:extLst>
          </p:cNvPr>
          <p:cNvSpPr txBox="1">
            <a:spLocks/>
          </p:cNvSpPr>
          <p:nvPr/>
        </p:nvSpPr>
        <p:spPr>
          <a:xfrm>
            <a:off x="7466122" y="2936758"/>
            <a:ext cx="1536907" cy="4577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b="1" dirty="0"/>
              <a:t>Generic (list)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DB1D2F-B673-43F6-A51B-93ABA2FF6C22}"/>
              </a:ext>
            </a:extLst>
          </p:cNvPr>
          <p:cNvSpPr txBox="1">
            <a:spLocks/>
          </p:cNvSpPr>
          <p:nvPr/>
        </p:nvSpPr>
        <p:spPr>
          <a:xfrm>
            <a:off x="2814113" y="3536458"/>
            <a:ext cx="2485675" cy="457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ArrayList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B05AB9-17CF-4730-8862-3334B9842678}"/>
              </a:ext>
            </a:extLst>
          </p:cNvPr>
          <p:cNvSpPr txBox="1">
            <a:spLocks/>
          </p:cNvSpPr>
          <p:nvPr/>
        </p:nvSpPr>
        <p:spPr>
          <a:xfrm>
            <a:off x="6991739" y="3536458"/>
            <a:ext cx="2485675" cy="457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List</a:t>
            </a:r>
            <a:r>
              <a:rPr lang="en-US" b="1" dirty="0"/>
              <a:t>&lt;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b="1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BCBEF-E7E1-4B86-85D7-7C61275A010E}"/>
              </a:ext>
            </a:extLst>
          </p:cNvPr>
          <p:cNvSpPr/>
          <p:nvPr/>
        </p:nvSpPr>
        <p:spPr>
          <a:xfrm>
            <a:off x="2724537" y="4173738"/>
            <a:ext cx="821094" cy="382555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en-US" dirty="0"/>
              <a:t>: 10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51ACD79-0728-4F0B-B37E-EED57DD784C4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3154808" y="3745592"/>
            <a:ext cx="408422" cy="44787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6C219C-8667-4E91-8AD5-C368F15E86BC}"/>
              </a:ext>
            </a:extLst>
          </p:cNvPr>
          <p:cNvSpPr/>
          <p:nvPr/>
        </p:nvSpPr>
        <p:spPr>
          <a:xfrm>
            <a:off x="4464696" y="4132503"/>
            <a:ext cx="1156997" cy="382555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object</a:t>
            </a:r>
            <a:r>
              <a:rPr lang="en-US" dirty="0"/>
              <a:t>: 10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EDB8521-ECFA-47B9-90B3-7D4BB65482E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646645" y="3761662"/>
            <a:ext cx="396550" cy="37084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92BC0B-C00E-4585-8C1D-D3C876B569D3}"/>
              </a:ext>
            </a:extLst>
          </p:cNvPr>
          <p:cNvSpPr/>
          <p:nvPr/>
        </p:nvSpPr>
        <p:spPr>
          <a:xfrm>
            <a:off x="4632647" y="5184555"/>
            <a:ext cx="821094" cy="382555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en-US" dirty="0"/>
              <a:t>: 10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11C3AC-D34F-47FF-818A-C9D3F034EF29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5043194" y="4515058"/>
            <a:ext cx="1" cy="66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1CCE12-582E-490A-BAAB-3A7E9E3342BE}"/>
              </a:ext>
            </a:extLst>
          </p:cNvPr>
          <p:cNvSpPr txBox="1">
            <a:spLocks/>
          </p:cNvSpPr>
          <p:nvPr/>
        </p:nvSpPr>
        <p:spPr>
          <a:xfrm>
            <a:off x="5017383" y="4666086"/>
            <a:ext cx="670715" cy="380141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casting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B8AFF7-89CF-4A04-87C4-26A4E0DAFC6D}"/>
              </a:ext>
            </a:extLst>
          </p:cNvPr>
          <p:cNvSpPr/>
          <p:nvPr/>
        </p:nvSpPr>
        <p:spPr>
          <a:xfrm>
            <a:off x="6980581" y="4173738"/>
            <a:ext cx="821094" cy="382555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en-US" dirty="0"/>
              <a:t>: 10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85FA7B8-0F72-4181-97ED-9E95CA9364A2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7410852" y="3745592"/>
            <a:ext cx="408422" cy="44787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950D2F9-FE94-4241-BDF0-5DDCD8887228}"/>
              </a:ext>
            </a:extLst>
          </p:cNvPr>
          <p:cNvSpPr/>
          <p:nvPr/>
        </p:nvSpPr>
        <p:spPr>
          <a:xfrm>
            <a:off x="8917889" y="4138853"/>
            <a:ext cx="821094" cy="382555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en-US" dirty="0"/>
              <a:t>: 10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65A5BE1-3FB2-402A-82C5-BE4473660CD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63935" y="3768012"/>
            <a:ext cx="564501" cy="37084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2ED4BBF-E0D1-4806-997D-E77E0088E68D}"/>
              </a:ext>
            </a:extLst>
          </p:cNvPr>
          <p:cNvSpPr txBox="1">
            <a:spLocks/>
          </p:cNvSpPr>
          <p:nvPr/>
        </p:nvSpPr>
        <p:spPr>
          <a:xfrm>
            <a:off x="7704909" y="5440577"/>
            <a:ext cx="4069078" cy="653766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non-Generic collections are “</a:t>
            </a:r>
            <a:r>
              <a:rPr lang="en-US" sz="1600" b="1" dirty="0"/>
              <a:t>detached</a:t>
            </a:r>
            <a:r>
              <a:rPr lang="en-US" sz="1600" dirty="0"/>
              <a:t>”</a:t>
            </a:r>
            <a:br>
              <a:rPr lang="en-US" sz="1600" dirty="0"/>
            </a:br>
            <a:r>
              <a:rPr lang="en-US" sz="1600" dirty="0"/>
              <a:t>from their </a:t>
            </a:r>
            <a:r>
              <a:rPr lang="en-US" sz="1600" b="1" dirty="0"/>
              <a:t>items type</a:t>
            </a:r>
            <a:r>
              <a:rPr lang="en-US" sz="1600" dirty="0"/>
              <a:t>; not aware about them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127A8E1-8287-4E8C-8F16-53CC3CB2E6AB}"/>
              </a:ext>
            </a:extLst>
          </p:cNvPr>
          <p:cNvSpPr txBox="1">
            <a:spLocks/>
          </p:cNvSpPr>
          <p:nvPr/>
        </p:nvSpPr>
        <p:spPr>
          <a:xfrm>
            <a:off x="3897394" y="4132503"/>
            <a:ext cx="542111" cy="380141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int</a:t>
            </a:r>
            <a:r>
              <a:rPr lang="en-US" sz="1800" b="1" dirty="0"/>
              <a:t>)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4C46391-D1BF-4CE0-A460-9BF64B6F8028}"/>
              </a:ext>
            </a:extLst>
          </p:cNvPr>
          <p:cNvSpPr txBox="1">
            <a:spLocks/>
          </p:cNvSpPr>
          <p:nvPr/>
        </p:nvSpPr>
        <p:spPr>
          <a:xfrm>
            <a:off x="2761160" y="3679168"/>
            <a:ext cx="426877" cy="380141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add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020FEC3-BBCE-417E-ACBB-2D0018981FD2}"/>
              </a:ext>
            </a:extLst>
          </p:cNvPr>
          <p:cNvSpPr txBox="1">
            <a:spLocks/>
          </p:cNvSpPr>
          <p:nvPr/>
        </p:nvSpPr>
        <p:spPr>
          <a:xfrm>
            <a:off x="7005384" y="3679168"/>
            <a:ext cx="426877" cy="380141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add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CCC1CE5-9247-474E-8083-05A7CC06E513}"/>
              </a:ext>
            </a:extLst>
          </p:cNvPr>
          <p:cNvSpPr txBox="1">
            <a:spLocks/>
          </p:cNvSpPr>
          <p:nvPr/>
        </p:nvSpPr>
        <p:spPr>
          <a:xfrm>
            <a:off x="4925864" y="3646601"/>
            <a:ext cx="426877" cy="380141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get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9547013-90EF-420E-8C75-E699FBB3DA68}"/>
              </a:ext>
            </a:extLst>
          </p:cNvPr>
          <p:cNvSpPr txBox="1">
            <a:spLocks/>
          </p:cNvSpPr>
          <p:nvPr/>
        </p:nvSpPr>
        <p:spPr>
          <a:xfrm>
            <a:off x="9186844" y="3646601"/>
            <a:ext cx="426877" cy="380141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get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70D952F-8E8C-4D62-ACBC-8BDB59E0F5B5}"/>
              </a:ext>
            </a:extLst>
          </p:cNvPr>
          <p:cNvSpPr txBox="1">
            <a:spLocks/>
          </p:cNvSpPr>
          <p:nvPr/>
        </p:nvSpPr>
        <p:spPr>
          <a:xfrm>
            <a:off x="3285463" y="3828632"/>
            <a:ext cx="670715" cy="281787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boxing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9F48D7F-64E4-4534-A6CE-8CF27B273D09}"/>
              </a:ext>
            </a:extLst>
          </p:cNvPr>
          <p:cNvSpPr txBox="1">
            <a:spLocks/>
          </p:cNvSpPr>
          <p:nvPr/>
        </p:nvSpPr>
        <p:spPr>
          <a:xfrm>
            <a:off x="7491047" y="3820061"/>
            <a:ext cx="1322589" cy="291753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type is defined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932A7-B65D-46F2-B0A5-7063A2325042}"/>
              </a:ext>
            </a:extLst>
          </p:cNvPr>
          <p:cNvSpPr/>
          <p:nvPr/>
        </p:nvSpPr>
        <p:spPr>
          <a:xfrm>
            <a:off x="8343863" y="3593284"/>
            <a:ext cx="247687" cy="2833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/>
      <p:bldP spid="8" grpId="0" animBg="1"/>
      <p:bldP spid="11" grpId="0" animBg="1"/>
      <p:bldP spid="16" grpId="0" animBg="1"/>
      <p:bldP spid="24" grpId="0"/>
      <p:bldP spid="25" grpId="0" animBg="1"/>
      <p:bldP spid="28" grpId="0" animBg="1"/>
      <p:bldP spid="31" grpId="0"/>
      <p:bldP spid="33" grpId="0"/>
      <p:bldP spid="34" grpId="0"/>
      <p:bldP spid="35" grpId="0"/>
      <p:bldP spid="36" grpId="0"/>
      <p:bldP spid="37" grpId="0"/>
      <p:bldP spid="27" grpId="0"/>
      <p:bldP spid="30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9C5E3-1730-49DF-B071-B77780AB4D5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132007" y="2360749"/>
            <a:ext cx="829" cy="335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1BEE00-0E28-4549-91A7-148179D400C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5924972" y="3290537"/>
            <a:ext cx="414900" cy="8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CC5E20C-88FD-42D7-ACA6-614755C4B497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16200000" flipH="1">
            <a:off x="6951630" y="3066687"/>
            <a:ext cx="1022298" cy="2659884"/>
          </a:xfrm>
          <a:prstGeom prst="bentConnector3">
            <a:avLst>
              <a:gd name="adj1" fmla="val 801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4FEC56D-2799-42EF-A219-C7459C39E75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>
            <a:off x="4266280" y="3043115"/>
            <a:ext cx="1024192" cy="2708922"/>
          </a:xfrm>
          <a:prstGeom prst="bentConnector3">
            <a:avLst>
              <a:gd name="adj1" fmla="val 800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F26DF7-22E3-4950-970A-6BF45221275E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6884218" y="2889963"/>
            <a:ext cx="1742013" cy="60843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FB05AE-B1DF-4F86-AD27-A74D325C3D9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132008" y="3885480"/>
            <a:ext cx="829" cy="1022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25">
            <a:extLst>
              <a:ext uri="{FF2B5EF4-FFF2-40B4-BE49-F238E27FC236}">
                <a16:creationId xmlns:a16="http://schemas.microsoft.com/office/drawing/2014/main" id="{56F3C594-B5CB-43BC-9FDB-ADD8CEEAAEEF}"/>
              </a:ext>
            </a:extLst>
          </p:cNvPr>
          <p:cNvCxnSpPr>
            <a:cxnSpLocks/>
            <a:stCxn id="12" idx="1"/>
            <a:endCxn id="48" idx="0"/>
          </p:cNvCxnSpPr>
          <p:nvPr/>
        </p:nvCxnSpPr>
        <p:spPr>
          <a:xfrm rot="10800000" flipV="1">
            <a:off x="3335385" y="2889962"/>
            <a:ext cx="2044410" cy="1331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E3A846-3FC0-4255-A28B-BF215DAE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Inheritance map</a:t>
            </a:r>
            <a:br>
              <a:rPr lang="en-US" dirty="0"/>
            </a:br>
            <a:r>
              <a:rPr lang="en-US" sz="3200" dirty="0"/>
              <a:t>(generic &lt;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3200" dirty="0"/>
              <a:t>&gt; collections)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7F0BA-8ECE-4769-8823-4029D41D93BB}"/>
              </a:ext>
            </a:extLst>
          </p:cNvPr>
          <p:cNvSpPr/>
          <p:nvPr/>
        </p:nvSpPr>
        <p:spPr>
          <a:xfrm>
            <a:off x="5380624" y="1973671"/>
            <a:ext cx="1504423" cy="387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8CF064-EAE3-4B06-88E4-69361B0F3971}"/>
              </a:ext>
            </a:extLst>
          </p:cNvPr>
          <p:cNvSpPr/>
          <p:nvPr/>
        </p:nvSpPr>
        <p:spPr>
          <a:xfrm>
            <a:off x="5379795" y="2696424"/>
            <a:ext cx="1504423" cy="38707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IEnumerable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CDBCA-539E-42FD-9CEA-85D4138A99D5}"/>
              </a:ext>
            </a:extLst>
          </p:cNvPr>
          <p:cNvSpPr/>
          <p:nvPr/>
        </p:nvSpPr>
        <p:spPr>
          <a:xfrm>
            <a:off x="5380625" y="3498402"/>
            <a:ext cx="1504423" cy="38707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ICollection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32EF24-D711-4FB6-8ABE-181B11060242}"/>
              </a:ext>
            </a:extLst>
          </p:cNvPr>
          <p:cNvSpPr/>
          <p:nvPr/>
        </p:nvSpPr>
        <p:spPr>
          <a:xfrm>
            <a:off x="5379796" y="4907778"/>
            <a:ext cx="1504423" cy="38707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IDictionary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55B9AA-6A65-46BA-9B8F-B78711467CDA}"/>
              </a:ext>
            </a:extLst>
          </p:cNvPr>
          <p:cNvSpPr/>
          <p:nvPr/>
        </p:nvSpPr>
        <p:spPr>
          <a:xfrm>
            <a:off x="7874019" y="3498402"/>
            <a:ext cx="1504423" cy="38707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IQueryable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A45AB2-51C0-4ABD-A718-1724741533E0}"/>
              </a:ext>
            </a:extLst>
          </p:cNvPr>
          <p:cNvSpPr/>
          <p:nvPr/>
        </p:nvSpPr>
        <p:spPr>
          <a:xfrm>
            <a:off x="2671703" y="4909672"/>
            <a:ext cx="1504423" cy="38707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067DE-BC72-42F0-9919-B22996D69CDF}"/>
              </a:ext>
            </a:extLst>
          </p:cNvPr>
          <p:cNvSpPr/>
          <p:nvPr/>
        </p:nvSpPr>
        <p:spPr>
          <a:xfrm>
            <a:off x="8040509" y="4907778"/>
            <a:ext cx="1504423" cy="38707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6BA711-345A-4577-A5FD-32B4B9AB18DC}"/>
              </a:ext>
            </a:extLst>
          </p:cNvPr>
          <p:cNvSpPr/>
          <p:nvPr/>
        </p:nvSpPr>
        <p:spPr>
          <a:xfrm>
            <a:off x="2258064" y="3023110"/>
            <a:ext cx="2154641" cy="38707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IReadOnlyCollection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C4786-88A2-4FAD-B07E-2FC389F91826}"/>
              </a:ext>
            </a:extLst>
          </p:cNvPr>
          <p:cNvSpPr/>
          <p:nvPr/>
        </p:nvSpPr>
        <p:spPr>
          <a:xfrm>
            <a:off x="3157862" y="5430164"/>
            <a:ext cx="549223" cy="38707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EF10B-495F-4C66-800C-6CCCEB3F4D3E}"/>
              </a:ext>
            </a:extLst>
          </p:cNvPr>
          <p:cNvSpPr/>
          <p:nvPr/>
        </p:nvSpPr>
        <p:spPr>
          <a:xfrm>
            <a:off x="6191891" y="4106841"/>
            <a:ext cx="1179314" cy="38707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LinkedList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E3DFFD-B70C-4E79-8999-4F1A44FA463C}"/>
              </a:ext>
            </a:extLst>
          </p:cNvPr>
          <p:cNvSpPr/>
          <p:nvPr/>
        </p:nvSpPr>
        <p:spPr>
          <a:xfrm>
            <a:off x="6214662" y="2588059"/>
            <a:ext cx="1188000" cy="191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100" dirty="0">
                <a:solidFill>
                  <a:schemeClr val="tx1"/>
                </a:solidFill>
              </a:rPr>
              <a:t>GetEnumerator()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6CBC71-0834-4283-9D9F-0E4966D165F2}"/>
              </a:ext>
            </a:extLst>
          </p:cNvPr>
          <p:cNvSpPr/>
          <p:nvPr/>
        </p:nvSpPr>
        <p:spPr>
          <a:xfrm>
            <a:off x="2186577" y="2884942"/>
            <a:ext cx="540000" cy="191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100" dirty="0">
                <a:solidFill>
                  <a:schemeClr val="tx1"/>
                </a:solidFill>
              </a:rPr>
              <a:t>Count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DCA3326-EE96-4F27-A28F-9B6CE12D36B5}"/>
              </a:ext>
            </a:extLst>
          </p:cNvPr>
          <p:cNvGrpSpPr/>
          <p:nvPr/>
        </p:nvGrpSpPr>
        <p:grpSpPr>
          <a:xfrm>
            <a:off x="2404420" y="4824658"/>
            <a:ext cx="2197572" cy="512629"/>
            <a:chOff x="2380782" y="5011270"/>
            <a:chExt cx="2197572" cy="51262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29BD2D2-7BEC-4E57-AED3-2B1A17E244E3}"/>
                </a:ext>
              </a:extLst>
            </p:cNvPr>
            <p:cNvSpPr/>
            <p:nvPr/>
          </p:nvSpPr>
          <p:spPr>
            <a:xfrm>
              <a:off x="3726810" y="5033811"/>
              <a:ext cx="612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[index]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2962BD7-6A2E-49E6-81BE-63D27951B856}"/>
                </a:ext>
              </a:extLst>
            </p:cNvPr>
            <p:cNvSpPr/>
            <p:nvPr/>
          </p:nvSpPr>
          <p:spPr>
            <a:xfrm>
              <a:off x="2431556" y="5332523"/>
              <a:ext cx="612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Insert()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6066AB-2687-4E78-804D-1ED7E36BA011}"/>
                </a:ext>
              </a:extLst>
            </p:cNvPr>
            <p:cNvSpPr/>
            <p:nvPr/>
          </p:nvSpPr>
          <p:spPr>
            <a:xfrm>
              <a:off x="3678354" y="5332523"/>
              <a:ext cx="900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RemoveAt()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B601A67-4144-445E-8D5C-032865F5BD1C}"/>
                </a:ext>
              </a:extLst>
            </p:cNvPr>
            <p:cNvSpPr/>
            <p:nvPr/>
          </p:nvSpPr>
          <p:spPr>
            <a:xfrm>
              <a:off x="2380782" y="5011270"/>
              <a:ext cx="720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IndexOf()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14F523C-7B79-4594-B549-810EEFF26313}"/>
              </a:ext>
            </a:extLst>
          </p:cNvPr>
          <p:cNvSpPr/>
          <p:nvPr/>
        </p:nvSpPr>
        <p:spPr>
          <a:xfrm>
            <a:off x="7697293" y="5498111"/>
            <a:ext cx="1008000" cy="38707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C2E5A7-4C77-48B2-9336-C5AF02B5BF97}"/>
              </a:ext>
            </a:extLst>
          </p:cNvPr>
          <p:cNvSpPr/>
          <p:nvPr/>
        </p:nvSpPr>
        <p:spPr>
          <a:xfrm>
            <a:off x="8774059" y="5498111"/>
            <a:ext cx="1152000" cy="38707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SortedSet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7F170FD-0278-4502-B067-1B50E0E6B8AF}"/>
              </a:ext>
            </a:extLst>
          </p:cNvPr>
          <p:cNvGrpSpPr/>
          <p:nvPr/>
        </p:nvGrpSpPr>
        <p:grpSpPr>
          <a:xfrm>
            <a:off x="7590509" y="4457258"/>
            <a:ext cx="3137517" cy="963575"/>
            <a:chOff x="6595915" y="4643870"/>
            <a:chExt cx="3137517" cy="96357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EA3D96F-A1CA-4B2D-AC19-1E35661DAB8E}"/>
                </a:ext>
              </a:extLst>
            </p:cNvPr>
            <p:cNvSpPr/>
            <p:nvPr/>
          </p:nvSpPr>
          <p:spPr>
            <a:xfrm>
              <a:off x="6779640" y="4962664"/>
              <a:ext cx="936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ExceptWith()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E3932D-DEAB-4B8E-9749-B3D5F95A0D91}"/>
                </a:ext>
              </a:extLst>
            </p:cNvPr>
            <p:cNvSpPr/>
            <p:nvPr/>
          </p:nvSpPr>
          <p:spPr>
            <a:xfrm>
              <a:off x="6707640" y="4643870"/>
              <a:ext cx="1080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IntersectWith()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E3CBF6-0751-44B2-82AF-CDAFEFF7793C}"/>
                </a:ext>
              </a:extLst>
            </p:cNvPr>
            <p:cNvSpPr/>
            <p:nvPr/>
          </p:nvSpPr>
          <p:spPr>
            <a:xfrm>
              <a:off x="7554148" y="5411132"/>
              <a:ext cx="1440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IsProperSupersetOf()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AC52E33-14DC-4567-9F90-FDE279A2B9B9}"/>
                </a:ext>
              </a:extLst>
            </p:cNvPr>
            <p:cNvSpPr/>
            <p:nvPr/>
          </p:nvSpPr>
          <p:spPr>
            <a:xfrm>
              <a:off x="7896189" y="4961522"/>
              <a:ext cx="936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IsSubsetOf()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22DCD54-FA4C-4B54-9382-1C6E0C53B6A4}"/>
                </a:ext>
              </a:extLst>
            </p:cNvPr>
            <p:cNvSpPr/>
            <p:nvPr/>
          </p:nvSpPr>
          <p:spPr>
            <a:xfrm>
              <a:off x="8080854" y="5183413"/>
              <a:ext cx="1044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IsSupersetOf()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8E1994-5AA1-44DE-86B5-2DEFA40C31DD}"/>
                </a:ext>
              </a:extLst>
            </p:cNvPr>
            <p:cNvSpPr/>
            <p:nvPr/>
          </p:nvSpPr>
          <p:spPr>
            <a:xfrm>
              <a:off x="6719462" y="5416069"/>
              <a:ext cx="792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Overlaps()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E0D0F7F-83B1-4958-8205-948359DE5BFE}"/>
                </a:ext>
              </a:extLst>
            </p:cNvPr>
            <p:cNvSpPr/>
            <p:nvPr/>
          </p:nvSpPr>
          <p:spPr>
            <a:xfrm>
              <a:off x="8869432" y="4958608"/>
              <a:ext cx="864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SetEquals()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D7C58E4-4380-4538-8F10-56496EE9E952}"/>
                </a:ext>
              </a:extLst>
            </p:cNvPr>
            <p:cNvSpPr/>
            <p:nvPr/>
          </p:nvSpPr>
          <p:spPr>
            <a:xfrm>
              <a:off x="7859796" y="4730355"/>
              <a:ext cx="1548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SymmetricExceptWith()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D789E97-77EF-429B-987C-E13EB59E9E62}"/>
                </a:ext>
              </a:extLst>
            </p:cNvPr>
            <p:cNvSpPr/>
            <p:nvPr/>
          </p:nvSpPr>
          <p:spPr>
            <a:xfrm>
              <a:off x="6595915" y="5185139"/>
              <a:ext cx="900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UnionWith()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82A530F-E695-4071-A051-A8219FB0EFF7}"/>
              </a:ext>
            </a:extLst>
          </p:cNvPr>
          <p:cNvSpPr/>
          <p:nvPr/>
        </p:nvSpPr>
        <p:spPr>
          <a:xfrm>
            <a:off x="4916167" y="5500518"/>
            <a:ext cx="1188000" cy="38707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6F102-781F-4604-8935-AAD5E1DAC88D}"/>
              </a:ext>
            </a:extLst>
          </p:cNvPr>
          <p:cNvSpPr/>
          <p:nvPr/>
        </p:nvSpPr>
        <p:spPr>
          <a:xfrm>
            <a:off x="5232007" y="5939407"/>
            <a:ext cx="1800000" cy="38707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SortedDictionary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93C388-A9E2-4B50-80E7-DEE2E36ABB35}"/>
              </a:ext>
            </a:extLst>
          </p:cNvPr>
          <p:cNvSpPr/>
          <p:nvPr/>
        </p:nvSpPr>
        <p:spPr>
          <a:xfrm>
            <a:off x="6171453" y="5496238"/>
            <a:ext cx="1188000" cy="38707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SortedList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EE8F39B-5C13-47E5-A65E-CE9686738992}"/>
              </a:ext>
            </a:extLst>
          </p:cNvPr>
          <p:cNvGrpSpPr/>
          <p:nvPr/>
        </p:nvGrpSpPr>
        <p:grpSpPr>
          <a:xfrm>
            <a:off x="4861154" y="3363349"/>
            <a:ext cx="2389718" cy="659408"/>
            <a:chOff x="3866560" y="3549961"/>
            <a:chExt cx="2389718" cy="6594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C95761-8B9D-4813-B60A-290D7360D9C9}"/>
                </a:ext>
              </a:extLst>
            </p:cNvPr>
            <p:cNvSpPr/>
            <p:nvPr/>
          </p:nvSpPr>
          <p:spPr>
            <a:xfrm>
              <a:off x="4193697" y="3549961"/>
              <a:ext cx="540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Count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44D22-3CED-42BD-8F1E-590AB7829D1E}"/>
                </a:ext>
              </a:extLst>
            </p:cNvPr>
            <p:cNvSpPr/>
            <p:nvPr/>
          </p:nvSpPr>
          <p:spPr>
            <a:xfrm>
              <a:off x="5326014" y="3549961"/>
              <a:ext cx="756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Remove()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26A519-E641-4C75-A587-2E6E0D484739}"/>
                </a:ext>
              </a:extLst>
            </p:cNvPr>
            <p:cNvSpPr/>
            <p:nvPr/>
          </p:nvSpPr>
          <p:spPr>
            <a:xfrm>
              <a:off x="5198115" y="4012111"/>
              <a:ext cx="792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Contains()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C1F71C-ED98-49F7-B816-6086DECBF096}"/>
                </a:ext>
              </a:extLst>
            </p:cNvPr>
            <p:cNvSpPr/>
            <p:nvPr/>
          </p:nvSpPr>
          <p:spPr>
            <a:xfrm>
              <a:off x="5680278" y="3779642"/>
              <a:ext cx="576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Clear()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302CA1-FB8E-408A-9AB7-7D30F47D752D}"/>
                </a:ext>
              </a:extLst>
            </p:cNvPr>
            <p:cNvSpPr/>
            <p:nvPr/>
          </p:nvSpPr>
          <p:spPr>
            <a:xfrm>
              <a:off x="4781392" y="3549961"/>
              <a:ext cx="504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Add()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3FEA76-4114-48A5-80D8-B426CFCD6E4D}"/>
                </a:ext>
              </a:extLst>
            </p:cNvPr>
            <p:cNvSpPr/>
            <p:nvPr/>
          </p:nvSpPr>
          <p:spPr>
            <a:xfrm>
              <a:off x="4212574" y="4017993"/>
              <a:ext cx="864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IsReadonly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A8B997E-E763-4AF3-BDAE-E8FF2BD47BCC}"/>
                </a:ext>
              </a:extLst>
            </p:cNvPr>
            <p:cNvSpPr/>
            <p:nvPr/>
          </p:nvSpPr>
          <p:spPr>
            <a:xfrm>
              <a:off x="3866560" y="3785744"/>
              <a:ext cx="720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CopyTo()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5D22E73-4C9E-4B00-8BBD-115C9E3CA7EF}"/>
              </a:ext>
            </a:extLst>
          </p:cNvPr>
          <p:cNvSpPr/>
          <p:nvPr/>
        </p:nvSpPr>
        <p:spPr>
          <a:xfrm>
            <a:off x="4419884" y="4106841"/>
            <a:ext cx="828000" cy="38707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CBFEE9-4B95-4749-AD85-C12887A358C9}"/>
              </a:ext>
            </a:extLst>
          </p:cNvPr>
          <p:cNvSpPr/>
          <p:nvPr/>
        </p:nvSpPr>
        <p:spPr>
          <a:xfrm>
            <a:off x="5307266" y="4106841"/>
            <a:ext cx="756000" cy="38707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9929716-5FBA-4068-A6D8-24070959A2CC}"/>
              </a:ext>
            </a:extLst>
          </p:cNvPr>
          <p:cNvGrpSpPr/>
          <p:nvPr/>
        </p:nvGrpSpPr>
        <p:grpSpPr>
          <a:xfrm>
            <a:off x="5026519" y="4777021"/>
            <a:ext cx="2401420" cy="655954"/>
            <a:chOff x="4022594" y="4963633"/>
            <a:chExt cx="2401420" cy="65595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B84EC19-8000-4A43-8D52-FE11126649C9}"/>
                </a:ext>
              </a:extLst>
            </p:cNvPr>
            <p:cNvSpPr/>
            <p:nvPr/>
          </p:nvSpPr>
          <p:spPr>
            <a:xfrm>
              <a:off x="4022594" y="5198366"/>
              <a:ext cx="504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[Key]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C3A29F-5E7B-4693-B4A1-1A2219ABDBC8}"/>
                </a:ext>
              </a:extLst>
            </p:cNvPr>
            <p:cNvSpPr/>
            <p:nvPr/>
          </p:nvSpPr>
          <p:spPr>
            <a:xfrm>
              <a:off x="4060010" y="4971338"/>
              <a:ext cx="468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Keys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CB4E267-1EC5-4140-A9E0-AD8A986D173E}"/>
                </a:ext>
              </a:extLst>
            </p:cNvPr>
            <p:cNvSpPr/>
            <p:nvPr/>
          </p:nvSpPr>
          <p:spPr>
            <a:xfrm>
              <a:off x="5471635" y="4963633"/>
              <a:ext cx="612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Values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A7F6A79-9275-426E-888C-DCA5F40B90CA}"/>
                </a:ext>
              </a:extLst>
            </p:cNvPr>
            <p:cNvSpPr/>
            <p:nvPr/>
          </p:nvSpPr>
          <p:spPr>
            <a:xfrm>
              <a:off x="5704014" y="5192241"/>
              <a:ext cx="720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Add(K,V)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193BA15-C0AE-433E-93E2-9021A20673E6}"/>
                </a:ext>
              </a:extLst>
            </p:cNvPr>
            <p:cNvSpPr/>
            <p:nvPr/>
          </p:nvSpPr>
          <p:spPr>
            <a:xfrm>
              <a:off x="5161423" y="5425400"/>
              <a:ext cx="1008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ContainsKey()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BDF335-18BC-4C6C-B7D1-E0CB455A21A5}"/>
                </a:ext>
              </a:extLst>
            </p:cNvPr>
            <p:cNvSpPr/>
            <p:nvPr/>
          </p:nvSpPr>
          <p:spPr>
            <a:xfrm>
              <a:off x="4100875" y="5428211"/>
              <a:ext cx="1008000" cy="191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TryGetValue()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9FFC7E6A-17E3-4DA4-B162-B3A513509A9D}"/>
              </a:ext>
            </a:extLst>
          </p:cNvPr>
          <p:cNvSpPr/>
          <p:nvPr/>
        </p:nvSpPr>
        <p:spPr>
          <a:xfrm>
            <a:off x="9249378" y="3227159"/>
            <a:ext cx="1630232" cy="3997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Used for LINQ purposes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with query providers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7EDA3B-E51C-45FE-966E-70055084B454}"/>
              </a:ext>
            </a:extLst>
          </p:cNvPr>
          <p:cNvSpPr/>
          <p:nvPr/>
        </p:nvSpPr>
        <p:spPr>
          <a:xfrm>
            <a:off x="2507411" y="3447815"/>
            <a:ext cx="1630232" cy="3997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Some collections also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inherits from this one</a:t>
            </a:r>
          </a:p>
        </p:txBody>
      </p:sp>
    </p:spTree>
    <p:extLst>
      <p:ext uri="{BB962C8B-B14F-4D97-AF65-F5344CB8AC3E}">
        <p14:creationId xmlns:p14="http://schemas.microsoft.com/office/powerpoint/2010/main" val="4227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8" grpId="0" animBg="1"/>
      <p:bldP spid="19" grpId="0" animBg="1"/>
      <p:bldP spid="21" grpId="0" animBg="1"/>
      <p:bldP spid="22" grpId="0" animBg="1"/>
      <p:bldP spid="23" grpId="0" animBg="1"/>
      <p:bldP spid="52" grpId="0" animBg="1"/>
      <p:bldP spid="53" grpId="0" animBg="1"/>
      <p:bldP spid="68" grpId="0" animBg="1"/>
      <p:bldP spid="69" grpId="0" animBg="1"/>
      <p:bldP spid="70" grpId="0" animBg="1"/>
      <p:bldP spid="74" grpId="0" animBg="1"/>
      <p:bldP spid="75" grpId="0" animBg="1"/>
      <p:bldP spid="98" grpId="0"/>
      <p:bldP spid="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A757-7776-4AFF-B212-8001D11D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proper interface (basic)</a:t>
            </a:r>
          </a:p>
        </p:txBody>
      </p:sp>
      <p:pic>
        <p:nvPicPr>
          <p:cNvPr id="1026" name="Picture 2" descr="IEnumerable, ICollection, IList">
            <a:extLst>
              <a:ext uri="{FF2B5EF4-FFF2-40B4-BE49-F238E27FC236}">
                <a16:creationId xmlns:a16="http://schemas.microsoft.com/office/drawing/2014/main" id="{4BABCB65-B2EC-44B5-A770-4C18D85864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47" y="2108767"/>
            <a:ext cx="7611632" cy="40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E33C99-09A2-4C1E-B328-3F4A733FD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318" y="3428999"/>
            <a:ext cx="5210635" cy="2775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E0A2D-8C9C-4627-9984-8302DE994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563" y="2108766"/>
            <a:ext cx="4744390" cy="102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80D135-8E36-4724-8FDA-F818031C2D48}"/>
              </a:ext>
            </a:extLst>
          </p:cNvPr>
          <p:cNvSpPr/>
          <p:nvPr/>
        </p:nvSpPr>
        <p:spPr>
          <a:xfrm>
            <a:off x="7352522" y="2780522"/>
            <a:ext cx="1156996" cy="1586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93CC7C-E292-4FF3-9FA6-19E2196B2675}"/>
              </a:ext>
            </a:extLst>
          </p:cNvPr>
          <p:cNvSpPr/>
          <p:nvPr/>
        </p:nvSpPr>
        <p:spPr>
          <a:xfrm>
            <a:off x="8276252" y="5542384"/>
            <a:ext cx="2323324" cy="1772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1242B0-54D1-4993-ACA8-483191E29ADE}"/>
              </a:ext>
            </a:extLst>
          </p:cNvPr>
          <p:cNvSpPr/>
          <p:nvPr/>
        </p:nvSpPr>
        <p:spPr>
          <a:xfrm>
            <a:off x="1894117" y="4180114"/>
            <a:ext cx="4655975" cy="1912776"/>
          </a:xfrm>
          <a:custGeom>
            <a:avLst/>
            <a:gdLst>
              <a:gd name="connsiteX0" fmla="*/ 0 w 4655975"/>
              <a:gd name="connsiteY0" fmla="*/ 0 h 1912776"/>
              <a:gd name="connsiteX1" fmla="*/ 758259 w 4655975"/>
              <a:gd name="connsiteY1" fmla="*/ 0 h 1912776"/>
              <a:gd name="connsiteX2" fmla="*/ 1376838 w 4655975"/>
              <a:gd name="connsiteY2" fmla="*/ 0 h 1912776"/>
              <a:gd name="connsiteX3" fmla="*/ 1902298 w 4655975"/>
              <a:gd name="connsiteY3" fmla="*/ 0 h 1912776"/>
              <a:gd name="connsiteX4" fmla="*/ 2520878 w 4655975"/>
              <a:gd name="connsiteY4" fmla="*/ 0 h 1912776"/>
              <a:gd name="connsiteX5" fmla="*/ 3092898 w 4655975"/>
              <a:gd name="connsiteY5" fmla="*/ 0 h 1912776"/>
              <a:gd name="connsiteX6" fmla="*/ 3618358 w 4655975"/>
              <a:gd name="connsiteY6" fmla="*/ 0 h 1912776"/>
              <a:gd name="connsiteX7" fmla="*/ 4655975 w 4655975"/>
              <a:gd name="connsiteY7" fmla="*/ 0 h 1912776"/>
              <a:gd name="connsiteX8" fmla="*/ 4655975 w 4655975"/>
              <a:gd name="connsiteY8" fmla="*/ 675848 h 1912776"/>
              <a:gd name="connsiteX9" fmla="*/ 4655975 w 4655975"/>
              <a:gd name="connsiteY9" fmla="*/ 1294312 h 1912776"/>
              <a:gd name="connsiteX10" fmla="*/ 4655975 w 4655975"/>
              <a:gd name="connsiteY10" fmla="*/ 1912776 h 1912776"/>
              <a:gd name="connsiteX11" fmla="*/ 4083955 w 4655975"/>
              <a:gd name="connsiteY11" fmla="*/ 1912776 h 1912776"/>
              <a:gd name="connsiteX12" fmla="*/ 3558495 w 4655975"/>
              <a:gd name="connsiteY12" fmla="*/ 1912776 h 1912776"/>
              <a:gd name="connsiteX13" fmla="*/ 2986475 w 4655975"/>
              <a:gd name="connsiteY13" fmla="*/ 1912776 h 1912776"/>
              <a:gd name="connsiteX14" fmla="*/ 2367896 w 4655975"/>
              <a:gd name="connsiteY14" fmla="*/ 1912776 h 1912776"/>
              <a:gd name="connsiteX15" fmla="*/ 1795876 w 4655975"/>
              <a:gd name="connsiteY15" fmla="*/ 1912776 h 1912776"/>
              <a:gd name="connsiteX16" fmla="*/ 1037617 w 4655975"/>
              <a:gd name="connsiteY16" fmla="*/ 1912776 h 1912776"/>
              <a:gd name="connsiteX17" fmla="*/ 0 w 4655975"/>
              <a:gd name="connsiteY17" fmla="*/ 1912776 h 1912776"/>
              <a:gd name="connsiteX18" fmla="*/ 0 w 4655975"/>
              <a:gd name="connsiteY18" fmla="*/ 1275184 h 1912776"/>
              <a:gd name="connsiteX19" fmla="*/ 0 w 4655975"/>
              <a:gd name="connsiteY19" fmla="*/ 618464 h 1912776"/>
              <a:gd name="connsiteX20" fmla="*/ 0 w 4655975"/>
              <a:gd name="connsiteY20" fmla="*/ 0 h 19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55975" h="1912776" extrusionOk="0">
                <a:moveTo>
                  <a:pt x="0" y="0"/>
                </a:moveTo>
                <a:cubicBezTo>
                  <a:pt x="247549" y="-31998"/>
                  <a:pt x="527231" y="29888"/>
                  <a:pt x="758259" y="0"/>
                </a:cubicBezTo>
                <a:cubicBezTo>
                  <a:pt x="989287" y="-29888"/>
                  <a:pt x="1097115" y="-14600"/>
                  <a:pt x="1376838" y="0"/>
                </a:cubicBezTo>
                <a:cubicBezTo>
                  <a:pt x="1656561" y="14600"/>
                  <a:pt x="1680196" y="111"/>
                  <a:pt x="1902298" y="0"/>
                </a:cubicBezTo>
                <a:cubicBezTo>
                  <a:pt x="2124400" y="-111"/>
                  <a:pt x="2349619" y="1770"/>
                  <a:pt x="2520878" y="0"/>
                </a:cubicBezTo>
                <a:cubicBezTo>
                  <a:pt x="2692137" y="-1770"/>
                  <a:pt x="2909037" y="-22860"/>
                  <a:pt x="3092898" y="0"/>
                </a:cubicBezTo>
                <a:cubicBezTo>
                  <a:pt x="3276759" y="22860"/>
                  <a:pt x="3437849" y="18164"/>
                  <a:pt x="3618358" y="0"/>
                </a:cubicBezTo>
                <a:cubicBezTo>
                  <a:pt x="3798867" y="-18164"/>
                  <a:pt x="4153322" y="47686"/>
                  <a:pt x="4655975" y="0"/>
                </a:cubicBezTo>
                <a:cubicBezTo>
                  <a:pt x="4640980" y="154394"/>
                  <a:pt x="4648803" y="449805"/>
                  <a:pt x="4655975" y="675848"/>
                </a:cubicBezTo>
                <a:cubicBezTo>
                  <a:pt x="4663147" y="901891"/>
                  <a:pt x="4635731" y="1116536"/>
                  <a:pt x="4655975" y="1294312"/>
                </a:cubicBezTo>
                <a:cubicBezTo>
                  <a:pt x="4676219" y="1472088"/>
                  <a:pt x="4637483" y="1697610"/>
                  <a:pt x="4655975" y="1912776"/>
                </a:cubicBezTo>
                <a:cubicBezTo>
                  <a:pt x="4421997" y="1931641"/>
                  <a:pt x="4348877" y="1913659"/>
                  <a:pt x="4083955" y="1912776"/>
                </a:cubicBezTo>
                <a:cubicBezTo>
                  <a:pt x="3819033" y="1911893"/>
                  <a:pt x="3691469" y="1913133"/>
                  <a:pt x="3558495" y="1912776"/>
                </a:cubicBezTo>
                <a:cubicBezTo>
                  <a:pt x="3425521" y="1912419"/>
                  <a:pt x="3256883" y="1887857"/>
                  <a:pt x="2986475" y="1912776"/>
                </a:cubicBezTo>
                <a:cubicBezTo>
                  <a:pt x="2716067" y="1937695"/>
                  <a:pt x="2580322" y="1924366"/>
                  <a:pt x="2367896" y="1912776"/>
                </a:cubicBezTo>
                <a:cubicBezTo>
                  <a:pt x="2155470" y="1901186"/>
                  <a:pt x="2078882" y="1914387"/>
                  <a:pt x="1795876" y="1912776"/>
                </a:cubicBezTo>
                <a:cubicBezTo>
                  <a:pt x="1512870" y="1911165"/>
                  <a:pt x="1409140" y="1903416"/>
                  <a:pt x="1037617" y="1912776"/>
                </a:cubicBezTo>
                <a:cubicBezTo>
                  <a:pt x="666094" y="1922136"/>
                  <a:pt x="347888" y="1933930"/>
                  <a:pt x="0" y="1912776"/>
                </a:cubicBezTo>
                <a:cubicBezTo>
                  <a:pt x="-13610" y="1732967"/>
                  <a:pt x="-14289" y="1410992"/>
                  <a:pt x="0" y="1275184"/>
                </a:cubicBezTo>
                <a:cubicBezTo>
                  <a:pt x="14289" y="1139376"/>
                  <a:pt x="-87" y="809591"/>
                  <a:pt x="0" y="618464"/>
                </a:cubicBezTo>
                <a:cubicBezTo>
                  <a:pt x="87" y="427337"/>
                  <a:pt x="-636" y="215150"/>
                  <a:pt x="0" y="0"/>
                </a:cubicBezTo>
                <a:close/>
              </a:path>
            </a:pathLst>
          </a:custGeom>
          <a:noFill/>
          <a:ln w="762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153657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6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6530-6D8E-4FFB-A8CE-0F58DFEB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deriving behaviors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BA399-D84E-4C62-9087-61A1C8BDC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33" y="4317395"/>
            <a:ext cx="2829552" cy="19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38808B-CC33-432C-BD5F-6D62B0C7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10" y="4317395"/>
            <a:ext cx="2637669" cy="19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33F2D8-FE9C-48B0-A9F4-C5FAA5C0B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104" y="4317395"/>
            <a:ext cx="2195369" cy="19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2F3053-91E2-4C7F-9820-203BD5711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498" y="4317395"/>
            <a:ext cx="2643917" cy="19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A6C649-917F-4409-A2E8-7FE530808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33" y="2095384"/>
            <a:ext cx="5574246" cy="20039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E570DD-05D3-475D-925B-4698A2A495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371"/>
          <a:stretch/>
        </p:blipFill>
        <p:spPr>
          <a:xfrm>
            <a:off x="6407105" y="2108250"/>
            <a:ext cx="2867525" cy="9377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9FE5CE-0F3C-44D6-A515-931CC4E0B5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7104" y="3113153"/>
            <a:ext cx="3198289" cy="9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6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A757-7776-4AFF-B212-8001D11D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Returning interface or implementation?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261C24-81E2-46B2-A8FF-29E9E541D19C}"/>
              </a:ext>
            </a:extLst>
          </p:cNvPr>
          <p:cNvSpPr txBox="1">
            <a:spLocks/>
          </p:cNvSpPr>
          <p:nvPr/>
        </p:nvSpPr>
        <p:spPr>
          <a:xfrm>
            <a:off x="1772817" y="2248677"/>
            <a:ext cx="3153748" cy="490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/>
              <a:t>Non-Private logic: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22EF40-152E-45BA-BCE6-131A429AB2E2}"/>
              </a:ext>
            </a:extLst>
          </p:cNvPr>
          <p:cNvSpPr txBox="1">
            <a:spLocks/>
          </p:cNvSpPr>
          <p:nvPr/>
        </p:nvSpPr>
        <p:spPr>
          <a:xfrm>
            <a:off x="7265438" y="2248677"/>
            <a:ext cx="2429068" cy="490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/>
              <a:t>Private logic: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ABBA40-1F90-4836-9D31-35B84BC93FDD}"/>
              </a:ext>
            </a:extLst>
          </p:cNvPr>
          <p:cNvSpPr txBox="1">
            <a:spLocks/>
          </p:cNvSpPr>
          <p:nvPr/>
        </p:nvSpPr>
        <p:spPr>
          <a:xfrm>
            <a:off x="1866123" y="2676640"/>
            <a:ext cx="2967135" cy="490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prefer interface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9B019-2932-4E59-8FF6-A72E0A3396A3}"/>
              </a:ext>
            </a:extLst>
          </p:cNvPr>
          <p:cNvSpPr txBox="1">
            <a:spLocks/>
          </p:cNvSpPr>
          <p:nvPr/>
        </p:nvSpPr>
        <p:spPr>
          <a:xfrm>
            <a:off x="6791830" y="2676640"/>
            <a:ext cx="3357621" cy="490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prefer implementation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E98438A-FCF5-4453-A283-E5F2905C0C2E}"/>
              </a:ext>
            </a:extLst>
          </p:cNvPr>
          <p:cNvSpPr txBox="1">
            <a:spLocks/>
          </p:cNvSpPr>
          <p:nvPr/>
        </p:nvSpPr>
        <p:spPr>
          <a:xfrm>
            <a:off x="1651519" y="3703943"/>
            <a:ext cx="3396342" cy="490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- In OOP </a:t>
            </a:r>
            <a:r>
              <a:rPr lang="en-US" sz="1800" b="1" dirty="0"/>
              <a:t>flexibility</a:t>
            </a:r>
            <a:r>
              <a:rPr lang="en-US" sz="1800" dirty="0"/>
              <a:t> is the key</a:t>
            </a:r>
            <a:br>
              <a:rPr lang="en-US" sz="1800" dirty="0"/>
            </a:br>
            <a:r>
              <a:rPr lang="en-US" sz="1800" dirty="0"/>
              <a:t>(e.g., generics, polymorphism)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A2CB0A-2162-4EFF-A9B9-7553F8BBB076}"/>
              </a:ext>
            </a:extLst>
          </p:cNvPr>
          <p:cNvSpPr txBox="1">
            <a:spLocks/>
          </p:cNvSpPr>
          <p:nvPr/>
        </p:nvSpPr>
        <p:spPr>
          <a:xfrm>
            <a:off x="2090057" y="4778831"/>
            <a:ext cx="2519264" cy="3178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Liskov Substitution Principle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D77EDE2-63DD-4EAC-BFAE-BD617AAC7292}"/>
              </a:ext>
            </a:extLst>
          </p:cNvPr>
          <p:cNvSpPr txBox="1">
            <a:spLocks/>
          </p:cNvSpPr>
          <p:nvPr/>
        </p:nvSpPr>
        <p:spPr>
          <a:xfrm>
            <a:off x="1957096" y="4350869"/>
            <a:ext cx="2785187" cy="3178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Dependency Inversion Principle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7DE8EC2-5911-4783-83C7-A8788DD91718}"/>
              </a:ext>
            </a:extLst>
          </p:cNvPr>
          <p:cNvSpPr txBox="1">
            <a:spLocks/>
          </p:cNvSpPr>
          <p:nvPr/>
        </p:nvSpPr>
        <p:spPr>
          <a:xfrm>
            <a:off x="1651519" y="5670526"/>
            <a:ext cx="3396342" cy="490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„You do not know who and</a:t>
            </a:r>
            <a:b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is going to use your code”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33F7916-D9E4-4DF9-975C-084448D2D75A}"/>
              </a:ext>
            </a:extLst>
          </p:cNvPr>
          <p:cNvSpPr txBox="1">
            <a:spLocks/>
          </p:cNvSpPr>
          <p:nvPr/>
        </p:nvSpPr>
        <p:spPr>
          <a:xfrm>
            <a:off x="6600835" y="3703943"/>
            <a:ext cx="3739612" cy="490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- Private logic and members are</a:t>
            </a:r>
            <a:br>
              <a:rPr lang="en-US" sz="1800" dirty="0"/>
            </a:br>
            <a:r>
              <a:rPr lang="en-US" sz="1800" dirty="0"/>
              <a:t>usually </a:t>
            </a:r>
            <a:r>
              <a:rPr lang="en-US" sz="1800" b="1" dirty="0"/>
              <a:t>specialized</a:t>
            </a:r>
            <a:r>
              <a:rPr lang="en-US" sz="1800" dirty="0"/>
              <a:t> (by intention)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4DD4C1A-322E-42FF-BAF0-2F83237D2A27}"/>
              </a:ext>
            </a:extLst>
          </p:cNvPr>
          <p:cNvSpPr txBox="1">
            <a:spLocks/>
          </p:cNvSpPr>
          <p:nvPr/>
        </p:nvSpPr>
        <p:spPr>
          <a:xfrm>
            <a:off x="6600834" y="5670526"/>
            <a:ext cx="3739612" cy="490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“The code is designed to not</a:t>
            </a:r>
            <a:b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accessible from outside”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708B3E9-D5EE-4E29-9BF4-DF5FFE539585}"/>
              </a:ext>
            </a:extLst>
          </p:cNvPr>
          <p:cNvSpPr txBox="1">
            <a:spLocks/>
          </p:cNvSpPr>
          <p:nvPr/>
        </p:nvSpPr>
        <p:spPr>
          <a:xfrm>
            <a:off x="6600835" y="4348848"/>
            <a:ext cx="3739612" cy="8599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- This is also a place to made some micro-optimization to</a:t>
            </a:r>
            <a:br>
              <a:rPr lang="en-US" sz="1800" dirty="0"/>
            </a:br>
            <a:r>
              <a:rPr lang="en-US" sz="1800" dirty="0"/>
              <a:t>boost up the performance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E58AA7-1441-40CA-93B2-B8D16C550C58}"/>
              </a:ext>
            </a:extLst>
          </p:cNvPr>
          <p:cNvSpPr txBox="1">
            <a:spLocks/>
          </p:cNvSpPr>
          <p:nvPr/>
        </p:nvSpPr>
        <p:spPr>
          <a:xfrm rot="20800156">
            <a:off x="9021482" y="5057313"/>
            <a:ext cx="2527041" cy="238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/>
              <a:t>NOTE:</a:t>
            </a:r>
            <a:r>
              <a:rPr lang="en-US" sz="1100" dirty="0"/>
              <a:t> Interfaces are slightly slower</a:t>
            </a:r>
          </a:p>
        </p:txBody>
      </p:sp>
    </p:spTree>
    <p:extLst>
      <p:ext uri="{BB962C8B-B14F-4D97-AF65-F5344CB8AC3E}">
        <p14:creationId xmlns:p14="http://schemas.microsoft.com/office/powerpoint/2010/main" val="323777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5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3519-1416-41C7-B1E9-ECC74DA1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preference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E4F276-4B86-49C8-9540-E9102F8CD9BD}"/>
              </a:ext>
            </a:extLst>
          </p:cNvPr>
          <p:cNvSpPr txBox="1">
            <a:spLocks/>
          </p:cNvSpPr>
          <p:nvPr/>
        </p:nvSpPr>
        <p:spPr>
          <a:xfrm>
            <a:off x="1733161" y="2896578"/>
            <a:ext cx="954055" cy="3178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interface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75B016-4809-423A-B3B0-1D8D43184220}"/>
              </a:ext>
            </a:extLst>
          </p:cNvPr>
          <p:cNvSpPr txBox="1">
            <a:spLocks/>
          </p:cNvSpPr>
          <p:nvPr/>
        </p:nvSpPr>
        <p:spPr>
          <a:xfrm>
            <a:off x="2210188" y="3641475"/>
            <a:ext cx="2008414" cy="3178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abstract class (parent)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767843-A0C7-4A6D-A5AB-82621890C9DD}"/>
              </a:ext>
            </a:extLst>
          </p:cNvPr>
          <p:cNvSpPr txBox="1">
            <a:spLocks/>
          </p:cNvSpPr>
          <p:nvPr/>
        </p:nvSpPr>
        <p:spPr>
          <a:xfrm>
            <a:off x="2687216" y="4338908"/>
            <a:ext cx="1327279" cy="3178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class (parent)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23DD5-B1EE-4ADF-AB7D-613EC52EB43C}"/>
              </a:ext>
            </a:extLst>
          </p:cNvPr>
          <p:cNvSpPr txBox="1">
            <a:spLocks/>
          </p:cNvSpPr>
          <p:nvPr/>
        </p:nvSpPr>
        <p:spPr>
          <a:xfrm>
            <a:off x="3214395" y="5036341"/>
            <a:ext cx="1185765" cy="3178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class (child)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F360EF-63D8-4531-BBA3-F4F85338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58" y="2633334"/>
            <a:ext cx="2857899" cy="58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0160B-B6F8-459C-849C-914982B68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58" y="3406810"/>
            <a:ext cx="3734321" cy="552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06E608-369F-48D4-A3E1-BA8878AAB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458" y="4151707"/>
            <a:ext cx="3077004" cy="543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32A7A1-339D-413A-913B-D4227E4396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382"/>
          <a:stretch/>
        </p:blipFill>
        <p:spPr>
          <a:xfrm>
            <a:off x="5553458" y="4887078"/>
            <a:ext cx="4654232" cy="4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0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1DA1-1709-4C37-9B55-D7E671EA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interfaces are slower?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14598-67D6-4E5C-93AE-72B718FB7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038" y="1856516"/>
            <a:ext cx="3674767" cy="2635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174DA-3306-4CDE-B18C-0ED615FB9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678" y="4611181"/>
            <a:ext cx="5667127" cy="209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1DF2C23-3B40-40CD-8DF3-05AE9BEA0BD1}"/>
              </a:ext>
            </a:extLst>
          </p:cNvPr>
          <p:cNvSpPr txBox="1">
            <a:spLocks/>
          </p:cNvSpPr>
          <p:nvPr/>
        </p:nvSpPr>
        <p:spPr>
          <a:xfrm>
            <a:off x="6322692" y="3517641"/>
            <a:ext cx="1822572" cy="7694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IL code: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2E0A0E-ED68-498B-A71F-42FD32C12CC3}"/>
              </a:ext>
            </a:extLst>
          </p:cNvPr>
          <p:cNvSpPr txBox="1">
            <a:spLocks/>
          </p:cNvSpPr>
          <p:nvPr/>
        </p:nvSpPr>
        <p:spPr>
          <a:xfrm>
            <a:off x="817631" y="2404771"/>
            <a:ext cx="4808728" cy="7694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- .NET CLR needs to resolve the type to</a:t>
            </a:r>
            <a:br>
              <a:rPr lang="en-US" sz="2000" dirty="0"/>
            </a:br>
            <a:r>
              <a:rPr lang="en-US" sz="2000" dirty="0"/>
              <a:t>  match the concrete implementations</a:t>
            </a:r>
            <a:br>
              <a:rPr lang="en-US" sz="2000" dirty="0"/>
            </a:br>
            <a:r>
              <a:rPr lang="en-US" sz="2000" dirty="0"/>
              <a:t>  with the contracted behaviors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C5A6EA-B099-4C4B-B82B-5028376E38FF}"/>
              </a:ext>
            </a:extLst>
          </p:cNvPr>
          <p:cNvSpPr txBox="1">
            <a:spLocks/>
          </p:cNvSpPr>
          <p:nvPr/>
        </p:nvSpPr>
        <p:spPr>
          <a:xfrm>
            <a:off x="817631" y="3298981"/>
            <a:ext cx="4808728" cy="7694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- In IL code runtime logic will be</a:t>
            </a:r>
            <a:br>
              <a:rPr lang="en-US" sz="2000" dirty="0"/>
            </a:br>
            <a:r>
              <a:rPr lang="en-US" sz="2000" dirty="0"/>
              <a:t>  called on demand, not a property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8B5144-C519-4F6E-9B6C-4F6A13A8C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96" y="4193191"/>
            <a:ext cx="2206650" cy="2515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F90B02-3AA9-4AE2-BB81-6771DAC97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769" y="5120641"/>
            <a:ext cx="3333554" cy="22320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E5417B-5ECA-4E48-A78A-EE6D10121513}"/>
              </a:ext>
            </a:extLst>
          </p:cNvPr>
          <p:cNvSpPr/>
          <p:nvPr/>
        </p:nvSpPr>
        <p:spPr>
          <a:xfrm>
            <a:off x="2451770" y="5548542"/>
            <a:ext cx="2301206" cy="223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We are using interfaces for flexibility.</a:t>
            </a:r>
          </a:p>
        </p:txBody>
      </p:sp>
    </p:spTree>
    <p:extLst>
      <p:ext uri="{BB962C8B-B14F-4D97-AF65-F5344CB8AC3E}">
        <p14:creationId xmlns:p14="http://schemas.microsoft.com/office/powerpoint/2010/main" val="96788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8DE2-5DCF-45ED-B4AD-833A9CE5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explanation: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A7D903-E642-4FA1-A136-4FB7701F7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384" y="2383734"/>
            <a:ext cx="10007232" cy="3529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720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292D-CF4F-4780-AE60-124A2173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C800E-B523-4534-AF7C-10FC05FDB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471" y="2071894"/>
            <a:ext cx="9907383" cy="1114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0CA682-DCBA-4B95-AD8F-BB46057C1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20"/>
          <a:stretch/>
        </p:blipFill>
        <p:spPr>
          <a:xfrm>
            <a:off x="513710" y="3537501"/>
            <a:ext cx="3067478" cy="1230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BC280A-6D7A-4D8D-8016-BAF751ECC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10" y="4848244"/>
            <a:ext cx="4297986" cy="1230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1C98A8-D7AA-4542-A92F-A871F6191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770" y="3339100"/>
            <a:ext cx="4544059" cy="1590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EE995D-F207-40B0-9A6E-190C52712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158" y="4980500"/>
            <a:ext cx="4525006" cy="1590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2DD00D-7E54-4230-A689-1923ADC35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7544" y="3629498"/>
            <a:ext cx="3600000" cy="452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CA908B-6D40-4EC9-B1FA-1CDCD9528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5503" y="4835061"/>
            <a:ext cx="3600000" cy="4871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904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E8BAF-26C0-4FB9-A1C7-7F636452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>
                <a:solidFill>
                  <a:srgbClr val="FFFFFF"/>
                </a:solidFill>
              </a:rPr>
              <a:t>Collections in C#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resh Fruit Basket | Gourmet Fruit Gift Baskets | Harry &amp;amp; David">
            <a:extLst>
              <a:ext uri="{FF2B5EF4-FFF2-40B4-BE49-F238E27FC236}">
                <a16:creationId xmlns:a16="http://schemas.microsoft.com/office/drawing/2014/main" id="{EC79E737-A53E-4DBC-8373-A37E1ECA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8" r="-1" b="2663"/>
          <a:stretch/>
        </p:blipFill>
        <p:spPr bwMode="auto">
          <a:xfrm>
            <a:off x="4635095" y="10"/>
            <a:ext cx="75568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333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052D-6073-4042-9867-0F6F1B88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is…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85D3E-6125-4516-90B5-F32CA12AF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7" y="2075459"/>
            <a:ext cx="9052554" cy="82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3AF48B-1247-4B0D-918B-A471EE76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702" y="2687132"/>
            <a:ext cx="8326012" cy="943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1B701-E490-4176-A5FB-913EA56DF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28178" y="3729534"/>
            <a:ext cx="8735644" cy="166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omputer memory address basics">
            <a:extLst>
              <a:ext uri="{FF2B5EF4-FFF2-40B4-BE49-F238E27FC236}">
                <a16:creationId xmlns:a16="http://schemas.microsoft.com/office/drawing/2014/main" id="{CDBF90F5-0F42-4BDE-8E18-FD65C8DE1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" t="45365" r="8734" b="41273"/>
          <a:stretch/>
        </p:blipFill>
        <p:spPr bwMode="auto">
          <a:xfrm>
            <a:off x="2521974" y="5495937"/>
            <a:ext cx="7148052" cy="786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D479DF-429C-4232-B94B-B3E829132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9385" y="3118686"/>
            <a:ext cx="1276528" cy="390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97429D-A9DC-487A-BF3F-CFC9F807CF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2233" y="3881912"/>
            <a:ext cx="5039996" cy="3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6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BE61-8BE9-434B-989A-213F76AF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Collections are grouped (in namespaces)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87FE9D-235F-4A73-B035-9B717DC0E36A}"/>
              </a:ext>
            </a:extLst>
          </p:cNvPr>
          <p:cNvGrpSpPr/>
          <p:nvPr/>
        </p:nvGrpSpPr>
        <p:grpSpPr>
          <a:xfrm>
            <a:off x="1185516" y="2170970"/>
            <a:ext cx="8910206" cy="625767"/>
            <a:chOff x="1185516" y="2170970"/>
            <a:chExt cx="8910206" cy="62576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39B1ED1-4AE0-45D1-B040-4E4B9A84B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5516" y="2170970"/>
              <a:ext cx="4058288" cy="625767"/>
            </a:xfrm>
            <a:prstGeom prst="rect">
              <a:avLst/>
            </a:prstGeom>
          </p:spPr>
        </p:pic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2EFA3E0C-2421-46D8-94ED-0FB9403EFB1D}"/>
                </a:ext>
              </a:extLst>
            </p:cNvPr>
            <p:cNvSpPr txBox="1">
              <a:spLocks/>
            </p:cNvSpPr>
            <p:nvPr/>
          </p:nvSpPr>
          <p:spPr>
            <a:xfrm>
              <a:off x="8080310" y="2170970"/>
              <a:ext cx="2015412" cy="6257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700" i="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9 collections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349C30-7F15-4D72-8591-D13634A3E8C4}"/>
              </a:ext>
            </a:extLst>
          </p:cNvPr>
          <p:cNvGrpSpPr/>
          <p:nvPr/>
        </p:nvGrpSpPr>
        <p:grpSpPr>
          <a:xfrm>
            <a:off x="1185516" y="3008416"/>
            <a:ext cx="8910206" cy="625767"/>
            <a:chOff x="1185516" y="3008416"/>
            <a:chExt cx="8910206" cy="6257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67C957-E4C1-4FBA-822A-23A93FB03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5516" y="3031109"/>
              <a:ext cx="5830114" cy="571580"/>
            </a:xfrm>
            <a:prstGeom prst="rect">
              <a:avLst/>
            </a:prstGeom>
          </p:spPr>
        </p:pic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413ABE1D-2464-4013-8B3E-2F985E02C581}"/>
                </a:ext>
              </a:extLst>
            </p:cNvPr>
            <p:cNvSpPr txBox="1">
              <a:spLocks/>
            </p:cNvSpPr>
            <p:nvPr/>
          </p:nvSpPr>
          <p:spPr>
            <a:xfrm>
              <a:off x="8080310" y="3008416"/>
              <a:ext cx="2015412" cy="6257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700" i="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10 collections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476572-9D48-4650-994C-B7ABAC033844}"/>
              </a:ext>
            </a:extLst>
          </p:cNvPr>
          <p:cNvGrpSpPr/>
          <p:nvPr/>
        </p:nvGrpSpPr>
        <p:grpSpPr>
          <a:xfrm>
            <a:off x="1185516" y="3833260"/>
            <a:ext cx="8910206" cy="625767"/>
            <a:chOff x="1185516" y="3833260"/>
            <a:chExt cx="8910206" cy="62576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1AE4F4-BFE3-4957-8159-6008BD237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5516" y="3858552"/>
              <a:ext cx="6624206" cy="575185"/>
            </a:xfrm>
            <a:prstGeom prst="rect">
              <a:avLst/>
            </a:prstGeom>
          </p:spPr>
        </p:pic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66B40E30-D7D3-4D5C-A06A-ED74DED99589}"/>
                </a:ext>
              </a:extLst>
            </p:cNvPr>
            <p:cNvSpPr txBox="1">
              <a:spLocks/>
            </p:cNvSpPr>
            <p:nvPr/>
          </p:nvSpPr>
          <p:spPr>
            <a:xfrm>
              <a:off x="8080310" y="3833260"/>
              <a:ext cx="2015412" cy="6257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700" i="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7 collections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6FC0417-1E0D-4733-8472-3CCC73DD4747}"/>
              </a:ext>
            </a:extLst>
          </p:cNvPr>
          <p:cNvGrpSpPr/>
          <p:nvPr/>
        </p:nvGrpSpPr>
        <p:grpSpPr>
          <a:xfrm>
            <a:off x="1185516" y="4669488"/>
            <a:ext cx="8910206" cy="625767"/>
            <a:chOff x="1185516" y="4669488"/>
            <a:chExt cx="8910206" cy="62576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9549FBF-9B5B-455A-B479-2CAD26258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5516" y="4691819"/>
              <a:ext cx="6535062" cy="581106"/>
            </a:xfrm>
            <a:prstGeom prst="rect">
              <a:avLst/>
            </a:prstGeom>
          </p:spPr>
        </p:pic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FB85C555-3B6D-4BE9-8B8E-DDA4DE10D405}"/>
                </a:ext>
              </a:extLst>
            </p:cNvPr>
            <p:cNvSpPr txBox="1">
              <a:spLocks/>
            </p:cNvSpPr>
            <p:nvPr/>
          </p:nvSpPr>
          <p:spPr>
            <a:xfrm>
              <a:off x="8080310" y="4669488"/>
              <a:ext cx="2015412" cy="6257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700" i="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16 collections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E649B7-63AC-4402-B6EB-0F9FB811AEAC}"/>
              </a:ext>
            </a:extLst>
          </p:cNvPr>
          <p:cNvGrpSpPr/>
          <p:nvPr/>
        </p:nvGrpSpPr>
        <p:grpSpPr>
          <a:xfrm>
            <a:off x="1185516" y="5512506"/>
            <a:ext cx="8910206" cy="625767"/>
            <a:chOff x="1185516" y="5512506"/>
            <a:chExt cx="8910206" cy="62576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EDE1421-7FF2-46CF-B2FC-1A6389835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5516" y="5531007"/>
              <a:ext cx="6624206" cy="578906"/>
            </a:xfrm>
            <a:prstGeom prst="rect">
              <a:avLst/>
            </a:prstGeom>
          </p:spPr>
        </p:pic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0AF5006C-B712-4EA9-B42F-73C0C8BDE000}"/>
                </a:ext>
              </a:extLst>
            </p:cNvPr>
            <p:cNvSpPr txBox="1">
              <a:spLocks/>
            </p:cNvSpPr>
            <p:nvPr/>
          </p:nvSpPr>
          <p:spPr>
            <a:xfrm>
              <a:off x="8080310" y="5512506"/>
              <a:ext cx="2015412" cy="6257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700" i="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5 collections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A8788CF-E416-4C1F-98AB-8C83CCB67337}"/>
              </a:ext>
            </a:extLst>
          </p:cNvPr>
          <p:cNvSpPr txBox="1"/>
          <p:nvPr/>
        </p:nvSpPr>
        <p:spPr>
          <a:xfrm>
            <a:off x="7382847" y="6479529"/>
            <a:ext cx="47749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https://docs.microsoft.com/en-us/dotnet/api/?view=net-6.0</a:t>
            </a:r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C6D31490-CB04-47E9-9801-0A4777193B39}"/>
              </a:ext>
            </a:extLst>
          </p:cNvPr>
          <p:cNvSpPr/>
          <p:nvPr/>
        </p:nvSpPr>
        <p:spPr>
          <a:xfrm>
            <a:off x="738058" y="3228258"/>
            <a:ext cx="177281" cy="177281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3EBA38-B59C-4185-B99A-1495AB5AE3F3}"/>
              </a:ext>
            </a:extLst>
          </p:cNvPr>
          <p:cNvGrpSpPr/>
          <p:nvPr/>
        </p:nvGrpSpPr>
        <p:grpSpPr>
          <a:xfrm>
            <a:off x="10167101" y="2619697"/>
            <a:ext cx="1678766" cy="625767"/>
            <a:chOff x="10360414" y="2724107"/>
            <a:chExt cx="1678766" cy="62576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E04AEE-A1A4-4BCC-8198-5B6ECC27CED2}"/>
                </a:ext>
              </a:extLst>
            </p:cNvPr>
            <p:cNvSpPr/>
            <p:nvPr/>
          </p:nvSpPr>
          <p:spPr>
            <a:xfrm>
              <a:off x="10360414" y="2803557"/>
              <a:ext cx="1166327" cy="438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37373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88DBF374-AE1F-4BDC-9A20-83D4440BCAAA}"/>
                </a:ext>
              </a:extLst>
            </p:cNvPr>
            <p:cNvSpPr txBox="1">
              <a:spLocks/>
            </p:cNvSpPr>
            <p:nvPr/>
          </p:nvSpPr>
          <p:spPr>
            <a:xfrm>
              <a:off x="11578430" y="2724107"/>
              <a:ext cx="460750" cy="6257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700" i="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+1</a:t>
              </a: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EE60CE46-9498-41AD-B9BA-5F78BD1535AE}"/>
              </a:ext>
            </a:extLst>
          </p:cNvPr>
          <p:cNvSpPr txBox="1">
            <a:spLocks/>
          </p:cNvSpPr>
          <p:nvPr/>
        </p:nvSpPr>
        <p:spPr>
          <a:xfrm>
            <a:off x="9908008" y="3273836"/>
            <a:ext cx="2015412" cy="625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Doesn’t need</a:t>
            </a:r>
            <a:br>
              <a:rPr lang="en-US" sz="1800" dirty="0"/>
            </a:br>
            <a:r>
              <a:rPr lang="en-US" sz="1800" dirty="0"/>
              <a:t>any namespace</a:t>
            </a:r>
          </a:p>
        </p:txBody>
      </p:sp>
    </p:spTree>
    <p:extLst>
      <p:ext uri="{BB962C8B-B14F-4D97-AF65-F5344CB8AC3E}">
        <p14:creationId xmlns:p14="http://schemas.microsoft.com/office/powerpoint/2010/main" val="411990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11DE-B924-4C57-BFD6-0E0159D3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99455" cy="1450757"/>
          </a:xfrm>
        </p:spPr>
        <p:txBody>
          <a:bodyPr>
            <a:normAutofit/>
          </a:bodyPr>
          <a:lstStyle/>
          <a:p>
            <a:r>
              <a:rPr lang="en-US" sz="4000" dirty="0"/>
              <a:t>Why do we have so many collections?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52597-85B1-46F7-83D8-45E4A8E8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83160"/>
            <a:ext cx="6712442" cy="1450758"/>
          </a:xfrm>
        </p:spPr>
        <p:txBody>
          <a:bodyPr/>
          <a:lstStyle/>
          <a:p>
            <a:r>
              <a:rPr lang="en-US" b="1" dirty="0"/>
              <a:t>1.</a:t>
            </a:r>
            <a:r>
              <a:rPr lang="en-US" dirty="0"/>
              <a:t> To achieve the </a:t>
            </a:r>
            <a:r>
              <a:rPr lang="en-US" b="1" dirty="0"/>
              <a:t>specialization</a:t>
            </a:r>
            <a:r>
              <a:rPr lang="en-US" dirty="0"/>
              <a:t> =&gt; the purpose of the collection</a:t>
            </a:r>
          </a:p>
          <a:p>
            <a:r>
              <a:rPr lang="en-US" b="1" dirty="0"/>
              <a:t>2.</a:t>
            </a:r>
            <a:r>
              <a:rPr lang="en-US" dirty="0"/>
              <a:t> To control the </a:t>
            </a:r>
            <a:r>
              <a:rPr lang="en-US" b="1" dirty="0"/>
              <a:t>performance</a:t>
            </a:r>
            <a:r>
              <a:rPr lang="en-US" dirty="0"/>
              <a:t> =&gt; consequence of specialization</a:t>
            </a:r>
          </a:p>
          <a:p>
            <a:r>
              <a:rPr lang="en-US" b="1" dirty="0"/>
              <a:t>3.</a:t>
            </a:r>
            <a:r>
              <a:rPr lang="en-US" dirty="0"/>
              <a:t> To support the legacy code (</a:t>
            </a:r>
            <a:r>
              <a:rPr lang="en-US" b="1" dirty="0"/>
              <a:t>backward compatibility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538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A2AE-C928-49EB-9E7A-BAF85FE7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priorities in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60339-F9EF-44EF-B1EC-2EF20D4A3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464" y="2024801"/>
            <a:ext cx="5447071" cy="42820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5EA54-4955-4C7A-A127-EA007E634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64" y="2024801"/>
            <a:ext cx="5447071" cy="42820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8A4D7A3-B024-4B66-9213-CE624C759720}"/>
              </a:ext>
            </a:extLst>
          </p:cNvPr>
          <p:cNvGrpSpPr/>
          <p:nvPr/>
        </p:nvGrpSpPr>
        <p:grpSpPr>
          <a:xfrm>
            <a:off x="5455439" y="5137390"/>
            <a:ext cx="2018381" cy="792500"/>
            <a:chOff x="5455439" y="5137390"/>
            <a:chExt cx="2018381" cy="79250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1249629-EB27-42BB-A7C0-E1AFC9A73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2057" y="5137390"/>
              <a:ext cx="811763" cy="46097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24CDA0-E3B7-491D-B233-7B587BED4349}"/>
                </a:ext>
              </a:extLst>
            </p:cNvPr>
            <p:cNvSpPr txBox="1"/>
            <p:nvPr/>
          </p:nvSpPr>
          <p:spPr>
            <a:xfrm>
              <a:off x="5455439" y="5514392"/>
              <a:ext cx="12811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Realistically saying,</a:t>
              </a:r>
              <a:br>
                <a:rPr lang="en-US" sz="1050" b="1" dirty="0">
                  <a:solidFill>
                    <a:srgbClr val="C00000"/>
                  </a:solidFill>
                </a:rPr>
              </a:br>
              <a:r>
                <a:rPr lang="en-US" sz="1050" b="1" dirty="0">
                  <a:solidFill>
                    <a:srgbClr val="C00000"/>
                  </a:solidFill>
                </a:rPr>
                <a:t>this is impossible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87DDEDB5-2E49-4929-8CA6-C84F0BFBE5A8}"/>
              </a:ext>
            </a:extLst>
          </p:cNvPr>
          <p:cNvSpPr/>
          <p:nvPr/>
        </p:nvSpPr>
        <p:spPr>
          <a:xfrm>
            <a:off x="6736560" y="4945224"/>
            <a:ext cx="1060220" cy="653144"/>
          </a:xfrm>
          <a:prstGeom prst="ellipse">
            <a:avLst/>
          </a:prstGeom>
          <a:solidFill>
            <a:srgbClr val="EC701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11DE-B924-4C57-BFD6-0E0159D3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collection is “the best”?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0ACA3-FD09-43BB-AE94-D9AFB76A253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2108200"/>
            <a:ext cx="10058400" cy="4139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https://docs.microsoft.com/en-us/archive/blogs/ericlippert/arrays-considered-somewhat-harmful</a:t>
            </a:r>
            <a:b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(arrays are usually not the best option for you. In 95% cases prefer Lists)</a:t>
            </a:r>
          </a:p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https://stackoverflow.com/questions/454916/performance-of-arrays-vs-lists/42753399</a:t>
            </a:r>
            <a:b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(but in other hand… arrays are significantly faster than Lists, good for code optimizations*)</a:t>
            </a:r>
          </a:p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https://stackoverflow.com/questions/3628425/ienumerable-vs-list-what-to-use-how-do-they-work</a:t>
            </a:r>
            <a:b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(when already using Lists, remember that they are heavier than their predecessor IEnumerable)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https://medium.com/@ben.k.muller/c-ienumerable-vs-list-and-array-9f099f157f4f</a:t>
            </a:r>
            <a:b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https://www.claudiobernasconi.ch/2013/07/22/when-to-use-ienumerable-icollection-ilist-and-list/</a:t>
            </a:r>
            <a:b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(Which one should you use then? To answer that, ask yourself: “what do you want to achieve”)</a:t>
            </a:r>
          </a:p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https://stackoverflow.com/questions/995766/comparison-of-collection-datatypes-in-c-sharp</a:t>
            </a:r>
            <a:b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(and to answer this question, consider very useful comparison of performances and specializations)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67CA54C2-8C19-4E5F-8CB0-6F9A05043550}"/>
              </a:ext>
            </a:extLst>
          </p:cNvPr>
          <p:cNvSpPr/>
          <p:nvPr/>
        </p:nvSpPr>
        <p:spPr>
          <a:xfrm>
            <a:off x="859356" y="4842588"/>
            <a:ext cx="177281" cy="177281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E38E394-EAA6-4E19-8F2A-04FD14EF08C4}"/>
              </a:ext>
            </a:extLst>
          </p:cNvPr>
          <p:cNvSpPr/>
          <p:nvPr/>
        </p:nvSpPr>
        <p:spPr>
          <a:xfrm>
            <a:off x="859356" y="5635690"/>
            <a:ext cx="177281" cy="177281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AEC0-932A-46CC-8459-0E036AC7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Performances</a:t>
            </a:r>
          </a:p>
        </p:txBody>
      </p:sp>
      <p:pic>
        <p:nvPicPr>
          <p:cNvPr id="2050" name="Picture 2" descr="JacksonDunstan.com | Which Hash Set is Fastest?">
            <a:extLst>
              <a:ext uri="{FF2B5EF4-FFF2-40B4-BE49-F238E27FC236}">
                <a16:creationId xmlns:a16="http://schemas.microsoft.com/office/drawing/2014/main" id="{C8260196-2870-4BAA-8532-D9667E9AAA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723" y="2799081"/>
            <a:ext cx="3440748" cy="344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cksonDunstan.com | Array vs. List Performance">
            <a:extLst>
              <a:ext uri="{FF2B5EF4-FFF2-40B4-BE49-F238E27FC236}">
                <a16:creationId xmlns:a16="http://schemas.microsoft.com/office/drawing/2014/main" id="{9AEA50FC-23DE-4CCD-9F53-60E40E4BA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5" y="2799080"/>
            <a:ext cx="3440748" cy="344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shSet vs List vs Dictionary | theburningmonk.com">
            <a:extLst>
              <a:ext uri="{FF2B5EF4-FFF2-40B4-BE49-F238E27FC236}">
                <a16:creationId xmlns:a16="http://schemas.microsoft.com/office/drawing/2014/main" id="{A2E4F943-A810-4789-BB79-3CEA6F385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71" y="4181743"/>
            <a:ext cx="4858554" cy="205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B70389-3425-46BA-82D3-6D8C0C95F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471" y="1177537"/>
            <a:ext cx="4858554" cy="30042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7139EB-4FD6-495B-A7FA-5DC23FEDF11C}"/>
              </a:ext>
            </a:extLst>
          </p:cNvPr>
          <p:cNvSpPr txBox="1"/>
          <p:nvPr/>
        </p:nvSpPr>
        <p:spPr>
          <a:xfrm>
            <a:off x="225975" y="1968081"/>
            <a:ext cx="3666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Array</a:t>
            </a:r>
            <a:r>
              <a:rPr lang="en-US" sz="1400" dirty="0"/>
              <a:t> is </a:t>
            </a:r>
            <a:r>
              <a:rPr lang="en-US" sz="1400" b="1" dirty="0"/>
              <a:t>readonly</a:t>
            </a:r>
            <a:r>
              <a:rPr lang="en-US" sz="1400" dirty="0"/>
              <a:t>, that’s why it is already</a:t>
            </a:r>
            <a:br>
              <a:rPr lang="en-US" sz="1400" dirty="0"/>
            </a:br>
            <a:r>
              <a:rPr lang="en-US" sz="1400" dirty="0"/>
              <a:t>prepared / optimized for read and write operations (it has fixed, immutable size)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D1FDA-709D-454C-9E63-788625267A21}"/>
              </a:ext>
            </a:extLst>
          </p:cNvPr>
          <p:cNvSpPr txBox="1"/>
          <p:nvPr/>
        </p:nvSpPr>
        <p:spPr>
          <a:xfrm>
            <a:off x="3816221" y="1968081"/>
            <a:ext cx="3291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All </a:t>
            </a:r>
            <a:r>
              <a:rPr lang="en-US" sz="1400" b="1" dirty="0">
                <a:solidFill>
                  <a:srgbClr val="0070C0"/>
                </a:solidFill>
              </a:rPr>
              <a:t>key-value</a:t>
            </a:r>
            <a:r>
              <a:rPr lang="en-US" sz="1400" dirty="0"/>
              <a:t> based collections are smart, using shortcut features (sorting, unique) but they are super heavy and super slow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D2845-A8B8-4F1B-B4B2-8183E4C3325B}"/>
              </a:ext>
            </a:extLst>
          </p:cNvPr>
          <p:cNvSpPr txBox="1"/>
          <p:nvPr/>
        </p:nvSpPr>
        <p:spPr>
          <a:xfrm>
            <a:off x="6018244" y="4002902"/>
            <a:ext cx="2660309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List</a:t>
            </a:r>
            <a:r>
              <a:rPr lang="en-US" sz="1400" dirty="0"/>
              <a:t> is the best option for</a:t>
            </a:r>
            <a:br>
              <a:rPr lang="en-US" sz="1400" dirty="0"/>
            </a:br>
            <a:r>
              <a:rPr lang="en-US" sz="1400" b="1" dirty="0"/>
              <a:t>dynamic collections</a:t>
            </a:r>
            <a:r>
              <a:rPr lang="en-US" sz="1400" dirty="0"/>
              <a:t>, because it</a:t>
            </a:r>
            <a:br>
              <a:rPr lang="en-US" sz="1400" dirty="0"/>
            </a:br>
            <a:r>
              <a:rPr lang="en-US" sz="1400" dirty="0"/>
              <a:t>is the fastest to add items into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D49820-D7D5-4723-AC0A-F6045EBFE235}"/>
              </a:ext>
            </a:extLst>
          </p:cNvPr>
          <p:cNvGrpSpPr/>
          <p:nvPr/>
        </p:nvGrpSpPr>
        <p:grpSpPr>
          <a:xfrm>
            <a:off x="2575249" y="3498980"/>
            <a:ext cx="4532222" cy="1978089"/>
            <a:chOff x="2575249" y="3498980"/>
            <a:chExt cx="4532222" cy="197808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A7767B-AAD0-46EB-8F5E-B9E750748323}"/>
                </a:ext>
              </a:extLst>
            </p:cNvPr>
            <p:cNvSpPr/>
            <p:nvPr/>
          </p:nvSpPr>
          <p:spPr>
            <a:xfrm>
              <a:off x="2575249" y="3498980"/>
              <a:ext cx="830424" cy="4292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762341F-7BFE-43F1-8289-5D0811FA5F4B}"/>
                </a:ext>
              </a:extLst>
            </p:cNvPr>
            <p:cNvCxnSpPr>
              <a:cxnSpLocks/>
            </p:cNvCxnSpPr>
            <p:nvPr/>
          </p:nvCxnSpPr>
          <p:spPr>
            <a:xfrm>
              <a:off x="3959618" y="5477069"/>
              <a:ext cx="314785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E641B6-DB9B-43BB-BD7A-C8A23B7BD1FD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3405673" y="3713584"/>
              <a:ext cx="553945" cy="176011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8B0EC65-F02A-4E2A-8433-97750A6F4083}"/>
              </a:ext>
            </a:extLst>
          </p:cNvPr>
          <p:cNvSpPr txBox="1"/>
          <p:nvPr/>
        </p:nvSpPr>
        <p:spPr>
          <a:xfrm>
            <a:off x="8043478" y="2489972"/>
            <a:ext cx="77788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050" b="1" dirty="0">
                <a:solidFill>
                  <a:schemeClr val="tx1"/>
                </a:solidFill>
              </a:rPr>
              <a:t>Heavy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79083-E0AE-48C2-8E23-21443A7C3F53}"/>
              </a:ext>
            </a:extLst>
          </p:cNvPr>
          <p:cNvSpPr txBox="1"/>
          <p:nvPr/>
        </p:nvSpPr>
        <p:spPr>
          <a:xfrm>
            <a:off x="8623698" y="1663564"/>
            <a:ext cx="87314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050" b="1" dirty="0">
                <a:solidFill>
                  <a:schemeClr val="tx1"/>
                </a:solidFill>
              </a:rPr>
              <a:t>Very slow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CA3C04-2615-4653-9663-62B9D5D83F63}"/>
              </a:ext>
            </a:extLst>
          </p:cNvPr>
          <p:cNvSpPr txBox="1"/>
          <p:nvPr/>
        </p:nvSpPr>
        <p:spPr>
          <a:xfrm>
            <a:off x="9536748" y="1616715"/>
            <a:ext cx="87314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050" b="1" dirty="0">
                <a:solidFill>
                  <a:schemeClr val="tx1"/>
                </a:solidFill>
              </a:rPr>
              <a:t>Very heavy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2EB7FF-FD31-49C5-9625-2BC88D039F2F}"/>
              </a:ext>
            </a:extLst>
          </p:cNvPr>
          <p:cNvGrpSpPr/>
          <p:nvPr/>
        </p:nvGrpSpPr>
        <p:grpSpPr>
          <a:xfrm>
            <a:off x="7364823" y="5273646"/>
            <a:ext cx="4119403" cy="200056"/>
            <a:chOff x="7364823" y="5273646"/>
            <a:chExt cx="4119403" cy="20005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E3A943-FD49-4B4B-9ED5-8A9B415503FE}"/>
                </a:ext>
              </a:extLst>
            </p:cNvPr>
            <p:cNvSpPr txBox="1"/>
            <p:nvPr/>
          </p:nvSpPr>
          <p:spPr>
            <a:xfrm>
              <a:off x="7364823" y="5273647"/>
              <a:ext cx="64770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3-4x slower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456D7E-0707-49A8-9582-0DBE4E7F1D01}"/>
                </a:ext>
              </a:extLst>
            </p:cNvPr>
            <p:cNvSpPr txBox="1"/>
            <p:nvPr/>
          </p:nvSpPr>
          <p:spPr>
            <a:xfrm>
              <a:off x="9680901" y="5273647"/>
              <a:ext cx="64770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>
                  <a:solidFill>
                    <a:srgbClr val="C00000"/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3-5x slower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997C2C-AE65-4AA9-B823-34F60B806DCC}"/>
                </a:ext>
              </a:extLst>
            </p:cNvPr>
            <p:cNvSpPr txBox="1"/>
            <p:nvPr/>
          </p:nvSpPr>
          <p:spPr>
            <a:xfrm>
              <a:off x="10836526" y="5273646"/>
              <a:ext cx="64770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>
                  <a:solidFill>
                    <a:srgbClr val="C00000"/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3-4x slower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899B314-16DE-493D-936C-84E5DA241EB0}"/>
              </a:ext>
            </a:extLst>
          </p:cNvPr>
          <p:cNvSpPr txBox="1"/>
          <p:nvPr/>
        </p:nvSpPr>
        <p:spPr>
          <a:xfrm>
            <a:off x="2309914" y="4428033"/>
            <a:ext cx="553945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9x slower</a:t>
            </a:r>
          </a:p>
        </p:txBody>
      </p:sp>
    </p:spTree>
    <p:extLst>
      <p:ext uri="{BB962C8B-B14F-4D97-AF65-F5344CB8AC3E}">
        <p14:creationId xmlns:p14="http://schemas.microsoft.com/office/powerpoint/2010/main" val="41064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D8F6-9A9F-4E89-A844-87DBDF8C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51F4-C408-4F45-8268-734B5C84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736599"/>
          </a:xfrm>
        </p:spPr>
        <p:txBody>
          <a:bodyPr>
            <a:normAutofit/>
          </a:bodyPr>
          <a:lstStyle/>
          <a:p>
            <a:r>
              <a:rPr lang="en-US" b="1" dirty="0"/>
              <a:t>Array</a:t>
            </a:r>
            <a:r>
              <a:rPr lang="en-US" dirty="0"/>
              <a:t> – </a:t>
            </a:r>
            <a:r>
              <a:rPr lang="en-US" u="sng" dirty="0"/>
              <a:t>fixed</a:t>
            </a:r>
            <a:r>
              <a:rPr lang="en-US" dirty="0"/>
              <a:t> size, the </a:t>
            </a:r>
            <a:r>
              <a:rPr lang="en-US" u="sng" dirty="0"/>
              <a:t>fastest</a:t>
            </a:r>
            <a:r>
              <a:rPr lang="en-US" dirty="0"/>
              <a:t> to iterate over it (strong 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en-US" dirty="0"/>
              <a:t> preference over </a:t>
            </a:r>
            <a:r>
              <a:rPr lang="en-US" b="1" dirty="0">
                <a:solidFill>
                  <a:srgbClr val="0070C0"/>
                </a:solidFill>
              </a:rPr>
              <a:t>foreach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loop)</a:t>
            </a:r>
            <a:br>
              <a:rPr lang="en-US" dirty="0"/>
            </a:br>
            <a:r>
              <a:rPr lang="en-US" dirty="0"/>
              <a:t>             very fast to </a:t>
            </a:r>
            <a:r>
              <a:rPr lang="en-US" u="sng" dirty="0"/>
              <a:t>access specific item</a:t>
            </a:r>
            <a:r>
              <a:rPr lang="en-US" dirty="0"/>
              <a:t> using its </a:t>
            </a:r>
            <a:r>
              <a:rPr lang="en-US" b="1" dirty="0"/>
              <a:t>index</a:t>
            </a:r>
            <a:r>
              <a:rPr lang="en-US" dirty="0"/>
              <a:t>, very expensive to change its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6E8A5-7440-412F-A72C-28BE7DCEA7EC}"/>
              </a:ext>
            </a:extLst>
          </p:cNvPr>
          <p:cNvSpPr txBox="1"/>
          <p:nvPr/>
        </p:nvSpPr>
        <p:spPr>
          <a:xfrm>
            <a:off x="10436775" y="2170511"/>
            <a:ext cx="6579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Iteration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DBE47-407D-4766-B646-3A4A935EE976}"/>
              </a:ext>
            </a:extLst>
          </p:cNvPr>
          <p:cNvSpPr txBox="1"/>
          <p:nvPr/>
        </p:nvSpPr>
        <p:spPr>
          <a:xfrm>
            <a:off x="10436775" y="2479042"/>
            <a:ext cx="6579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Index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8ED320-5598-427D-A448-0B558A56A9CC}"/>
              </a:ext>
            </a:extLst>
          </p:cNvPr>
          <p:cNvSpPr txBox="1">
            <a:spLocks/>
          </p:cNvSpPr>
          <p:nvPr/>
        </p:nvSpPr>
        <p:spPr>
          <a:xfrm>
            <a:off x="1097280" y="2806703"/>
            <a:ext cx="10058400" cy="4897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List</a:t>
            </a:r>
            <a:r>
              <a:rPr lang="en-US" dirty="0"/>
              <a:t> – the most </a:t>
            </a:r>
            <a:r>
              <a:rPr lang="en-US" u="sng" dirty="0"/>
              <a:t>universal</a:t>
            </a:r>
            <a:r>
              <a:rPr lang="en-US" dirty="0"/>
              <a:t> one, reasonable fast to </a:t>
            </a:r>
            <a:r>
              <a:rPr lang="en-US" u="sng" dirty="0"/>
              <a:t>add</a:t>
            </a:r>
            <a:r>
              <a:rPr lang="en-US" dirty="0"/>
              <a:t> and </a:t>
            </a:r>
            <a:r>
              <a:rPr lang="en-US" u="sng" dirty="0"/>
              <a:t>remove</a:t>
            </a:r>
            <a:r>
              <a:rPr lang="en-US" dirty="0"/>
              <a:t> an item, </a:t>
            </a:r>
            <a:r>
              <a:rPr lang="en-US" u="sng" dirty="0"/>
              <a:t>dynamic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F3B95-AEC0-4037-9662-F84FE3260B19}"/>
              </a:ext>
            </a:extLst>
          </p:cNvPr>
          <p:cNvSpPr txBox="1"/>
          <p:nvPr/>
        </p:nvSpPr>
        <p:spPr>
          <a:xfrm>
            <a:off x="10314854" y="2869013"/>
            <a:ext cx="89162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Manipulation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07878D-C269-4E65-8CDE-78E52D9D46C8}"/>
              </a:ext>
            </a:extLst>
          </p:cNvPr>
          <p:cNvSpPr txBox="1">
            <a:spLocks/>
          </p:cNvSpPr>
          <p:nvPr/>
        </p:nvSpPr>
        <p:spPr>
          <a:xfrm>
            <a:off x="1097280" y="3233901"/>
            <a:ext cx="10058400" cy="4897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LinkedList</a:t>
            </a:r>
            <a:r>
              <a:rPr lang="en-US" dirty="0"/>
              <a:t> – very fast to add, remove, or access </a:t>
            </a:r>
            <a:r>
              <a:rPr lang="en-US" u="sng" dirty="0"/>
              <a:t>first or last item</a:t>
            </a:r>
            <a:r>
              <a:rPr lang="en-US" dirty="0"/>
              <a:t>. Items are </a:t>
            </a:r>
            <a:r>
              <a:rPr lang="en-US" u="sng" dirty="0"/>
              <a:t>connected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675A5D0-A270-4F5D-B6F6-7BC6656F278F}"/>
              </a:ext>
            </a:extLst>
          </p:cNvPr>
          <p:cNvSpPr txBox="1">
            <a:spLocks/>
          </p:cNvSpPr>
          <p:nvPr/>
        </p:nvSpPr>
        <p:spPr>
          <a:xfrm>
            <a:off x="1097280" y="3640033"/>
            <a:ext cx="10058400" cy="4897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Dictionary</a:t>
            </a:r>
            <a:r>
              <a:rPr lang="en-US" dirty="0"/>
              <a:t> – very fast to </a:t>
            </a:r>
            <a:r>
              <a:rPr lang="en-US" u="sng" dirty="0"/>
              <a:t>access specific item</a:t>
            </a:r>
            <a:r>
              <a:rPr lang="en-US" dirty="0"/>
              <a:t> using its </a:t>
            </a:r>
            <a:r>
              <a:rPr lang="en-US" b="1" dirty="0"/>
              <a:t>key</a:t>
            </a:r>
            <a:r>
              <a:rPr lang="en-US" dirty="0"/>
              <a:t>. </a:t>
            </a:r>
            <a:r>
              <a:rPr lang="en-US" u="sng" dirty="0"/>
              <a:t>Combined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6EAAB-891E-4D63-BE2C-C1817BFE551D}"/>
              </a:ext>
            </a:extLst>
          </p:cNvPr>
          <p:cNvSpPr txBox="1"/>
          <p:nvPr/>
        </p:nvSpPr>
        <p:spPr>
          <a:xfrm>
            <a:off x="10040535" y="3208833"/>
            <a:ext cx="99568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Relationship</a:t>
            </a:r>
            <a:br>
              <a:rPr lang="en-US" sz="1000" dirty="0"/>
            </a:br>
            <a:r>
              <a:rPr lang="en-US" sz="1000" dirty="0"/>
              <a:t>between items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E53B1-6035-4825-97AE-82A922BC0D18}"/>
              </a:ext>
            </a:extLst>
          </p:cNvPr>
          <p:cNvSpPr txBox="1"/>
          <p:nvPr/>
        </p:nvSpPr>
        <p:spPr>
          <a:xfrm>
            <a:off x="11058525" y="3156795"/>
            <a:ext cx="82296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Head / Tail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6BC13-93F5-4419-BC53-714BAE4888B9}"/>
              </a:ext>
            </a:extLst>
          </p:cNvPr>
          <p:cNvSpPr txBox="1"/>
          <p:nvPr/>
        </p:nvSpPr>
        <p:spPr>
          <a:xfrm>
            <a:off x="11058525" y="3431135"/>
            <a:ext cx="82296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Like graphs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B71DE0-7479-47B2-8B56-65F203631C4E}"/>
              </a:ext>
            </a:extLst>
          </p:cNvPr>
          <p:cNvSpPr txBox="1"/>
          <p:nvPr/>
        </p:nvSpPr>
        <p:spPr>
          <a:xfrm>
            <a:off x="10039309" y="3709851"/>
            <a:ext cx="6579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Unique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E76A6-660A-4469-A227-68846E26E167}"/>
              </a:ext>
            </a:extLst>
          </p:cNvPr>
          <p:cNvSpPr txBox="1"/>
          <p:nvPr/>
        </p:nvSpPr>
        <p:spPr>
          <a:xfrm>
            <a:off x="10739712" y="3713393"/>
            <a:ext cx="114177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Pair&lt;Key, Value&gt;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6049D0-57D5-407F-9845-65CE2931AF18}"/>
              </a:ext>
            </a:extLst>
          </p:cNvPr>
          <p:cNvSpPr txBox="1">
            <a:spLocks/>
          </p:cNvSpPr>
          <p:nvPr/>
        </p:nvSpPr>
        <p:spPr>
          <a:xfrm>
            <a:off x="1097280" y="3998238"/>
            <a:ext cx="10058400" cy="4897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Stack</a:t>
            </a:r>
            <a:r>
              <a:rPr lang="en-US" dirty="0"/>
              <a:t> – used only for algorithmic purposes to get </a:t>
            </a:r>
            <a:r>
              <a:rPr lang="en-US" u="sng" dirty="0"/>
              <a:t>LIFO</a:t>
            </a:r>
            <a:r>
              <a:rPr lang="en-US" dirty="0"/>
              <a:t> behavior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23BC96E-93A0-431F-B42C-4D23AB81CCFD}"/>
              </a:ext>
            </a:extLst>
          </p:cNvPr>
          <p:cNvSpPr txBox="1">
            <a:spLocks/>
          </p:cNvSpPr>
          <p:nvPr/>
        </p:nvSpPr>
        <p:spPr>
          <a:xfrm>
            <a:off x="1097280" y="4371458"/>
            <a:ext cx="10058400" cy="4897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Queue</a:t>
            </a:r>
            <a:r>
              <a:rPr lang="en-US" dirty="0"/>
              <a:t> – used only for algorithmic purposes to get </a:t>
            </a:r>
            <a:r>
              <a:rPr lang="en-US" u="sng" dirty="0"/>
              <a:t>FIFO</a:t>
            </a:r>
            <a:r>
              <a:rPr lang="en-US" dirty="0"/>
              <a:t> behavior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AF5C9F-1D36-4853-BE00-48EA9E0A4622}"/>
              </a:ext>
            </a:extLst>
          </p:cNvPr>
          <p:cNvSpPr txBox="1"/>
          <p:nvPr/>
        </p:nvSpPr>
        <p:spPr>
          <a:xfrm>
            <a:off x="10110406" y="4077571"/>
            <a:ext cx="125861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Order of processing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1AF09-C0D5-4542-AFE1-CE244B4754C8}"/>
              </a:ext>
            </a:extLst>
          </p:cNvPr>
          <p:cNvSpPr txBox="1"/>
          <p:nvPr/>
        </p:nvSpPr>
        <p:spPr>
          <a:xfrm>
            <a:off x="10110406" y="4452814"/>
            <a:ext cx="125861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Order of processing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0354B37-96BA-459B-947A-85195D944E07}"/>
              </a:ext>
            </a:extLst>
          </p:cNvPr>
          <p:cNvSpPr txBox="1">
            <a:spLocks/>
          </p:cNvSpPr>
          <p:nvPr/>
        </p:nvSpPr>
        <p:spPr>
          <a:xfrm>
            <a:off x="1097280" y="4744393"/>
            <a:ext cx="10058400" cy="4897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HashSet</a:t>
            </a:r>
            <a:r>
              <a:rPr lang="en-US" dirty="0"/>
              <a:t> – to store </a:t>
            </a:r>
            <a:r>
              <a:rPr lang="en-US" u="sng" dirty="0"/>
              <a:t>unique values</a:t>
            </a:r>
            <a:r>
              <a:rPr lang="en-US" dirty="0"/>
              <a:t> and not implement this behavior on your own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6967D9-9786-4433-8856-ECBCE6432DB3}"/>
              </a:ext>
            </a:extLst>
          </p:cNvPr>
          <p:cNvSpPr txBox="1"/>
          <p:nvPr/>
        </p:nvSpPr>
        <p:spPr>
          <a:xfrm>
            <a:off x="10087130" y="4839732"/>
            <a:ext cx="5868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Unique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9060E2-962E-402D-80E4-25C27653F9A7}"/>
              </a:ext>
            </a:extLst>
          </p:cNvPr>
          <p:cNvSpPr txBox="1"/>
          <p:nvPr/>
        </p:nvSpPr>
        <p:spPr>
          <a:xfrm>
            <a:off x="10715141" y="4839731"/>
            <a:ext cx="6965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Validated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CC49-397E-44A7-9DCE-16AD00CE052D}"/>
              </a:ext>
            </a:extLst>
          </p:cNvPr>
          <p:cNvSpPr txBox="1">
            <a:spLocks/>
          </p:cNvSpPr>
          <p:nvPr/>
        </p:nvSpPr>
        <p:spPr>
          <a:xfrm>
            <a:off x="1097280" y="5138399"/>
            <a:ext cx="10058400" cy="4897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Sorted…</a:t>
            </a:r>
            <a:r>
              <a:rPr lang="en-US" dirty="0"/>
              <a:t> – to keep </a:t>
            </a:r>
            <a:r>
              <a:rPr lang="en-US" u="sng" dirty="0"/>
              <a:t>sorted values</a:t>
            </a:r>
            <a:r>
              <a:rPr lang="en-US" dirty="0"/>
              <a:t> by key and not implement this behavior on your own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E4A9E-3F2E-46AC-BCAD-EEB1C2186FDE}"/>
              </a:ext>
            </a:extLst>
          </p:cNvPr>
          <p:cNvSpPr txBox="1"/>
          <p:nvPr/>
        </p:nvSpPr>
        <p:spPr>
          <a:xfrm>
            <a:off x="10463656" y="5212667"/>
            <a:ext cx="5868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Sorted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51605C4-A093-448D-9CBC-20B815FB80AF}"/>
              </a:ext>
            </a:extLst>
          </p:cNvPr>
          <p:cNvSpPr txBox="1">
            <a:spLocks/>
          </p:cNvSpPr>
          <p:nvPr/>
        </p:nvSpPr>
        <p:spPr>
          <a:xfrm>
            <a:off x="1097280" y="5524408"/>
            <a:ext cx="10058400" cy="4897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Immutable…</a:t>
            </a:r>
            <a:r>
              <a:rPr lang="en-US" dirty="0"/>
              <a:t> – to preserve </a:t>
            </a:r>
            <a:r>
              <a:rPr lang="en-US" u="sng" dirty="0"/>
              <a:t>the same state of data</a:t>
            </a:r>
            <a:r>
              <a:rPr lang="en-US" dirty="0"/>
              <a:t> structure (light, readonly collections)</a:t>
            </a:r>
            <a:endParaRPr lang="en-US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421BF1-9911-4B48-9831-DD3DF044A3AB}"/>
              </a:ext>
            </a:extLst>
          </p:cNvPr>
          <p:cNvSpPr txBox="1"/>
          <p:nvPr/>
        </p:nvSpPr>
        <p:spPr>
          <a:xfrm>
            <a:off x="10349181" y="5585226"/>
            <a:ext cx="83313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Immutable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6CE2FAE-E964-472E-A859-D449AB1B82F6}"/>
              </a:ext>
            </a:extLst>
          </p:cNvPr>
          <p:cNvSpPr txBox="1">
            <a:spLocks/>
          </p:cNvSpPr>
          <p:nvPr/>
        </p:nvSpPr>
        <p:spPr>
          <a:xfrm>
            <a:off x="493932" y="5168837"/>
            <a:ext cx="603348" cy="3338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lists, sets,</a:t>
            </a:r>
            <a:br>
              <a:rPr lang="en-US" sz="800" dirty="0"/>
            </a:br>
            <a:r>
              <a:rPr lang="en-US" sz="800" dirty="0"/>
              <a:t>dictionaries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3698345-BFF8-4C20-A439-AE800321F006}"/>
              </a:ext>
            </a:extLst>
          </p:cNvPr>
          <p:cNvSpPr txBox="1">
            <a:spLocks/>
          </p:cNvSpPr>
          <p:nvPr/>
        </p:nvSpPr>
        <p:spPr>
          <a:xfrm>
            <a:off x="493932" y="5541772"/>
            <a:ext cx="603348" cy="3338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lists, sets,</a:t>
            </a:r>
            <a:br>
              <a:rPr lang="en-US" sz="800" dirty="0"/>
            </a:br>
            <a:r>
              <a:rPr lang="en-US" sz="800" dirty="0"/>
              <a:t>dictionaries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0E1C3377-3FBC-417C-89F5-3D2CCBAD9A36}"/>
              </a:ext>
            </a:extLst>
          </p:cNvPr>
          <p:cNvSpPr txBox="1">
            <a:spLocks/>
          </p:cNvSpPr>
          <p:nvPr/>
        </p:nvSpPr>
        <p:spPr>
          <a:xfrm>
            <a:off x="1097280" y="5898807"/>
            <a:ext cx="10058400" cy="4897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Concurrent…</a:t>
            </a:r>
            <a:r>
              <a:rPr lang="en-US" dirty="0"/>
              <a:t> – to work safely with </a:t>
            </a:r>
            <a:r>
              <a:rPr lang="en-US" u="sng" dirty="0"/>
              <a:t>multiple threads</a:t>
            </a:r>
            <a:r>
              <a:rPr lang="en-US" dirty="0"/>
              <a:t> and not implement locks on your own</a:t>
            </a:r>
            <a:endParaRPr lang="en-US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0B233C-0305-422A-96AB-D78AA1BD3E6F}"/>
              </a:ext>
            </a:extLst>
          </p:cNvPr>
          <p:cNvSpPr txBox="1"/>
          <p:nvPr/>
        </p:nvSpPr>
        <p:spPr>
          <a:xfrm>
            <a:off x="10349182" y="5954702"/>
            <a:ext cx="81981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Thread-safe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02A122A-43FC-45E2-89C1-D66F90F2D6CB}"/>
              </a:ext>
            </a:extLst>
          </p:cNvPr>
          <p:cNvSpPr txBox="1">
            <a:spLocks/>
          </p:cNvSpPr>
          <p:nvPr/>
        </p:nvSpPr>
        <p:spPr>
          <a:xfrm>
            <a:off x="493932" y="5915545"/>
            <a:ext cx="603348" cy="3338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lists, sets,</a:t>
            </a:r>
            <a:br>
              <a:rPr lang="en-US" sz="800" dirty="0"/>
            </a:br>
            <a:r>
              <a:rPr lang="en-US" sz="800" dirty="0"/>
              <a:t>dictionaries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D752830-1DFB-443D-A2F0-6495E7E8744C}"/>
              </a:ext>
            </a:extLst>
          </p:cNvPr>
          <p:cNvSpPr txBox="1">
            <a:spLocks/>
          </p:cNvSpPr>
          <p:nvPr/>
        </p:nvSpPr>
        <p:spPr>
          <a:xfrm>
            <a:off x="8625744" y="275382"/>
            <a:ext cx="3255741" cy="7365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Specialized collections can be used</a:t>
            </a:r>
            <a:br>
              <a:rPr lang="en-US" sz="1600" dirty="0"/>
            </a:br>
            <a:r>
              <a:rPr lang="en-US" sz="1600" dirty="0"/>
              <a:t>to spare repetitive code to be written</a:t>
            </a:r>
          </a:p>
        </p:txBody>
      </p:sp>
    </p:spTree>
    <p:extLst>
      <p:ext uri="{BB962C8B-B14F-4D97-AF65-F5344CB8AC3E}">
        <p14:creationId xmlns:p14="http://schemas.microsoft.com/office/powerpoint/2010/main" val="12458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1" grpId="0"/>
      <p:bldP spid="32" grpId="0"/>
      <p:bldP spid="33" grpId="0" animBg="1"/>
      <p:bldP spid="34" grpId="0"/>
      <p:bldP spid="35" grpId="0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{358730F6-D99B-4B6E-AC21-D437908EA925}tf22712842_win32</Template>
  <TotalTime>1131</TotalTime>
  <Words>985</Words>
  <Application>Microsoft Office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1_RetrospectVTI</vt:lpstr>
      <vt:lpstr>Q&amp;A with C#</vt:lpstr>
      <vt:lpstr>Collections in C#</vt:lpstr>
      <vt:lpstr>Everything is… array</vt:lpstr>
      <vt:lpstr>Collections are grouped (in namespaces)</vt:lpstr>
      <vt:lpstr>Why do we have so many collections?</vt:lpstr>
      <vt:lpstr>Different priorities in software</vt:lpstr>
      <vt:lpstr>Which collection is “the best”?</vt:lpstr>
      <vt:lpstr>Performances</vt:lpstr>
      <vt:lpstr>Specializations</vt:lpstr>
      <vt:lpstr>Generic vs non-Generic</vt:lpstr>
      <vt:lpstr>Inheritance map (generic &lt;T&gt; collections)</vt:lpstr>
      <vt:lpstr>Using proper interface (basic)</vt:lpstr>
      <vt:lpstr>Example of deriving behaviors</vt:lpstr>
      <vt:lpstr>Returning interface or implementation?</vt:lpstr>
      <vt:lpstr>Order of preference</vt:lpstr>
      <vt:lpstr>Why interfaces are slower?</vt:lpstr>
      <vt:lpstr>Technical explanation:</vt:lpstr>
      <vt:lpstr>Dependency Inversion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Q&amp;A session</dc:title>
  <dc:creator>Krystyan, Tomasz</dc:creator>
  <cp:lastModifiedBy>Krystyan, Tomasz</cp:lastModifiedBy>
  <cp:revision>225</cp:revision>
  <dcterms:created xsi:type="dcterms:W3CDTF">2021-11-22T13:04:10Z</dcterms:created>
  <dcterms:modified xsi:type="dcterms:W3CDTF">2021-12-01T13:52:52Z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