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71" r:id="rId14"/>
    <p:sldId id="272" r:id="rId15"/>
    <p:sldId id="270" r:id="rId16"/>
    <p:sldId id="267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page" id="{E83487C7-D9AA-49F4-B767-0C4B14A3D0BF}">
          <p14:sldIdLst>
            <p14:sldId id="256"/>
            <p14:sldId id="266"/>
          </p14:sldIdLst>
        </p14:section>
        <p14:section name="1. Singleton" id="{1439939A-CB10-46C3-AF92-F4113637CC30}">
          <p14:sldIdLst>
            <p14:sldId id="258"/>
            <p14:sldId id="259"/>
            <p14:sldId id="257"/>
            <p14:sldId id="260"/>
            <p14:sldId id="261"/>
            <p14:sldId id="262"/>
            <p14:sldId id="263"/>
            <p14:sldId id="264"/>
          </p14:sldIdLst>
        </p14:section>
        <p14:section name="2. Factory" id="{773E184A-647D-4C30-ACE4-A63DB031B26B}">
          <p14:sldIdLst>
            <p14:sldId id="265"/>
            <p14:sldId id="268"/>
            <p14:sldId id="271"/>
            <p14:sldId id="272"/>
            <p14:sldId id="270"/>
            <p14:sldId id="267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M. Krystyan" initials="TMK" lastIdx="4" clrIdx="0">
    <p:extLst>
      <p:ext uri="{19B8F6BF-5375-455C-9EA6-DF929625EA0E}">
        <p15:presenceInfo xmlns:p15="http://schemas.microsoft.com/office/powerpoint/2012/main" userId="c85e28f6c05166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M. Krystyan" userId="c85e28f6c051669d" providerId="LiveId" clId="{945264FD-3A5D-4166-90E2-B89666EE59D9}"/>
    <pc:docChg chg="undo redo custSel addSld modSld sldOrd">
      <pc:chgData name="Thomas M. Krystyan" userId="c85e28f6c051669d" providerId="LiveId" clId="{945264FD-3A5D-4166-90E2-B89666EE59D9}" dt="2020-08-18T10:04:24.236" v="6239" actId="20577"/>
      <pc:docMkLst>
        <pc:docMk/>
      </pc:docMkLst>
      <pc:sldChg chg="addSp modSp mod">
        <pc:chgData name="Thomas M. Krystyan" userId="c85e28f6c051669d" providerId="LiveId" clId="{945264FD-3A5D-4166-90E2-B89666EE59D9}" dt="2020-08-18T09:22:35.948" v="4899" actId="1076"/>
        <pc:sldMkLst>
          <pc:docMk/>
          <pc:sldMk cId="2661158461" sldId="256"/>
        </pc:sldMkLst>
        <pc:spChg chg="mod">
          <ac:chgData name="Thomas M. Krystyan" userId="c85e28f6c051669d" providerId="LiveId" clId="{945264FD-3A5D-4166-90E2-B89666EE59D9}" dt="2020-08-18T09:22:20.269" v="4898" actId="113"/>
          <ac:spMkLst>
            <pc:docMk/>
            <pc:sldMk cId="2661158461" sldId="256"/>
            <ac:spMk id="2" creationId="{687C0747-77AE-FD47-9376-A222B397439C}"/>
          </ac:spMkLst>
        </pc:spChg>
        <pc:spChg chg="mod">
          <ac:chgData name="Thomas M. Krystyan" userId="c85e28f6c051669d" providerId="LiveId" clId="{945264FD-3A5D-4166-90E2-B89666EE59D9}" dt="2020-08-18T09:22:35.948" v="4899" actId="1076"/>
          <ac:spMkLst>
            <pc:docMk/>
            <pc:sldMk cId="2661158461" sldId="256"/>
            <ac:spMk id="3" creationId="{7B8FCF66-10AA-0C4D-8991-064BB8CBD0F8}"/>
          </ac:spMkLst>
        </pc:spChg>
        <pc:spChg chg="add mod">
          <ac:chgData name="Thomas M. Krystyan" userId="c85e28f6c051669d" providerId="LiveId" clId="{945264FD-3A5D-4166-90E2-B89666EE59D9}" dt="2020-08-18T09:22:17.509" v="4897" actId="113"/>
          <ac:spMkLst>
            <pc:docMk/>
            <pc:sldMk cId="2661158461" sldId="256"/>
            <ac:spMk id="4" creationId="{5FC1A399-E251-4E8C-AE1B-3C3239057A93}"/>
          </ac:spMkLst>
        </pc:spChg>
      </pc:sldChg>
      <pc:sldChg chg="addSp delSp modSp mod ord">
        <pc:chgData name="Thomas M. Krystyan" userId="c85e28f6c051669d" providerId="LiveId" clId="{945264FD-3A5D-4166-90E2-B89666EE59D9}" dt="2020-08-18T09:19:24.501" v="4807" actId="20577"/>
        <pc:sldMkLst>
          <pc:docMk/>
          <pc:sldMk cId="4007041346" sldId="257"/>
        </pc:sldMkLst>
        <pc:spChg chg="mod">
          <ac:chgData name="Thomas M. Krystyan" userId="c85e28f6c051669d" providerId="LiveId" clId="{945264FD-3A5D-4166-90E2-B89666EE59D9}" dt="2020-08-18T07:42:35.993" v="2388" actId="20577"/>
          <ac:spMkLst>
            <pc:docMk/>
            <pc:sldMk cId="4007041346" sldId="257"/>
            <ac:spMk id="2" creationId="{886F76E7-FC0F-0D4B-8A9E-DFA12659D3A3}"/>
          </ac:spMkLst>
        </pc:spChg>
        <pc:spChg chg="mod">
          <ac:chgData name="Thomas M. Krystyan" userId="c85e28f6c051669d" providerId="LiveId" clId="{945264FD-3A5D-4166-90E2-B89666EE59D9}" dt="2020-08-18T09:19:24.501" v="4807" actId="20577"/>
          <ac:spMkLst>
            <pc:docMk/>
            <pc:sldMk cId="4007041346" sldId="257"/>
            <ac:spMk id="3" creationId="{A84684EB-2857-7049-9B2A-11C7970E793A}"/>
          </ac:spMkLst>
        </pc:spChg>
        <pc:spChg chg="mod">
          <ac:chgData name="Thomas M. Krystyan" userId="c85e28f6c051669d" providerId="LiveId" clId="{945264FD-3A5D-4166-90E2-B89666EE59D9}" dt="2020-08-18T09:18:00.561" v="4691" actId="113"/>
          <ac:spMkLst>
            <pc:docMk/>
            <pc:sldMk cId="4007041346" sldId="257"/>
            <ac:spMk id="4" creationId="{44C5388D-A946-D742-81C3-DF6CF35DACB6}"/>
          </ac:spMkLst>
        </pc:spChg>
        <pc:spChg chg="mod">
          <ac:chgData name="Thomas M. Krystyan" userId="c85e28f6c051669d" providerId="LiveId" clId="{945264FD-3A5D-4166-90E2-B89666EE59D9}" dt="2020-08-18T09:18:02.515" v="4692" actId="113"/>
          <ac:spMkLst>
            <pc:docMk/>
            <pc:sldMk cId="4007041346" sldId="257"/>
            <ac:spMk id="5" creationId="{611D590C-8764-4046-A765-226FFD392F1D}"/>
          </ac:spMkLst>
        </pc:spChg>
        <pc:spChg chg="mod">
          <ac:chgData name="Thomas M. Krystyan" userId="c85e28f6c051669d" providerId="LiveId" clId="{945264FD-3A5D-4166-90E2-B89666EE59D9}" dt="2020-08-18T07:25:12.032" v="1560" actId="207"/>
          <ac:spMkLst>
            <pc:docMk/>
            <pc:sldMk cId="4007041346" sldId="257"/>
            <ac:spMk id="6" creationId="{AF93B5E5-35F3-4F42-9334-CB03CFA8748A}"/>
          </ac:spMkLst>
        </pc:spChg>
        <pc:spChg chg="add del mod">
          <ac:chgData name="Thomas M. Krystyan" userId="c85e28f6c051669d" providerId="LiveId" clId="{945264FD-3A5D-4166-90E2-B89666EE59D9}" dt="2020-08-18T06:51:24.886" v="316" actId="478"/>
          <ac:spMkLst>
            <pc:docMk/>
            <pc:sldMk cId="4007041346" sldId="257"/>
            <ac:spMk id="7" creationId="{CB453B87-1282-4673-84C8-9D792CB56AD4}"/>
          </ac:spMkLst>
        </pc:spChg>
      </pc:sldChg>
      <pc:sldChg chg="addSp delSp modSp new mod ord modClrScheme chgLayout">
        <pc:chgData name="Thomas M. Krystyan" userId="c85e28f6c051669d" providerId="LiveId" clId="{945264FD-3A5D-4166-90E2-B89666EE59D9}" dt="2020-08-18T09:23:07.293" v="4907" actId="20577"/>
        <pc:sldMkLst>
          <pc:docMk/>
          <pc:sldMk cId="665594372" sldId="258"/>
        </pc:sldMkLst>
        <pc:spChg chg="del mod ord">
          <ac:chgData name="Thomas M. Krystyan" userId="c85e28f6c051669d" providerId="LiveId" clId="{945264FD-3A5D-4166-90E2-B89666EE59D9}" dt="2020-08-18T06:53:01.403" v="382" actId="700"/>
          <ac:spMkLst>
            <pc:docMk/>
            <pc:sldMk cId="665594372" sldId="258"/>
            <ac:spMk id="2" creationId="{8BB9CE6F-F71B-4944-8068-7389BDD061F1}"/>
          </ac:spMkLst>
        </pc:spChg>
        <pc:spChg chg="del mod ord">
          <ac:chgData name="Thomas M. Krystyan" userId="c85e28f6c051669d" providerId="LiveId" clId="{945264FD-3A5D-4166-90E2-B89666EE59D9}" dt="2020-08-18T06:53:01.403" v="382" actId="700"/>
          <ac:spMkLst>
            <pc:docMk/>
            <pc:sldMk cId="665594372" sldId="258"/>
            <ac:spMk id="3" creationId="{EC446C5F-085E-4FBF-AFA8-41DA60D9D449}"/>
          </ac:spMkLst>
        </pc:spChg>
        <pc:spChg chg="del">
          <ac:chgData name="Thomas M. Krystyan" userId="c85e28f6c051669d" providerId="LiveId" clId="{945264FD-3A5D-4166-90E2-B89666EE59D9}" dt="2020-08-18T06:53:01.403" v="382" actId="700"/>
          <ac:spMkLst>
            <pc:docMk/>
            <pc:sldMk cId="665594372" sldId="258"/>
            <ac:spMk id="4" creationId="{7DD62827-60A0-49FB-85A2-0B3DC1209CD9}"/>
          </ac:spMkLst>
        </pc:spChg>
        <pc:spChg chg="del mod ord">
          <ac:chgData name="Thomas M. Krystyan" userId="c85e28f6c051669d" providerId="LiveId" clId="{945264FD-3A5D-4166-90E2-B89666EE59D9}" dt="2020-08-18T06:53:01.403" v="382" actId="700"/>
          <ac:spMkLst>
            <pc:docMk/>
            <pc:sldMk cId="665594372" sldId="258"/>
            <ac:spMk id="5" creationId="{4F34DDCE-E8C9-4D7C-9F6A-302C216F2863}"/>
          </ac:spMkLst>
        </pc:spChg>
        <pc:spChg chg="del">
          <ac:chgData name="Thomas M. Krystyan" userId="c85e28f6c051669d" providerId="LiveId" clId="{945264FD-3A5D-4166-90E2-B89666EE59D9}" dt="2020-08-18T06:53:01.403" v="382" actId="700"/>
          <ac:spMkLst>
            <pc:docMk/>
            <pc:sldMk cId="665594372" sldId="258"/>
            <ac:spMk id="6" creationId="{846C2313-99AD-47BA-B96C-62C0FF84CDA6}"/>
          </ac:spMkLst>
        </pc:spChg>
        <pc:spChg chg="add mod ord">
          <ac:chgData name="Thomas M. Krystyan" userId="c85e28f6c051669d" providerId="LiveId" clId="{945264FD-3A5D-4166-90E2-B89666EE59D9}" dt="2020-08-18T07:42:21.734" v="2360" actId="1076"/>
          <ac:spMkLst>
            <pc:docMk/>
            <pc:sldMk cId="665594372" sldId="258"/>
            <ac:spMk id="7" creationId="{444632DD-9D27-4F5A-93F0-F32AA9035BEC}"/>
          </ac:spMkLst>
        </pc:spChg>
        <pc:spChg chg="add mod ord">
          <ac:chgData name="Thomas M. Krystyan" userId="c85e28f6c051669d" providerId="LiveId" clId="{945264FD-3A5D-4166-90E2-B89666EE59D9}" dt="2020-08-18T09:23:07.293" v="4907" actId="20577"/>
          <ac:spMkLst>
            <pc:docMk/>
            <pc:sldMk cId="665594372" sldId="258"/>
            <ac:spMk id="8" creationId="{868D54D9-0284-4C72-A1EF-95C5A872397C}"/>
          </ac:spMkLst>
        </pc:spChg>
        <pc:spChg chg="add mod ord">
          <ac:chgData name="Thomas M. Krystyan" userId="c85e28f6c051669d" providerId="LiveId" clId="{945264FD-3A5D-4166-90E2-B89666EE59D9}" dt="2020-08-18T07:42:21.734" v="2360" actId="1076"/>
          <ac:spMkLst>
            <pc:docMk/>
            <pc:sldMk cId="665594372" sldId="258"/>
            <ac:spMk id="9" creationId="{586F8A7B-F324-4979-970A-1903ECCA74F7}"/>
          </ac:spMkLst>
        </pc:spChg>
      </pc:sldChg>
      <pc:sldChg chg="addSp delSp modSp add mod ord modClrScheme chgLayout">
        <pc:chgData name="Thomas M. Krystyan" userId="c85e28f6c051669d" providerId="LiveId" clId="{945264FD-3A5D-4166-90E2-B89666EE59D9}" dt="2020-08-18T09:21:25.462" v="4875" actId="20577"/>
        <pc:sldMkLst>
          <pc:docMk/>
          <pc:sldMk cId="925419019" sldId="259"/>
        </pc:sldMkLst>
        <pc:spChg chg="mod ord">
          <ac:chgData name="Thomas M. Krystyan" userId="c85e28f6c051669d" providerId="LiveId" clId="{945264FD-3A5D-4166-90E2-B89666EE59D9}" dt="2020-08-18T09:20:10.951" v="4812" actId="113"/>
          <ac:spMkLst>
            <pc:docMk/>
            <pc:sldMk cId="925419019" sldId="259"/>
            <ac:spMk id="2" creationId="{886F76E7-FC0F-0D4B-8A9E-DFA12659D3A3}"/>
          </ac:spMkLst>
        </pc:spChg>
        <pc:spChg chg="mod ord">
          <ac:chgData name="Thomas M. Krystyan" userId="c85e28f6c051669d" providerId="LiveId" clId="{945264FD-3A5D-4166-90E2-B89666EE59D9}" dt="2020-08-18T09:21:25.462" v="4875" actId="20577"/>
          <ac:spMkLst>
            <pc:docMk/>
            <pc:sldMk cId="925419019" sldId="259"/>
            <ac:spMk id="3" creationId="{A84684EB-2857-7049-9B2A-11C7970E793A}"/>
          </ac:spMkLst>
        </pc:spChg>
        <pc:spChg chg="del mod ord">
          <ac:chgData name="Thomas M. Krystyan" userId="c85e28f6c051669d" providerId="LiveId" clId="{945264FD-3A5D-4166-90E2-B89666EE59D9}" dt="2020-08-18T06:57:11.298" v="508" actId="478"/>
          <ac:spMkLst>
            <pc:docMk/>
            <pc:sldMk cId="925419019" sldId="259"/>
            <ac:spMk id="4" creationId="{44C5388D-A946-D742-81C3-DF6CF35DACB6}"/>
          </ac:spMkLst>
        </pc:spChg>
        <pc:spChg chg="del mod ord">
          <ac:chgData name="Thomas M. Krystyan" userId="c85e28f6c051669d" providerId="LiveId" clId="{945264FD-3A5D-4166-90E2-B89666EE59D9}" dt="2020-08-18T06:57:12.814" v="509" actId="478"/>
          <ac:spMkLst>
            <pc:docMk/>
            <pc:sldMk cId="925419019" sldId="259"/>
            <ac:spMk id="5" creationId="{611D590C-8764-4046-A765-226FFD392F1D}"/>
          </ac:spMkLst>
        </pc:spChg>
        <pc:spChg chg="del mod ord">
          <ac:chgData name="Thomas M. Krystyan" userId="c85e28f6c051669d" providerId="LiveId" clId="{945264FD-3A5D-4166-90E2-B89666EE59D9}" dt="2020-08-18T06:57:15.326" v="511" actId="478"/>
          <ac:spMkLst>
            <pc:docMk/>
            <pc:sldMk cId="925419019" sldId="259"/>
            <ac:spMk id="6" creationId="{AF93B5E5-35F3-4F42-9334-CB03CFA8748A}"/>
          </ac:spMkLst>
        </pc:spChg>
        <pc:spChg chg="add del mod">
          <ac:chgData name="Thomas M. Krystyan" userId="c85e28f6c051669d" providerId="LiveId" clId="{945264FD-3A5D-4166-90E2-B89666EE59D9}" dt="2020-08-18T06:57:14.233" v="510" actId="478"/>
          <ac:spMkLst>
            <pc:docMk/>
            <pc:sldMk cId="925419019" sldId="259"/>
            <ac:spMk id="8" creationId="{6FBD1CF5-C6B5-4322-8160-566F5A9C9015}"/>
          </ac:spMkLst>
        </pc:spChg>
        <pc:spChg chg="add del mod">
          <ac:chgData name="Thomas M. Krystyan" userId="c85e28f6c051669d" providerId="LiveId" clId="{945264FD-3A5D-4166-90E2-B89666EE59D9}" dt="2020-08-18T06:57:16.578" v="512" actId="478"/>
          <ac:spMkLst>
            <pc:docMk/>
            <pc:sldMk cId="925419019" sldId="259"/>
            <ac:spMk id="10" creationId="{90F0E550-C554-40FC-B531-8CFEED3ACFC8}"/>
          </ac:spMkLst>
        </pc:spChg>
        <pc:picChg chg="add mod">
          <ac:chgData name="Thomas M. Krystyan" userId="c85e28f6c051669d" providerId="LiveId" clId="{945264FD-3A5D-4166-90E2-B89666EE59D9}" dt="2020-08-18T09:20:44.959" v="4825" actId="1076"/>
          <ac:picMkLst>
            <pc:docMk/>
            <pc:sldMk cId="925419019" sldId="259"/>
            <ac:picMk id="1026" creationId="{39771A2C-98E3-4CB5-8990-053B5A149B9A}"/>
          </ac:picMkLst>
        </pc:picChg>
      </pc:sldChg>
      <pc:sldChg chg="addSp delSp modSp new mod modClrScheme chgLayout">
        <pc:chgData name="Thomas M. Krystyan" userId="c85e28f6c051669d" providerId="LiveId" clId="{945264FD-3A5D-4166-90E2-B89666EE59D9}" dt="2020-08-18T09:29:31.917" v="5349" actId="20577"/>
        <pc:sldMkLst>
          <pc:docMk/>
          <pc:sldMk cId="3390039437" sldId="260"/>
        </pc:sldMkLst>
        <pc:spChg chg="del">
          <ac:chgData name="Thomas M. Krystyan" userId="c85e28f6c051669d" providerId="LiveId" clId="{945264FD-3A5D-4166-90E2-B89666EE59D9}" dt="2020-08-18T07:10:49.728" v="1165" actId="478"/>
          <ac:spMkLst>
            <pc:docMk/>
            <pc:sldMk cId="3390039437" sldId="260"/>
            <ac:spMk id="2" creationId="{631B3C94-68E6-44D6-AE03-2E42F06949F1}"/>
          </ac:spMkLst>
        </pc:spChg>
        <pc:spChg chg="del">
          <ac:chgData name="Thomas M. Krystyan" userId="c85e28f6c051669d" providerId="LiveId" clId="{945264FD-3A5D-4166-90E2-B89666EE59D9}" dt="2020-08-18T07:10:50.949" v="1166" actId="478"/>
          <ac:spMkLst>
            <pc:docMk/>
            <pc:sldMk cId="3390039437" sldId="260"/>
            <ac:spMk id="3" creationId="{D5B763B6-4324-4643-8FA4-8197BD92C532}"/>
          </ac:spMkLst>
        </pc:spChg>
        <pc:spChg chg="add mod">
          <ac:chgData name="Thomas M. Krystyan" userId="c85e28f6c051669d" providerId="LiveId" clId="{945264FD-3A5D-4166-90E2-B89666EE59D9}" dt="2020-08-18T09:17:55.381" v="4690" actId="113"/>
          <ac:spMkLst>
            <pc:docMk/>
            <pc:sldMk cId="3390039437" sldId="260"/>
            <ac:spMk id="4" creationId="{5CBB899F-38A6-43E4-AB02-9539BD780F16}"/>
          </ac:spMkLst>
        </pc:spChg>
        <pc:spChg chg="add del mod">
          <ac:chgData name="Thomas M. Krystyan" userId="c85e28f6c051669d" providerId="LiveId" clId="{945264FD-3A5D-4166-90E2-B89666EE59D9}" dt="2020-08-18T07:12:06.738" v="1240"/>
          <ac:spMkLst>
            <pc:docMk/>
            <pc:sldMk cId="3390039437" sldId="260"/>
            <ac:spMk id="5" creationId="{6EF3A0D8-EBFC-40D1-B5EB-D37F8018ACEC}"/>
          </ac:spMkLst>
        </pc:spChg>
        <pc:spChg chg="add del mod">
          <ac:chgData name="Thomas M. Krystyan" userId="c85e28f6c051669d" providerId="LiveId" clId="{945264FD-3A5D-4166-90E2-B89666EE59D9}" dt="2020-08-18T07:12:32.543" v="1241"/>
          <ac:spMkLst>
            <pc:docMk/>
            <pc:sldMk cId="3390039437" sldId="260"/>
            <ac:spMk id="6" creationId="{7E603A9C-BF3E-44BB-9DA1-9040FB6C6989}"/>
          </ac:spMkLst>
        </pc:spChg>
        <pc:spChg chg="add mod">
          <ac:chgData name="Thomas M. Krystyan" userId="c85e28f6c051669d" providerId="LiveId" clId="{945264FD-3A5D-4166-90E2-B89666EE59D9}" dt="2020-08-18T07:19:47.847" v="1379" actId="1076"/>
          <ac:spMkLst>
            <pc:docMk/>
            <pc:sldMk cId="3390039437" sldId="260"/>
            <ac:spMk id="9" creationId="{4F91DA26-09DD-40FD-9B58-B55EF9E98C25}"/>
          </ac:spMkLst>
        </pc:spChg>
        <pc:spChg chg="add mod">
          <ac:chgData name="Thomas M. Krystyan" userId="c85e28f6c051669d" providerId="LiveId" clId="{945264FD-3A5D-4166-90E2-B89666EE59D9}" dt="2020-08-18T07:19:47.847" v="1379" actId="1076"/>
          <ac:spMkLst>
            <pc:docMk/>
            <pc:sldMk cId="3390039437" sldId="260"/>
            <ac:spMk id="10" creationId="{E0A2EB9A-6BAE-42BD-9F2A-54772EE03959}"/>
          </ac:spMkLst>
        </pc:spChg>
        <pc:spChg chg="add mod">
          <ac:chgData name="Thomas M. Krystyan" userId="c85e28f6c051669d" providerId="LiveId" clId="{945264FD-3A5D-4166-90E2-B89666EE59D9}" dt="2020-08-18T09:25:28.514" v="4908" actId="2711"/>
          <ac:spMkLst>
            <pc:docMk/>
            <pc:sldMk cId="3390039437" sldId="260"/>
            <ac:spMk id="11" creationId="{43BEA5C4-AEB4-4A3C-9DD3-ACE4421701E0}"/>
          </ac:spMkLst>
        </pc:spChg>
        <pc:spChg chg="add mod">
          <ac:chgData name="Thomas M. Krystyan" userId="c85e28f6c051669d" providerId="LiveId" clId="{945264FD-3A5D-4166-90E2-B89666EE59D9}" dt="2020-08-18T09:29:31.917" v="5349" actId="20577"/>
          <ac:spMkLst>
            <pc:docMk/>
            <pc:sldMk cId="3390039437" sldId="260"/>
            <ac:spMk id="13" creationId="{578F2351-099B-419E-A769-850BC441D00B}"/>
          </ac:spMkLst>
        </pc:spChg>
        <pc:spChg chg="add mod">
          <ac:chgData name="Thomas M. Krystyan" userId="c85e28f6c051669d" providerId="LiveId" clId="{945264FD-3A5D-4166-90E2-B89666EE59D9}" dt="2020-08-18T09:29:14.969" v="5333" actId="113"/>
          <ac:spMkLst>
            <pc:docMk/>
            <pc:sldMk cId="3390039437" sldId="260"/>
            <ac:spMk id="14" creationId="{195C8A02-B405-4548-9D4B-FE18E61CC077}"/>
          </ac:spMkLst>
        </pc:spChg>
        <pc:picChg chg="add mod">
          <ac:chgData name="Thomas M. Krystyan" userId="c85e28f6c051669d" providerId="LiveId" clId="{945264FD-3A5D-4166-90E2-B89666EE59D9}" dt="2020-08-18T07:19:47.847" v="1379" actId="1076"/>
          <ac:picMkLst>
            <pc:docMk/>
            <pc:sldMk cId="3390039437" sldId="260"/>
            <ac:picMk id="7" creationId="{183CBC3F-608E-433C-B13C-1FBFCF5AFEA9}"/>
          </ac:picMkLst>
        </pc:picChg>
        <pc:picChg chg="add mod">
          <ac:chgData name="Thomas M. Krystyan" userId="c85e28f6c051669d" providerId="LiveId" clId="{945264FD-3A5D-4166-90E2-B89666EE59D9}" dt="2020-08-18T07:19:47.847" v="1379" actId="1076"/>
          <ac:picMkLst>
            <pc:docMk/>
            <pc:sldMk cId="3390039437" sldId="260"/>
            <ac:picMk id="8" creationId="{50A702CD-9DCE-4F79-B71B-17E845F74D01}"/>
          </ac:picMkLst>
        </pc:picChg>
      </pc:sldChg>
      <pc:sldChg chg="addSp delSp modSp new mod addCm delCm">
        <pc:chgData name="Thomas M. Krystyan" userId="c85e28f6c051669d" providerId="LiveId" clId="{945264FD-3A5D-4166-90E2-B89666EE59D9}" dt="2020-08-18T10:02:58.150" v="6227" actId="207"/>
        <pc:sldMkLst>
          <pc:docMk/>
          <pc:sldMk cId="1633381700" sldId="261"/>
        </pc:sldMkLst>
        <pc:spChg chg="mod">
          <ac:chgData name="Thomas M. Krystyan" userId="c85e28f6c051669d" providerId="LiveId" clId="{945264FD-3A5D-4166-90E2-B89666EE59D9}" dt="2020-08-18T09:17:46.316" v="4688" actId="113"/>
          <ac:spMkLst>
            <pc:docMk/>
            <pc:sldMk cId="1633381700" sldId="261"/>
            <ac:spMk id="2" creationId="{0098200B-0FE4-4599-B445-40B817CECF2F}"/>
          </ac:spMkLst>
        </pc:spChg>
        <pc:spChg chg="mod">
          <ac:chgData name="Thomas M. Krystyan" userId="c85e28f6c051669d" providerId="LiveId" clId="{945264FD-3A5D-4166-90E2-B89666EE59D9}" dt="2020-08-18T09:17:21.088" v="4682" actId="113"/>
          <ac:spMkLst>
            <pc:docMk/>
            <pc:sldMk cId="1633381700" sldId="261"/>
            <ac:spMk id="3" creationId="{E8839004-344A-4701-9A2E-2772CDFC81B6}"/>
          </ac:spMkLst>
        </pc:spChg>
        <pc:spChg chg="mod">
          <ac:chgData name="Thomas M. Krystyan" userId="c85e28f6c051669d" providerId="LiveId" clId="{945264FD-3A5D-4166-90E2-B89666EE59D9}" dt="2020-08-18T10:02:51.978" v="6226" actId="108"/>
          <ac:spMkLst>
            <pc:docMk/>
            <pc:sldMk cId="1633381700" sldId="261"/>
            <ac:spMk id="4" creationId="{083102FD-5006-44F0-A13B-B236366011C7}"/>
          </ac:spMkLst>
        </pc:spChg>
        <pc:spChg chg="del">
          <ac:chgData name="Thomas M. Krystyan" userId="c85e28f6c051669d" providerId="LiveId" clId="{945264FD-3A5D-4166-90E2-B89666EE59D9}" dt="2020-08-18T07:25:47.979" v="1596" actId="478"/>
          <ac:spMkLst>
            <pc:docMk/>
            <pc:sldMk cId="1633381700" sldId="261"/>
            <ac:spMk id="5" creationId="{47ECD44C-D3C5-4D05-A1F3-3CA6D9ABB9B6}"/>
          </ac:spMkLst>
        </pc:spChg>
        <pc:spChg chg="del mod">
          <ac:chgData name="Thomas M. Krystyan" userId="c85e28f6c051669d" providerId="LiveId" clId="{945264FD-3A5D-4166-90E2-B89666EE59D9}" dt="2020-08-18T07:30:58.151" v="1867" actId="478"/>
          <ac:spMkLst>
            <pc:docMk/>
            <pc:sldMk cId="1633381700" sldId="261"/>
            <ac:spMk id="6" creationId="{73E1D88B-D9B4-4E0F-A2A2-1E7266D04C04}"/>
          </ac:spMkLst>
        </pc:spChg>
        <pc:spChg chg="add mod">
          <ac:chgData name="Thomas M. Krystyan" userId="c85e28f6c051669d" providerId="LiveId" clId="{945264FD-3A5D-4166-90E2-B89666EE59D9}" dt="2020-08-18T09:16:23.588" v="4673" actId="207"/>
          <ac:spMkLst>
            <pc:docMk/>
            <pc:sldMk cId="1633381700" sldId="261"/>
            <ac:spMk id="7" creationId="{05D4B273-5600-4897-B96C-39FF7BD3DD9C}"/>
          </ac:spMkLst>
        </pc:spChg>
        <pc:spChg chg="add mod">
          <ac:chgData name="Thomas M. Krystyan" userId="c85e28f6c051669d" providerId="LiveId" clId="{945264FD-3A5D-4166-90E2-B89666EE59D9}" dt="2020-08-18T09:17:22.579" v="4683" actId="113"/>
          <ac:spMkLst>
            <pc:docMk/>
            <pc:sldMk cId="1633381700" sldId="261"/>
            <ac:spMk id="8" creationId="{5D7CBDB7-22D2-4A35-A800-FB2E0BEA3FB4}"/>
          </ac:spMkLst>
        </pc:spChg>
        <pc:spChg chg="add mod">
          <ac:chgData name="Thomas M. Krystyan" userId="c85e28f6c051669d" providerId="LiveId" clId="{945264FD-3A5D-4166-90E2-B89666EE59D9}" dt="2020-08-18T10:02:58.150" v="6227" actId="207"/>
          <ac:spMkLst>
            <pc:docMk/>
            <pc:sldMk cId="1633381700" sldId="261"/>
            <ac:spMk id="9" creationId="{3C425045-F736-4A89-A166-CA85430F11AC}"/>
          </ac:spMkLst>
        </pc:spChg>
        <pc:spChg chg="add mod">
          <ac:chgData name="Thomas M. Krystyan" userId="c85e28f6c051669d" providerId="LiveId" clId="{945264FD-3A5D-4166-90E2-B89666EE59D9}" dt="2020-08-18T09:17:34.411" v="4686" actId="1076"/>
          <ac:spMkLst>
            <pc:docMk/>
            <pc:sldMk cId="1633381700" sldId="261"/>
            <ac:spMk id="10" creationId="{BF9F80B9-615C-45E1-9208-A3B3FE6130D2}"/>
          </ac:spMkLst>
        </pc:spChg>
      </pc:sldChg>
      <pc:sldChg chg="addSp delSp modSp add mod addCm delCm">
        <pc:chgData name="Thomas M. Krystyan" userId="c85e28f6c051669d" providerId="LiveId" clId="{945264FD-3A5D-4166-90E2-B89666EE59D9}" dt="2020-08-18T10:03:48.577" v="6233" actId="115"/>
        <pc:sldMkLst>
          <pc:docMk/>
          <pc:sldMk cId="888453419" sldId="262"/>
        </pc:sldMkLst>
        <pc:spChg chg="mod">
          <ac:chgData name="Thomas M. Krystyan" userId="c85e28f6c051669d" providerId="LiveId" clId="{945264FD-3A5D-4166-90E2-B89666EE59D9}" dt="2020-08-18T09:17:49.914" v="4689" actId="113"/>
          <ac:spMkLst>
            <pc:docMk/>
            <pc:sldMk cId="888453419" sldId="262"/>
            <ac:spMk id="2" creationId="{0098200B-0FE4-4599-B445-40B817CECF2F}"/>
          </ac:spMkLst>
        </pc:spChg>
        <pc:spChg chg="mod">
          <ac:chgData name="Thomas M. Krystyan" userId="c85e28f6c051669d" providerId="LiveId" clId="{945264FD-3A5D-4166-90E2-B89666EE59D9}" dt="2020-08-18T09:17:15.760" v="4681" actId="14100"/>
          <ac:spMkLst>
            <pc:docMk/>
            <pc:sldMk cId="888453419" sldId="262"/>
            <ac:spMk id="3" creationId="{E8839004-344A-4701-9A2E-2772CDFC81B6}"/>
          </ac:spMkLst>
        </pc:spChg>
        <pc:spChg chg="mod">
          <ac:chgData name="Thomas M. Krystyan" userId="c85e28f6c051669d" providerId="LiveId" clId="{945264FD-3A5D-4166-90E2-B89666EE59D9}" dt="2020-08-18T10:03:47.056" v="6232" actId="115"/>
          <ac:spMkLst>
            <pc:docMk/>
            <pc:sldMk cId="888453419" sldId="262"/>
            <ac:spMk id="4" creationId="{083102FD-5006-44F0-A13B-B236366011C7}"/>
          </ac:spMkLst>
        </pc:spChg>
        <pc:spChg chg="add del mod">
          <ac:chgData name="Thomas M. Krystyan" userId="c85e28f6c051669d" providerId="LiveId" clId="{945264FD-3A5D-4166-90E2-B89666EE59D9}" dt="2020-08-18T08:01:58.776" v="3220" actId="478"/>
          <ac:spMkLst>
            <pc:docMk/>
            <pc:sldMk cId="888453419" sldId="262"/>
            <ac:spMk id="5" creationId="{EBA0B7BF-01B5-4C9E-AE31-5E739B468762}"/>
          </ac:spMkLst>
        </pc:spChg>
        <pc:spChg chg="mod">
          <ac:chgData name="Thomas M. Krystyan" userId="c85e28f6c051669d" providerId="LiveId" clId="{945264FD-3A5D-4166-90E2-B89666EE59D9}" dt="2020-08-18T09:16:29.377" v="4674" actId="207"/>
          <ac:spMkLst>
            <pc:docMk/>
            <pc:sldMk cId="888453419" sldId="262"/>
            <ac:spMk id="7" creationId="{05D4B273-5600-4897-B96C-39FF7BD3DD9C}"/>
          </ac:spMkLst>
        </pc:spChg>
        <pc:spChg chg="del mod">
          <ac:chgData name="Thomas M. Krystyan" userId="c85e28f6c051669d" providerId="LiveId" clId="{945264FD-3A5D-4166-90E2-B89666EE59D9}" dt="2020-08-18T07:55:00.806" v="2745" actId="478"/>
          <ac:spMkLst>
            <pc:docMk/>
            <pc:sldMk cId="888453419" sldId="262"/>
            <ac:spMk id="8" creationId="{5D7CBDB7-22D2-4A35-A800-FB2E0BEA3FB4}"/>
          </ac:spMkLst>
        </pc:spChg>
        <pc:spChg chg="mod">
          <ac:chgData name="Thomas M. Krystyan" userId="c85e28f6c051669d" providerId="LiveId" clId="{945264FD-3A5D-4166-90E2-B89666EE59D9}" dt="2020-08-18T10:03:48.577" v="6233" actId="115"/>
          <ac:spMkLst>
            <pc:docMk/>
            <pc:sldMk cId="888453419" sldId="262"/>
            <ac:spMk id="9" creationId="{3C425045-F736-4A89-A166-CA85430F11AC}"/>
          </ac:spMkLst>
        </pc:spChg>
        <pc:spChg chg="add del mod">
          <ac:chgData name="Thomas M. Krystyan" userId="c85e28f6c051669d" providerId="LiveId" clId="{945264FD-3A5D-4166-90E2-B89666EE59D9}" dt="2020-08-18T07:59:11.311" v="2942" actId="478"/>
          <ac:spMkLst>
            <pc:docMk/>
            <pc:sldMk cId="888453419" sldId="262"/>
            <ac:spMk id="10" creationId="{1B2230F1-2B43-4857-A3A9-22DE2CB87D3B}"/>
          </ac:spMkLst>
        </pc:spChg>
        <pc:spChg chg="add del mod">
          <ac:chgData name="Thomas M. Krystyan" userId="c85e28f6c051669d" providerId="LiveId" clId="{945264FD-3A5D-4166-90E2-B89666EE59D9}" dt="2020-08-18T08:00:08.290" v="3053" actId="478"/>
          <ac:spMkLst>
            <pc:docMk/>
            <pc:sldMk cId="888453419" sldId="262"/>
            <ac:spMk id="11" creationId="{804BB338-9356-46DF-940B-72D6B4A5B820}"/>
          </ac:spMkLst>
        </pc:spChg>
      </pc:sldChg>
      <pc:sldChg chg="addSp delSp modSp add mod addCm delCm">
        <pc:chgData name="Thomas M. Krystyan" userId="c85e28f6c051669d" providerId="LiveId" clId="{945264FD-3A5D-4166-90E2-B89666EE59D9}" dt="2020-08-18T10:04:24.236" v="6239" actId="20577"/>
        <pc:sldMkLst>
          <pc:docMk/>
          <pc:sldMk cId="1833564583" sldId="263"/>
        </pc:sldMkLst>
        <pc:spChg chg="mod">
          <ac:chgData name="Thomas M. Krystyan" userId="c85e28f6c051669d" providerId="LiveId" clId="{945264FD-3A5D-4166-90E2-B89666EE59D9}" dt="2020-08-18T09:16:48.213" v="4676" actId="113"/>
          <ac:spMkLst>
            <pc:docMk/>
            <pc:sldMk cId="1833564583" sldId="263"/>
            <ac:spMk id="2" creationId="{0098200B-0FE4-4599-B445-40B817CECF2F}"/>
          </ac:spMkLst>
        </pc:spChg>
        <pc:spChg chg="mod">
          <ac:chgData name="Thomas M. Krystyan" userId="c85e28f6c051669d" providerId="LiveId" clId="{945264FD-3A5D-4166-90E2-B89666EE59D9}" dt="2020-08-18T09:16:51.315" v="4677" actId="113"/>
          <ac:spMkLst>
            <pc:docMk/>
            <pc:sldMk cId="1833564583" sldId="263"/>
            <ac:spMk id="3" creationId="{E8839004-344A-4701-9A2E-2772CDFC81B6}"/>
          </ac:spMkLst>
        </pc:spChg>
        <pc:spChg chg="mod">
          <ac:chgData name="Thomas M. Krystyan" userId="c85e28f6c051669d" providerId="LiveId" clId="{945264FD-3A5D-4166-90E2-B89666EE59D9}" dt="2020-08-18T10:00:47.529" v="6196" actId="108"/>
          <ac:spMkLst>
            <pc:docMk/>
            <pc:sldMk cId="1833564583" sldId="263"/>
            <ac:spMk id="4" creationId="{083102FD-5006-44F0-A13B-B236366011C7}"/>
          </ac:spMkLst>
        </pc:spChg>
        <pc:spChg chg="del">
          <ac:chgData name="Thomas M. Krystyan" userId="c85e28f6c051669d" providerId="LiveId" clId="{945264FD-3A5D-4166-90E2-B89666EE59D9}" dt="2020-08-18T08:49:23.676" v="3341" actId="478"/>
          <ac:spMkLst>
            <pc:docMk/>
            <pc:sldMk cId="1833564583" sldId="263"/>
            <ac:spMk id="5" creationId="{EBA0B7BF-01B5-4C9E-AE31-5E739B468762}"/>
          </ac:spMkLst>
        </pc:spChg>
        <pc:spChg chg="add mod">
          <ac:chgData name="Thomas M. Krystyan" userId="c85e28f6c051669d" providerId="LiveId" clId="{945264FD-3A5D-4166-90E2-B89666EE59D9}" dt="2020-08-18T10:04:24.236" v="6239" actId="20577"/>
          <ac:spMkLst>
            <pc:docMk/>
            <pc:sldMk cId="1833564583" sldId="263"/>
            <ac:spMk id="6" creationId="{8B31A6A2-4CBF-47C9-A161-46CBD07CB2D4}"/>
          </ac:spMkLst>
        </pc:spChg>
        <pc:spChg chg="mod">
          <ac:chgData name="Thomas M. Krystyan" userId="c85e28f6c051669d" providerId="LiveId" clId="{945264FD-3A5D-4166-90E2-B89666EE59D9}" dt="2020-08-18T09:16:42.659" v="4675" actId="207"/>
          <ac:spMkLst>
            <pc:docMk/>
            <pc:sldMk cId="1833564583" sldId="263"/>
            <ac:spMk id="7" creationId="{05D4B273-5600-4897-B96C-39FF7BD3DD9C}"/>
          </ac:spMkLst>
        </pc:spChg>
        <pc:spChg chg="del">
          <ac:chgData name="Thomas M. Krystyan" userId="c85e28f6c051669d" providerId="LiveId" clId="{945264FD-3A5D-4166-90E2-B89666EE59D9}" dt="2020-08-18T08:00:43.891" v="3091" actId="478"/>
          <ac:spMkLst>
            <pc:docMk/>
            <pc:sldMk cId="1833564583" sldId="263"/>
            <ac:spMk id="9" creationId="{3C425045-F736-4A89-A166-CA85430F11AC}"/>
          </ac:spMkLst>
        </pc:spChg>
      </pc:sldChg>
      <pc:sldChg chg="modSp new mod addCm delCm">
        <pc:chgData name="Thomas M. Krystyan" userId="c85e28f6c051669d" providerId="LiveId" clId="{945264FD-3A5D-4166-90E2-B89666EE59D9}" dt="2020-08-18T09:58:42.150" v="6172" actId="20577"/>
        <pc:sldMkLst>
          <pc:docMk/>
          <pc:sldMk cId="1811094456" sldId="264"/>
        </pc:sldMkLst>
        <pc:spChg chg="mod">
          <ac:chgData name="Thomas M. Krystyan" userId="c85e28f6c051669d" providerId="LiveId" clId="{945264FD-3A5D-4166-90E2-B89666EE59D9}" dt="2020-08-18T09:53:46.145" v="6006" actId="113"/>
          <ac:spMkLst>
            <pc:docMk/>
            <pc:sldMk cId="1811094456" sldId="264"/>
            <ac:spMk id="2" creationId="{711238E3-F88C-427E-9F9A-148B6D88FB90}"/>
          </ac:spMkLst>
        </pc:spChg>
        <pc:spChg chg="mod">
          <ac:chgData name="Thomas M. Krystyan" userId="c85e28f6c051669d" providerId="LiveId" clId="{945264FD-3A5D-4166-90E2-B89666EE59D9}" dt="2020-08-18T09:54:16.697" v="6010" actId="1076"/>
          <ac:spMkLst>
            <pc:docMk/>
            <pc:sldMk cId="1811094456" sldId="264"/>
            <ac:spMk id="3" creationId="{692E626F-CC24-4D53-8621-9160BFF95A11}"/>
          </ac:spMkLst>
        </pc:spChg>
        <pc:spChg chg="mod">
          <ac:chgData name="Thomas M. Krystyan" userId="c85e28f6c051669d" providerId="LiveId" clId="{945264FD-3A5D-4166-90E2-B89666EE59D9}" dt="2020-08-18T09:58:42.150" v="6172" actId="20577"/>
          <ac:spMkLst>
            <pc:docMk/>
            <pc:sldMk cId="1811094456" sldId="264"/>
            <ac:spMk id="4" creationId="{AF2AA709-8797-458A-903A-9125DAA0B3F6}"/>
          </ac:spMkLst>
        </pc:spChg>
        <pc:spChg chg="mod">
          <ac:chgData name="Thomas M. Krystyan" userId="c85e28f6c051669d" providerId="LiveId" clId="{945264FD-3A5D-4166-90E2-B89666EE59D9}" dt="2020-08-18T09:54:20.485" v="6011" actId="1076"/>
          <ac:spMkLst>
            <pc:docMk/>
            <pc:sldMk cId="1811094456" sldId="264"/>
            <ac:spMk id="5" creationId="{D281881E-0B45-49A9-872A-721EEC962423}"/>
          </ac:spMkLst>
        </pc:spChg>
        <pc:spChg chg="mod">
          <ac:chgData name="Thomas M. Krystyan" userId="c85e28f6c051669d" providerId="LiveId" clId="{945264FD-3A5D-4166-90E2-B89666EE59D9}" dt="2020-08-18T09:57:55.842" v="6131" actId="20577"/>
          <ac:spMkLst>
            <pc:docMk/>
            <pc:sldMk cId="1811094456" sldId="264"/>
            <ac:spMk id="6" creationId="{92C06476-DA02-40F7-9266-E25AA7CDC1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B1242-65B7-472B-87A7-02966C6FE3E2}" type="datetimeFigureOut">
              <a:rPr lang="pl-PL" smtClean="0"/>
              <a:t>29.09.2021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512E5-B56E-4EA0-9820-57EB93B4F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505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512E5-B56E-4EA0-9820-57EB93B4FB9B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252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actory.com/net/abstract-factory-design-pattern" TargetMode="External"/><Relationship Id="rId2" Type="http://schemas.openxmlformats.org/officeDocument/2006/relationships/hyperlink" Target="https://refactoring.guru/design-patterns/abstract-factory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dotnettutorials.net/lesson/factory-design-pattern-csharp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csharpindepth.com/Articles/Singlet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factory.com/net/singleton-design-pattern" TargetMode="External"/><Relationship Id="rId5" Type="http://schemas.openxmlformats.org/officeDocument/2006/relationships/hyperlink" Target="https://refactoring.guru/design-patterns/singleton/csharp/example/" TargetMode="External"/><Relationship Id="rId4" Type="http://schemas.openxmlformats.org/officeDocument/2006/relationships/hyperlink" Target="https://refactoring.guru/design-patterns/singleto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0747-77AE-FD47-9376-A222B3974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FCF66-10AA-0C4D-8991-064BB8CBD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696628"/>
            <a:ext cx="7197726" cy="1405467"/>
          </a:xfrm>
        </p:spPr>
        <p:txBody>
          <a:bodyPr/>
          <a:lstStyle/>
          <a:p>
            <a:r>
              <a:rPr lang="en-US" dirty="0"/>
              <a:t>Overview and examples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C1A399-E251-4E8C-AE1B-3C3239057A93}"/>
              </a:ext>
            </a:extLst>
          </p:cNvPr>
          <p:cNvSpPr txBox="1">
            <a:spLocks/>
          </p:cNvSpPr>
          <p:nvPr/>
        </p:nvSpPr>
        <p:spPr>
          <a:xfrm>
            <a:off x="7779892" y="2658363"/>
            <a:ext cx="3380233" cy="10332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C# edition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15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1238E3-F88C-427E-9F9A-148B6D88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Use cases: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92E626F-CC24-4D53-8621-9160BFF9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18267"/>
            <a:ext cx="4709054" cy="576262"/>
          </a:xfrm>
        </p:spPr>
        <p:txBody>
          <a:bodyPr/>
          <a:lstStyle/>
          <a:p>
            <a:r>
              <a:rPr lang="pl-PL" b="1" dirty="0"/>
              <a:t>Working with database: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F2AA709-8797-458A-903A-9125DAA0B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33781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DbContext</a:t>
            </a:r>
            <a:r>
              <a:rPr lang="pl-PL" dirty="0"/>
              <a:t> _context =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DbContext</a:t>
            </a:r>
            <a:r>
              <a:rPr lang="pl-PL" dirty="0"/>
              <a:t>.</a:t>
            </a:r>
            <a:r>
              <a:rPr lang="pl-PL" b="1" u="sng" dirty="0"/>
              <a:t>GetInstance</a:t>
            </a:r>
            <a:r>
              <a:rPr lang="pl-PL" dirty="0"/>
              <a:t>();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 void</a:t>
            </a:r>
            <a:r>
              <a:rPr lang="pl-PL" dirty="0"/>
              <a:t> Connect()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        _context.Connect();</a:t>
            </a:r>
          </a:p>
          <a:p>
            <a:pPr marL="0" indent="0">
              <a:buNone/>
            </a:pPr>
            <a:endParaRPr lang="pl-PL" sz="900" dirty="0"/>
          </a:p>
          <a:p>
            <a:pPr marL="0" indent="0">
              <a:buNone/>
            </a:pPr>
            <a:r>
              <a:rPr lang="pl-PL" dirty="0"/>
              <a:t>        </a:t>
            </a:r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// OR, without private field</a:t>
            </a:r>
          </a:p>
          <a:p>
            <a:pPr marL="0" indent="0">
              <a:buNone/>
            </a:pPr>
            <a:endParaRPr lang="pl-PL" sz="1100" dirty="0"/>
          </a:p>
          <a:p>
            <a:pPr marL="0" indent="0">
              <a:buNone/>
            </a:pP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DbContext</a:t>
            </a:r>
            <a:r>
              <a:rPr lang="pl-PL" dirty="0"/>
              <a:t>.</a:t>
            </a:r>
            <a:r>
              <a:rPr lang="pl-PL" b="1" u="sng" dirty="0"/>
              <a:t>Instance</a:t>
            </a:r>
            <a:r>
              <a:rPr lang="pl-PL" dirty="0"/>
              <a:t>.Connect();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281881E-0B45-49A9-872A-721EEC962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3482" y="2226734"/>
            <a:ext cx="4722813" cy="576262"/>
          </a:xfrm>
        </p:spPr>
        <p:txBody>
          <a:bodyPr/>
          <a:lstStyle/>
          <a:p>
            <a:r>
              <a:rPr lang="pl-PL" b="1" dirty="0"/>
              <a:t>Working with other patterns: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2C06476-DA02-40F7-9266-E25AA7CDC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2" y="2870200"/>
            <a:ext cx="5387062" cy="33781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var</a:t>
            </a:r>
            <a:r>
              <a:rPr lang="pl-PL" dirty="0"/>
              <a:t> factory =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ServiceFactory</a:t>
            </a:r>
            <a:r>
              <a:rPr lang="pl-PL" dirty="0"/>
              <a:t>.</a:t>
            </a:r>
            <a:r>
              <a:rPr lang="pl-PL" b="1" u="sng" dirty="0"/>
              <a:t>GetInstance</a:t>
            </a:r>
            <a:r>
              <a:rPr lang="pl-PL" dirty="0"/>
              <a:t>();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var</a:t>
            </a:r>
            <a:r>
              <a:rPr lang="pl-PL" dirty="0"/>
              <a:t> service = factory.Create(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ServicesEnum</a:t>
            </a:r>
            <a:r>
              <a:rPr lang="pl-PL" dirty="0"/>
              <a:t>.Broadcaster);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decimal</a:t>
            </a:r>
            <a:r>
              <a:rPr lang="pl-PL" dirty="0"/>
              <a:t> taxRate = 28.0m;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var</a:t>
            </a:r>
            <a:r>
              <a:rPr lang="pl-PL" dirty="0"/>
              <a:t> strategy = </a:t>
            </a: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pl-PL" dirty="0"/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IncomeAfterTax</a:t>
            </a:r>
            <a:r>
              <a:rPr lang="pl-PL" dirty="0"/>
              <a:t>(taxRate);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var</a:t>
            </a:r>
            <a:r>
              <a:rPr lang="pl-PL" dirty="0"/>
              <a:t> calculationStrategy =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Strategy</a:t>
            </a:r>
            <a:r>
              <a:rPr lang="pl-PL" dirty="0"/>
              <a:t>.</a:t>
            </a:r>
            <a:r>
              <a:rPr lang="pl-PL" b="1" u="sng" dirty="0"/>
              <a:t>Instance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calculationStrategy.SetContext(strategy);</a:t>
            </a:r>
          </a:p>
          <a:p>
            <a:pPr marL="0" indent="0">
              <a:buNone/>
            </a:pPr>
            <a:r>
              <a:rPr lang="pl-PL" dirty="0"/>
              <a:t>calculationStrategy.Process();</a:t>
            </a:r>
          </a:p>
        </p:txBody>
      </p:sp>
    </p:spTree>
    <p:extLst>
      <p:ext uri="{BB962C8B-B14F-4D97-AF65-F5344CB8AC3E}">
        <p14:creationId xmlns:p14="http://schemas.microsoft.com/office/powerpoint/2010/main" val="181109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444632DD-9D27-4F5A-93F0-F32AA903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496" y="1873188"/>
            <a:ext cx="7819008" cy="729164"/>
          </a:xfrm>
        </p:spPr>
        <p:txBody>
          <a:bodyPr/>
          <a:lstStyle/>
          <a:p>
            <a:pPr algn="ctr"/>
            <a:r>
              <a:rPr lang="en-US" b="1" dirty="0"/>
              <a:t>2. Abstract Factory</a:t>
            </a:r>
            <a:endParaRPr lang="pl-PL" b="1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868D54D9-0284-4C72-A1EF-95C5A8723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353" y="4045336"/>
            <a:ext cx="8127293" cy="1706239"/>
          </a:xfrm>
        </p:spPr>
        <p:txBody>
          <a:bodyPr>
            <a:normAutofit/>
          </a:bodyPr>
          <a:lstStyle/>
          <a:p>
            <a:pPr algn="ctr"/>
            <a:r>
              <a:rPr lang="en-US" sz="1800" b="1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Simplifies creation </a:t>
            </a:r>
            <a:r>
              <a:rPr lang="en-US" sz="1800" cap="none" dirty="0"/>
              <a:t>of custom or predefined </a:t>
            </a:r>
            <a:r>
              <a:rPr lang="en-US" sz="1800" b="1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models</a:t>
            </a:r>
            <a:r>
              <a:rPr lang="en-US" sz="1800" cap="none" dirty="0"/>
              <a:t>.</a:t>
            </a:r>
            <a:br>
              <a:rPr lang="en-US" sz="1800" cap="none" dirty="0"/>
            </a:br>
            <a:r>
              <a:rPr lang="en-US" sz="1800" cap="none" dirty="0"/>
              <a:t>The creation process of a specific objects is managed</a:t>
            </a:r>
            <a:br>
              <a:rPr lang="en-US" sz="1800" cap="none" dirty="0"/>
            </a:br>
            <a:r>
              <a:rPr lang="en-US" sz="1800" cap="none" dirty="0"/>
              <a:t>from a </a:t>
            </a:r>
            <a:r>
              <a:rPr lang="en-US" sz="1800" b="1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single specialized </a:t>
            </a:r>
            <a:r>
              <a:rPr lang="en-US" sz="1800" cap="none" dirty="0"/>
              <a:t>(</a:t>
            </a:r>
            <a:r>
              <a:rPr lang="en-US" sz="1800" b="1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concrete</a:t>
            </a:r>
            <a:r>
              <a:rPr lang="en-US" sz="1800" cap="none" dirty="0"/>
              <a:t>) factory class. The</a:t>
            </a:r>
            <a:br>
              <a:rPr lang="en-US" sz="1800" cap="none" dirty="0"/>
            </a:br>
            <a:r>
              <a:rPr lang="en-US" sz="1800" cap="none" dirty="0"/>
              <a:t>factory can be used and </a:t>
            </a:r>
            <a:r>
              <a:rPr lang="en-US" sz="1800" b="1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extended</a:t>
            </a:r>
            <a:r>
              <a:rPr lang="en-US" sz="1800" cap="none" dirty="0"/>
              <a:t> easily for unlimited</a:t>
            </a:r>
            <a:br>
              <a:rPr lang="en-US" sz="1800" cap="none" dirty="0"/>
            </a:br>
            <a:r>
              <a:rPr lang="en-US" sz="1800" cap="none" dirty="0"/>
              <a:t>creation possibilities (</a:t>
            </a:r>
            <a:r>
              <a:rPr lang="en-US" sz="1800" b="1" cap="none" dirty="0"/>
              <a:t>S</a:t>
            </a:r>
            <a:r>
              <a:rPr lang="en-US" sz="1800" b="1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en-US" sz="1800" b="1" cap="none" dirty="0"/>
              <a:t>LID Principles</a:t>
            </a:r>
            <a:r>
              <a:rPr lang="en-US" sz="1800" cap="none" dirty="0"/>
              <a:t>).</a:t>
            </a:r>
          </a:p>
          <a:p>
            <a:pPr algn="ctr"/>
            <a:endParaRPr lang="en-US" sz="1800" cap="none" dirty="0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586F8A7B-F324-4979-970A-1903ECCA74F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933048" y="2942844"/>
            <a:ext cx="2325904" cy="381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Characteristic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51E6D2B-1AFF-4AE8-B5FC-B7104E8A0619}"/>
              </a:ext>
            </a:extLst>
          </p:cNvPr>
          <p:cNvSpPr/>
          <p:nvPr/>
        </p:nvSpPr>
        <p:spPr>
          <a:xfrm rot="1221088">
            <a:off x="10314433" y="557337"/>
            <a:ext cx="1472184" cy="47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CREATIONAL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Abstract Factory&amp;nbsp;pattern">
            <a:extLst>
              <a:ext uri="{FF2B5EF4-FFF2-40B4-BE49-F238E27FC236}">
                <a16:creationId xmlns:a16="http://schemas.microsoft.com/office/drawing/2014/main" id="{7E5D079A-5C91-401C-B7E6-804B6F25C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50" y="316181"/>
            <a:ext cx="2491212" cy="155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51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76E7-FC0F-0D4B-8A9E-DFA12659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84EB-2857-7049-9B2A-11C7970E7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449068"/>
            <a:ext cx="10881803" cy="3799332"/>
          </a:xfrm>
        </p:spPr>
        <p:txBody>
          <a:bodyPr>
            <a:normAutofit fontScale="92500" lnSpcReduction="20000"/>
          </a:bodyPr>
          <a:lstStyle/>
          <a:p>
            <a:pPr marL="265113" indent="-265113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Easier way to create objects: </a:t>
            </a:r>
            <a:r>
              <a:rPr lang="en-US" dirty="0"/>
              <a:t>Wrapping the logic responsible for creating (and usually already customizing and</a:t>
            </a:r>
          </a:p>
          <a:p>
            <a:pPr marL="2867025" indent="0">
              <a:buNone/>
            </a:pPr>
            <a:r>
              <a:rPr lang="en-US" dirty="0"/>
              <a:t>pre-initializing) defined types of models, so, the developer does not need to re-</a:t>
            </a:r>
          </a:p>
          <a:p>
            <a:pPr marL="2867025" indent="0">
              <a:buNone/>
            </a:pPr>
            <a:r>
              <a:rPr lang="en-US" dirty="0"/>
              <a:t>member about all of the initialization steps – only using a single method.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Easier to handle models: </a:t>
            </a:r>
            <a:r>
              <a:rPr lang="en-US" dirty="0"/>
              <a:t>As a result of introducing Factory architecture, models are inlined and well organized.</a:t>
            </a:r>
          </a:p>
          <a:p>
            <a:pPr marL="2514600" indent="0">
              <a:buNone/>
            </a:pPr>
            <a:r>
              <a:rPr lang="en-US" dirty="0"/>
              <a:t>It is also easier to find and differentiate specific implementations and base, shared code.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Keeps the architecture clean:</a:t>
            </a:r>
            <a:r>
              <a:rPr lang="en-US" dirty="0"/>
              <a:t> Helping to follow Open-Closed Principle (SOLID), because creation of a new model</a:t>
            </a:r>
          </a:p>
          <a:p>
            <a:pPr marL="2962275" indent="0">
              <a:buNone/>
            </a:pPr>
            <a:r>
              <a:rPr lang="en-US" dirty="0"/>
              <a:t>only extends (updates) an already existing implementation – changing is not needed.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Makes the code look better:</a:t>
            </a:r>
            <a:r>
              <a:rPr lang="en-US" dirty="0"/>
              <a:t> Using single statements (usually “</a:t>
            </a:r>
            <a:r>
              <a:rPr lang="en-US" b="1" dirty="0"/>
              <a:t>Create</a:t>
            </a:r>
            <a:r>
              <a:rPr lang="en-US" dirty="0"/>
              <a:t>(</a:t>
            </a:r>
            <a:r>
              <a:rPr lang="en-US" dirty="0" err="1"/>
              <a:t>xyz</a:t>
            </a:r>
            <a:r>
              <a:rPr lang="en-US" dirty="0"/>
              <a:t>)” or “</a:t>
            </a:r>
            <a:r>
              <a:rPr lang="en-US" b="1" dirty="0"/>
              <a:t>Get</a:t>
            </a:r>
            <a:r>
              <a:rPr lang="en-US" dirty="0"/>
              <a:t>(</a:t>
            </a:r>
            <a:r>
              <a:rPr lang="en-US" dirty="0" err="1"/>
              <a:t>xyz</a:t>
            </a:r>
            <a:r>
              <a:rPr lang="en-US" dirty="0"/>
              <a:t>)” methods) are way cleaner,</a:t>
            </a:r>
          </a:p>
          <a:p>
            <a:pPr marL="2867025" indent="0">
              <a:buNone/>
            </a:pPr>
            <a:r>
              <a:rPr lang="en-US" dirty="0"/>
              <a:t>easier to understand and more elegant to use, than a full, long </a:t>
            </a:r>
            <a:r>
              <a:rPr lang="en-US" b="1" dirty="0"/>
              <a:t>new()</a:t>
            </a:r>
            <a:r>
              <a:rPr lang="en-US" dirty="0"/>
              <a:t> initializations.</a:t>
            </a:r>
          </a:p>
        </p:txBody>
      </p:sp>
    </p:spTree>
    <p:extLst>
      <p:ext uri="{BB962C8B-B14F-4D97-AF65-F5344CB8AC3E}">
        <p14:creationId xmlns:p14="http://schemas.microsoft.com/office/powerpoint/2010/main" val="27637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76E7-FC0F-0D4B-8A9E-DFA12659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Benefits and costs of using: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5388D-A946-D742-81C3-DF6CF35D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510" y="2218267"/>
            <a:ext cx="4709054" cy="576262"/>
          </a:xfrm>
        </p:spPr>
        <p:txBody>
          <a:bodyPr/>
          <a:lstStyle/>
          <a:p>
            <a:r>
              <a:rPr lang="en-US" b="1" dirty="0"/>
              <a:t>Pros: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84EB-2857-7049-9B2A-11C7970E7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1" y="2870200"/>
            <a:ext cx="4996923" cy="3378199"/>
          </a:xfrm>
        </p:spPr>
        <p:txBody>
          <a:bodyPr>
            <a:normAutofit/>
          </a:bodyPr>
          <a:lstStyle/>
          <a:p>
            <a:pPr marL="182563" indent="-182563">
              <a:buNone/>
            </a:pPr>
            <a:r>
              <a:rPr lang="en-US" dirty="0"/>
              <a:t>+ </a:t>
            </a:r>
            <a:r>
              <a:rPr lang="en-US" dirty="0">
                <a:solidFill>
                  <a:schemeClr val="accent4"/>
                </a:solidFill>
              </a:rPr>
              <a:t>Usage is simplified:</a:t>
            </a:r>
            <a:r>
              <a:rPr lang="en-US" dirty="0"/>
              <a:t> The only thing to do is to get</a:t>
            </a:r>
            <a:br>
              <a:rPr lang="en-US" dirty="0"/>
            </a:br>
            <a:r>
              <a:rPr lang="en-US" dirty="0"/>
              <a:t>an instance of factory and to use its method with</a:t>
            </a:r>
            <a:br>
              <a:rPr lang="en-US" dirty="0"/>
            </a:br>
            <a:r>
              <a:rPr lang="en-US" dirty="0"/>
              <a:t>predefined input arguments (type of object to be</a:t>
            </a:r>
            <a:br>
              <a:rPr lang="en-US" dirty="0"/>
            </a:br>
            <a:r>
              <a:rPr lang="en-US" dirty="0"/>
              <a:t>created by Abstract Factory).</a:t>
            </a:r>
          </a:p>
          <a:p>
            <a:pPr marL="182563" indent="-182563">
              <a:buNone/>
            </a:pPr>
            <a:r>
              <a:rPr lang="en-US" dirty="0"/>
              <a:t>+ </a:t>
            </a:r>
            <a:r>
              <a:rPr lang="en-US" dirty="0">
                <a:solidFill>
                  <a:schemeClr val="accent4"/>
                </a:solidFill>
              </a:rPr>
              <a:t>Good organization of a code: </a:t>
            </a:r>
            <a:r>
              <a:rPr lang="en-US" dirty="0"/>
              <a:t>Usually, you are introducing a separate folders structure to keep your concrete factories, and models which can be managed by them.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D590C-8764-4046-A765-226FFD392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8843" y="2226734"/>
            <a:ext cx="4722813" cy="576262"/>
          </a:xfrm>
        </p:spPr>
        <p:txBody>
          <a:bodyPr/>
          <a:lstStyle/>
          <a:p>
            <a:r>
              <a:rPr lang="en-US" b="1" dirty="0"/>
              <a:t>Cons: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3B5E5-35F3-4F42-9334-CB03CFA87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84732" y="2871407"/>
            <a:ext cx="6129316" cy="3378199"/>
          </a:xfrm>
        </p:spPr>
        <p:txBody>
          <a:bodyPr>
            <a:normAutofit/>
          </a:bodyPr>
          <a:lstStyle/>
          <a:p>
            <a:pPr marL="85725" indent="-85725">
              <a:buNone/>
            </a:pPr>
            <a:r>
              <a:rPr lang="en-US" dirty="0"/>
              <a:t>-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Need to handle additional dependency: </a:t>
            </a:r>
            <a:r>
              <a:rPr lang="en-US" dirty="0"/>
              <a:t>You need to pass and  manage somehow the usage of Factory implementation. Pro-  </a:t>
            </a:r>
            <a:r>
              <a:rPr lang="en-US" dirty="0" err="1"/>
              <a:t>bably</a:t>
            </a:r>
            <a:r>
              <a:rPr lang="en-US" dirty="0"/>
              <a:t> Dependency Injection would be required. So, we can say  this is an additional effort (like most design patterns).</a:t>
            </a:r>
          </a:p>
          <a:p>
            <a:pPr marL="85725" indent="-85725">
              <a:buNone/>
            </a:pPr>
            <a:r>
              <a:rPr lang="en-US" dirty="0"/>
              <a:t>-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Introducing an overhead to a project: </a:t>
            </a:r>
            <a:r>
              <a:rPr lang="en-US" dirty="0"/>
              <a:t>Some people probably may consider this solution as an overhead if you have only a few models in your project. Abstract Factory implementation can be treated as a full scale change in the project and some-times it is beneficial to just use </a:t>
            </a:r>
            <a:r>
              <a:rPr lang="en-US" b="1" dirty="0"/>
              <a:t>Factory Method </a:t>
            </a:r>
            <a:r>
              <a:rPr lang="en-US" dirty="0"/>
              <a:t>or to just use </a:t>
            </a:r>
            <a:r>
              <a:rPr lang="en-US" b="1" dirty="0"/>
              <a:t>new() </a:t>
            </a:r>
            <a:r>
              <a:rPr lang="en-US" dirty="0"/>
              <a:t>statement with a proper, short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426695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CBB899F-38A6-43E4-AB02-9539BD78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pl-PL" b="1" dirty="0"/>
              <a:t>Resources</a:t>
            </a:r>
            <a:r>
              <a:rPr lang="en-US" b="1" dirty="0"/>
              <a:t>:</a:t>
            </a:r>
            <a:endParaRPr lang="pl-PL" b="1" dirty="0"/>
          </a:p>
        </p:txBody>
      </p:sp>
      <p:sp>
        <p:nvSpPr>
          <p:cNvPr id="9" name="Tytuł 3">
            <a:extLst>
              <a:ext uri="{FF2B5EF4-FFF2-40B4-BE49-F238E27FC236}">
                <a16:creationId xmlns:a16="http://schemas.microsoft.com/office/drawing/2014/main" id="{4F91DA26-09DD-40FD-9B58-B55EF9E98C25}"/>
              </a:ext>
            </a:extLst>
          </p:cNvPr>
          <p:cNvSpPr txBox="1">
            <a:spLocks/>
          </p:cNvSpPr>
          <p:nvPr/>
        </p:nvSpPr>
        <p:spPr>
          <a:xfrm>
            <a:off x="1030287" y="3204807"/>
            <a:ext cx="10131425" cy="6022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cap="none" dirty="0">
                <a:hlinkClick r:id="rId2"/>
              </a:rPr>
              <a:t>https://refactoring.guru/design-patterns/abstract-factory/</a:t>
            </a:r>
            <a:br>
              <a:rPr lang="en-US" sz="1600" cap="none" dirty="0">
                <a:hlinkClick r:id="rId2"/>
              </a:rPr>
            </a:br>
            <a:r>
              <a:rPr lang="pl-PL" sz="1600" cap="none" dirty="0">
                <a:hlinkClick r:id="rId2"/>
              </a:rPr>
              <a:t>https://refactoring.guru/design-patterns/abstract-factory/csharp/example</a:t>
            </a:r>
            <a:endParaRPr lang="pl-PL" sz="1600" cap="none" dirty="0"/>
          </a:p>
        </p:txBody>
      </p:sp>
      <p:sp>
        <p:nvSpPr>
          <p:cNvPr id="10" name="Tytuł 3">
            <a:extLst>
              <a:ext uri="{FF2B5EF4-FFF2-40B4-BE49-F238E27FC236}">
                <a16:creationId xmlns:a16="http://schemas.microsoft.com/office/drawing/2014/main" id="{E0A2EB9A-6BAE-42BD-9F2A-54772EE03959}"/>
              </a:ext>
            </a:extLst>
          </p:cNvPr>
          <p:cNvSpPr txBox="1">
            <a:spLocks/>
          </p:cNvSpPr>
          <p:nvPr/>
        </p:nvSpPr>
        <p:spPr>
          <a:xfrm>
            <a:off x="1030287" y="5377334"/>
            <a:ext cx="10131425" cy="38408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l-PL" sz="1600" cap="none" dirty="0">
                <a:hlinkClick r:id="rId3"/>
              </a:rPr>
              <a:t>https://www.dofactory.com/net/abstract-factory-design-pattern</a:t>
            </a:r>
            <a:endParaRPr lang="pl-PL" sz="1600" cap="none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43BEA5C4-AEB4-4A3C-9DD3-ACE4421701E0}"/>
              </a:ext>
            </a:extLst>
          </p:cNvPr>
          <p:cNvSpPr/>
          <p:nvPr/>
        </p:nvSpPr>
        <p:spPr>
          <a:xfrm>
            <a:off x="3233677" y="6041189"/>
            <a:ext cx="5724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1600" dirty="0">
                <a:latin typeface="+mj-lt"/>
                <a:hlinkClick r:id="rId4"/>
              </a:rPr>
              <a:t>https://dotnettutorials.net/lesson/factory-design-pattern-csharp/</a:t>
            </a:r>
            <a:endParaRPr lang="pl-PL" sz="1600" dirty="0">
              <a:latin typeface="+mj-lt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33F71A2-28FC-4298-8325-9CC7A6C3B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175" y="1456267"/>
            <a:ext cx="4819650" cy="168592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7D33ABCC-C7B7-4C59-82FC-E40AB4FB0D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3440" y="4086843"/>
            <a:ext cx="6465117" cy="122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9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Chairs class hierarchy">
            <a:extLst>
              <a:ext uri="{FF2B5EF4-FFF2-40B4-BE49-F238E27FC236}">
                <a16:creationId xmlns:a16="http://schemas.microsoft.com/office/drawing/2014/main" id="{44E3534B-5D9E-43ED-BDC9-4489F87CB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88" y="1826997"/>
            <a:ext cx="2808001" cy="18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6BAB48FB-1356-414F-9099-280B4235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2024"/>
            <a:ext cx="10131425" cy="887151"/>
          </a:xfrm>
        </p:spPr>
        <p:txBody>
          <a:bodyPr/>
          <a:lstStyle/>
          <a:p>
            <a:pPr algn="ctr"/>
            <a:r>
              <a:rPr lang="en-US" dirty="0"/>
              <a:t>Overview:</a:t>
            </a:r>
            <a:endParaRPr lang="pl-PL" dirty="0"/>
          </a:p>
        </p:txBody>
      </p:sp>
      <p:sp>
        <p:nvSpPr>
          <p:cNvPr id="6" name="Symbol zastępczy tekstu 2">
            <a:extLst>
              <a:ext uri="{FF2B5EF4-FFF2-40B4-BE49-F238E27FC236}">
                <a16:creationId xmlns:a16="http://schemas.microsoft.com/office/drawing/2014/main" id="{34F0768A-A18F-460F-86BE-D1945CE6B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3215" y="1336268"/>
            <a:ext cx="1885949" cy="37253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/>
              <a:t>1. Models</a:t>
            </a:r>
            <a:endParaRPr lang="pl-PL" b="1" dirty="0"/>
          </a:p>
        </p:txBody>
      </p:sp>
      <p:pic>
        <p:nvPicPr>
          <p:cNvPr id="2052" name="Picture 4" descr="The _Factories_ class hierarchy">
            <a:extLst>
              <a:ext uri="{FF2B5EF4-FFF2-40B4-BE49-F238E27FC236}">
                <a16:creationId xmlns:a16="http://schemas.microsoft.com/office/drawing/2014/main" id="{C854D484-90FF-4EC2-8DE1-B878B43D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4644426"/>
            <a:ext cx="3744000" cy="18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ymbol zastępczy tekstu 2">
            <a:extLst>
              <a:ext uri="{FF2B5EF4-FFF2-40B4-BE49-F238E27FC236}">
                <a16:creationId xmlns:a16="http://schemas.microsoft.com/office/drawing/2014/main" id="{3F923592-7A7A-426D-B99D-2BAE7E0A834A}"/>
              </a:ext>
            </a:extLst>
          </p:cNvPr>
          <p:cNvSpPr txBox="1">
            <a:spLocks/>
          </p:cNvSpPr>
          <p:nvPr/>
        </p:nvSpPr>
        <p:spPr>
          <a:xfrm>
            <a:off x="1181438" y="4164350"/>
            <a:ext cx="1885949" cy="37253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2. Factory</a:t>
            </a:r>
            <a:endParaRPr lang="pl-PL" b="1" dirty="0"/>
          </a:p>
        </p:txBody>
      </p:sp>
      <p:pic>
        <p:nvPicPr>
          <p:cNvPr id="2054" name="Picture 6" descr="Abstract Factory design pattern">
            <a:extLst>
              <a:ext uri="{FF2B5EF4-FFF2-40B4-BE49-F238E27FC236}">
                <a16:creationId xmlns:a16="http://schemas.microsoft.com/office/drawing/2014/main" id="{F47CDFAF-3C68-4E83-9C13-BF4245215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89" y="2230176"/>
            <a:ext cx="6858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ymbol zastępczy tekstu 2">
            <a:extLst>
              <a:ext uri="{FF2B5EF4-FFF2-40B4-BE49-F238E27FC236}">
                <a16:creationId xmlns:a16="http://schemas.microsoft.com/office/drawing/2014/main" id="{ACC31932-36A1-4F4C-889D-654D838317CB}"/>
              </a:ext>
            </a:extLst>
          </p:cNvPr>
          <p:cNvSpPr txBox="1">
            <a:spLocks/>
          </p:cNvSpPr>
          <p:nvPr/>
        </p:nvSpPr>
        <p:spPr>
          <a:xfrm>
            <a:off x="4553288" y="2043909"/>
            <a:ext cx="1885949" cy="37253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3. Structure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329548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FA140427-BAFD-486E-9039-EA140F7D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2024"/>
            <a:ext cx="10131425" cy="887151"/>
          </a:xfrm>
        </p:spPr>
        <p:txBody>
          <a:bodyPr/>
          <a:lstStyle/>
          <a:p>
            <a:pPr algn="ctr"/>
            <a:r>
              <a:rPr lang="en-US" dirty="0"/>
              <a:t>Nuances:</a:t>
            </a:r>
            <a:endParaRPr lang="pl-PL" dirty="0"/>
          </a:p>
        </p:txBody>
      </p:sp>
      <p:sp>
        <p:nvSpPr>
          <p:cNvPr id="6" name="Symbol zastępczy zawartości 3">
            <a:extLst>
              <a:ext uri="{FF2B5EF4-FFF2-40B4-BE49-F238E27FC236}">
                <a16:creationId xmlns:a16="http://schemas.microsoft.com/office/drawing/2014/main" id="{B8803E96-E4A4-44AA-8833-C4AA67C1D44B}"/>
              </a:ext>
            </a:extLst>
          </p:cNvPr>
          <p:cNvSpPr txBox="1">
            <a:spLocks/>
          </p:cNvSpPr>
          <p:nvPr/>
        </p:nvSpPr>
        <p:spPr>
          <a:xfrm>
            <a:off x="600076" y="1019175"/>
            <a:ext cx="5076824" cy="337819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b="1" dirty="0"/>
              <a:t>Which factory?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Q: </a:t>
            </a:r>
            <a:r>
              <a:rPr lang="en-US" dirty="0"/>
              <a:t>Before starting your implementation, you should</a:t>
            </a:r>
            <a:br>
              <a:rPr lang="en-US" dirty="0"/>
            </a:br>
            <a:r>
              <a:rPr lang="en-US" dirty="0"/>
              <a:t>answer yourself a question what is the pragmatical</a:t>
            </a:r>
            <a:br>
              <a:rPr lang="en-US" dirty="0"/>
            </a:br>
            <a:r>
              <a:rPr lang="en-US" dirty="0"/>
              <a:t>usage and benefit of the Abstract Factory pattern.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A: </a:t>
            </a:r>
            <a:r>
              <a:rPr lang="en-US" dirty="0"/>
              <a:t>For structured problem, when your models</a:t>
            </a:r>
            <a:br>
              <a:rPr lang="en-US" dirty="0"/>
            </a:br>
            <a:r>
              <a:rPr lang="en-US" dirty="0"/>
              <a:t>derives from each other and their types are</a:t>
            </a:r>
            <a:br>
              <a:rPr lang="en-US" dirty="0"/>
            </a:br>
            <a:r>
              <a:rPr lang="en-US" dirty="0"/>
              <a:t>known beforehand =&gt; choose </a:t>
            </a:r>
            <a:r>
              <a:rPr lang="en-US" b="1" dirty="0"/>
              <a:t>Abstract Factory</a:t>
            </a:r>
          </a:p>
          <a:p>
            <a:pPr marL="0" indent="0">
              <a:buNone/>
            </a:pPr>
            <a:r>
              <a:rPr lang="en-US" dirty="0"/>
              <a:t>When there is no relation between models, and</a:t>
            </a:r>
            <a:br>
              <a:rPr lang="en-US" dirty="0"/>
            </a:br>
            <a:r>
              <a:rPr lang="en-US" dirty="0"/>
              <a:t>there is some uncertainty (you do not know the</a:t>
            </a:r>
            <a:br>
              <a:rPr lang="en-US" dirty="0"/>
            </a:br>
            <a:r>
              <a:rPr lang="en-US" dirty="0"/>
              <a:t>exact types beforehand) =&gt; choose </a:t>
            </a:r>
            <a:r>
              <a:rPr lang="en-US" b="1" dirty="0"/>
              <a:t>Factory Method</a:t>
            </a:r>
            <a:endParaRPr lang="pl-PL" b="1" dirty="0"/>
          </a:p>
        </p:txBody>
      </p:sp>
      <p:sp>
        <p:nvSpPr>
          <p:cNvPr id="7" name="Symbol zastępczy zawartości 3">
            <a:extLst>
              <a:ext uri="{FF2B5EF4-FFF2-40B4-BE49-F238E27FC236}">
                <a16:creationId xmlns:a16="http://schemas.microsoft.com/office/drawing/2014/main" id="{E5FBBB60-8AAD-4251-BB75-2FFF934EAFE8}"/>
              </a:ext>
            </a:extLst>
          </p:cNvPr>
          <p:cNvSpPr txBox="1">
            <a:spLocks/>
          </p:cNvSpPr>
          <p:nvPr/>
        </p:nvSpPr>
        <p:spPr>
          <a:xfrm>
            <a:off x="6372226" y="1412876"/>
            <a:ext cx="5305424" cy="371157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b="1" dirty="0"/>
              <a:t>How to distinguish types?</a:t>
            </a:r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Usually there is a convention to use </a:t>
            </a:r>
            <a:r>
              <a:rPr lang="en-US" b="1" dirty="0"/>
              <a:t>enums</a:t>
            </a:r>
            <a:r>
              <a:rPr lang="en-US" dirty="0"/>
              <a:t>, to</a:t>
            </a:r>
            <a:br>
              <a:rPr lang="en-US" dirty="0"/>
            </a:br>
            <a:r>
              <a:rPr lang="en-US" dirty="0"/>
              <a:t>determine what kind of object you are going to</a:t>
            </a:r>
            <a:br>
              <a:rPr lang="en-US" dirty="0"/>
            </a:br>
            <a:r>
              <a:rPr lang="en-US" dirty="0"/>
              <a:t>create, e.g.: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var</a:t>
            </a:r>
            <a:r>
              <a:rPr lang="en-US" dirty="0"/>
              <a:t> cat = _animalsFactory.Create(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Animals</a:t>
            </a:r>
            <a:r>
              <a:rPr lang="en-US" dirty="0"/>
              <a:t>.Cat);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Of course, you can also decide to use:</a:t>
            </a:r>
            <a:br>
              <a:rPr lang="en-US" dirty="0"/>
            </a:br>
            <a:r>
              <a:rPr lang="en-US" dirty="0"/>
              <a:t>- string</a:t>
            </a:r>
            <a:br>
              <a:rPr lang="en-US" dirty="0"/>
            </a:br>
            <a:r>
              <a:rPr lang="en-US" dirty="0"/>
              <a:t>- number, etc.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However, this solution is prone to typos and</a:t>
            </a:r>
            <a:br>
              <a:rPr lang="en-US" dirty="0"/>
            </a:br>
            <a:r>
              <a:rPr lang="en-US" dirty="0"/>
              <a:t>requires more effort during code maintenance</a:t>
            </a:r>
          </a:p>
        </p:txBody>
      </p:sp>
      <p:sp>
        <p:nvSpPr>
          <p:cNvPr id="8" name="Symbol zastępczy zawartości 3">
            <a:extLst>
              <a:ext uri="{FF2B5EF4-FFF2-40B4-BE49-F238E27FC236}">
                <a16:creationId xmlns:a16="http://schemas.microsoft.com/office/drawing/2014/main" id="{F6F859EE-5B4F-4BF6-AEDF-CCC9A51F1620}"/>
              </a:ext>
            </a:extLst>
          </p:cNvPr>
          <p:cNvSpPr txBox="1">
            <a:spLocks/>
          </p:cNvSpPr>
          <p:nvPr/>
        </p:nvSpPr>
        <p:spPr>
          <a:xfrm>
            <a:off x="6372226" y="5356226"/>
            <a:ext cx="5305424" cy="123507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Another approach, would be to create dedicated</a:t>
            </a:r>
            <a:br>
              <a:rPr lang="en-US" dirty="0"/>
            </a:br>
            <a:r>
              <a:rPr lang="en-US" dirty="0"/>
              <a:t>methods: “</a:t>
            </a:r>
            <a:r>
              <a:rPr lang="en-US" dirty="0" err="1"/>
              <a:t>CreateCat</a:t>
            </a:r>
            <a:r>
              <a:rPr lang="en-US" dirty="0"/>
              <a:t>()”, nonetheless this solution</a:t>
            </a:r>
            <a:br>
              <a:rPr lang="en-US" dirty="0"/>
            </a:br>
            <a:r>
              <a:rPr lang="en-US" dirty="0"/>
              <a:t>is not generic and would cost you a lot of additional</a:t>
            </a:r>
            <a:br>
              <a:rPr lang="en-US" dirty="0"/>
            </a:br>
            <a:r>
              <a:rPr lang="en-US" dirty="0"/>
              <a:t>effort to add new code and update the existing one</a:t>
            </a:r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FB1A2FF4-8896-4F57-96F7-75D7DF5B52D9}"/>
              </a:ext>
            </a:extLst>
          </p:cNvPr>
          <p:cNvSpPr txBox="1">
            <a:spLocks/>
          </p:cNvSpPr>
          <p:nvPr/>
        </p:nvSpPr>
        <p:spPr>
          <a:xfrm>
            <a:off x="600076" y="4874950"/>
            <a:ext cx="5305424" cy="185102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One of the implementations of Abstract Factory,</a:t>
            </a:r>
            <a:br>
              <a:rPr lang="en-US" dirty="0"/>
            </a:br>
            <a:r>
              <a:rPr lang="en-US" dirty="0"/>
              <a:t>is to define in the concrete factory body a Create()</a:t>
            </a:r>
            <a:br>
              <a:rPr lang="en-US" dirty="0"/>
            </a:br>
            <a:r>
              <a:rPr lang="en-US" dirty="0"/>
              <a:t>method, taking parameter to determine a type of</a:t>
            </a:r>
            <a:br>
              <a:rPr lang="en-US" dirty="0"/>
            </a:br>
            <a:r>
              <a:rPr lang="en-US" dirty="0"/>
              <a:t>object to be created. And inside of this method,</a:t>
            </a:r>
            <a:br>
              <a:rPr lang="en-US" dirty="0"/>
            </a:br>
            <a:r>
              <a:rPr lang="en-US" dirty="0"/>
              <a:t>placing switch-case statements returning very </a:t>
            </a:r>
            <a:r>
              <a:rPr lang="en-US" dirty="0" err="1"/>
              <a:t>spe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 err="1"/>
              <a:t>cific</a:t>
            </a:r>
            <a:r>
              <a:rPr lang="en-US" dirty="0"/>
              <a:t>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501066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5ED3-BB51-4CF5-97CD-C8C5D61D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0488"/>
            <a:ext cx="10131427" cy="765218"/>
          </a:xfrm>
        </p:spPr>
        <p:txBody>
          <a:bodyPr/>
          <a:lstStyle/>
          <a:p>
            <a:pPr algn="ctr"/>
            <a:r>
              <a:rPr lang="en-US" dirty="0"/>
              <a:t>IMPLEMENTATIONS: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68F30A6-1D09-470A-AB07-839D61C4B9C0}"/>
              </a:ext>
            </a:extLst>
          </p:cNvPr>
          <p:cNvSpPr txBox="1">
            <a:spLocks/>
          </p:cNvSpPr>
          <p:nvPr/>
        </p:nvSpPr>
        <p:spPr>
          <a:xfrm>
            <a:off x="4340257" y="1115706"/>
            <a:ext cx="2822511" cy="410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Popular, switch-case: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BBE5D3F-9D06-497A-B3E6-805B23FB4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0441" y="438586"/>
            <a:ext cx="2967669" cy="62016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class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abstract class Position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public abstract string Title { get;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class Manager : Position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public override string Title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    get { return "Manager";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class Clerk : Position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public override string Title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    get { return "Clerk";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class Programmer : Position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public override string Title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    get { return "Programmer";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cap="none" dirty="0">
                <a:solidFill>
                  <a:schemeClr val="accent1">
                    <a:lumMod val="40000"/>
                    <a:lumOff val="60000"/>
                  </a:schemeClr>
                </a:solidFill>
                <a:latin typeface="inherit"/>
              </a:rPr>
              <a:t>    }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inheri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0395F-A070-407D-944E-ACA1D571F573}"/>
              </a:ext>
            </a:extLst>
          </p:cNvPr>
          <p:cNvSpPr txBox="1"/>
          <p:nvPr/>
        </p:nvSpPr>
        <p:spPr>
          <a:xfrm>
            <a:off x="9076036" y="4282615"/>
            <a:ext cx="2705523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static void Main(string[]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for (int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= 0;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&lt;= 2;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var position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Factory.Create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Console.WriteLine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("Where id = {0}, position = {1} ",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position.Title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Console.ReadLine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}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B44CC0-D00D-42E3-9A18-C508C360298B}"/>
              </a:ext>
            </a:extLst>
          </p:cNvPr>
          <p:cNvSpPr txBox="1"/>
          <p:nvPr/>
        </p:nvSpPr>
        <p:spPr>
          <a:xfrm>
            <a:off x="3970467" y="2128179"/>
            <a:ext cx="3448633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static class Factory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public static Position Create(int 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switch (id)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    case 0: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	return new Manager();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    case 1: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	return new Clerk();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    case 2: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	return new Programmer();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    default: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inherit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return new Programmer();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}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2014423-36D0-4B94-899D-3BEC37F03D4A}"/>
              </a:ext>
            </a:extLst>
          </p:cNvPr>
          <p:cNvSpPr txBox="1">
            <a:spLocks/>
          </p:cNvSpPr>
          <p:nvPr/>
        </p:nvSpPr>
        <p:spPr>
          <a:xfrm>
            <a:off x="8780243" y="3814800"/>
            <a:ext cx="2822511" cy="410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Printing results: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A2D756-EEFC-4C57-A5AC-B577C74EEBD1}"/>
              </a:ext>
            </a:extLst>
          </p:cNvPr>
          <p:cNvSpPr txBox="1">
            <a:spLocks/>
          </p:cNvSpPr>
          <p:nvPr/>
        </p:nvSpPr>
        <p:spPr>
          <a:xfrm rot="16200000">
            <a:off x="-1206035" y="3334216"/>
            <a:ext cx="2822511" cy="410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Models: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443D6FA-33C3-418B-8C32-1544D719D249}"/>
              </a:ext>
            </a:extLst>
          </p:cNvPr>
          <p:cNvSpPr txBox="1">
            <a:spLocks/>
          </p:cNvSpPr>
          <p:nvPr/>
        </p:nvSpPr>
        <p:spPr>
          <a:xfrm rot="16200000">
            <a:off x="2353991" y="4020019"/>
            <a:ext cx="2822511" cy="410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Factory:</a:t>
            </a:r>
          </a:p>
        </p:txBody>
      </p:sp>
    </p:spTree>
    <p:extLst>
      <p:ext uri="{BB962C8B-B14F-4D97-AF65-F5344CB8AC3E}">
        <p14:creationId xmlns:p14="http://schemas.microsoft.com/office/powerpoint/2010/main" val="782327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5ED3-BB51-4CF5-97CD-C8C5D61D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0488"/>
            <a:ext cx="10131427" cy="765218"/>
          </a:xfrm>
        </p:spPr>
        <p:txBody>
          <a:bodyPr/>
          <a:lstStyle/>
          <a:p>
            <a:pPr algn="ctr"/>
            <a:r>
              <a:rPr lang="en-US" dirty="0"/>
              <a:t>IMPLEMENTATIONS: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68F30A6-1D09-470A-AB07-839D61C4B9C0}"/>
              </a:ext>
            </a:extLst>
          </p:cNvPr>
          <p:cNvSpPr txBox="1">
            <a:spLocks/>
          </p:cNvSpPr>
          <p:nvPr/>
        </p:nvSpPr>
        <p:spPr>
          <a:xfrm>
            <a:off x="4340257" y="1115706"/>
            <a:ext cx="2822511" cy="410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Smart, generic: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BBE5D3F-9D06-497A-B3E6-805B23FB4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0441" y="438586"/>
            <a:ext cx="2967669" cy="62016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class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public interface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IPosition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string Title { get;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class Manager 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IPosition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public string Title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    get { return "Manager";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class Clerk 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IPosition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public string Title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    get { return "Clerk";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class Programmer 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IPosition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public string Title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    get { return "Programmer";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0395F-A070-407D-944E-ACA1D571F573}"/>
              </a:ext>
            </a:extLst>
          </p:cNvPr>
          <p:cNvSpPr txBox="1"/>
          <p:nvPr/>
        </p:nvSpPr>
        <p:spPr>
          <a:xfrm>
            <a:off x="7744409" y="4282615"/>
            <a:ext cx="4354392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static void Main(string[]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IPosition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position0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PositionFactory.Create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&lt;Manager&gt;();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Console.WriteLine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("0: " + position0.Title);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IPosition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position1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PositionFactory.Create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&lt;Clerk&gt;();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Console.WriteLine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("1: " + position1.Title);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IPosition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position2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PositionFactory.Create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&lt;Programmer&gt;();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Console.WriteLine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("1: " + position2.Title);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Console.ReadLine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}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B44CC0-D00D-42E3-9A18-C508C360298B}"/>
              </a:ext>
            </a:extLst>
          </p:cNvPr>
          <p:cNvSpPr txBox="1"/>
          <p:nvPr/>
        </p:nvSpPr>
        <p:spPr>
          <a:xfrm>
            <a:off x="3970467" y="2128179"/>
            <a:ext cx="4843425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static class Factory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public static T Create&lt;T&gt;() where T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IPosition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, new()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    return new 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herit"/>
              </a:rPr>
              <a:t>    }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2014423-36D0-4B94-899D-3BEC37F03D4A}"/>
              </a:ext>
            </a:extLst>
          </p:cNvPr>
          <p:cNvSpPr txBox="1">
            <a:spLocks/>
          </p:cNvSpPr>
          <p:nvPr/>
        </p:nvSpPr>
        <p:spPr>
          <a:xfrm>
            <a:off x="9405971" y="3814800"/>
            <a:ext cx="2822511" cy="410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Printing results: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A2D756-EEFC-4C57-A5AC-B577C74EEBD1}"/>
              </a:ext>
            </a:extLst>
          </p:cNvPr>
          <p:cNvSpPr txBox="1">
            <a:spLocks/>
          </p:cNvSpPr>
          <p:nvPr/>
        </p:nvSpPr>
        <p:spPr>
          <a:xfrm rot="16200000">
            <a:off x="-1206035" y="3334216"/>
            <a:ext cx="2822511" cy="410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Models: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443D6FA-33C3-418B-8C32-1544D719D249}"/>
              </a:ext>
            </a:extLst>
          </p:cNvPr>
          <p:cNvSpPr txBox="1">
            <a:spLocks/>
          </p:cNvSpPr>
          <p:nvPr/>
        </p:nvSpPr>
        <p:spPr>
          <a:xfrm rot="16200000">
            <a:off x="2353991" y="2830899"/>
            <a:ext cx="2822511" cy="410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Factory:</a:t>
            </a:r>
          </a:p>
        </p:txBody>
      </p:sp>
    </p:spTree>
    <p:extLst>
      <p:ext uri="{BB962C8B-B14F-4D97-AF65-F5344CB8AC3E}">
        <p14:creationId xmlns:p14="http://schemas.microsoft.com/office/powerpoint/2010/main" val="258942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FA0DCC-98A1-4043-8C57-C73541B8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Types of design patterns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7626514-D4AD-49DF-ACC8-E8B090338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</a:blip>
          <a:stretch>
            <a:fillRect/>
          </a:stretch>
        </p:blipFill>
        <p:spPr>
          <a:xfrm>
            <a:off x="3533418" y="2342130"/>
            <a:ext cx="5125165" cy="3248478"/>
          </a:xfrm>
        </p:spPr>
      </p:pic>
    </p:spTree>
    <p:extLst>
      <p:ext uri="{BB962C8B-B14F-4D97-AF65-F5344CB8AC3E}">
        <p14:creationId xmlns:p14="http://schemas.microsoft.com/office/powerpoint/2010/main" val="12296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444632DD-9D27-4F5A-93F0-F32AA903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496" y="1873188"/>
            <a:ext cx="7819008" cy="729164"/>
          </a:xfrm>
        </p:spPr>
        <p:txBody>
          <a:bodyPr/>
          <a:lstStyle/>
          <a:p>
            <a:pPr algn="ctr"/>
            <a:r>
              <a:rPr lang="en-US" b="1" dirty="0"/>
              <a:t>1. Singleton</a:t>
            </a:r>
            <a:endParaRPr lang="pl-PL" b="1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868D54D9-0284-4C72-A1EF-95C5A8723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353" y="4045336"/>
            <a:ext cx="8127293" cy="1706239"/>
          </a:xfrm>
        </p:spPr>
        <p:txBody>
          <a:bodyPr>
            <a:normAutofit/>
          </a:bodyPr>
          <a:lstStyle/>
          <a:p>
            <a:pPr algn="ctr"/>
            <a:r>
              <a:rPr lang="en-US" sz="1800" b="1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Ensure to create and reuse always the only one instance </a:t>
            </a:r>
            <a:r>
              <a:rPr lang="en-US" sz="1800" cap="none" dirty="0"/>
              <a:t>of some </a:t>
            </a:r>
            <a:r>
              <a:rPr lang="en-US" sz="1800" b="1" cap="non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</a:t>
            </a:r>
            <a:r>
              <a:rPr lang="en-US" sz="1800" cap="none" dirty="0"/>
              <a:t>, </a:t>
            </a:r>
            <a:r>
              <a:rPr lang="en-US" sz="1800" b="1" cap="non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sz="1800" cap="none" dirty="0"/>
              <a:t> (e.g. Controller or parts of other </a:t>
            </a:r>
            <a:r>
              <a:rPr lang="en-US" sz="1800" b="1" u="sng" cap="none" dirty="0"/>
              <a:t>design patterns</a:t>
            </a:r>
            <a:r>
              <a:rPr lang="en-US" sz="1800" cap="none" dirty="0"/>
              <a:t>: like abstract factory, factory method, builder, strategy, state…), or </a:t>
            </a:r>
            <a:r>
              <a:rPr lang="en-US" sz="1800" b="1" cap="non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resources</a:t>
            </a:r>
            <a:r>
              <a:rPr lang="en-US" sz="1800" cap="none" dirty="0"/>
              <a:t> (e.g. </a:t>
            </a:r>
            <a:r>
              <a:rPr lang="en-US" sz="1800" b="1" u="sng" cap="none" dirty="0"/>
              <a:t>file</a:t>
            </a:r>
            <a:r>
              <a:rPr lang="en-US" sz="1800" cap="none" dirty="0"/>
              <a:t> with logs and other information, </a:t>
            </a:r>
            <a:r>
              <a:rPr lang="en-US" sz="1800" b="1" u="sng" cap="none" dirty="0"/>
              <a:t>database</a:t>
            </a:r>
            <a:r>
              <a:rPr lang="en-US" sz="1800" cap="none" dirty="0"/>
              <a:t>, </a:t>
            </a:r>
            <a:r>
              <a:rPr lang="en-US" sz="1800" b="1" u="sng" cap="none" dirty="0"/>
              <a:t>cached data</a:t>
            </a:r>
            <a:r>
              <a:rPr lang="en-US" sz="1800" cap="none" dirty="0"/>
              <a:t> </a:t>
            </a:r>
            <a:r>
              <a:rPr lang="pl-PL" sz="1800" cap="none" dirty="0"/>
              <a:t>-</a:t>
            </a:r>
            <a:r>
              <a:rPr lang="en-US" sz="1800" cap="none" dirty="0"/>
              <a:t> which initialization is repetitive and pretty expensive).</a:t>
            </a: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586F8A7B-F324-4979-970A-1903ECCA74F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933048" y="2942844"/>
            <a:ext cx="2325904" cy="381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Characteristic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5D4073D5-B3C6-41CC-BCE9-C03720B50233}"/>
              </a:ext>
            </a:extLst>
          </p:cNvPr>
          <p:cNvSpPr/>
          <p:nvPr/>
        </p:nvSpPr>
        <p:spPr>
          <a:xfrm rot="1221088">
            <a:off x="10314433" y="557337"/>
            <a:ext cx="1472184" cy="47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CREATIONAL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D179BAE-D2A0-4905-8A01-E4D9C8E9D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49" y="316181"/>
            <a:ext cx="2729981" cy="17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9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76E7-FC0F-0D4B-8A9E-DFA12659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84EB-2857-7049-9B2A-11C7970E7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449068"/>
            <a:ext cx="10881803" cy="3521964"/>
          </a:xfrm>
        </p:spPr>
        <p:txBody>
          <a:bodyPr>
            <a:normAutofit lnSpcReduction="10000"/>
          </a:bodyPr>
          <a:lstStyle/>
          <a:p>
            <a:pPr marL="265113" indent="-265113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Controls occurrences: </a:t>
            </a:r>
            <a:r>
              <a:rPr lang="en-US" dirty="0"/>
              <a:t>When you </a:t>
            </a:r>
            <a:r>
              <a:rPr lang="en-US" b="1" u="sng" dirty="0"/>
              <a:t>need to have only 1 instance</a:t>
            </a:r>
            <a:r>
              <a:rPr lang="en-US" dirty="0"/>
              <a:t> of some object to not mess with the context</a:t>
            </a:r>
          </a:p>
          <a:p>
            <a:pPr marL="2332038" indent="0">
              <a:buNone/>
            </a:pPr>
            <a:r>
              <a:rPr lang="en-US" dirty="0"/>
              <a:t>(e.g. database) or to not create </a:t>
            </a:r>
            <a:r>
              <a:rPr lang="pl-PL" dirty="0"/>
              <a:t>unnecessary </a:t>
            </a:r>
            <a:r>
              <a:rPr lang="en-US" dirty="0"/>
              <a:t>duplicates (many files, many instances).</a:t>
            </a:r>
          </a:p>
          <a:p>
            <a:pPr marL="2239963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Caching the instance: </a:t>
            </a:r>
            <a:r>
              <a:rPr lang="en-US" dirty="0"/>
              <a:t>To prevent initializing the same object all the time, again and again, to </a:t>
            </a:r>
            <a:r>
              <a:rPr lang="en-US" b="1" u="sng" dirty="0"/>
              <a:t>avoid unnecessary</a:t>
            </a:r>
          </a:p>
          <a:p>
            <a:pPr marL="2332038" indent="0">
              <a:buNone/>
            </a:pPr>
            <a:r>
              <a:rPr lang="en-US" b="1" u="sng" dirty="0"/>
              <a:t>overhead</a:t>
            </a:r>
            <a:r>
              <a:rPr lang="en-US" dirty="0"/>
              <a:t> and to improve the performance.</a:t>
            </a:r>
            <a:endParaRPr lang="pl-PL" dirty="0"/>
          </a:p>
          <a:p>
            <a:pPr marL="2332038" indent="0">
              <a:buNone/>
            </a:pPr>
            <a:endParaRPr lang="en-US" dirty="0"/>
          </a:p>
          <a:p>
            <a:pPr marL="265113" indent="-265113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Controls access to shared resource </a:t>
            </a:r>
            <a:r>
              <a:rPr lang="en-US" dirty="0"/>
              <a:t>(e.g.: </a:t>
            </a:r>
            <a:r>
              <a:rPr lang="en-US" b="1" u="sng" dirty="0"/>
              <a:t>public static</a:t>
            </a:r>
            <a:r>
              <a:rPr lang="en-US" dirty="0"/>
              <a:t>) from other places</a:t>
            </a:r>
            <a:endParaRPr lang="pl-PL" dirty="0"/>
          </a:p>
          <a:p>
            <a:pPr marL="3584575" indent="0">
              <a:buNone/>
            </a:pPr>
            <a:r>
              <a:rPr lang="en-US" dirty="0"/>
              <a:t>to aggregate and synchronize data.</a:t>
            </a:r>
            <a:endParaRPr lang="pl-PL" dirty="0"/>
          </a:p>
          <a:p>
            <a:pPr marL="3584575" indent="0">
              <a:buNone/>
            </a:pPr>
            <a:r>
              <a:rPr lang="pl-PL" dirty="0"/>
              <a:t>Singleton is treated as a gatekeeper.</a:t>
            </a:r>
            <a:endParaRPr lang="en-US" dirty="0"/>
          </a:p>
        </p:txBody>
      </p:sp>
      <p:pic>
        <p:nvPicPr>
          <p:cNvPr id="1026" name="Picture 2" descr="Let’s examine the pros and cons of the Singleton design pattern">
            <a:extLst>
              <a:ext uri="{FF2B5EF4-FFF2-40B4-BE49-F238E27FC236}">
                <a16:creationId xmlns:a16="http://schemas.microsoft.com/office/drawing/2014/main" id="{39771A2C-98E3-4CB5-8990-053B5A14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381" y="4612385"/>
            <a:ext cx="3344487" cy="183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41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76E7-FC0F-0D4B-8A9E-DFA12659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Benefits and costs of using: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5388D-A946-D742-81C3-DF6CF35D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510" y="2218267"/>
            <a:ext cx="4709054" cy="576262"/>
          </a:xfrm>
        </p:spPr>
        <p:txBody>
          <a:bodyPr/>
          <a:lstStyle/>
          <a:p>
            <a:r>
              <a:rPr lang="en-US" b="1" dirty="0"/>
              <a:t>Pros: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84EB-2857-7049-9B2A-11C7970E7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1" y="2870200"/>
            <a:ext cx="4996923" cy="3378199"/>
          </a:xfrm>
        </p:spPr>
        <p:txBody>
          <a:bodyPr>
            <a:normAutofit/>
          </a:bodyPr>
          <a:lstStyle/>
          <a:p>
            <a:pPr marL="182563" indent="-182563">
              <a:buNone/>
            </a:pPr>
            <a:r>
              <a:rPr lang="en-US" dirty="0"/>
              <a:t>+ </a:t>
            </a:r>
            <a:r>
              <a:rPr lang="en-US" dirty="0">
                <a:solidFill>
                  <a:schemeClr val="accent4"/>
                </a:solidFill>
              </a:rPr>
              <a:t>Creation of instance is fast and easy:</a:t>
            </a:r>
            <a:r>
              <a:rPr lang="en-US" dirty="0"/>
              <a:t> once made effort, to set up creation of instance properly, is ready to reuse (automatically) later. You do not need to think about it any further.</a:t>
            </a:r>
          </a:p>
          <a:p>
            <a:pPr marL="182563" indent="-182563">
              <a:buNone/>
            </a:pPr>
            <a:r>
              <a:rPr lang="en-US" dirty="0"/>
              <a:t>+ </a:t>
            </a:r>
            <a:r>
              <a:rPr lang="en-US" dirty="0">
                <a:solidFill>
                  <a:schemeClr val="accent4"/>
                </a:solidFill>
              </a:rPr>
              <a:t>Encapsulation of the code: </a:t>
            </a:r>
            <a:r>
              <a:rPr lang="en-US" dirty="0"/>
              <a:t>The </a:t>
            </a:r>
            <a:r>
              <a:rPr lang="pl-PL" dirty="0"/>
              <a:t>object initializa-tion</a:t>
            </a:r>
            <a:r>
              <a:rPr lang="en-US" dirty="0"/>
              <a:t> is hidden and safe from modifications.</a:t>
            </a:r>
          </a:p>
          <a:p>
            <a:pPr marL="182563" indent="-182563">
              <a:buNone/>
            </a:pPr>
            <a:r>
              <a:rPr lang="en-US" dirty="0"/>
              <a:t>+ </a:t>
            </a:r>
            <a:r>
              <a:rPr lang="en-US" dirty="0">
                <a:solidFill>
                  <a:schemeClr val="accent4"/>
                </a:solidFill>
              </a:rPr>
              <a:t>The instance is easily accessible: </a:t>
            </a:r>
            <a:r>
              <a:rPr lang="en-US" dirty="0"/>
              <a:t>Usually it is public and static object</a:t>
            </a:r>
            <a:r>
              <a:rPr lang="pl-PL" dirty="0"/>
              <a:t> called „Instance” or re- quested on demand by „GetInstance” method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D590C-8764-4046-A765-226FFD392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8843" y="2226734"/>
            <a:ext cx="4722813" cy="576262"/>
          </a:xfrm>
        </p:spPr>
        <p:txBody>
          <a:bodyPr/>
          <a:lstStyle/>
          <a:p>
            <a:r>
              <a:rPr lang="en-US" b="1" dirty="0"/>
              <a:t>Cons: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3B5E5-35F3-4F42-9334-CB03CFA87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84732" y="2871407"/>
            <a:ext cx="6129316" cy="337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Difficult to test: </a:t>
            </a:r>
            <a:r>
              <a:rPr lang="en-US" dirty="0"/>
              <a:t>A Singleton might cause issues for writing testable code if the object and the methods associated with it are so </a:t>
            </a:r>
            <a:r>
              <a:rPr lang="en-US" u="sng" dirty="0"/>
              <a:t>tightly coupled</a:t>
            </a:r>
            <a:r>
              <a:rPr lang="en-US" dirty="0"/>
              <a:t> that it becomes impossible to test with-out writing a fully-functional class dedicated to the Singleton.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Singletons create hidden dependencies: </a:t>
            </a:r>
            <a:r>
              <a:rPr lang="en-US" dirty="0"/>
              <a:t>As the Singleton is readily available throughout the code base, it can be overused. And because its reference is not completely transparent while passing to different methods, it becomes </a:t>
            </a:r>
            <a:r>
              <a:rPr lang="en-US" u="sng" dirty="0"/>
              <a:t>difficult to track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- That’s why singleton is considered by many developers as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antipattern</a:t>
            </a:r>
            <a:r>
              <a:rPr lang="en-US" dirty="0"/>
              <a:t> (if overused).</a:t>
            </a:r>
          </a:p>
        </p:txBody>
      </p:sp>
    </p:spTree>
    <p:extLst>
      <p:ext uri="{BB962C8B-B14F-4D97-AF65-F5344CB8AC3E}">
        <p14:creationId xmlns:p14="http://schemas.microsoft.com/office/powerpoint/2010/main" val="400704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CBB899F-38A6-43E4-AB02-9539BD78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pl-PL" b="1" dirty="0"/>
              <a:t>Resources</a:t>
            </a:r>
            <a:r>
              <a:rPr lang="en-US" b="1" dirty="0"/>
              <a:t>:</a:t>
            </a:r>
            <a:endParaRPr lang="pl-PL" b="1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183CBC3F-608E-433C-B13C-1FBFCF5AFE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98069" y="1456267"/>
            <a:ext cx="4995863" cy="1683138"/>
          </a:xfrm>
          <a:prstGeom prst="rect">
            <a:avLst/>
          </a:prstGeom>
        </p:spPr>
      </p:pic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50A702CD-9DCE-4F79-B71B-17E845F74D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98069" y="4427388"/>
            <a:ext cx="4995862" cy="783179"/>
          </a:xfrm>
          <a:prstGeom prst="rect">
            <a:avLst/>
          </a:prstGeom>
        </p:spPr>
      </p:pic>
      <p:sp>
        <p:nvSpPr>
          <p:cNvPr id="9" name="Tytuł 3">
            <a:extLst>
              <a:ext uri="{FF2B5EF4-FFF2-40B4-BE49-F238E27FC236}">
                <a16:creationId xmlns:a16="http://schemas.microsoft.com/office/drawing/2014/main" id="{4F91DA26-09DD-40FD-9B58-B55EF9E98C25}"/>
              </a:ext>
            </a:extLst>
          </p:cNvPr>
          <p:cNvSpPr txBox="1">
            <a:spLocks/>
          </p:cNvSpPr>
          <p:nvPr/>
        </p:nvSpPr>
        <p:spPr>
          <a:xfrm>
            <a:off x="1030287" y="3203413"/>
            <a:ext cx="10131425" cy="6022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l-PL" sz="1600" cap="none" dirty="0">
                <a:hlinkClick r:id="rId4"/>
              </a:rPr>
              <a:t>https://refactoring.guru/design-patterns/singleton/</a:t>
            </a:r>
            <a:endParaRPr lang="en-US" sz="1600" cap="none" dirty="0"/>
          </a:p>
          <a:p>
            <a:pPr algn="ctr"/>
            <a:r>
              <a:rPr lang="pl-PL" sz="1600" cap="none" dirty="0">
                <a:hlinkClick r:id="rId5"/>
              </a:rPr>
              <a:t>https://refactoring.guru/design-patterns/singleton/csharp/example/</a:t>
            </a:r>
            <a:endParaRPr lang="pl-PL" sz="1600" cap="none" dirty="0"/>
          </a:p>
        </p:txBody>
      </p:sp>
      <p:sp>
        <p:nvSpPr>
          <p:cNvPr id="10" name="Tytuł 3">
            <a:extLst>
              <a:ext uri="{FF2B5EF4-FFF2-40B4-BE49-F238E27FC236}">
                <a16:creationId xmlns:a16="http://schemas.microsoft.com/office/drawing/2014/main" id="{E0A2EB9A-6BAE-42BD-9F2A-54772EE03959}"/>
              </a:ext>
            </a:extLst>
          </p:cNvPr>
          <p:cNvSpPr txBox="1">
            <a:spLocks/>
          </p:cNvSpPr>
          <p:nvPr/>
        </p:nvSpPr>
        <p:spPr>
          <a:xfrm>
            <a:off x="1030287" y="5264989"/>
            <a:ext cx="10131425" cy="38408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l-PL" sz="1600" cap="none" dirty="0">
                <a:hlinkClick r:id="rId6"/>
              </a:rPr>
              <a:t>https://dofactory.com/net/singleton-design-pattern</a:t>
            </a:r>
            <a:endParaRPr lang="pl-PL" sz="1600" cap="none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43BEA5C4-AEB4-4A3C-9DD3-ACE4421701E0}"/>
              </a:ext>
            </a:extLst>
          </p:cNvPr>
          <p:cNvSpPr/>
          <p:nvPr/>
        </p:nvSpPr>
        <p:spPr>
          <a:xfrm>
            <a:off x="4108884" y="6198542"/>
            <a:ext cx="39742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>
                <a:latin typeface="+mj-lt"/>
                <a:hlinkClick r:id="rId7"/>
              </a:rPr>
              <a:t>https://csharpindepth.com/Articles/Singleton</a:t>
            </a:r>
            <a:endParaRPr lang="pl-PL" sz="1600" dirty="0">
              <a:latin typeface="+mj-lt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78F2351-099B-419E-A769-850BC441D00B}"/>
              </a:ext>
            </a:extLst>
          </p:cNvPr>
          <p:cNvSpPr txBox="1"/>
          <p:nvPr/>
        </p:nvSpPr>
        <p:spPr>
          <a:xfrm>
            <a:off x="8970264" y="4234201"/>
            <a:ext cx="2980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Singleton design pattern is popular</a:t>
            </a:r>
          </a:p>
          <a:p>
            <a:pPr algn="ctr"/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because it is a </a:t>
            </a:r>
            <a:r>
              <a:rPr lang="pl-PL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universal</a:t>
            </a:r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and pretty</a:t>
            </a:r>
          </a:p>
          <a:p>
            <a:pPr algn="ctr"/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natural way (even if you do not know</a:t>
            </a:r>
          </a:p>
          <a:p>
            <a:pPr algn="ctr"/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pattern is even existing) how to</a:t>
            </a:r>
          </a:p>
          <a:p>
            <a:pPr algn="ctr"/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 instances of your objects/data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95C8A02-B405-4548-9D4B-FE18E61CC077}"/>
              </a:ext>
            </a:extLst>
          </p:cNvPr>
          <p:cNvSpPr txBox="1"/>
          <p:nvPr/>
        </p:nvSpPr>
        <p:spPr>
          <a:xfrm>
            <a:off x="8970264" y="1820782"/>
            <a:ext cx="2980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Singleton is very </a:t>
            </a:r>
            <a:r>
              <a:rPr lang="pl-PL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easy</a:t>
            </a:r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design pattern,</a:t>
            </a:r>
          </a:p>
          <a:p>
            <a:pPr algn="ctr"/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which does not require any complex structure of folders, inheritance or logic flow. It can be even „one liner”.</a:t>
            </a:r>
          </a:p>
        </p:txBody>
      </p:sp>
    </p:spTree>
    <p:extLst>
      <p:ext uri="{BB962C8B-B14F-4D97-AF65-F5344CB8AC3E}">
        <p14:creationId xmlns:p14="http://schemas.microsoft.com/office/powerpoint/2010/main" val="339003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98200B-0FE4-4599-B445-40B817CE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1574"/>
            <a:ext cx="10131425" cy="1456267"/>
          </a:xfrm>
        </p:spPr>
        <p:txBody>
          <a:bodyPr/>
          <a:lstStyle/>
          <a:p>
            <a:r>
              <a:rPr lang="en-US" b="1" dirty="0"/>
              <a:t>Implementations:</a:t>
            </a:r>
            <a:endParaRPr lang="pl-PL" b="1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8839004-344A-4701-9A2E-2772CDFC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18267"/>
            <a:ext cx="4709054" cy="576262"/>
          </a:xfrm>
        </p:spPr>
        <p:txBody>
          <a:bodyPr/>
          <a:lstStyle/>
          <a:p>
            <a:r>
              <a:rPr lang="pl-PL" b="1" dirty="0"/>
              <a:t>Lazy initialization (methods):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83102FD-5006-44F0-A13B-B236366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3077633"/>
            <a:ext cx="5410199" cy="3429001"/>
          </a:xfrm>
        </p:spPr>
        <p:txBody>
          <a:bodyPr>
            <a:normAutofit fontScale="85000" lnSpcReduction="1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 class</a:t>
            </a:r>
            <a:r>
              <a:rPr lang="pl-PL" dirty="0"/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</a:t>
            </a: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 static</a:t>
            </a:r>
            <a:r>
              <a:rPr lang="pl-PL" dirty="0"/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pl-PL" dirty="0"/>
              <a:t> _instance;</a:t>
            </a:r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  // null by default</a:t>
            </a:r>
          </a:p>
          <a:p>
            <a:pPr marL="0" indent="0">
              <a:spcAft>
                <a:spcPts val="0"/>
              </a:spcAft>
              <a:buNone/>
            </a:pPr>
            <a:endParaRPr lang="pl-PL" dirty="0"/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</a:t>
            </a:r>
            <a:r>
              <a:rPr lang="en-US" dirty="0"/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en-US" dirty="0"/>
              <a:t> </a:t>
            </a:r>
            <a:r>
              <a:rPr lang="pl-PL" dirty="0"/>
              <a:t>Get</a:t>
            </a:r>
            <a:r>
              <a:rPr lang="en-US" dirty="0"/>
              <a:t>Instance()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</a:t>
            </a:r>
            <a:r>
              <a:rPr lang="en-US" dirty="0"/>
              <a:t>{</a:t>
            </a:r>
            <a:endParaRPr lang="pl-PL" dirty="0"/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(_instance ==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null</a:t>
            </a:r>
            <a:r>
              <a:rPr lang="en-US" dirty="0"/>
              <a:t>)</a:t>
            </a:r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  // Check if instance is existing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        </a:t>
            </a:r>
            <a:r>
              <a:rPr lang="en-US" dirty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                </a:t>
            </a:r>
            <a:r>
              <a:rPr lang="en-US" dirty="0"/>
              <a:t>_instance =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en-US" dirty="0"/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        </a:t>
            </a:r>
            <a:r>
              <a:rPr lang="en-US" dirty="0"/>
              <a:t>}</a:t>
            </a:r>
            <a:endParaRPr lang="pl-PL" dirty="0"/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/>
              <a:t> _instance;</a:t>
            </a:r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  // Return cached instance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</a:t>
            </a:r>
            <a:r>
              <a:rPr lang="en-US" dirty="0"/>
              <a:t>}</a:t>
            </a:r>
            <a:endParaRPr lang="pl-PL" dirty="0"/>
          </a:p>
          <a:p>
            <a:pPr marL="0" indent="0">
              <a:spcAft>
                <a:spcPts val="0"/>
              </a:spcAft>
              <a:buNone/>
            </a:pPr>
            <a:endParaRPr lang="pl-PL" dirty="0"/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</a:t>
            </a: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</a:t>
            </a:r>
            <a:r>
              <a:rPr lang="pl-PL" dirty="0"/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pl-PL" dirty="0"/>
              <a:t>();  </a:t>
            </a:r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// To prevent calling constructor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}</a:t>
            </a:r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5D4B273-5600-4897-B96C-39FF7BD3DD9C}"/>
              </a:ext>
            </a:extLst>
          </p:cNvPr>
          <p:cNvSpPr txBox="1"/>
          <p:nvPr/>
        </p:nvSpPr>
        <p:spPr>
          <a:xfrm>
            <a:off x="6748272" y="200022"/>
            <a:ext cx="5303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Returns the </a:t>
            </a:r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cached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instance of a selected class (which is singleton)</a:t>
            </a:r>
            <a:b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or create a new instance of this class if any instance is not existing yet.</a:t>
            </a:r>
            <a:b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pl-PL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implementation will create singleton instance on demand</a:t>
            </a:r>
            <a:b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(Using such, on-demand, strategy is called „lazy initialization”).</a:t>
            </a:r>
          </a:p>
        </p:txBody>
      </p:sp>
      <p:sp>
        <p:nvSpPr>
          <p:cNvPr id="8" name="Symbol zastępczy tekstu 2">
            <a:extLst>
              <a:ext uri="{FF2B5EF4-FFF2-40B4-BE49-F238E27FC236}">
                <a16:creationId xmlns:a16="http://schemas.microsoft.com/office/drawing/2014/main" id="{5D7CBDB7-22D2-4A35-A800-FB2E0BEA3FB4}"/>
              </a:ext>
            </a:extLst>
          </p:cNvPr>
          <p:cNvSpPr txBox="1">
            <a:spLocks/>
          </p:cNvSpPr>
          <p:nvPr/>
        </p:nvSpPr>
        <p:spPr>
          <a:xfrm>
            <a:off x="6509276" y="2218267"/>
            <a:ext cx="470905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Thread-safe implementation:</a:t>
            </a:r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3C425045-F736-4A89-A166-CA85430F11AC}"/>
              </a:ext>
            </a:extLst>
          </p:cNvPr>
          <p:cNvSpPr txBox="1">
            <a:spLocks/>
          </p:cNvSpPr>
          <p:nvPr/>
        </p:nvSpPr>
        <p:spPr>
          <a:xfrm>
            <a:off x="6509276" y="3077633"/>
            <a:ext cx="5410199" cy="36706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pl-PL" sz="1400" dirty="0"/>
              <a:t> </a:t>
            </a:r>
            <a:r>
              <a:rPr lang="pl-PL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pl-PL" sz="1400" dirty="0"/>
              <a:t> </a:t>
            </a:r>
            <a:r>
              <a:rPr lang="pl-PL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400" dirty="0"/>
              <a:t>        </a:t>
            </a:r>
            <a:r>
              <a:rPr lang="pl-PL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 static</a:t>
            </a:r>
            <a:r>
              <a:rPr lang="pl-PL" sz="1400" dirty="0"/>
              <a:t> </a:t>
            </a:r>
            <a:r>
              <a:rPr lang="pl-PL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pl-PL" sz="1400" dirty="0"/>
              <a:t> _instance;</a:t>
            </a:r>
            <a:br>
              <a:rPr lang="pl-PL" sz="1400" dirty="0"/>
            </a:br>
            <a:r>
              <a:rPr lang="pl-PL" sz="1400" dirty="0"/>
              <a:t>    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 static readonly object</a:t>
            </a:r>
            <a:r>
              <a:rPr lang="en-US" sz="1400" dirty="0"/>
              <a:t> padlock =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1400" dirty="0"/>
              <a:t>();</a:t>
            </a:r>
            <a:endParaRPr lang="pl-PL" sz="1400" dirty="0"/>
          </a:p>
          <a:p>
            <a:pPr marL="0" indent="0">
              <a:spcAft>
                <a:spcPts val="0"/>
              </a:spcAft>
              <a:buFont typeface="Arial"/>
              <a:buNone/>
            </a:pPr>
            <a:endParaRPr lang="pl-PL" sz="1400" dirty="0"/>
          </a:p>
          <a:p>
            <a:pPr marL="0" indent="0">
              <a:spcAft>
                <a:spcPts val="0"/>
              </a:spcAft>
              <a:buNone/>
            </a:pPr>
            <a:r>
              <a:rPr lang="pl-PL" sz="1400" dirty="0"/>
              <a:t>    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</a:t>
            </a:r>
            <a:r>
              <a:rPr lang="en-US" sz="1400" dirty="0"/>
              <a:t> </a:t>
            </a:r>
            <a:r>
              <a:rPr lang="pl-PL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en-US" sz="1400" dirty="0"/>
              <a:t> </a:t>
            </a:r>
            <a:r>
              <a:rPr lang="pl-PL" sz="1400" dirty="0"/>
              <a:t>Get</a:t>
            </a:r>
            <a:r>
              <a:rPr lang="en-US" sz="1400" dirty="0"/>
              <a:t>Instance()</a:t>
            </a: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</a:t>
            </a:r>
            <a:r>
              <a:rPr lang="en-US" sz="1400" dirty="0"/>
              <a:t>{</a:t>
            </a:r>
            <a:endParaRPr lang="pl-PL" sz="1400" dirty="0"/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        </a:t>
            </a:r>
            <a:r>
              <a:rPr lang="pl-PL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lock</a:t>
            </a:r>
            <a:r>
              <a:rPr lang="pl-PL" sz="1400" dirty="0"/>
              <a:t> (padlock)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  // Prevent exceptions when many threads wants</a:t>
            </a: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        {		           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to paralel access the same resource  „_instance”</a:t>
            </a: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            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400" dirty="0"/>
              <a:t> (_instance ==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null</a:t>
            </a:r>
            <a:r>
              <a:rPr lang="en-US" sz="1400" dirty="0"/>
              <a:t>)</a:t>
            </a:r>
            <a:endParaRPr lang="pl-PL" sz="1400" dirty="0"/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                </a:t>
            </a:r>
            <a:r>
              <a:rPr lang="en-US" sz="1400" dirty="0"/>
              <a:t>{</a:t>
            </a: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                        </a:t>
            </a:r>
            <a:r>
              <a:rPr lang="en-US" sz="1400" dirty="0"/>
              <a:t>_instance =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1400" dirty="0"/>
              <a:t> </a:t>
            </a:r>
            <a:r>
              <a:rPr lang="pl-PL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en-US" sz="1400" dirty="0"/>
              <a:t>();</a:t>
            </a: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                </a:t>
            </a:r>
            <a:r>
              <a:rPr lang="en-US" sz="1400" dirty="0"/>
              <a:t>}</a:t>
            </a:r>
            <a:endParaRPr lang="pl-PL" sz="1400" dirty="0"/>
          </a:p>
          <a:p>
            <a:pPr marL="0" indent="0">
              <a:spcAft>
                <a:spcPts val="0"/>
              </a:spcAft>
              <a:buFont typeface="Arial"/>
              <a:buNone/>
            </a:pPr>
            <a:endParaRPr lang="en-US" sz="1400" dirty="0"/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            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sz="1400" dirty="0"/>
              <a:t> _instance;</a:t>
            </a:r>
            <a:endParaRPr lang="pl-PL" sz="1400" dirty="0"/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         }</a:t>
            </a:r>
            <a:endParaRPr lang="en-US" sz="1400" dirty="0"/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</a:t>
            </a:r>
            <a:r>
              <a:rPr lang="en-US" sz="1400" dirty="0"/>
              <a:t>}</a:t>
            </a:r>
            <a:endParaRPr lang="pl-PL" sz="1400" dirty="0"/>
          </a:p>
          <a:p>
            <a:pPr marL="0" indent="0">
              <a:spcAft>
                <a:spcPts val="0"/>
              </a:spcAft>
              <a:buFont typeface="Arial"/>
              <a:buNone/>
            </a:pPr>
            <a:endParaRPr lang="pl-PL" sz="1400" dirty="0"/>
          </a:p>
          <a:p>
            <a:pPr marL="0" indent="0">
              <a:spcAft>
                <a:spcPts val="0"/>
              </a:spcAft>
              <a:buNone/>
            </a:pPr>
            <a:r>
              <a:rPr lang="pl-PL" sz="1400" dirty="0"/>
              <a:t>        </a:t>
            </a:r>
            <a:r>
              <a:rPr lang="pl-PL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</a:t>
            </a:r>
            <a:r>
              <a:rPr lang="pl-PL" sz="1400" dirty="0"/>
              <a:t> </a:t>
            </a:r>
            <a:r>
              <a:rPr lang="pl-PL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pl-PL" sz="1400" dirty="0"/>
              <a:t>();  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// To prevent calling constructor</a:t>
            </a: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}</a:t>
            </a:r>
            <a:endParaRPr lang="en-US" sz="14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F9F80B9-615C-45E1-9208-A3B3FE6130D2}"/>
              </a:ext>
            </a:extLst>
          </p:cNvPr>
          <p:cNvSpPr txBox="1"/>
          <p:nvPr/>
        </p:nvSpPr>
        <p:spPr>
          <a:xfrm>
            <a:off x="11026459" y="2074307"/>
            <a:ext cx="11655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Remember about</a:t>
            </a:r>
            <a:br>
              <a:rPr lang="pl-PL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pl-PL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thread-safe design</a:t>
            </a:r>
            <a:br>
              <a:rPr lang="pl-PL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pl-PL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 the future for</a:t>
            </a:r>
          </a:p>
          <a:p>
            <a:pPr algn="ctr"/>
            <a:r>
              <a:rPr lang="pl-PL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other implementa-tions as well </a:t>
            </a:r>
            <a:r>
              <a:rPr lang="pl-PL" sz="1000" dirty="0">
                <a:solidFill>
                  <a:schemeClr val="accent1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</a:t>
            </a:r>
            <a:endParaRPr lang="pl-PL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38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98200B-0FE4-4599-B445-40B817CE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1574"/>
            <a:ext cx="10131425" cy="1456267"/>
          </a:xfrm>
        </p:spPr>
        <p:txBody>
          <a:bodyPr/>
          <a:lstStyle/>
          <a:p>
            <a:r>
              <a:rPr lang="en-US" b="1" dirty="0"/>
              <a:t>Implementations:</a:t>
            </a:r>
            <a:endParaRPr lang="pl-PL" b="1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8839004-344A-4701-9A2E-2772CDFC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218267"/>
            <a:ext cx="6629400" cy="576262"/>
          </a:xfrm>
        </p:spPr>
        <p:txBody>
          <a:bodyPr/>
          <a:lstStyle/>
          <a:p>
            <a:r>
              <a:rPr lang="pl-PL" b="1" dirty="0"/>
              <a:t>Instant initialization (read-only properties):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83102FD-5006-44F0-A13B-B236366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3371115"/>
            <a:ext cx="10332720" cy="1004127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pl-PL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pl-PL" sz="1500" dirty="0"/>
              <a:t> </a:t>
            </a:r>
            <a:r>
              <a:rPr lang="pl-PL" sz="15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</a:t>
            </a:r>
            <a:r>
              <a:rPr lang="pl-PL" sz="1500" dirty="0"/>
              <a:t> </a:t>
            </a:r>
            <a:r>
              <a:rPr lang="pl-PL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pl-PL" sz="1500" dirty="0"/>
              <a:t> </a:t>
            </a:r>
            <a:r>
              <a:rPr lang="pl-PL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pl-PL" sz="1500" dirty="0">
                <a:solidFill>
                  <a:schemeClr val="accent4">
                    <a:lumMod val="75000"/>
                  </a:schemeClr>
                </a:solidFill>
              </a:rPr>
              <a:t>  // Prevent creating instance of this class from construtor „new”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500" dirty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500" dirty="0"/>
              <a:t>       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</a:t>
            </a:r>
            <a:r>
              <a:rPr lang="en-US" sz="1500" dirty="0"/>
              <a:t> </a:t>
            </a:r>
            <a:r>
              <a:rPr lang="pl-PL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ClassToInitialize</a:t>
            </a:r>
            <a:r>
              <a:rPr lang="en-US" sz="1500" dirty="0"/>
              <a:t> Instance</a:t>
            </a:r>
            <a:r>
              <a:rPr lang="pl-PL" sz="1500" dirty="0"/>
              <a:t> </a:t>
            </a:r>
            <a:r>
              <a:rPr lang="en-US" sz="1500" dirty="0"/>
              <a:t>{</a:t>
            </a:r>
            <a:r>
              <a:rPr lang="pl-PL" sz="1500" dirty="0"/>
              <a:t>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get</a:t>
            </a:r>
            <a:r>
              <a:rPr lang="en-US" sz="1500" dirty="0"/>
              <a:t>;</a:t>
            </a:r>
            <a:r>
              <a:rPr lang="pl-PL" sz="1500" dirty="0"/>
              <a:t> </a:t>
            </a:r>
            <a:r>
              <a:rPr lang="en-US" sz="1500" dirty="0"/>
              <a:t>}</a:t>
            </a:r>
            <a:r>
              <a:rPr lang="pl-PL" sz="1500" dirty="0"/>
              <a:t>  </a:t>
            </a:r>
            <a:r>
              <a:rPr lang="en-US" sz="1500" dirty="0"/>
              <a:t>=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1500" dirty="0"/>
              <a:t> </a:t>
            </a:r>
            <a:r>
              <a:rPr lang="pl-PL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ClassToInitialize</a:t>
            </a:r>
            <a:r>
              <a:rPr lang="en-US" sz="1500" dirty="0"/>
              <a:t>();</a:t>
            </a:r>
            <a:r>
              <a:rPr lang="pl-PL" sz="1500" dirty="0"/>
              <a:t>  </a:t>
            </a:r>
            <a:r>
              <a:rPr lang="pl-PL" sz="1500" dirty="0">
                <a:solidFill>
                  <a:schemeClr val="accent4">
                    <a:lumMod val="75000"/>
                  </a:schemeClr>
                </a:solidFill>
              </a:rPr>
              <a:t>// Static read-only property with overriden default value</a:t>
            </a:r>
            <a:endParaRPr lang="en-US" sz="15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pl-PL" sz="1500" dirty="0"/>
              <a:t>}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5D4B273-5600-4897-B96C-39FF7BD3DD9C}"/>
              </a:ext>
            </a:extLst>
          </p:cNvPr>
          <p:cNvSpPr txBox="1"/>
          <p:nvPr/>
        </p:nvSpPr>
        <p:spPr>
          <a:xfrm>
            <a:off x="6812280" y="341574"/>
            <a:ext cx="522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Initializes instance of some class immediatelly and then return it</a:t>
            </a:r>
          </a:p>
          <a:p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when user is asking (new implementations will not be created)</a:t>
            </a:r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3C425045-F736-4A89-A166-CA85430F11AC}"/>
              </a:ext>
            </a:extLst>
          </p:cNvPr>
          <p:cNvSpPr txBox="1">
            <a:spLocks/>
          </p:cNvSpPr>
          <p:nvPr/>
        </p:nvSpPr>
        <p:spPr>
          <a:xfrm>
            <a:off x="685800" y="5060159"/>
            <a:ext cx="11347704" cy="1456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sz="1500" dirty="0"/>
              <a:t> </a:t>
            </a:r>
            <a:r>
              <a:rPr lang="en-US" sz="15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sealed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sz="1500" dirty="0"/>
              <a:t> </a:t>
            </a:r>
            <a:r>
              <a:rPr lang="pl-PL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pl-PL" sz="1500" dirty="0">
                <a:solidFill>
                  <a:schemeClr val="accent4">
                    <a:lumMod val="75000"/>
                  </a:schemeClr>
                </a:solidFill>
              </a:rPr>
              <a:t>  // Additional protection („sealed”) to not override this class and create its instance from child class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500" dirty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500" dirty="0"/>
              <a:t>       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</a:t>
            </a:r>
            <a:r>
              <a:rPr lang="en-US" sz="1500" dirty="0"/>
              <a:t> </a:t>
            </a:r>
            <a:r>
              <a:rPr lang="pl-PL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en-US" sz="1500" dirty="0"/>
              <a:t> Instance {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get</a:t>
            </a:r>
            <a:r>
              <a:rPr lang="en-US" sz="1500" dirty="0"/>
              <a:t>; }  =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1500" dirty="0"/>
              <a:t> </a:t>
            </a:r>
            <a:r>
              <a:rPr lang="pl-PL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en-US" sz="1500" dirty="0"/>
              <a:t>();</a:t>
            </a:r>
            <a:r>
              <a:rPr lang="pl-PL" sz="1500" dirty="0"/>
              <a:t>  </a:t>
            </a:r>
            <a:r>
              <a:rPr lang="pl-PL" sz="1500" dirty="0">
                <a:solidFill>
                  <a:schemeClr val="accent4">
                    <a:lumMod val="75000"/>
                  </a:schemeClr>
                </a:solidFill>
              </a:rPr>
              <a:t>// Static read-only property with overriden default value</a:t>
            </a:r>
            <a:endParaRPr lang="en-US" sz="15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15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500" dirty="0"/>
              <a:t>    </a:t>
            </a:r>
            <a:r>
              <a:rPr lang="pl-PL" sz="1500" dirty="0"/>
              <a:t>   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</a:t>
            </a:r>
            <a:r>
              <a:rPr lang="en-US" sz="1500" dirty="0"/>
              <a:t> </a:t>
            </a:r>
            <a:r>
              <a:rPr lang="pl-PL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en-US" sz="1500" dirty="0"/>
              <a:t>() { }</a:t>
            </a:r>
            <a:r>
              <a:rPr lang="pl-PL" sz="1500" dirty="0">
                <a:solidFill>
                  <a:schemeClr val="accent4">
                    <a:lumMod val="75000"/>
                  </a:schemeClr>
                </a:solidFill>
              </a:rPr>
              <a:t>  // Forbid creating instance of this class from constructor(!)</a:t>
            </a:r>
            <a:endParaRPr lang="en-US" sz="15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500" dirty="0"/>
              <a:t>}</a:t>
            </a:r>
            <a:endParaRPr lang="pl-PL" sz="1500" dirty="0"/>
          </a:p>
        </p:txBody>
      </p:sp>
    </p:spTree>
    <p:extLst>
      <p:ext uri="{BB962C8B-B14F-4D97-AF65-F5344CB8AC3E}">
        <p14:creationId xmlns:p14="http://schemas.microsoft.com/office/powerpoint/2010/main" val="88845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98200B-0FE4-4599-B445-40B817CE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1574"/>
            <a:ext cx="10131425" cy="1456267"/>
          </a:xfrm>
        </p:spPr>
        <p:txBody>
          <a:bodyPr/>
          <a:lstStyle/>
          <a:p>
            <a:r>
              <a:rPr lang="en-US" b="1" dirty="0"/>
              <a:t>Implementations:</a:t>
            </a:r>
            <a:endParaRPr lang="pl-PL" b="1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8839004-344A-4701-9A2E-2772CDFC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218267"/>
            <a:ext cx="6492240" cy="576262"/>
          </a:xfrm>
        </p:spPr>
        <p:txBody>
          <a:bodyPr/>
          <a:lstStyle/>
          <a:p>
            <a:r>
              <a:rPr lang="pl-PL" b="1" dirty="0"/>
              <a:t>Instant initialization (static constructor):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83102FD-5006-44F0-A13B-B236366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3371115"/>
            <a:ext cx="5541264" cy="3145311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pl-PL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 static class </a:t>
            </a:r>
            <a:r>
              <a:rPr lang="pl-PL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600" dirty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600" dirty="0"/>
              <a:t>       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 static </a:t>
            </a:r>
            <a:r>
              <a:rPr lang="pl-PL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readonly </a:t>
            </a:r>
            <a:r>
              <a:rPr lang="pl-PL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ClassToInitialize</a:t>
            </a:r>
            <a:r>
              <a:rPr lang="en-US" sz="1600" dirty="0"/>
              <a:t> Instance;</a:t>
            </a:r>
            <a:r>
              <a:rPr lang="pl-PL" sz="1600" dirty="0">
                <a:solidFill>
                  <a:schemeClr val="accent4">
                    <a:lumMod val="75000"/>
                  </a:schemeClr>
                </a:solidFill>
              </a:rPr>
              <a:t>  // Field</a:t>
            </a:r>
          </a:p>
          <a:p>
            <a:pPr marL="0" indent="0">
              <a:spcAft>
                <a:spcPts val="0"/>
              </a:spcAft>
              <a:buNone/>
            </a:pPr>
            <a:endParaRPr lang="pl-PL" sz="1600" dirty="0"/>
          </a:p>
          <a:p>
            <a:pPr marL="0" indent="0">
              <a:spcAft>
                <a:spcPts val="0"/>
              </a:spcAft>
              <a:buNone/>
            </a:pPr>
            <a:r>
              <a:rPr lang="pl-PL" sz="1600" dirty="0"/>
              <a:t>        </a:t>
            </a:r>
            <a:r>
              <a:rPr lang="pl-PL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</a:t>
            </a:r>
            <a:r>
              <a:rPr lang="pl-PL" sz="1600" dirty="0"/>
              <a:t> </a:t>
            </a:r>
            <a:r>
              <a:rPr lang="pl-PL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pl-PL" sz="1600" dirty="0"/>
              <a:t>()</a:t>
            </a:r>
            <a:r>
              <a:rPr lang="pl-PL" sz="1600" dirty="0">
                <a:solidFill>
                  <a:schemeClr val="accent4">
                    <a:lumMod val="75000"/>
                  </a:schemeClr>
                </a:solidFill>
              </a:rPr>
              <a:t>  // Static constructor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600" dirty="0"/>
              <a:t>       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600" dirty="0"/>
              <a:t>                Instance = </a:t>
            </a:r>
            <a:r>
              <a:rPr lang="pl-PL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pl-PL" sz="1600" dirty="0"/>
              <a:t> </a:t>
            </a:r>
            <a:r>
              <a:rPr lang="pl-PL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ClassToInitialize</a:t>
            </a:r>
            <a:r>
              <a:rPr lang="pl-PL" sz="1600" dirty="0"/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600" dirty="0"/>
              <a:t>        }</a:t>
            </a:r>
            <a:endParaRPr lang="en-US" sz="1600" dirty="0"/>
          </a:p>
          <a:p>
            <a:pPr marL="0" indent="0">
              <a:spcAft>
                <a:spcPts val="0"/>
              </a:spcAft>
              <a:buNone/>
            </a:pPr>
            <a:r>
              <a:rPr lang="pl-PL" sz="1600" dirty="0"/>
              <a:t>}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5D4B273-5600-4897-B96C-39FF7BD3DD9C}"/>
              </a:ext>
            </a:extLst>
          </p:cNvPr>
          <p:cNvSpPr txBox="1"/>
          <p:nvPr/>
        </p:nvSpPr>
        <p:spPr>
          <a:xfrm>
            <a:off x="6812280" y="341574"/>
            <a:ext cx="522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Initializes instance of some class immediatelly and then return it</a:t>
            </a:r>
          </a:p>
          <a:p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when user is asking (new implementations will not be created)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B31A6A2-4CBF-47C9-A161-46CBD07CB2D4}"/>
              </a:ext>
            </a:extLst>
          </p:cNvPr>
          <p:cNvSpPr txBox="1"/>
          <p:nvPr/>
        </p:nvSpPr>
        <p:spPr>
          <a:xfrm>
            <a:off x="7272528" y="2383643"/>
            <a:ext cx="4919472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	DIFFERENT TYPES OF CONSTRUCTORS IN C#:</a:t>
            </a:r>
          </a:p>
          <a:p>
            <a:endParaRPr lang="en-US" sz="1400" dirty="0"/>
          </a:p>
          <a:p>
            <a:endParaRPr lang="pl-PL" sz="1400" dirty="0"/>
          </a:p>
          <a:p>
            <a:r>
              <a:rPr lang="pl-PL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 Default constructor (parameterless):</a:t>
            </a:r>
            <a:br>
              <a:rPr lang="pl-PL" sz="1400" dirty="0"/>
            </a:br>
            <a:endParaRPr lang="en-US" sz="1400" dirty="0"/>
          </a:p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Cat</a:t>
            </a:r>
            <a:r>
              <a:rPr lang="en-US" sz="1400" dirty="0"/>
              <a:t>() {</a:t>
            </a:r>
            <a:r>
              <a:rPr lang="pl-PL" sz="1400" dirty="0"/>
              <a:t> </a:t>
            </a:r>
            <a:r>
              <a:rPr lang="en-US" sz="1400" dirty="0"/>
              <a:t>}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arameterless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 (e.g. EntityFramework require 			         them to be always implemented!)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/>
              <a:t>-------------</a:t>
            </a:r>
          </a:p>
          <a:p>
            <a:r>
              <a:rPr lang="pl-PL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Custom constructor (with parameters):</a:t>
            </a:r>
            <a:br>
              <a:rPr lang="pl-PL" sz="1400" dirty="0"/>
            </a:br>
            <a:endParaRPr lang="pl-PL" sz="1400" dirty="0"/>
          </a:p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Cat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1400" dirty="0"/>
              <a:t> name) {</a:t>
            </a:r>
            <a:r>
              <a:rPr lang="pl-PL" sz="1400" dirty="0"/>
              <a:t> </a:t>
            </a:r>
            <a:r>
              <a:rPr lang="en-US" sz="1400" dirty="0"/>
              <a:t>}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 // 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With p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arameter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/>
              <a:t>--------------</a:t>
            </a:r>
            <a:endParaRPr lang="pl-PL" sz="1400" dirty="0"/>
          </a:p>
          <a:p>
            <a:r>
              <a:rPr lang="pl-PL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 With restricted accessibility:</a:t>
            </a:r>
            <a:br>
              <a:rPr lang="pl-PL" sz="1400" dirty="0"/>
            </a:br>
            <a:endParaRPr lang="en-US" sz="1400" dirty="0"/>
          </a:p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Cat</a:t>
            </a:r>
            <a:r>
              <a:rPr lang="en-US" sz="1400" dirty="0"/>
              <a:t>() {</a:t>
            </a:r>
            <a:r>
              <a:rPr lang="pl-PL" sz="1400" dirty="0"/>
              <a:t> </a:t>
            </a:r>
            <a:r>
              <a:rPr lang="en-US" sz="1400" dirty="0"/>
              <a:t>}  </a:t>
            </a:r>
            <a:r>
              <a:rPr lang="pl-PL" sz="1400" dirty="0"/>
              <a:t>   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// Forbid using constructor of this class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(!)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protected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Cat</a:t>
            </a:r>
            <a:r>
              <a:rPr lang="en-US" sz="1400" dirty="0"/>
              <a:t>() {</a:t>
            </a:r>
            <a:r>
              <a:rPr lang="pl-PL" sz="1400" dirty="0"/>
              <a:t> </a:t>
            </a:r>
            <a:r>
              <a:rPr lang="en-US" sz="1400" dirty="0"/>
              <a:t>}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// Can call only from child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ren =&gt;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BabyCat : Cat</a:t>
            </a:r>
          </a:p>
          <a:p>
            <a:r>
              <a:rPr lang="en-US" sz="1400" dirty="0"/>
              <a:t>----------------</a:t>
            </a:r>
          </a:p>
          <a:p>
            <a:r>
              <a:rPr lang="pl-PL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4. Static constructors:</a:t>
            </a:r>
            <a:br>
              <a:rPr lang="pl-PL" sz="1400" dirty="0"/>
            </a:br>
            <a:endParaRPr lang="en-US" sz="1400" dirty="0"/>
          </a:p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Cat</a:t>
            </a:r>
            <a:r>
              <a:rPr lang="en-US" sz="1400" dirty="0"/>
              <a:t>() {</a:t>
            </a:r>
            <a:r>
              <a:rPr lang="pl-PL" sz="1400" dirty="0"/>
              <a:t> </a:t>
            </a:r>
            <a:r>
              <a:rPr lang="en-US" sz="1400" dirty="0"/>
              <a:t>}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// Is called only once when class is created</a:t>
            </a:r>
            <a:endParaRPr lang="pl-PL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64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2359</Words>
  <Application>Microsoft Office PowerPoint</Application>
  <PresentationFormat>Widescreen</PresentationFormat>
  <Paragraphs>305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inherit</vt:lpstr>
      <vt:lpstr>Celestial</vt:lpstr>
      <vt:lpstr>Design patterns</vt:lpstr>
      <vt:lpstr>Types of design patterns</vt:lpstr>
      <vt:lpstr>1. Singleton</vt:lpstr>
      <vt:lpstr>The purpose:</vt:lpstr>
      <vt:lpstr>Benefits and costs of using:</vt:lpstr>
      <vt:lpstr>Resources:</vt:lpstr>
      <vt:lpstr>Implementations:</vt:lpstr>
      <vt:lpstr>Implementations:</vt:lpstr>
      <vt:lpstr>Implementations:</vt:lpstr>
      <vt:lpstr>Use cases:</vt:lpstr>
      <vt:lpstr>2. Abstract Factory</vt:lpstr>
      <vt:lpstr>The purpose:</vt:lpstr>
      <vt:lpstr>Benefits and costs of using:</vt:lpstr>
      <vt:lpstr>Resources:</vt:lpstr>
      <vt:lpstr>Overview:</vt:lpstr>
      <vt:lpstr>Nuances:</vt:lpstr>
      <vt:lpstr>IMPLEMENTATIONS:</vt:lpstr>
      <vt:lpstr>IMPLEMENTATIONS: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Thomas M. Krystyan</dc:creator>
  <cp:lastModifiedBy>Krystyan, Tomasz</cp:lastModifiedBy>
  <cp:revision>31</cp:revision>
  <dcterms:created xsi:type="dcterms:W3CDTF">2020-08-17T19:59:22Z</dcterms:created>
  <dcterms:modified xsi:type="dcterms:W3CDTF">2021-09-29T12:21:25Z</dcterms:modified>
</cp:coreProperties>
</file>