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97C8CA"/>
    <a:srgbClr val="F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32:01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24575,'37'2'0,"0"2"0,-1 1 0,48 15 0,-1-2 0,-42-9 0,-14-3 0,0-2 0,55 4 0,-17-9 0,-28-1 0,-1 2 0,1 2 0,0 1 0,38 9 0,-55-7-1365,-1-2-5461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32:09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27 24575,'-45'-2'0,"26"1"0,-1 0 0,-33 4 0,48-2 0,0 0 0,-1 0 0,1 1 0,0-1 0,0 1 0,0 0 0,0 1 0,0-1 0,1 1 0,-1 0 0,1 0 0,-1 0 0,1 1 0,-5 5 0,-12 18 0,2 1 0,0 1 0,2 1 0,1 0 0,2 1 0,0 1 0,3 0 0,-13 52 0,21-70 0,0 1 0,0 0 0,2 0 0,-1 0 0,2 0 0,0 0 0,1 0 0,3 17 0,-2-24 0,0 0 0,0 0 0,0 0 0,1 0 0,1-1 0,-1 1 0,1-1 0,0 0 0,1 0 0,0 0 0,0-1 0,0 1 0,1-1 0,0 0 0,0-1 0,7 6 0,0-2 0,1-1 0,0 0 0,0-1 0,1-1 0,-1 0 0,1-1 0,1 0 0,-1-1 0,1-1 0,19 2 0,-25-5 0,-1 0 0,1 0 0,0 0 0,-1-1 0,1-1 0,-1 0 0,1 0 0,-1-1 0,0 0 0,0 0 0,0-1 0,0-1 0,-1 1 0,1-1 0,-1-1 0,-1 1 0,14-13 0,-10 7 0,-1-1 0,0 0 0,-1 0 0,-1 0 0,0-2 0,0 1 0,-1-1 0,-1 0 0,0 0 0,-1 0 0,-1-1 0,3-16 0,33-177 0,-38 194 0,0 0 0,-1 0 0,-1 0 0,0 0 0,-1 0 0,-1 0 0,0 0 0,-1 0 0,-5-14 0,7 23 0,-1-1 0,0 1 0,-1 0 0,1 0 0,-1 0 0,0 0 0,0 1 0,-1-1 0,1 1 0,-1 0 0,0 0 0,0 0 0,-1 1 0,1-1 0,-1 1 0,0 0 0,1 0 0,-1 1 0,-1-1 0,1 1 0,0 0 0,0 0 0,-1 1 0,1 0 0,-7-1 0,-140-22-1365,132 23-5461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32:09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24575,'0'3'0,"0"0"0,1 0 0,0 0 0,-1 0 0,1 0 0,1 1 0,-1-2 0,0 1 0,1 0 0,-1 0 0,1 0 0,0-1 0,0 1 0,0-1 0,0 1 0,0-1 0,1 0 0,-1 0 0,1 0 0,0 0 0,-1 0 0,1-1 0,0 1 0,0-1 0,0 0 0,0 0 0,0 0 0,0 0 0,0 0 0,5 0 0,11 2 0,0 0 0,0-1 0,32-1 0,480-3 0,-502 0 0,55-9 0,-53 6 0,51-3 0,-56 7-98,-12 0-155,1 1-1,-1 1 1,0 0-1,23 4 1,-21 1-6573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32:10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354 104 24575,'-9'-9'0,"0"0"0,-1 1 0,0 0 0,0 1 0,-1 0 0,0 0 0,-20-7 0,25 11 0,0 1 0,0 1 0,0-1 0,0 1 0,0 0 0,0 1 0,-1-1 0,1 1 0,0 0 0,0 1 0,0 0 0,-1 0 0,1 0 0,0 1 0,0-1 0,1 1 0,-1 1 0,-6 2 0,3 0 0,1 0 0,0 1 0,-1 0 0,2 0 0,-1 1 0,1 0 0,0 0 0,0 1 0,1 0 0,0 0 0,1 0 0,0 1 0,0 0 0,0 0 0,1 0 0,1 0 0,0 1 0,-3 12 0,0 13 0,2-1 0,1 1 0,3 67 0,1-50 0,0-42 0,-1 0 0,1-1 0,1 1 0,-1-1 0,2 1 0,-1-1 0,1 0 0,1 0 0,0 0 0,0 0 0,0-1 0,1 0 0,9 11 0,-10-13 0,1 0 0,1-1 0,-1 0 0,1 0 0,0-1 0,0 0 0,0 0 0,0 0 0,1 0 0,0-1 0,0-1 0,0 1 0,0-1 0,0 0 0,0 0 0,0-1 0,15 1 0,-5-1 0,0-1 0,0-1 0,1-1 0,-1 0 0,0-1 0,-1-1 0,1 0 0,30-14 0,-41 16 0,1-2 0,-1 1 0,0-1 0,-1 0 0,1 0 0,-1-1 0,0 1 0,0-1 0,0 0 0,0-1 0,-1 1 0,0-1 0,0 0 0,-1 0 0,1 0 0,-1 0 0,-1-1 0,1 1 0,-1-1 0,0 0 0,-1 0 0,1 0 0,-1 1 0,0-11 0,-1-27 0,3 0 0,2 1 0,18-79 0,-19 110 0,-1 0 0,0 0 0,-1 0 0,-1-1 0,0 1 0,0-1 0,-1 1 0,-1-1 0,-2-15 0,2 23 0,-1 0 0,1 1 0,-1 0 0,0-1 0,0 1 0,0 0 0,-1 0 0,0 0 0,1 0 0,-1 1 0,-1-1 0,1 1 0,0-1 0,-1 1 0,0 0 0,0 1 0,0-1 0,0 1 0,0-1 0,0 1 0,0 1 0,-1-1 0,1 0 0,-1 1 0,0 0 0,1 0 0,-7 0 0,-60-3-1365,50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32:01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0 24575,'-2'1'0,"0"-1"0,0 1 0,0-1 0,0 1 0,0 0 0,0-1 0,0 1 0,0 0 0,1 0 0,-1 1 0,0-1 0,1 0 0,-1 1 0,1-1 0,-1 1 0,1-1 0,0 1 0,-1-1 0,1 1 0,0 0 0,0 0 0,0 0 0,1-1 0,-1 1 0,0 0 0,0 4 0,-10 54 0,11 134 0,0 18 0,-24-86 0,11-44 0,8-60 0,1 0 0,-1 27 0,4-32-33,-2 1 0,0-1 0,0-1 0,-2 1 0,-7 18 0,2-4-1134,3-9-5659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32:02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24575,'52'-20'0,"-12"15"0,0 1 0,81 5 0,-46 1 0,-56-1 0,-1 1 0,35 8 0,-33-6 0,0 0 0,25 1 0,383-5-1365,-407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32:03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54 24575,'-44'-1'0,"27"0"0,-1 0 0,0 1 0,-31 5 0,45-4 0,-1 0 0,1 0 0,0 0 0,0 1 0,-1-1 0,1 1 0,0 0 0,1 1 0,-1-1 0,0 1 0,1-1 0,-1 1 0,1 0 0,0 0 0,0 1 0,0-1 0,0 1 0,0-1 0,-3 8 0,-41 70 0,36-65 0,1 0 0,0 0 0,1 0 0,1 1 0,1 1 0,0-1 0,2 1 0,0 0 0,0 0 0,-1 27 0,5-41 0,0 20 0,1 0 0,0-1 0,5 27 0,-3-42 0,-1-1 0,2 1 0,-1 0 0,1-1 0,0 1 0,1-1 0,0 0 0,0 0 0,0 0 0,1 0 0,0-1 0,11 11 0,-3-6 0,1 0 0,0-1 0,1 0 0,0-1 0,1-1 0,0 0 0,0-2 0,0 1 0,1-2 0,29 6 0,-34-8 0,1-1 0,-1-1 0,1 0 0,-1 0 0,1-1 0,-1-1 0,1 0 0,-1-1 0,1 0 0,-1-1 0,0 0 0,0-1 0,0 0 0,0-1 0,17-10 0,-24 10 0,0-1 0,0 1 0,-1 0 0,0-1 0,0 0 0,0 0 0,-1-1 0,0 1 0,0 0 0,-1-1 0,0 0 0,0 0 0,2-14 0,-1 11 0,-1-1 0,2 1 0,-1 0 0,1 0 0,8-13 0,-7 14 0,0-1 0,0 0 0,-1 0 0,-1-1 0,1 1 0,-2-1 0,1 0 0,-2 0 0,1 0 0,-1 0 0,-1 0 0,0 0 0,-2-13 0,1 11 0,-1 1 0,0 0 0,-1 0 0,0 0 0,-1 0 0,0 0 0,-1 1 0,0 0 0,-1 0 0,-1 0 0,-11-16 0,10 19 0,-1 0 0,0 1 0,-1-1 0,-15-8 0,-29-23 0,45 30 0,-1 1 0,-1 1 0,0 0 0,0 0 0,0 1 0,0 0 0,-17-5 0,-1-2 0,18 8-99,1-1 0,0-1-1,0 0 1,-10-9 0,11 9-770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32:05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24575,'-1'36'0,"1"0"0,0 1 0,2-1 0,12 57 0,-8-49 0,-1 0 0,-2 0 0,-1 1 0,-6 44 0,1 12 0,1-29 0,0-45 0,1 0 0,1 1 0,1-1 0,8 39 0,-9-64 0,0-1 0,0 1 0,0-1 0,1 1 0,-1 0 0,1-1 0,-1 1 0,1-1 0,-1 1 0,1-1 0,0 0 0,0 1 0,0-1 0,0 0 0,0 1 0,2 1 0,3-23 0,-5 8 0,0-1 0,-1 0 0,-3-18 0,-2 10-1365,-1 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32:05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24575,'34'-1'0,"-1"2"0,1 1 0,52 11 0,156 39 0,-196-46-12,0-2-1,1-2 0,56-4 0,-18 1-1301,-63 1-5512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32:06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24575,'429'0'0,"-410"1"0,0 1 0,33 7 0,33 4 0,292-14-1365,-355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32:07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24575,'0'4'0,"-1"0"0,1 0 0,0 0 0,0 0 0,1 0 0,-1 0 0,1 0 0,0-1 0,0 1 0,0 0 0,0 0 0,1-1 0,0 1 0,-1-1 0,1 1 0,1-1 0,-1 0 0,0 0 0,1 0 0,-1 0 0,1 0 0,0 0 0,0-1 0,0 1 0,1-1 0,-1 0 0,0 0 0,1 0 0,-1-1 0,1 1 0,0-1 0,0 0 0,-1 0 0,1 0 0,0 0 0,0-1 0,0 1 0,0-1 0,7 0 0,262 0 0,-118-3 0,-128 1 0,-1 0 0,0-2 0,46-14 0,-46 11 0,0 1 0,0 1 0,48-3 0,-58 9-115,-11-1 32,-1 1-1,1-1 1,-1 0 0,1 0-1,-1-1 1,1 1 0,-1-1-1,1 0 1,-1 0 0,1 0-1,-1-1 1,0 0 0,0 1-1,5-4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32:07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 24575,'-1'4'0,"0"0"0,-1 1 0,1-1 0,-1 0 0,0 0 0,0 0 0,0 0 0,-1-1 0,-2 5 0,-12 23 0,10-2 0,2 1 0,1 0 0,2 1 0,0-1 0,2 0 0,5 31 0,-2 27 0,-3 341-1365,0-445-5461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7C6F-5F11-5741-31F0-FA2F91973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79F45-4365-EF0B-7ECA-6BAD9DE6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FAD4-79E8-BFB5-C723-96A48291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C229-615B-43E9-91A4-6D236E8D47AF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E77FB-E4F9-4DBE-F3AC-FD920230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A85A-8002-9DB4-48CF-6BA6446F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B96-D953-4243-949A-18E1DC72B8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29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16AF-CF76-ACF5-6396-238A6F2A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B5A6C-EC0F-A6C9-CDEB-DB45B30C1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011F-7D5E-6DF3-B3B8-6746BDE6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C229-615B-43E9-91A4-6D236E8D47AF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4FC3-44B3-4EAB-3770-C3975163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8E6DD-D136-6784-4288-9999DB5F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B96-D953-4243-949A-18E1DC72B8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36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C1D12-5E93-B9B4-B500-0612248C4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F91A4-C2D9-CB0F-1538-A6F5E7531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4C433-C358-9ED6-21DD-9C212AEB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C229-615B-43E9-91A4-6D236E8D47AF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1AB-5BA6-EF6A-C031-15BD7D52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3081F-E235-B523-FAFA-F772A628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B96-D953-4243-949A-18E1DC72B8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227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E4DC-62C9-0E0F-0AA9-FEF92193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49AF-5C56-8E61-78EC-4EE8DB2DC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9A998-06DD-3208-4A97-9BFE2AF0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C229-615B-43E9-91A4-6D236E8D47AF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194E-8231-8BF9-AF0B-6D4D6D96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80FB-9F83-56D2-70EE-DE2B8A32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B96-D953-4243-949A-18E1DC72B8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32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2CB4-85F1-34FE-7C64-B38F7845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D8E68-5073-88F6-6480-58590E41A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68FF2-293C-6DA0-1507-AE8B3A1C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C229-615B-43E9-91A4-6D236E8D47AF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60CC-099C-6042-B951-30A57B5F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2D613-7BF2-907B-87C1-57C6C603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B96-D953-4243-949A-18E1DC72B8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42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C3A7-2BAC-44DA-53EF-ED14A11C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EA54-2571-BE58-E98B-F373FB6D0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93208-25E3-97FF-1FC6-E85BAB92F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FF146-0814-5E4D-1B41-5F751EAA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C229-615B-43E9-91A4-6D236E8D47AF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409C4-F899-77C9-6F21-D22A2C02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EFDE8-3526-FB7C-2615-69438746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B96-D953-4243-949A-18E1DC72B8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17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C6F7-6555-4923-9ADA-BDAF2281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8CD71-FD14-4A8A-F004-55F5C9857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EBF10-01D6-44A8-8642-EF117F9E6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2B80E-F110-E345-D8F7-D248AE049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9C1E4-FF59-B550-51BE-4E018F46D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141F3-8AC9-43F0-A39C-EC1EEEA4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C229-615B-43E9-91A4-6D236E8D47AF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0A9A8-28FF-5104-65F0-042DF344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16CBA-E43C-8C92-CF32-ED2E88B5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B96-D953-4243-949A-18E1DC72B8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457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EAEC-6421-FD30-81B5-D3D016BF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7C9B7-4EC6-C681-BD57-148C3CE0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C229-615B-43E9-91A4-6D236E8D47AF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6BF31-1528-343C-8F41-3909D14A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337F-A162-B3D5-6CF4-71E35F51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B96-D953-4243-949A-18E1DC72B8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90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61AB2-BD55-9F0C-1C7F-6793ACA4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C229-615B-43E9-91A4-6D236E8D47AF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C43A6-3F46-1199-9DB5-B4083D42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661EA-585D-AAAF-EC63-FEFE783F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B96-D953-4243-949A-18E1DC72B8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030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B218-59DC-B1BC-82EA-31A18335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8828-42A1-33CA-02FD-4D9B3EB2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FD591-216D-5CDC-409B-DA0F3F73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5036F-90C3-6298-6B0C-F5943CDF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C229-615B-43E9-91A4-6D236E8D47AF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FEF8-57C8-3271-5907-86E18535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78A70-5325-F1CF-F297-7767D630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B96-D953-4243-949A-18E1DC72B8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95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0966-2DB7-ABCA-643F-285DDC39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59ABB-C043-E25A-18BE-FB92B0EB9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E1B88-BD45-B0FD-46C3-2534B2C7A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0DB81-C3C4-AE9C-EC39-8AD63F78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C229-615B-43E9-91A4-6D236E8D47AF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93E57-05E8-7A0F-1A06-DF8238BC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4F4E8-1AD5-F726-B258-01EC2748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B96-D953-4243-949A-18E1DC72B8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53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93CB3-1E02-0393-65A5-F3FD36CF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5F654-F6D1-A3B9-117E-39F571076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9D30-96DE-BD5D-C2B4-F116B455D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C229-615B-43E9-91A4-6D236E8D47AF}" type="datetimeFigureOut">
              <a:rPr lang="nl-NL" smtClean="0"/>
              <a:t>21-1-2024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5D16-8003-FFF1-4474-878FA9B2E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86D5-BA9D-ECB0-B179-223D22C9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4B96-D953-4243-949A-18E1DC72B8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989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18" Type="http://schemas.openxmlformats.org/officeDocument/2006/relationships/customXml" Target="../ink/ink9.xml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24" Type="http://schemas.openxmlformats.org/officeDocument/2006/relationships/customXml" Target="../ink/ink12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5.xml"/><Relationship Id="rId19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1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712E-30C0-E59D-153A-073A3FF6F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090" y="406400"/>
            <a:ext cx="5781964" cy="3195638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FD561-DB99-2894-672E-B31200E43887}"/>
              </a:ext>
            </a:extLst>
          </p:cNvPr>
          <p:cNvSpPr/>
          <p:nvPr/>
        </p:nvSpPr>
        <p:spPr>
          <a:xfrm>
            <a:off x="785090" y="452438"/>
            <a:ext cx="5781964" cy="3149600"/>
          </a:xfrm>
          <a:prstGeom prst="rect">
            <a:avLst/>
          </a:prstGeom>
          <a:solidFill>
            <a:srgbClr val="F6F6F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3-part </a:t>
            </a:r>
          </a:p>
          <a:p>
            <a:pPr algn="ctr"/>
            <a:r>
              <a:rPr lang="en-US" sz="4800" dirty="0">
                <a:solidFill>
                  <a:schemeClr val="tx1"/>
                </a:solidFill>
              </a:rPr>
              <a:t>Open Program</a:t>
            </a:r>
            <a:endParaRPr lang="nl-NL" sz="4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6C808-7746-A364-0BEC-274867F61049}"/>
              </a:ext>
            </a:extLst>
          </p:cNvPr>
          <p:cNvSpPr/>
          <p:nvPr/>
        </p:nvSpPr>
        <p:spPr>
          <a:xfrm>
            <a:off x="6996544" y="1239838"/>
            <a:ext cx="4133274" cy="1528762"/>
          </a:xfrm>
          <a:prstGeom prst="rect">
            <a:avLst/>
          </a:prstGeom>
          <a:solidFill>
            <a:srgbClr val="F6F6F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Advanced Exercises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0105B5-46D3-1242-B438-0D5D1372B456}"/>
              </a:ext>
            </a:extLst>
          </p:cNvPr>
          <p:cNvSpPr/>
          <p:nvPr/>
        </p:nvSpPr>
        <p:spPr>
          <a:xfrm>
            <a:off x="6996544" y="2980893"/>
            <a:ext cx="4133274" cy="1528762"/>
          </a:xfrm>
          <a:prstGeom prst="rect">
            <a:avLst/>
          </a:prstGeom>
          <a:solidFill>
            <a:srgbClr val="F6F6F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Graduation Internship Preparation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2ED1A-E84B-6A98-606F-B976F9A252E5}"/>
              </a:ext>
            </a:extLst>
          </p:cNvPr>
          <p:cNvSpPr/>
          <p:nvPr/>
        </p:nvSpPr>
        <p:spPr>
          <a:xfrm>
            <a:off x="6996544" y="4721948"/>
            <a:ext cx="4133274" cy="1528762"/>
          </a:xfrm>
          <a:prstGeom prst="rect">
            <a:avLst/>
          </a:prstGeom>
          <a:solidFill>
            <a:srgbClr val="F6F6F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Potential Project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Feasibility Research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5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A81720-F5BB-CF08-AD8B-0EB896145D13}"/>
              </a:ext>
            </a:extLst>
          </p:cNvPr>
          <p:cNvSpPr/>
          <p:nvPr/>
        </p:nvSpPr>
        <p:spPr>
          <a:xfrm>
            <a:off x="785090" y="452438"/>
            <a:ext cx="5781964" cy="3149600"/>
          </a:xfrm>
          <a:prstGeom prst="rect">
            <a:avLst/>
          </a:prstGeom>
          <a:solidFill>
            <a:srgbClr val="F6F6F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Advanced Exercises</a:t>
            </a:r>
            <a:endParaRPr lang="nl-NL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A81720-F5BB-CF08-AD8B-0EB896145D13}"/>
              </a:ext>
            </a:extLst>
          </p:cNvPr>
          <p:cNvSpPr/>
          <p:nvPr/>
        </p:nvSpPr>
        <p:spPr>
          <a:xfrm>
            <a:off x="785090" y="452438"/>
            <a:ext cx="5781964" cy="3149600"/>
          </a:xfrm>
          <a:prstGeom prst="rect">
            <a:avLst/>
          </a:prstGeom>
          <a:solidFill>
            <a:srgbClr val="F6F6F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NLP - Transformers</a:t>
            </a:r>
            <a:endParaRPr lang="nl-NL" sz="4800" dirty="0">
              <a:solidFill>
                <a:schemeClr val="tx1"/>
              </a:solidFill>
            </a:endParaRPr>
          </a:p>
        </p:txBody>
      </p:sp>
      <p:pic>
        <p:nvPicPr>
          <p:cNvPr id="1030" name="Picture 6" descr="scikit-learn - Wikipedia">
            <a:extLst>
              <a:ext uri="{FF2B5EF4-FFF2-40B4-BE49-F238E27FC236}">
                <a16:creationId xmlns:a16="http://schemas.microsoft.com/office/drawing/2014/main" id="{9E850B11-1D3F-7D4A-02DF-9167FF89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54" y="3210930"/>
            <a:ext cx="4209475" cy="2266101"/>
          </a:xfrm>
          <a:prstGeom prst="rect">
            <a:avLst/>
          </a:prstGeom>
          <a:solidFill>
            <a:srgbClr val="F6F6F6"/>
          </a:solidFill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48EABF6F-DA0B-2474-0A8B-625F8AE84C4A}"/>
              </a:ext>
            </a:extLst>
          </p:cNvPr>
          <p:cNvSpPr/>
          <p:nvPr/>
        </p:nvSpPr>
        <p:spPr>
          <a:xfrm>
            <a:off x="4045527" y="2977002"/>
            <a:ext cx="9384146" cy="28680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38" name="Picture 14" descr="Google Scholar: Google Scholar Articles Search, Research, Importance, Login">
            <a:extLst>
              <a:ext uri="{FF2B5EF4-FFF2-40B4-BE49-F238E27FC236}">
                <a16:creationId xmlns:a16="http://schemas.microsoft.com/office/drawing/2014/main" id="{0CA9BC8A-F903-2B5A-5299-232C88DA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431" y="2211035"/>
            <a:ext cx="3227723" cy="242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rXiv.org (@arxiv) / X">
            <a:extLst>
              <a:ext uri="{FF2B5EF4-FFF2-40B4-BE49-F238E27FC236}">
                <a16:creationId xmlns:a16="http://schemas.microsoft.com/office/drawing/2014/main" id="{63565C3C-3BB9-CC4D-0784-52B9A0BDF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154" y="2885884"/>
            <a:ext cx="2716887" cy="271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hat Is GitHub? Definition, Uses, &amp; Getting Started">
            <a:extLst>
              <a:ext uri="{FF2B5EF4-FFF2-40B4-BE49-F238E27FC236}">
                <a16:creationId xmlns:a16="http://schemas.microsoft.com/office/drawing/2014/main" id="{BA61B7B7-4A54-B321-F859-4FEFDBD7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4628432"/>
            <a:ext cx="2802154" cy="176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A37E6-FF5D-167C-409F-09BB538D1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147" y="180392"/>
            <a:ext cx="3801005" cy="5296639"/>
          </a:xfrm>
          <a:prstGeom prst="rect">
            <a:avLst/>
          </a:prstGeom>
        </p:spPr>
      </p:pic>
      <p:pic>
        <p:nvPicPr>
          <p:cNvPr id="1028" name="Picture 4" descr="Multi-Head Attention Explained | Papers With Code">
            <a:extLst>
              <a:ext uri="{FF2B5EF4-FFF2-40B4-BE49-F238E27FC236}">
                <a16:creationId xmlns:a16="http://schemas.microsoft.com/office/drawing/2014/main" id="{22959E35-9669-4CD4-41E8-6E2E783D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614" y="717603"/>
            <a:ext cx="1674394" cy="216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855902-C024-966C-0C1C-638964BA5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281" y="4338011"/>
            <a:ext cx="7715250" cy="227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5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ADB6-D420-E41A-2FA8-319D1566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F9B1B-2663-6F7B-FBD0-2A424501FD15}"/>
              </a:ext>
            </a:extLst>
          </p:cNvPr>
          <p:cNvSpPr/>
          <p:nvPr/>
        </p:nvSpPr>
        <p:spPr>
          <a:xfrm>
            <a:off x="785090" y="452438"/>
            <a:ext cx="5781964" cy="3149600"/>
          </a:xfrm>
          <a:prstGeom prst="rect">
            <a:avLst/>
          </a:prstGeom>
          <a:solidFill>
            <a:srgbClr val="F6F6F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Reinforcement Learning</a:t>
            </a:r>
          </a:p>
          <a:p>
            <a:pPr algn="ctr"/>
            <a:r>
              <a:rPr lang="en-US" sz="4800" dirty="0">
                <a:solidFill>
                  <a:schemeClr val="tx1"/>
                </a:solidFill>
              </a:rPr>
              <a:t>Agents/Models</a:t>
            </a:r>
            <a:endParaRPr lang="nl-NL" sz="4800" dirty="0">
              <a:solidFill>
                <a:schemeClr val="tx1"/>
              </a:solidFill>
            </a:endParaRPr>
          </a:p>
        </p:txBody>
      </p:sp>
      <p:pic>
        <p:nvPicPr>
          <p:cNvPr id="5" name="Picture 18" descr="Gymnasium Logo">
            <a:extLst>
              <a:ext uri="{FF2B5EF4-FFF2-40B4-BE49-F238E27FC236}">
                <a16:creationId xmlns:a16="http://schemas.microsoft.com/office/drawing/2014/main" id="{C244469A-EA1A-B95E-D9CB-11AAD02B0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164" y="681037"/>
            <a:ext cx="4600177" cy="122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ep Reinforcement Learning for Scheduling in an Edge Computing-Based  Industrial Internet of Things">
            <a:extLst>
              <a:ext uri="{FF2B5EF4-FFF2-40B4-BE49-F238E27FC236}">
                <a16:creationId xmlns:a16="http://schemas.microsoft.com/office/drawing/2014/main" id="{74A301AC-2BD3-1C7B-5F35-866FC8395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1907751"/>
            <a:ext cx="4164518" cy="46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inbow DQN — The Best Reinforcement Learning Has to Offer? | by Wouter van  Heeswijk, PhD | Towards Data Science">
            <a:extLst>
              <a:ext uri="{FF2B5EF4-FFF2-40B4-BE49-F238E27FC236}">
                <a16:creationId xmlns:a16="http://schemas.microsoft.com/office/drawing/2014/main" id="{917B61A3-1C8F-028D-C627-2128A4FB0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34" y="2424536"/>
            <a:ext cx="4600176" cy="429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45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F34E8-FD4E-79FF-1F3B-CBEC51837921}"/>
              </a:ext>
            </a:extLst>
          </p:cNvPr>
          <p:cNvSpPr/>
          <p:nvPr/>
        </p:nvSpPr>
        <p:spPr>
          <a:xfrm>
            <a:off x="785090" y="452438"/>
            <a:ext cx="5781964" cy="3149600"/>
          </a:xfrm>
          <a:prstGeom prst="rect">
            <a:avLst/>
          </a:prstGeom>
          <a:solidFill>
            <a:srgbClr val="F6F6F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Naive Bayes</a:t>
            </a:r>
            <a:endParaRPr lang="nl-NL" sz="4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7467C5-3F1A-7495-0196-D3C8F5650332}"/>
              </a:ext>
            </a:extLst>
          </p:cNvPr>
          <p:cNvSpPr/>
          <p:nvPr/>
        </p:nvSpPr>
        <p:spPr>
          <a:xfrm>
            <a:off x="785090" y="3716708"/>
            <a:ext cx="5781964" cy="1528762"/>
          </a:xfrm>
          <a:prstGeom prst="rect">
            <a:avLst/>
          </a:prstGeom>
          <a:solidFill>
            <a:srgbClr val="F6F6F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coin bag with three coins, one is pulled out and you see the face. Predict the other side of the coin.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08843-5EA0-6AD6-83E9-9A174A6E06A3}"/>
              </a:ext>
            </a:extLst>
          </p:cNvPr>
          <p:cNvSpPr/>
          <p:nvPr/>
        </p:nvSpPr>
        <p:spPr>
          <a:xfrm>
            <a:off x="6743486" y="3716708"/>
            <a:ext cx="1975001" cy="1528762"/>
          </a:xfrm>
          <a:prstGeom prst="rect">
            <a:avLst/>
          </a:prstGeom>
          <a:solidFill>
            <a:srgbClr val="F6F6F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39C6BD-FCC2-50DE-747D-526509936071}"/>
              </a:ext>
            </a:extLst>
          </p:cNvPr>
          <p:cNvGrpSpPr/>
          <p:nvPr/>
        </p:nvGrpSpPr>
        <p:grpSpPr>
          <a:xfrm>
            <a:off x="7007076" y="3946905"/>
            <a:ext cx="922680" cy="988200"/>
            <a:chOff x="7007076" y="3946905"/>
            <a:chExt cx="922680" cy="98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E1AA5F-1CE9-49E7-CE97-BF82E87EA813}"/>
                    </a:ext>
                  </a:extLst>
                </p14:cNvPr>
                <p14:cNvContentPartPr/>
                <p14:nvPr/>
              </p14:nvContentPartPr>
              <p14:xfrm>
                <a:off x="7061076" y="4109985"/>
                <a:ext cx="281160" cy="35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E1AA5F-1CE9-49E7-CE97-BF82E87EA8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43436" y="4092345"/>
                  <a:ext cx="316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5101D2-3547-10A4-AF74-A9AEFF1BEAD9}"/>
                    </a:ext>
                  </a:extLst>
                </p14:cNvPr>
                <p14:cNvContentPartPr/>
                <p14:nvPr/>
              </p14:nvContentPartPr>
              <p14:xfrm>
                <a:off x="7162956" y="3946905"/>
                <a:ext cx="52560" cy="352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5101D2-3547-10A4-AF74-A9AEFF1BEA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44956" y="3928905"/>
                  <a:ext cx="882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F6010F-F7FC-1835-3D00-D8F615E7D4D4}"/>
                    </a:ext>
                  </a:extLst>
                </p14:cNvPr>
                <p14:cNvContentPartPr/>
                <p14:nvPr/>
              </p14:nvContentPartPr>
              <p14:xfrm>
                <a:off x="7007076" y="4453065"/>
                <a:ext cx="343080" cy="10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F6010F-F7FC-1835-3D00-D8F615E7D4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89436" y="4435065"/>
                  <a:ext cx="378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0859B8-DC0F-F88A-55B4-DAF1AD202092}"/>
                    </a:ext>
                  </a:extLst>
                </p14:cNvPr>
                <p14:cNvContentPartPr/>
                <p14:nvPr/>
              </p14:nvContentPartPr>
              <p14:xfrm>
                <a:off x="7105716" y="4561425"/>
                <a:ext cx="211320" cy="266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0859B8-DC0F-F88A-55B4-DAF1AD2020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88076" y="4543785"/>
                  <a:ext cx="2469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C1981C3-65D6-F82F-455C-68BC0FA8FEB1}"/>
                    </a:ext>
                  </a:extLst>
                </p14:cNvPr>
                <p14:cNvContentPartPr/>
                <p14:nvPr/>
              </p14:nvContentPartPr>
              <p14:xfrm>
                <a:off x="7685676" y="4028625"/>
                <a:ext cx="18360" cy="316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C1981C3-65D6-F82F-455C-68BC0FA8FE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68036" y="4010625"/>
                  <a:ext cx="54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851A67D-509B-B5C4-A8CC-494F198F46F9}"/>
                    </a:ext>
                  </a:extLst>
                </p14:cNvPr>
                <p14:cNvContentPartPr/>
                <p14:nvPr/>
              </p14:nvContentPartPr>
              <p14:xfrm>
                <a:off x="7577316" y="4199985"/>
                <a:ext cx="280080" cy="29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851A67D-509B-B5C4-A8CC-494F198F46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59316" y="4182345"/>
                  <a:ext cx="315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2D30B0-A700-BAAC-5D31-40EBC37B186D}"/>
                    </a:ext>
                  </a:extLst>
                </p14:cNvPr>
                <p14:cNvContentPartPr/>
                <p14:nvPr/>
              </p14:nvContentPartPr>
              <p14:xfrm>
                <a:off x="7568316" y="4490145"/>
                <a:ext cx="361440" cy="9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2D30B0-A700-BAAC-5D31-40EBC37B18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50676" y="4472505"/>
                  <a:ext cx="397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52D1221-6A64-04C8-D9BE-DA954BFBA864}"/>
                    </a:ext>
                  </a:extLst>
                </p14:cNvPr>
                <p14:cNvContentPartPr/>
                <p14:nvPr/>
              </p14:nvContentPartPr>
              <p14:xfrm>
                <a:off x="7549956" y="4734585"/>
                <a:ext cx="330840" cy="37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52D1221-6A64-04C8-D9BE-DA954BFBA8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31956" y="4716585"/>
                  <a:ext cx="366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77FDBDE-63E8-2B3D-8F23-D128E4C6E2F3}"/>
                    </a:ext>
                  </a:extLst>
                </p14:cNvPr>
                <p14:cNvContentPartPr/>
                <p14:nvPr/>
              </p14:nvContentPartPr>
              <p14:xfrm>
                <a:off x="7683516" y="4634865"/>
                <a:ext cx="21240" cy="300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77FDBDE-63E8-2B3D-8F23-D128E4C6E2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65516" y="4617225"/>
                  <a:ext cx="56880" cy="33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CBBA0E4-F4A2-50DE-1510-5F877114214C}"/>
                  </a:ext>
                </a:extLst>
              </p14:cNvPr>
              <p14:cNvContentPartPr/>
              <p14:nvPr/>
            </p14:nvContentPartPr>
            <p14:xfrm>
              <a:off x="8173836" y="4100625"/>
              <a:ext cx="209880" cy="263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CBBA0E4-F4A2-50DE-1510-5F87711421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55836" y="4082625"/>
                <a:ext cx="2455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ED3A710-274B-A280-6545-DCF745A2BB67}"/>
                  </a:ext>
                </a:extLst>
              </p14:cNvPr>
              <p14:cNvContentPartPr/>
              <p14:nvPr/>
            </p14:nvContentPartPr>
            <p14:xfrm>
              <a:off x="8066196" y="4490145"/>
              <a:ext cx="385200" cy="28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ED3A710-274B-A280-6545-DCF745A2BB6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48556" y="4472505"/>
                <a:ext cx="4208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5134971-5DDE-4906-5145-955B1C0B7063}"/>
                  </a:ext>
                </a:extLst>
              </p14:cNvPr>
              <p14:cNvContentPartPr/>
              <p14:nvPr/>
            </p14:nvContentPartPr>
            <p14:xfrm>
              <a:off x="8210556" y="4652145"/>
              <a:ext cx="181440" cy="237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5134971-5DDE-4906-5145-955B1C0B706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92916" y="4634505"/>
                <a:ext cx="217080" cy="2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78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A81720-F5BB-CF08-AD8B-0EB896145D13}"/>
              </a:ext>
            </a:extLst>
          </p:cNvPr>
          <p:cNvSpPr/>
          <p:nvPr/>
        </p:nvSpPr>
        <p:spPr>
          <a:xfrm>
            <a:off x="785090" y="452438"/>
            <a:ext cx="5781964" cy="3149600"/>
          </a:xfrm>
          <a:prstGeom prst="rect">
            <a:avLst/>
          </a:prstGeom>
          <a:solidFill>
            <a:srgbClr val="F6F6F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Graduation Internship Preparation</a:t>
            </a:r>
            <a:endParaRPr lang="nl-NL" sz="4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53ECA7-5D94-0483-0172-5E50EFDE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95" y="2342849"/>
            <a:ext cx="6122903" cy="3543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4F57C-523F-E173-B4FE-DB22B3DD2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2" r="1982" b="11149"/>
          <a:stretch/>
        </p:blipFill>
        <p:spPr>
          <a:xfrm>
            <a:off x="6640609" y="228299"/>
            <a:ext cx="5551391" cy="6182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71728D-8866-A069-7B0E-2B0E638D0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908" y="3598861"/>
            <a:ext cx="2806701" cy="2806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DAA5F2-8FB3-FAE7-8875-5A111E311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09" y="3023252"/>
            <a:ext cx="6701705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AC19BF-6E7B-8187-62AA-B03EBB1F2420}"/>
              </a:ext>
            </a:extLst>
          </p:cNvPr>
          <p:cNvSpPr/>
          <p:nvPr/>
        </p:nvSpPr>
        <p:spPr>
          <a:xfrm>
            <a:off x="785090" y="452438"/>
            <a:ext cx="5781964" cy="3149600"/>
          </a:xfrm>
          <a:prstGeom prst="rect">
            <a:avLst/>
          </a:prstGeom>
          <a:solidFill>
            <a:srgbClr val="F6F6F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Potential Project </a:t>
            </a:r>
          </a:p>
          <a:p>
            <a:pPr algn="ctr"/>
            <a:r>
              <a:rPr lang="en-US" sz="4800" dirty="0">
                <a:solidFill>
                  <a:schemeClr val="tx1"/>
                </a:solidFill>
              </a:rPr>
              <a:t>Feasibility Research</a:t>
            </a:r>
            <a:endParaRPr lang="nl-NL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5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AC19BF-6E7B-8187-62AA-B03EBB1F2420}"/>
              </a:ext>
            </a:extLst>
          </p:cNvPr>
          <p:cNvSpPr/>
          <p:nvPr/>
        </p:nvSpPr>
        <p:spPr>
          <a:xfrm>
            <a:off x="785089" y="452438"/>
            <a:ext cx="8110335" cy="3149600"/>
          </a:xfrm>
          <a:prstGeom prst="rect">
            <a:avLst/>
          </a:prstGeom>
          <a:solidFill>
            <a:srgbClr val="F6F6F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solidFill>
                  <a:schemeClr val="tx1"/>
                </a:solidFill>
              </a:rPr>
              <a:t>Leveraging Reinforcement Learning for Automated Testing </a:t>
            </a:r>
            <a:endParaRPr lang="nl-NL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8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Molen,Thomas T.R.A. Van der</dc:creator>
  <cp:lastModifiedBy>Molen,Thomas T.R.A. Van der</cp:lastModifiedBy>
  <cp:revision>1</cp:revision>
  <dcterms:created xsi:type="dcterms:W3CDTF">2024-01-21T14:54:17Z</dcterms:created>
  <dcterms:modified xsi:type="dcterms:W3CDTF">2024-01-21T15:49:11Z</dcterms:modified>
</cp:coreProperties>
</file>