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62" r:id="rId6"/>
    <p:sldId id="265" r:id="rId7"/>
    <p:sldId id="264" r:id="rId8"/>
    <p:sldId id="260" r:id="rId9"/>
    <p:sldId id="266" r:id="rId10"/>
    <p:sldId id="267" r:id="rId11"/>
    <p:sldId id="269" r:id="rId12"/>
    <p:sldId id="270" r:id="rId13"/>
    <p:sldId id="268" r:id="rId14"/>
    <p:sldId id="271" r:id="rId15"/>
    <p:sldId id="259" r:id="rId16"/>
    <p:sldId id="273" r:id="rId17"/>
    <p:sldId id="272" r:id="rId18"/>
    <p:sldId id="261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61" autoAdjust="0"/>
    <p:restoredTop sz="94660"/>
  </p:normalViewPr>
  <p:slideViewPr>
    <p:cSldViewPr snapToGrid="0">
      <p:cViewPr varScale="1">
        <p:scale>
          <a:sx n="78" d="100"/>
          <a:sy n="78" d="100"/>
        </p:scale>
        <p:origin x="59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4C0CE-35EC-4B36-8DCA-94EE61612F37}" type="datetimeFigureOut">
              <a:rPr lang="de-DE" smtClean="0"/>
              <a:t>24.05.2016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5F069-C2A1-46D0-9516-4589708086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8364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4C0CE-35EC-4B36-8DCA-94EE61612F37}" type="datetimeFigureOut">
              <a:rPr lang="de-DE" smtClean="0"/>
              <a:t>24.05.2016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5F069-C2A1-46D0-9516-4589708086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044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4C0CE-35EC-4B36-8DCA-94EE61612F37}" type="datetimeFigureOut">
              <a:rPr lang="de-DE" smtClean="0"/>
              <a:t>24.05.2016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5F069-C2A1-46D0-9516-4589708086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419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4C0CE-35EC-4B36-8DCA-94EE61612F37}" type="datetimeFigureOut">
              <a:rPr lang="de-DE" smtClean="0"/>
              <a:t>24.05.2016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5F069-C2A1-46D0-9516-4589708086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53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4C0CE-35EC-4B36-8DCA-94EE61612F37}" type="datetimeFigureOut">
              <a:rPr lang="de-DE" smtClean="0"/>
              <a:t>24.05.2016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5F069-C2A1-46D0-9516-4589708086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2459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4C0CE-35EC-4B36-8DCA-94EE61612F37}" type="datetimeFigureOut">
              <a:rPr lang="de-DE" smtClean="0"/>
              <a:t>24.05.2016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5F069-C2A1-46D0-9516-4589708086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5783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4C0CE-35EC-4B36-8DCA-94EE61612F37}" type="datetimeFigureOut">
              <a:rPr lang="de-DE" smtClean="0"/>
              <a:t>24.05.2016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5F069-C2A1-46D0-9516-4589708086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3286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4C0CE-35EC-4B36-8DCA-94EE61612F37}" type="datetimeFigureOut">
              <a:rPr lang="de-DE" smtClean="0"/>
              <a:t>24.05.2016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5F069-C2A1-46D0-9516-4589708086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270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4C0CE-35EC-4B36-8DCA-94EE61612F37}" type="datetimeFigureOut">
              <a:rPr lang="de-DE" smtClean="0"/>
              <a:t>24.05.2016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5F069-C2A1-46D0-9516-4589708086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1960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4C0CE-35EC-4B36-8DCA-94EE61612F37}" type="datetimeFigureOut">
              <a:rPr lang="de-DE" smtClean="0"/>
              <a:t>24.05.2016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5F069-C2A1-46D0-9516-4589708086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2857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4C0CE-35EC-4B36-8DCA-94EE61612F37}" type="datetimeFigureOut">
              <a:rPr lang="de-DE" smtClean="0"/>
              <a:t>24.05.2016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5F069-C2A1-46D0-9516-4589708086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8068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34C0CE-35EC-4B36-8DCA-94EE61612F37}" type="datetimeFigureOut">
              <a:rPr lang="de-DE" smtClean="0"/>
              <a:t>24.05.2016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E5F069-C2A1-46D0-9516-4589708086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3187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IT </a:t>
            </a:r>
            <a:r>
              <a:rPr lang="de-DE" dirty="0" err="1" smtClean="0"/>
              <a:t>Presentation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0340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Raid 1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Mirroring</a:t>
            </a:r>
            <a:endParaRPr lang="de-DE" dirty="0" smtClean="0"/>
          </a:p>
          <a:p>
            <a:r>
              <a:rPr lang="de-DE" dirty="0" smtClean="0"/>
              <a:t>50% </a:t>
            </a:r>
            <a:r>
              <a:rPr lang="de-DE" dirty="0" err="1" smtClean="0"/>
              <a:t>Capacity</a:t>
            </a:r>
            <a:r>
              <a:rPr lang="de-DE" dirty="0" smtClean="0"/>
              <a:t> „</a:t>
            </a:r>
            <a:r>
              <a:rPr lang="de-DE" dirty="0" err="1" smtClean="0"/>
              <a:t>wasted</a:t>
            </a:r>
            <a:r>
              <a:rPr lang="de-DE" dirty="0" smtClean="0"/>
              <a:t>“</a:t>
            </a:r>
          </a:p>
          <a:p>
            <a:r>
              <a:rPr lang="de-DE" dirty="0" smtClean="0"/>
              <a:t>„Bad“ Performance</a:t>
            </a:r>
          </a:p>
          <a:p>
            <a:endParaRPr lang="de-DE" dirty="0" smtClean="0"/>
          </a:p>
          <a:p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9787" y="1825625"/>
            <a:ext cx="1428750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165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Raid 5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At least 3 </a:t>
            </a:r>
            <a:r>
              <a:rPr lang="de-DE" dirty="0" err="1" smtClean="0"/>
              <a:t>disks</a:t>
            </a:r>
            <a:endParaRPr lang="de-DE" dirty="0" smtClean="0"/>
          </a:p>
          <a:p>
            <a:r>
              <a:rPr lang="de-DE" dirty="0" err="1" smtClean="0"/>
              <a:t>Parity</a:t>
            </a:r>
            <a:r>
              <a:rPr lang="de-DE" dirty="0" smtClean="0"/>
              <a:t> </a:t>
            </a:r>
            <a:r>
              <a:rPr lang="de-DE" dirty="0" err="1" smtClean="0"/>
              <a:t>distributed</a:t>
            </a:r>
            <a:r>
              <a:rPr lang="de-DE" dirty="0" smtClean="0"/>
              <a:t> </a:t>
            </a:r>
            <a:r>
              <a:rPr lang="de-DE" dirty="0" err="1" smtClean="0"/>
              <a:t>across</a:t>
            </a:r>
            <a:r>
              <a:rPr lang="de-DE" dirty="0" smtClean="0"/>
              <a:t> </a:t>
            </a:r>
            <a:r>
              <a:rPr lang="de-DE" dirty="0" err="1" smtClean="0"/>
              <a:t>disks</a:t>
            </a:r>
            <a:endParaRPr lang="de-DE" dirty="0" smtClean="0"/>
          </a:p>
          <a:p>
            <a:r>
              <a:rPr lang="de-DE" dirty="0" err="1" smtClean="0"/>
              <a:t>Increased</a:t>
            </a:r>
            <a:r>
              <a:rPr lang="de-DE" dirty="0" smtClean="0"/>
              <a:t> </a:t>
            </a:r>
            <a:r>
              <a:rPr lang="de-DE" dirty="0" err="1" smtClean="0"/>
              <a:t>performance</a:t>
            </a:r>
            <a:endParaRPr lang="de-DE" dirty="0" smtClean="0"/>
          </a:p>
          <a:p>
            <a:r>
              <a:rPr lang="de-DE" dirty="0" err="1" smtClean="0"/>
              <a:t>Less</a:t>
            </a:r>
            <a:r>
              <a:rPr lang="de-DE" dirty="0" smtClean="0"/>
              <a:t> </a:t>
            </a:r>
            <a:r>
              <a:rPr lang="de-DE" dirty="0" err="1" smtClean="0"/>
              <a:t>storage</a:t>
            </a:r>
            <a:r>
              <a:rPr lang="de-DE" dirty="0" smtClean="0"/>
              <a:t> „</a:t>
            </a:r>
            <a:r>
              <a:rPr lang="de-DE" dirty="0" err="1" smtClean="0"/>
              <a:t>wasted</a:t>
            </a:r>
            <a:r>
              <a:rPr lang="de-DE" dirty="0" smtClean="0"/>
              <a:t>“</a:t>
            </a:r>
          </a:p>
          <a:p>
            <a:endParaRPr lang="de-DE" dirty="0" smtClean="0"/>
          </a:p>
          <a:p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0958" y="2396438"/>
            <a:ext cx="2857500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65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Raid 6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= Raid 5 + </a:t>
            </a:r>
            <a:r>
              <a:rPr lang="de-DE" dirty="0" err="1" smtClean="0"/>
              <a:t>another</a:t>
            </a:r>
            <a:r>
              <a:rPr lang="de-DE" dirty="0" smtClean="0"/>
              <a:t> </a:t>
            </a:r>
            <a:r>
              <a:rPr lang="de-DE" dirty="0" err="1" smtClean="0"/>
              <a:t>parity</a:t>
            </a:r>
            <a:r>
              <a:rPr lang="de-DE" dirty="0" smtClean="0"/>
              <a:t> block</a:t>
            </a:r>
          </a:p>
          <a:p>
            <a:r>
              <a:rPr lang="de-DE" dirty="0" smtClean="0"/>
              <a:t>At least 4 </a:t>
            </a:r>
            <a:r>
              <a:rPr lang="de-DE" dirty="0" err="1" smtClean="0"/>
              <a:t>disks</a:t>
            </a:r>
            <a:endParaRPr lang="de-DE" dirty="0" smtClean="0"/>
          </a:p>
          <a:p>
            <a:r>
              <a:rPr lang="de-DE" dirty="0" err="1" smtClean="0"/>
              <a:t>Better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safety</a:t>
            </a:r>
            <a:endParaRPr lang="de-DE" dirty="0" smtClean="0"/>
          </a:p>
          <a:p>
            <a:r>
              <a:rPr lang="de-DE" dirty="0" smtClean="0"/>
              <a:t>More </a:t>
            </a:r>
            <a:r>
              <a:rPr lang="de-DE" dirty="0" err="1" smtClean="0"/>
              <a:t>storage</a:t>
            </a:r>
            <a:r>
              <a:rPr lang="de-DE" dirty="0" smtClean="0"/>
              <a:t> „</a:t>
            </a:r>
            <a:r>
              <a:rPr lang="de-DE" dirty="0" err="1" smtClean="0"/>
              <a:t>wasted</a:t>
            </a:r>
            <a:r>
              <a:rPr lang="de-DE" dirty="0" smtClean="0"/>
              <a:t>“ </a:t>
            </a:r>
            <a:r>
              <a:rPr lang="de-DE" dirty="0" err="1" smtClean="0"/>
              <a:t>than</a:t>
            </a:r>
            <a:r>
              <a:rPr lang="de-DE" dirty="0" smtClean="0"/>
              <a:t> </a:t>
            </a:r>
            <a:r>
              <a:rPr lang="de-DE" dirty="0" err="1" smtClean="0"/>
              <a:t>raid</a:t>
            </a:r>
            <a:r>
              <a:rPr lang="de-DE" dirty="0" smtClean="0"/>
              <a:t> 5</a:t>
            </a:r>
          </a:p>
          <a:p>
            <a:endParaRPr lang="de-DE" dirty="0" smtClean="0"/>
          </a:p>
          <a:p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6496" y="2533136"/>
            <a:ext cx="3348961" cy="1964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430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Raid – Software vs. Hardware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Better</a:t>
            </a:r>
            <a:r>
              <a:rPr lang="de-DE" dirty="0" smtClean="0"/>
              <a:t> </a:t>
            </a:r>
            <a:r>
              <a:rPr lang="de-DE" dirty="0" err="1" smtClean="0"/>
              <a:t>performance</a:t>
            </a:r>
            <a:endParaRPr lang="de-DE" dirty="0" smtClean="0"/>
          </a:p>
          <a:p>
            <a:pPr lvl="1"/>
            <a:r>
              <a:rPr lang="de-DE" dirty="0" err="1" smtClean="0"/>
              <a:t>Own</a:t>
            </a:r>
            <a:r>
              <a:rPr lang="de-DE" dirty="0" smtClean="0"/>
              <a:t> CPU</a:t>
            </a:r>
          </a:p>
          <a:p>
            <a:endParaRPr lang="de-DE" dirty="0"/>
          </a:p>
          <a:p>
            <a:r>
              <a:rPr lang="de-DE" dirty="0" smtClean="0"/>
              <a:t>OS </a:t>
            </a:r>
            <a:r>
              <a:rPr lang="de-DE" dirty="0" err="1" smtClean="0"/>
              <a:t>independent</a:t>
            </a:r>
            <a:endParaRPr lang="de-DE" dirty="0" smtClean="0"/>
          </a:p>
          <a:p>
            <a:endParaRPr lang="de-DE" dirty="0"/>
          </a:p>
          <a:p>
            <a:r>
              <a:rPr lang="de-DE" dirty="0" err="1" smtClean="0"/>
              <a:t>Relatively</a:t>
            </a:r>
            <a:r>
              <a:rPr lang="de-DE" dirty="0" smtClean="0"/>
              <a:t> expensive</a:t>
            </a:r>
          </a:p>
          <a:p>
            <a:endParaRPr lang="de-DE" dirty="0"/>
          </a:p>
          <a:p>
            <a:r>
              <a:rPr lang="de-DE" dirty="0" smtClean="0"/>
              <a:t>PCI </a:t>
            </a:r>
            <a:r>
              <a:rPr lang="de-DE" dirty="0" err="1" smtClean="0"/>
              <a:t>slot</a:t>
            </a:r>
            <a:r>
              <a:rPr lang="de-DE" dirty="0" smtClean="0"/>
              <a:t> </a:t>
            </a:r>
            <a:r>
              <a:rPr lang="de-DE" dirty="0" err="1" smtClean="0"/>
              <a:t>needed</a:t>
            </a:r>
            <a:endParaRPr lang="de-DE" dirty="0"/>
          </a:p>
        </p:txBody>
      </p:sp>
      <p:pic>
        <p:nvPicPr>
          <p:cNvPr id="8" name="Inhaltsplatzhalt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8784" y="2421559"/>
            <a:ext cx="3810000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981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Raid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 smtClean="0"/>
              <a:t>Hot Spare</a:t>
            </a:r>
          </a:p>
          <a:p>
            <a:pPr lvl="1"/>
            <a:r>
              <a:rPr lang="de-DE" dirty="0" err="1" smtClean="0"/>
              <a:t>One</a:t>
            </a:r>
            <a:r>
              <a:rPr lang="de-DE" dirty="0" smtClean="0"/>
              <a:t> 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more</a:t>
            </a:r>
            <a:r>
              <a:rPr lang="de-DE" dirty="0" smtClean="0"/>
              <a:t> </a:t>
            </a:r>
            <a:r>
              <a:rPr lang="de-DE" dirty="0" err="1" smtClean="0"/>
              <a:t>disks</a:t>
            </a:r>
            <a:r>
              <a:rPr lang="de-DE" dirty="0" smtClean="0"/>
              <a:t> </a:t>
            </a:r>
            <a:r>
              <a:rPr lang="de-DE" dirty="0" err="1" smtClean="0"/>
              <a:t>present</a:t>
            </a:r>
            <a:r>
              <a:rPr lang="de-DE" dirty="0" smtClean="0"/>
              <a:t> in </a:t>
            </a:r>
            <a:r>
              <a:rPr lang="de-DE" dirty="0" err="1" smtClean="0"/>
              <a:t>case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failure</a:t>
            </a:r>
            <a:endParaRPr lang="de-DE" dirty="0" smtClean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r>
              <a:rPr lang="de-DE" dirty="0" err="1" smtClean="0"/>
              <a:t>Combining</a:t>
            </a:r>
            <a:r>
              <a:rPr lang="de-DE" dirty="0" smtClean="0"/>
              <a:t> Raids</a:t>
            </a:r>
          </a:p>
          <a:p>
            <a:pPr lvl="1"/>
            <a:r>
              <a:rPr lang="de-DE" dirty="0" smtClean="0"/>
              <a:t>E.g. Raid 10, Raid 15…</a:t>
            </a:r>
          </a:p>
          <a:p>
            <a:pPr lvl="1"/>
            <a:r>
              <a:rPr lang="de-DE" dirty="0" smtClean="0"/>
              <a:t>Performance +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safety</a:t>
            </a:r>
            <a:endParaRPr lang="de-DE" dirty="0" smtClean="0"/>
          </a:p>
          <a:p>
            <a:endParaRPr lang="de-DE" dirty="0" smtClean="0"/>
          </a:p>
          <a:p>
            <a:endParaRPr lang="de-DE" dirty="0"/>
          </a:p>
          <a:p>
            <a:r>
              <a:rPr lang="de-DE" dirty="0" smtClean="0"/>
              <a:t>tDisk </a:t>
            </a:r>
            <a:r>
              <a:rPr lang="de-DE" dirty="0" err="1" smtClean="0"/>
              <a:t>advantage</a:t>
            </a:r>
            <a:r>
              <a:rPr lang="de-DE" dirty="0" smtClean="0"/>
              <a:t>: </a:t>
            </a:r>
            <a:r>
              <a:rPr lang="de-DE" dirty="0" err="1" smtClean="0"/>
              <a:t>flexibility</a:t>
            </a:r>
            <a:r>
              <a:rPr lang="de-DE" dirty="0" smtClean="0"/>
              <a:t>, </a:t>
            </a:r>
            <a:r>
              <a:rPr lang="de-DE" dirty="0" err="1" smtClean="0"/>
              <a:t>continuous</a:t>
            </a:r>
            <a:r>
              <a:rPr lang="de-DE" dirty="0" smtClean="0"/>
              <a:t> </a:t>
            </a:r>
            <a:r>
              <a:rPr lang="de-DE" dirty="0" err="1" smtClean="0"/>
              <a:t>optimization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28082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Filesystem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= Software </a:t>
            </a:r>
            <a:r>
              <a:rPr lang="de-DE" dirty="0" err="1" smtClean="0"/>
              <a:t>to</a:t>
            </a:r>
            <a:r>
              <a:rPr lang="de-DE" dirty="0" smtClean="0"/>
              <a:t> manage Files (</a:t>
            </a:r>
            <a:r>
              <a:rPr lang="de-DE" dirty="0" err="1" smtClean="0"/>
              <a:t>Inodes</a:t>
            </a:r>
            <a:r>
              <a:rPr lang="de-DE" dirty="0" smtClean="0"/>
              <a:t>) on a </a:t>
            </a:r>
            <a:r>
              <a:rPr lang="de-DE" dirty="0" err="1" smtClean="0"/>
              <a:t>disk</a:t>
            </a:r>
            <a:r>
              <a:rPr lang="de-DE" dirty="0" smtClean="0"/>
              <a:t> (</a:t>
            </a:r>
            <a:r>
              <a:rPr lang="de-DE" dirty="0" err="1" smtClean="0"/>
              <a:t>logical</a:t>
            </a:r>
            <a:r>
              <a:rPr lang="de-DE" dirty="0" smtClean="0"/>
              <a:t> / </a:t>
            </a:r>
            <a:r>
              <a:rPr lang="de-DE" dirty="0" err="1" smtClean="0"/>
              <a:t>physical</a:t>
            </a:r>
            <a:r>
              <a:rPr lang="de-DE" dirty="0" smtClean="0"/>
              <a:t>)</a:t>
            </a:r>
          </a:p>
          <a:p>
            <a:endParaRPr lang="de-DE" dirty="0"/>
          </a:p>
          <a:p>
            <a:r>
              <a:rPr lang="de-DE" dirty="0" smtClean="0"/>
              <a:t>Independent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underlying</a:t>
            </a:r>
            <a:r>
              <a:rPr lang="de-DE" dirty="0" smtClean="0"/>
              <a:t> </a:t>
            </a:r>
            <a:r>
              <a:rPr lang="de-DE" dirty="0" err="1" smtClean="0"/>
              <a:t>device</a:t>
            </a:r>
            <a:endParaRPr lang="de-DE" dirty="0" smtClean="0"/>
          </a:p>
          <a:p>
            <a:endParaRPr lang="de-DE" dirty="0"/>
          </a:p>
          <a:p>
            <a:r>
              <a:rPr lang="de-DE" dirty="0" err="1" smtClean="0"/>
              <a:t>Inode</a:t>
            </a:r>
            <a:endParaRPr lang="de-DE" dirty="0" smtClean="0"/>
          </a:p>
          <a:p>
            <a:pPr lvl="1"/>
            <a:r>
              <a:rPr lang="de-DE" dirty="0" smtClean="0"/>
              <a:t>= </a:t>
            </a:r>
            <a:r>
              <a:rPr lang="de-DE" dirty="0" err="1" smtClean="0"/>
              <a:t>file</a:t>
            </a:r>
            <a:r>
              <a:rPr lang="de-DE" dirty="0" smtClean="0"/>
              <a:t> + </a:t>
            </a:r>
            <a:r>
              <a:rPr lang="de-DE" dirty="0" err="1" smtClean="0"/>
              <a:t>metadata</a:t>
            </a:r>
            <a:r>
              <a:rPr lang="de-DE" dirty="0" smtClean="0"/>
              <a:t> (</a:t>
            </a:r>
            <a:r>
              <a:rPr lang="de-DE" dirty="0" err="1" smtClean="0"/>
              <a:t>Permissions</a:t>
            </a:r>
            <a:r>
              <a:rPr lang="de-DE" dirty="0" smtClean="0"/>
              <a:t>, </a:t>
            </a:r>
            <a:r>
              <a:rPr lang="de-DE" dirty="0" err="1" smtClean="0"/>
              <a:t>attributes</a:t>
            </a:r>
            <a:r>
              <a:rPr lang="de-DE" dirty="0" smtClean="0"/>
              <a:t>, </a:t>
            </a:r>
            <a:r>
              <a:rPr lang="de-DE" dirty="0" err="1" smtClean="0"/>
              <a:t>disk</a:t>
            </a:r>
            <a:r>
              <a:rPr lang="de-DE" dirty="0" smtClean="0"/>
              <a:t> </a:t>
            </a:r>
            <a:r>
              <a:rPr lang="de-DE" dirty="0" err="1" smtClean="0"/>
              <a:t>location</a:t>
            </a:r>
            <a:r>
              <a:rPr lang="de-DE" dirty="0" smtClean="0"/>
              <a:t>, </a:t>
            </a:r>
            <a:r>
              <a:rPr lang="de-DE" dirty="0" err="1" smtClean="0"/>
              <a:t>modify</a:t>
            </a:r>
            <a:r>
              <a:rPr lang="de-DE" dirty="0" smtClean="0"/>
              <a:t> time…)</a:t>
            </a:r>
          </a:p>
          <a:p>
            <a:endParaRPr lang="de-DE" dirty="0"/>
          </a:p>
          <a:p>
            <a:r>
              <a:rPr lang="de-DE" dirty="0" err="1" smtClean="0"/>
              <a:t>Examples</a:t>
            </a:r>
            <a:endParaRPr lang="de-DE" dirty="0" smtClean="0"/>
          </a:p>
          <a:p>
            <a:pPr lvl="1"/>
            <a:r>
              <a:rPr lang="de-DE" dirty="0" smtClean="0"/>
              <a:t>FAT, NTFS, EXT, ZFS…</a:t>
            </a:r>
          </a:p>
        </p:txBody>
      </p:sp>
    </p:spTree>
    <p:extLst>
      <p:ext uri="{BB962C8B-B14F-4D97-AF65-F5344CB8AC3E}">
        <p14:creationId xmlns:p14="http://schemas.microsoft.com/office/powerpoint/2010/main" val="2611114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Filesystem – </a:t>
            </a:r>
            <a:r>
              <a:rPr lang="de-DE" dirty="0" err="1" smtClean="0"/>
              <a:t>Inode</a:t>
            </a:r>
            <a:r>
              <a:rPr lang="de-DE" dirty="0" smtClean="0"/>
              <a:t> </a:t>
            </a:r>
            <a:r>
              <a:rPr lang="de-DE" dirty="0" err="1" smtClean="0"/>
              <a:t>table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List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Inodes</a:t>
            </a:r>
            <a:r>
              <a:rPr lang="de-DE" dirty="0" smtClean="0"/>
              <a:t> (Files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folders</a:t>
            </a:r>
            <a:r>
              <a:rPr lang="de-DE" dirty="0" smtClean="0"/>
              <a:t>)</a:t>
            </a:r>
          </a:p>
          <a:p>
            <a:r>
              <a:rPr lang="de-DE" dirty="0" err="1" smtClean="0"/>
              <a:t>Predefined</a:t>
            </a:r>
            <a:r>
              <a:rPr lang="de-DE" dirty="0" smtClean="0"/>
              <a:t> </a:t>
            </a:r>
            <a:r>
              <a:rPr lang="de-DE" dirty="0" err="1" smtClean="0"/>
              <a:t>position</a:t>
            </a:r>
            <a:r>
              <a:rPr lang="de-DE" dirty="0" smtClean="0"/>
              <a:t> </a:t>
            </a:r>
            <a:r>
              <a:rPr lang="de-DE" dirty="0" err="1" smtClean="0"/>
              <a:t>where</a:t>
            </a:r>
            <a:r>
              <a:rPr lang="de-DE" dirty="0" smtClean="0"/>
              <a:t> </a:t>
            </a:r>
            <a:r>
              <a:rPr lang="de-DE" dirty="0" err="1" smtClean="0"/>
              <a:t>stored</a:t>
            </a:r>
            <a:r>
              <a:rPr lang="de-DE" dirty="0" smtClean="0"/>
              <a:t> on </a:t>
            </a:r>
            <a:r>
              <a:rPr lang="de-DE" dirty="0" err="1" smtClean="0"/>
              <a:t>disk</a:t>
            </a:r>
            <a:endParaRPr lang="de-DE" dirty="0" smtClean="0"/>
          </a:p>
        </p:txBody>
      </p:sp>
      <p:sp>
        <p:nvSpPr>
          <p:cNvPr id="4" name="Rechteck 3"/>
          <p:cNvSpPr/>
          <p:nvPr/>
        </p:nvSpPr>
        <p:spPr>
          <a:xfrm>
            <a:off x="1000897" y="3052116"/>
            <a:ext cx="9984260" cy="8031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1989438" y="3052116"/>
            <a:ext cx="667265" cy="8031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Gleichschenkliges Dreieck 5"/>
          <p:cNvSpPr/>
          <p:nvPr/>
        </p:nvSpPr>
        <p:spPr>
          <a:xfrm>
            <a:off x="1890582" y="3892374"/>
            <a:ext cx="803189" cy="494271"/>
          </a:xfrm>
          <a:prstGeom prst="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838200" y="4386645"/>
            <a:ext cx="3262185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 smtClean="0"/>
              <a:t>Name: C:\Test</a:t>
            </a:r>
          </a:p>
          <a:p>
            <a:r>
              <a:rPr lang="de-DE" dirty="0" err="1" smtClean="0"/>
              <a:t>Owner</a:t>
            </a:r>
            <a:r>
              <a:rPr lang="de-DE" dirty="0" smtClean="0"/>
              <a:t>: Tom</a:t>
            </a:r>
          </a:p>
          <a:p>
            <a:r>
              <a:rPr lang="de-DE" dirty="0" err="1" smtClean="0"/>
              <a:t>Permissions</a:t>
            </a:r>
            <a:r>
              <a:rPr lang="de-DE" dirty="0" smtClean="0"/>
              <a:t>: …</a:t>
            </a:r>
          </a:p>
          <a:p>
            <a:r>
              <a:rPr lang="de-DE" dirty="0" err="1" smtClean="0"/>
              <a:t>Modification</a:t>
            </a:r>
            <a:r>
              <a:rPr lang="de-DE" dirty="0" smtClean="0"/>
              <a:t> Time: …</a:t>
            </a:r>
          </a:p>
          <a:p>
            <a:r>
              <a:rPr lang="de-DE" dirty="0" smtClean="0"/>
              <a:t>Data </a:t>
            </a:r>
            <a:r>
              <a:rPr lang="de-DE" dirty="0" err="1" smtClean="0"/>
              <a:t>blocks</a:t>
            </a:r>
            <a:r>
              <a:rPr lang="de-DE" dirty="0" smtClean="0"/>
              <a:t>: 12, 13, 14, 100, 101</a:t>
            </a:r>
            <a:endParaRPr lang="de-DE" dirty="0"/>
          </a:p>
        </p:txBody>
      </p:sp>
      <p:sp>
        <p:nvSpPr>
          <p:cNvPr id="8" name="Rechteck 7"/>
          <p:cNvSpPr/>
          <p:nvPr/>
        </p:nvSpPr>
        <p:spPr>
          <a:xfrm>
            <a:off x="2088292" y="5560541"/>
            <a:ext cx="1000897" cy="2471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3155095" y="5560541"/>
            <a:ext cx="799068" cy="2471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/>
          <p:cNvSpPr/>
          <p:nvPr/>
        </p:nvSpPr>
        <p:spPr>
          <a:xfrm>
            <a:off x="4386649" y="3052116"/>
            <a:ext cx="259492" cy="8031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9230498" y="3052116"/>
            <a:ext cx="172994" cy="8031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3" name="Gekrümmte Verbindung 12"/>
          <p:cNvCxnSpPr>
            <a:stCxn id="8" idx="2"/>
            <a:endCxn id="10" idx="2"/>
          </p:cNvCxnSpPr>
          <p:nvPr/>
        </p:nvCxnSpPr>
        <p:spPr>
          <a:xfrm rot="5400000" flipH="1" flipV="1">
            <a:off x="2576383" y="3867664"/>
            <a:ext cx="1952370" cy="1927654"/>
          </a:xfrm>
          <a:prstGeom prst="curvedConnector3">
            <a:avLst>
              <a:gd name="adj1" fmla="val -4525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krümmte Verbindung 15"/>
          <p:cNvCxnSpPr>
            <a:stCxn id="9" idx="2"/>
            <a:endCxn id="11" idx="2"/>
          </p:cNvCxnSpPr>
          <p:nvPr/>
        </p:nvCxnSpPr>
        <p:spPr>
          <a:xfrm rot="5400000" flipH="1" flipV="1">
            <a:off x="5459627" y="1950308"/>
            <a:ext cx="1952369" cy="5762366"/>
          </a:xfrm>
          <a:prstGeom prst="curvedConnector3">
            <a:avLst>
              <a:gd name="adj1" fmla="val -4145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979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Filesystem - </a:t>
            </a:r>
            <a:r>
              <a:rPr lang="de-DE" dirty="0" err="1" smtClean="0"/>
              <a:t>Fragmentation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12245"/>
          </a:xfrm>
        </p:spPr>
        <p:txBody>
          <a:bodyPr/>
          <a:lstStyle/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r>
              <a:rPr lang="de-DE" dirty="0" smtClean="0"/>
              <a:t>Modern </a:t>
            </a:r>
            <a:r>
              <a:rPr lang="de-DE" dirty="0" err="1" smtClean="0"/>
              <a:t>filesystems</a:t>
            </a:r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Not </a:t>
            </a:r>
            <a:r>
              <a:rPr lang="de-DE" dirty="0" err="1" smtClean="0"/>
              <a:t>only</a:t>
            </a:r>
            <a:r>
              <a:rPr lang="de-DE" dirty="0" smtClean="0"/>
              <a:t> </a:t>
            </a:r>
            <a:r>
              <a:rPr lang="de-DE" dirty="0" err="1" smtClean="0"/>
              <a:t>files</a:t>
            </a:r>
            <a:r>
              <a:rPr lang="de-DE" dirty="0" smtClean="0"/>
              <a:t> – also RAM</a:t>
            </a:r>
          </a:p>
        </p:txBody>
      </p:sp>
      <p:sp>
        <p:nvSpPr>
          <p:cNvPr id="4" name="Rechteck 3"/>
          <p:cNvSpPr/>
          <p:nvPr/>
        </p:nvSpPr>
        <p:spPr>
          <a:xfrm>
            <a:off x="838200" y="1544591"/>
            <a:ext cx="9984260" cy="8031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1344828" y="1544591"/>
            <a:ext cx="259492" cy="8031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1610499" y="1544591"/>
            <a:ext cx="172994" cy="80319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1783493" y="1544591"/>
            <a:ext cx="172994" cy="80319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2296299" y="1544591"/>
            <a:ext cx="259492" cy="8031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Gekrümmte Verbindung 10"/>
          <p:cNvCxnSpPr>
            <a:stCxn id="6" idx="2"/>
            <a:endCxn id="9" idx="2"/>
          </p:cNvCxnSpPr>
          <p:nvPr/>
        </p:nvCxnSpPr>
        <p:spPr>
          <a:xfrm rot="16200000" flipH="1">
            <a:off x="1950309" y="1872045"/>
            <a:ext cx="12700" cy="951471"/>
          </a:xfrm>
          <a:prstGeom prst="curvedConnector3">
            <a:avLst>
              <a:gd name="adj1" fmla="val 228648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/>
          <p:cNvSpPr txBox="1"/>
          <p:nvPr/>
        </p:nvSpPr>
        <p:spPr>
          <a:xfrm>
            <a:off x="1103873" y="2706129"/>
            <a:ext cx="1701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When</a:t>
            </a:r>
            <a:r>
              <a:rPr lang="de-DE" dirty="0" smtClean="0"/>
              <a:t> </a:t>
            </a:r>
            <a:r>
              <a:rPr lang="de-DE" dirty="0" err="1" smtClean="0"/>
              <a:t>growing</a:t>
            </a:r>
            <a:endParaRPr lang="de-DE" dirty="0"/>
          </a:p>
        </p:txBody>
      </p:sp>
      <p:sp>
        <p:nvSpPr>
          <p:cNvPr id="14" name="Rechteck 13"/>
          <p:cNvSpPr/>
          <p:nvPr/>
        </p:nvSpPr>
        <p:spPr>
          <a:xfrm>
            <a:off x="838200" y="4364940"/>
            <a:ext cx="9984260" cy="8031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/>
          <p:cNvSpPr/>
          <p:nvPr/>
        </p:nvSpPr>
        <p:spPr>
          <a:xfrm>
            <a:off x="1344828" y="4364940"/>
            <a:ext cx="259492" cy="8031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/>
          <p:cNvSpPr/>
          <p:nvPr/>
        </p:nvSpPr>
        <p:spPr>
          <a:xfrm>
            <a:off x="4860326" y="4368117"/>
            <a:ext cx="172994" cy="80319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/>
          <p:cNvSpPr/>
          <p:nvPr/>
        </p:nvSpPr>
        <p:spPr>
          <a:xfrm>
            <a:off x="8660028" y="4361763"/>
            <a:ext cx="172994" cy="80319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/>
          <p:cNvSpPr/>
          <p:nvPr/>
        </p:nvSpPr>
        <p:spPr>
          <a:xfrm>
            <a:off x="1610498" y="4361763"/>
            <a:ext cx="259492" cy="8031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1" name="Gekrümmte Verbindung 20"/>
          <p:cNvCxnSpPr>
            <a:stCxn id="15" idx="2"/>
            <a:endCxn id="18" idx="2"/>
          </p:cNvCxnSpPr>
          <p:nvPr/>
        </p:nvCxnSpPr>
        <p:spPr>
          <a:xfrm rot="5400000" flipH="1" flipV="1">
            <a:off x="1605820" y="5033707"/>
            <a:ext cx="3177" cy="265670"/>
          </a:xfrm>
          <a:prstGeom prst="curvedConnector3">
            <a:avLst>
              <a:gd name="adj1" fmla="val -719546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4032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Linux Kernel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Block vs. </a:t>
            </a:r>
            <a:r>
              <a:rPr lang="de-DE" dirty="0" err="1" smtClean="0"/>
              <a:t>Char</a:t>
            </a:r>
            <a:r>
              <a:rPr lang="de-DE" dirty="0" smtClean="0"/>
              <a:t> </a:t>
            </a:r>
            <a:r>
              <a:rPr lang="de-DE" dirty="0" err="1" smtClean="0"/>
              <a:t>device</a:t>
            </a:r>
            <a:endParaRPr lang="de-DE" dirty="0" smtClean="0"/>
          </a:p>
          <a:p>
            <a:r>
              <a:rPr lang="de-DE" dirty="0" smtClean="0"/>
              <a:t>Block </a:t>
            </a:r>
            <a:r>
              <a:rPr lang="de-DE" dirty="0" err="1" smtClean="0"/>
              <a:t>layer</a:t>
            </a:r>
            <a:endParaRPr lang="de-DE" dirty="0" smtClean="0"/>
          </a:p>
          <a:p>
            <a:r>
              <a:rPr lang="de-DE" dirty="0" smtClean="0"/>
              <a:t>/</a:t>
            </a:r>
            <a:r>
              <a:rPr lang="de-DE" dirty="0" err="1" smtClean="0"/>
              <a:t>dev</a:t>
            </a:r>
            <a:r>
              <a:rPr lang="de-DE" dirty="0" smtClean="0"/>
              <a:t>/…</a:t>
            </a:r>
          </a:p>
          <a:p>
            <a:r>
              <a:rPr lang="de-DE" dirty="0" smtClean="0"/>
              <a:t>tDisk block </a:t>
            </a:r>
            <a:r>
              <a:rPr lang="de-DE" dirty="0" err="1" smtClean="0"/>
              <a:t>view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416659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Linux Kernel – Block vs. </a:t>
            </a:r>
            <a:r>
              <a:rPr lang="de-DE" dirty="0" err="1" smtClean="0"/>
              <a:t>Char</a:t>
            </a:r>
            <a:r>
              <a:rPr lang="de-DE" dirty="0" smtClean="0"/>
              <a:t> </a:t>
            </a:r>
            <a:r>
              <a:rPr lang="de-DE" dirty="0" err="1" smtClean="0"/>
              <a:t>device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Block </a:t>
            </a:r>
            <a:r>
              <a:rPr lang="de-DE" dirty="0" err="1" smtClean="0"/>
              <a:t>devices</a:t>
            </a:r>
            <a:r>
              <a:rPr lang="de-DE" dirty="0" smtClean="0"/>
              <a:t> (e.g. HDD, tDisk…)</a:t>
            </a:r>
          </a:p>
          <a:p>
            <a:pPr lvl="1"/>
            <a:r>
              <a:rPr lang="de-DE" dirty="0" smtClean="0"/>
              <a:t>A </a:t>
            </a:r>
            <a:r>
              <a:rPr lang="de-DE" dirty="0" err="1" smtClean="0"/>
              <a:t>value</a:t>
            </a:r>
            <a:r>
              <a:rPr lang="de-DE" dirty="0" smtClean="0"/>
              <a:t> at a </a:t>
            </a:r>
            <a:r>
              <a:rPr lang="de-DE" dirty="0" err="1" smtClean="0"/>
              <a:t>location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value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was last </a:t>
            </a:r>
            <a:r>
              <a:rPr lang="de-DE" dirty="0" err="1" smtClean="0"/>
              <a:t>written</a:t>
            </a:r>
            <a:r>
              <a:rPr lang="de-DE" dirty="0" smtClean="0"/>
              <a:t> </a:t>
            </a:r>
            <a:r>
              <a:rPr lang="de-DE" dirty="0" err="1" smtClean="0"/>
              <a:t>there</a:t>
            </a:r>
            <a:endParaRPr lang="de-DE" dirty="0" smtClean="0"/>
          </a:p>
          <a:p>
            <a:pPr lvl="1"/>
            <a:r>
              <a:rPr lang="de-DE" dirty="0" smtClean="0"/>
              <a:t>Reads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cached</a:t>
            </a:r>
            <a:endParaRPr lang="de-DE" dirty="0" smtClean="0"/>
          </a:p>
          <a:p>
            <a:pPr lvl="1"/>
            <a:r>
              <a:rPr lang="de-DE" dirty="0" err="1" smtClean="0"/>
              <a:t>Writes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buffered</a:t>
            </a:r>
            <a:endParaRPr lang="de-DE" dirty="0" smtClean="0"/>
          </a:p>
          <a:p>
            <a:pPr lvl="1"/>
            <a:r>
              <a:rPr lang="de-DE" dirty="0" err="1" smtClean="0"/>
              <a:t>Normally</a:t>
            </a:r>
            <a:r>
              <a:rPr lang="de-DE" dirty="0" smtClean="0"/>
              <a:t> </a:t>
            </a:r>
            <a:r>
              <a:rPr lang="de-DE" dirty="0" err="1" smtClean="0"/>
              <a:t>seekable</a:t>
            </a:r>
            <a:endParaRPr lang="de-DE" dirty="0" smtClean="0"/>
          </a:p>
          <a:p>
            <a:pPr lvl="1"/>
            <a:r>
              <a:rPr lang="de-DE" dirty="0" smtClean="0"/>
              <a:t>Name: </a:t>
            </a:r>
            <a:r>
              <a:rPr lang="de-DE" dirty="0" err="1" smtClean="0"/>
              <a:t>Usually</a:t>
            </a:r>
            <a:r>
              <a:rPr lang="de-DE" dirty="0" smtClean="0"/>
              <a:t> </a:t>
            </a:r>
            <a:r>
              <a:rPr lang="de-DE" dirty="0" err="1" smtClean="0"/>
              <a:t>one</a:t>
            </a:r>
            <a:r>
              <a:rPr lang="de-DE" dirty="0" smtClean="0"/>
              <a:t> 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more</a:t>
            </a:r>
            <a:r>
              <a:rPr lang="de-DE" dirty="0" smtClean="0"/>
              <a:t> </a:t>
            </a:r>
            <a:r>
              <a:rPr lang="de-DE" dirty="0" err="1" smtClean="0"/>
              <a:t>blocks</a:t>
            </a:r>
            <a:r>
              <a:rPr lang="de-DE" dirty="0" smtClean="0"/>
              <a:t> (</a:t>
            </a:r>
            <a:r>
              <a:rPr lang="de-DE" dirty="0" err="1" smtClean="0"/>
              <a:t>sectors</a:t>
            </a:r>
            <a:r>
              <a:rPr lang="de-DE" dirty="0" smtClean="0"/>
              <a:t>; 512 </a:t>
            </a:r>
            <a:r>
              <a:rPr lang="de-DE" dirty="0" err="1" smtClean="0"/>
              <a:t>byte</a:t>
            </a:r>
            <a:r>
              <a:rPr lang="de-DE" dirty="0" smtClean="0"/>
              <a:t>)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read</a:t>
            </a:r>
            <a:r>
              <a:rPr lang="de-DE" dirty="0" smtClean="0"/>
              <a:t>/</a:t>
            </a:r>
            <a:r>
              <a:rPr lang="de-DE" dirty="0" err="1" smtClean="0"/>
              <a:t>written</a:t>
            </a:r>
            <a:endParaRPr lang="de-DE" dirty="0" smtClean="0"/>
          </a:p>
          <a:p>
            <a:endParaRPr lang="de-DE" dirty="0"/>
          </a:p>
          <a:p>
            <a:r>
              <a:rPr lang="de-DE" dirty="0" err="1" smtClean="0"/>
              <a:t>Character</a:t>
            </a:r>
            <a:r>
              <a:rPr lang="de-DE" dirty="0" smtClean="0"/>
              <a:t> </a:t>
            </a:r>
            <a:r>
              <a:rPr lang="de-DE" dirty="0" err="1" smtClean="0"/>
              <a:t>devices</a:t>
            </a:r>
            <a:r>
              <a:rPr lang="de-DE" dirty="0" smtClean="0"/>
              <a:t> (e.g. Audio, Video, Serial Port, Mouse, Keyboard…)</a:t>
            </a:r>
          </a:p>
          <a:p>
            <a:pPr lvl="1"/>
            <a:r>
              <a:rPr lang="de-DE" dirty="0" smtClean="0"/>
              <a:t>Writing 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reading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an immediate </a:t>
            </a:r>
            <a:r>
              <a:rPr lang="de-DE" dirty="0" err="1" smtClean="0"/>
              <a:t>action</a:t>
            </a:r>
            <a:endParaRPr lang="de-DE" dirty="0" smtClean="0"/>
          </a:p>
          <a:p>
            <a:pPr lvl="1"/>
            <a:r>
              <a:rPr lang="de-DE" dirty="0" smtClean="0"/>
              <a:t>Reading </a:t>
            </a:r>
            <a:r>
              <a:rPr lang="de-DE" dirty="0" err="1" smtClean="0"/>
              <a:t>might</a:t>
            </a:r>
            <a:r>
              <a:rPr lang="de-DE" dirty="0" smtClean="0"/>
              <a:t> </a:t>
            </a:r>
            <a:r>
              <a:rPr lang="de-DE" dirty="0" err="1" smtClean="0"/>
              <a:t>cause</a:t>
            </a:r>
            <a:r>
              <a:rPr lang="de-DE" dirty="0" smtClean="0"/>
              <a:t> </a:t>
            </a:r>
            <a:r>
              <a:rPr lang="de-DE" dirty="0" err="1" smtClean="0"/>
              <a:t>waiting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endParaRPr lang="de-DE" dirty="0" smtClean="0"/>
          </a:p>
          <a:p>
            <a:pPr lvl="1"/>
            <a:r>
              <a:rPr lang="de-DE" dirty="0" smtClean="0"/>
              <a:t>Name: </a:t>
            </a:r>
            <a:r>
              <a:rPr lang="de-DE" dirty="0" err="1" smtClean="0"/>
              <a:t>Each</a:t>
            </a:r>
            <a:r>
              <a:rPr lang="de-DE" dirty="0" smtClean="0"/>
              <a:t> </a:t>
            </a:r>
            <a:r>
              <a:rPr lang="de-DE" dirty="0" err="1" smtClean="0"/>
              <a:t>character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handled</a:t>
            </a:r>
            <a:r>
              <a:rPr lang="de-DE" dirty="0" smtClean="0"/>
              <a:t> </a:t>
            </a:r>
            <a:r>
              <a:rPr lang="de-DE" dirty="0" err="1" smtClean="0"/>
              <a:t>individually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16787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HDDs</a:t>
            </a:r>
          </a:p>
          <a:p>
            <a:r>
              <a:rPr lang="de-DE" dirty="0" smtClean="0"/>
              <a:t>Raid</a:t>
            </a:r>
          </a:p>
          <a:p>
            <a:r>
              <a:rPr lang="de-DE" dirty="0" smtClean="0"/>
              <a:t>Filesystem</a:t>
            </a:r>
          </a:p>
          <a:p>
            <a:r>
              <a:rPr lang="de-DE" dirty="0" smtClean="0"/>
              <a:t>Linux Kernel</a:t>
            </a:r>
          </a:p>
          <a:p>
            <a:r>
              <a:rPr lang="de-DE" dirty="0" smtClean="0"/>
              <a:t>NAS</a:t>
            </a:r>
          </a:p>
          <a:p>
            <a:r>
              <a:rPr lang="de-DE" dirty="0" smtClean="0"/>
              <a:t>Storage in Companies</a:t>
            </a:r>
          </a:p>
        </p:txBody>
      </p:sp>
    </p:spTree>
    <p:extLst>
      <p:ext uri="{BB962C8B-B14F-4D97-AF65-F5344CB8AC3E}">
        <p14:creationId xmlns:p14="http://schemas.microsoft.com/office/powerpoint/2010/main" val="1292738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Linux Kernel – Block </a:t>
            </a:r>
            <a:r>
              <a:rPr lang="de-DE" dirty="0" err="1" smtClean="0"/>
              <a:t>layer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7006" y="0"/>
            <a:ext cx="4694994" cy="6858000"/>
          </a:xfrm>
          <a:prstGeom prst="rect">
            <a:avLst/>
          </a:prstGeom>
        </p:spPr>
      </p:pic>
      <p:sp>
        <p:nvSpPr>
          <p:cNvPr id="6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de-DE" dirty="0" err="1" smtClean="0"/>
              <a:t>Process</a:t>
            </a:r>
            <a:r>
              <a:rPr lang="de-DE" dirty="0" smtClean="0"/>
              <a:t> </a:t>
            </a:r>
            <a:r>
              <a:rPr lang="de-DE" dirty="0" err="1" smtClean="0"/>
              <a:t>accesses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read</a:t>
            </a:r>
            <a:r>
              <a:rPr lang="de-DE" dirty="0" smtClean="0"/>
              <a:t>(), </a:t>
            </a:r>
            <a:r>
              <a:rPr lang="de-DE" dirty="0" err="1" smtClean="0"/>
              <a:t>write</a:t>
            </a:r>
            <a:r>
              <a:rPr lang="de-DE" dirty="0" smtClean="0"/>
              <a:t>()</a:t>
            </a:r>
          </a:p>
          <a:p>
            <a:r>
              <a:rPr lang="de-DE" dirty="0" smtClean="0"/>
              <a:t>VFS </a:t>
            </a:r>
            <a:r>
              <a:rPr lang="de-DE" dirty="0" err="1" smtClean="0"/>
              <a:t>receives</a:t>
            </a:r>
            <a:r>
              <a:rPr lang="de-DE" dirty="0" smtClean="0"/>
              <a:t> </a:t>
            </a:r>
            <a:r>
              <a:rPr lang="de-DE" dirty="0" err="1" smtClean="0"/>
              <a:t>request</a:t>
            </a:r>
            <a:r>
              <a:rPr lang="de-DE" dirty="0" smtClean="0"/>
              <a:t>, </a:t>
            </a:r>
            <a:r>
              <a:rPr lang="de-DE" dirty="0" err="1" smtClean="0"/>
              <a:t>checks</a:t>
            </a:r>
            <a:r>
              <a:rPr lang="de-DE" dirty="0" smtClean="0"/>
              <a:t> </a:t>
            </a:r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buffered</a:t>
            </a:r>
            <a:endParaRPr lang="de-DE" dirty="0" smtClean="0"/>
          </a:p>
          <a:p>
            <a:r>
              <a:rPr lang="de-DE" dirty="0" err="1" smtClean="0"/>
              <a:t>Fragmented</a:t>
            </a:r>
            <a:r>
              <a:rPr lang="de-DE" dirty="0" smtClean="0"/>
              <a:t> </a:t>
            </a:r>
            <a:r>
              <a:rPr lang="de-DE" dirty="0" err="1" smtClean="0"/>
              <a:t>files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„</a:t>
            </a:r>
            <a:r>
              <a:rPr lang="de-DE" dirty="0" err="1" smtClean="0"/>
              <a:t>mapped</a:t>
            </a:r>
            <a:r>
              <a:rPr lang="de-DE" dirty="0" smtClean="0"/>
              <a:t>“ </a:t>
            </a:r>
            <a:r>
              <a:rPr lang="de-DE" dirty="0" err="1" smtClean="0"/>
              <a:t>together</a:t>
            </a:r>
            <a:endParaRPr lang="de-DE" dirty="0" smtClean="0"/>
          </a:p>
          <a:p>
            <a:r>
              <a:rPr lang="de-DE" dirty="0" smtClean="0"/>
              <a:t>IO </a:t>
            </a:r>
            <a:r>
              <a:rPr lang="de-DE" dirty="0" err="1" smtClean="0"/>
              <a:t>requests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sent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driver</a:t>
            </a:r>
            <a:endParaRPr lang="de-DE" dirty="0" smtClean="0"/>
          </a:p>
          <a:p>
            <a:r>
              <a:rPr lang="de-DE" dirty="0" smtClean="0"/>
              <a:t>Driver </a:t>
            </a:r>
            <a:r>
              <a:rPr lang="de-DE" dirty="0" err="1" smtClean="0"/>
              <a:t>physically</a:t>
            </a:r>
            <a:r>
              <a:rPr lang="de-DE" dirty="0" smtClean="0"/>
              <a:t> </a:t>
            </a:r>
            <a:r>
              <a:rPr lang="de-DE" dirty="0" err="1" smtClean="0"/>
              <a:t>reads</a:t>
            </a:r>
            <a:r>
              <a:rPr lang="de-DE" dirty="0" smtClean="0"/>
              <a:t>/</a:t>
            </a:r>
            <a:r>
              <a:rPr lang="de-DE" dirty="0" err="1" smtClean="0"/>
              <a:t>writes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71745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Linux Kernel - /</a:t>
            </a:r>
            <a:r>
              <a:rPr lang="de-DE" dirty="0" err="1" smtClean="0"/>
              <a:t>dev</a:t>
            </a:r>
            <a:r>
              <a:rPr lang="de-DE" dirty="0" smtClean="0"/>
              <a:t>/…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In Unix „</a:t>
            </a:r>
            <a:r>
              <a:rPr lang="de-DE" dirty="0" err="1" smtClean="0"/>
              <a:t>everything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a </a:t>
            </a:r>
            <a:r>
              <a:rPr lang="de-DE" dirty="0" err="1" smtClean="0"/>
              <a:t>file</a:t>
            </a:r>
            <a:r>
              <a:rPr lang="de-DE" dirty="0" smtClean="0"/>
              <a:t>“</a:t>
            </a:r>
          </a:p>
          <a:p>
            <a:r>
              <a:rPr lang="de-DE" dirty="0" smtClean="0"/>
              <a:t>/</a:t>
            </a:r>
            <a:r>
              <a:rPr lang="de-DE" dirty="0" err="1" smtClean="0"/>
              <a:t>dev</a:t>
            </a:r>
            <a:r>
              <a:rPr lang="de-DE" dirty="0" smtClean="0"/>
              <a:t>/… </a:t>
            </a:r>
            <a:r>
              <a:rPr lang="de-DE" dirty="0" err="1" smtClean="0"/>
              <a:t>contains</a:t>
            </a:r>
            <a:r>
              <a:rPr lang="de-DE" dirty="0" smtClean="0"/>
              <a:t> </a:t>
            </a:r>
            <a:r>
              <a:rPr lang="de-DE" dirty="0" err="1" smtClean="0"/>
              <a:t>special</a:t>
            </a:r>
            <a:r>
              <a:rPr lang="de-DE" dirty="0" smtClean="0"/>
              <a:t> </a:t>
            </a:r>
            <a:r>
              <a:rPr lang="de-DE" dirty="0" err="1" smtClean="0"/>
              <a:t>files</a:t>
            </a:r>
            <a:endParaRPr lang="de-DE" dirty="0" smtClean="0"/>
          </a:p>
          <a:p>
            <a:pPr lvl="1"/>
            <a:r>
              <a:rPr lang="de-DE" dirty="0" smtClean="0"/>
              <a:t>Block </a:t>
            </a:r>
            <a:r>
              <a:rPr lang="de-DE" dirty="0" err="1" smtClean="0"/>
              <a:t>special</a:t>
            </a:r>
            <a:r>
              <a:rPr lang="de-DE" dirty="0" smtClean="0"/>
              <a:t> </a:t>
            </a:r>
            <a:r>
              <a:rPr lang="de-DE" dirty="0" err="1" smtClean="0"/>
              <a:t>file</a:t>
            </a:r>
            <a:endParaRPr lang="de-DE" dirty="0" smtClean="0"/>
          </a:p>
          <a:p>
            <a:pPr lvl="1"/>
            <a:r>
              <a:rPr lang="de-DE" dirty="0" err="1" smtClean="0"/>
              <a:t>Character</a:t>
            </a:r>
            <a:r>
              <a:rPr lang="de-DE" dirty="0" smtClean="0"/>
              <a:t> </a:t>
            </a:r>
            <a:r>
              <a:rPr lang="de-DE" dirty="0" err="1" smtClean="0"/>
              <a:t>special</a:t>
            </a:r>
            <a:r>
              <a:rPr lang="de-DE" dirty="0" smtClean="0"/>
              <a:t> </a:t>
            </a:r>
            <a:r>
              <a:rPr lang="de-DE" dirty="0" err="1" smtClean="0"/>
              <a:t>file</a:t>
            </a:r>
            <a:endParaRPr lang="de-DE" dirty="0" smtClean="0"/>
          </a:p>
          <a:p>
            <a:pPr lvl="1"/>
            <a:r>
              <a:rPr lang="de-DE" dirty="0" smtClean="0"/>
              <a:t>Interfaces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device</a:t>
            </a:r>
            <a:r>
              <a:rPr lang="de-DE" dirty="0" smtClean="0"/>
              <a:t> </a:t>
            </a:r>
            <a:r>
              <a:rPr lang="de-DE" dirty="0" err="1" smtClean="0"/>
              <a:t>drivers</a:t>
            </a:r>
            <a:endParaRPr lang="de-DE" dirty="0" smtClean="0"/>
          </a:p>
          <a:p>
            <a:pPr lvl="1"/>
            <a:r>
              <a:rPr lang="de-DE" dirty="0" smtClean="0"/>
              <a:t>Major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minornumber</a:t>
            </a:r>
            <a:endParaRPr lang="de-DE" dirty="0" smtClean="0"/>
          </a:p>
          <a:p>
            <a:r>
              <a:rPr lang="de-DE" dirty="0" err="1" smtClean="0"/>
              <a:t>Simplifies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unifies</a:t>
            </a:r>
            <a:r>
              <a:rPr lang="de-DE" dirty="0" smtClean="0"/>
              <a:t> </a:t>
            </a:r>
            <a:r>
              <a:rPr lang="de-DE" dirty="0" err="1" smtClean="0"/>
              <a:t>driver</a:t>
            </a:r>
            <a:r>
              <a:rPr lang="de-DE" dirty="0" smtClean="0"/>
              <a:t> </a:t>
            </a:r>
            <a:r>
              <a:rPr lang="de-DE" dirty="0" err="1" smtClean="0"/>
              <a:t>communication</a:t>
            </a:r>
            <a:endParaRPr lang="de-DE" dirty="0" smtClean="0"/>
          </a:p>
          <a:p>
            <a:r>
              <a:rPr lang="de-DE" dirty="0" err="1" smtClean="0"/>
              <a:t>Naming</a:t>
            </a:r>
            <a:r>
              <a:rPr lang="de-DE" dirty="0" smtClean="0"/>
              <a:t>: </a:t>
            </a:r>
            <a:r>
              <a:rPr lang="de-DE" dirty="0" err="1" smtClean="0"/>
              <a:t>fb</a:t>
            </a:r>
            <a:r>
              <a:rPr lang="de-DE" dirty="0" smtClean="0"/>
              <a:t> (</a:t>
            </a:r>
            <a:r>
              <a:rPr lang="de-DE" dirty="0" err="1" smtClean="0"/>
              <a:t>framebuffer</a:t>
            </a:r>
            <a:r>
              <a:rPr lang="de-DE" dirty="0" smtClean="0"/>
              <a:t>), </a:t>
            </a:r>
            <a:r>
              <a:rPr lang="de-DE" dirty="0" err="1" smtClean="0"/>
              <a:t>hd</a:t>
            </a:r>
            <a:r>
              <a:rPr lang="de-DE" dirty="0"/>
              <a:t> </a:t>
            </a:r>
            <a:r>
              <a:rPr lang="de-DE" dirty="0" smtClean="0"/>
              <a:t>(IDE </a:t>
            </a:r>
            <a:r>
              <a:rPr lang="de-DE" dirty="0" err="1" smtClean="0"/>
              <a:t>disks</a:t>
            </a:r>
            <a:r>
              <a:rPr lang="de-DE" dirty="0" smtClean="0"/>
              <a:t>), </a:t>
            </a:r>
            <a:r>
              <a:rPr lang="de-DE" dirty="0" err="1" smtClean="0"/>
              <a:t>sd</a:t>
            </a:r>
            <a:r>
              <a:rPr lang="de-DE" dirty="0" smtClean="0"/>
              <a:t> (SCSI, SATA, USB), </a:t>
            </a:r>
            <a:r>
              <a:rPr lang="de-DE" dirty="0" err="1" smtClean="0"/>
              <a:t>tty</a:t>
            </a:r>
            <a:r>
              <a:rPr lang="de-DE" dirty="0" smtClean="0"/>
              <a:t> (Terminal)…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1894" y="2394121"/>
            <a:ext cx="4849001" cy="855706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6611894" y="2357049"/>
            <a:ext cx="147252" cy="9422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9057502" y="2357049"/>
            <a:ext cx="164759" cy="9422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9408642" y="2357049"/>
            <a:ext cx="147252" cy="9422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8872151" y="1383957"/>
            <a:ext cx="1556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Major = </a:t>
            </a:r>
            <a:r>
              <a:rPr lang="de-DE" dirty="0" err="1" smtClean="0"/>
              <a:t>driver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9408642" y="3743898"/>
            <a:ext cx="19451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Minor = </a:t>
            </a:r>
            <a:r>
              <a:rPr lang="de-DE" dirty="0" err="1" smtClean="0"/>
              <a:t>particular</a:t>
            </a:r>
            <a:r>
              <a:rPr lang="de-DE" dirty="0" smtClean="0"/>
              <a:t> </a:t>
            </a:r>
            <a:r>
              <a:rPr lang="de-DE" dirty="0" err="1" smtClean="0"/>
              <a:t>device</a:t>
            </a:r>
            <a:endParaRPr lang="de-DE" dirty="0"/>
          </a:p>
        </p:txBody>
      </p:sp>
      <p:cxnSp>
        <p:nvCxnSpPr>
          <p:cNvPr id="11" name="Gerade Verbindung mit Pfeil 10"/>
          <p:cNvCxnSpPr>
            <a:stCxn id="9" idx="0"/>
            <a:endCxn id="7" idx="2"/>
          </p:cNvCxnSpPr>
          <p:nvPr/>
        </p:nvCxnSpPr>
        <p:spPr>
          <a:xfrm flipH="1" flipV="1">
            <a:off x="9482268" y="3299252"/>
            <a:ext cx="898953" cy="4446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>
            <a:stCxn id="8" idx="2"/>
            <a:endCxn id="6" idx="0"/>
          </p:cNvCxnSpPr>
          <p:nvPr/>
        </p:nvCxnSpPr>
        <p:spPr>
          <a:xfrm flipH="1">
            <a:off x="9139882" y="1753289"/>
            <a:ext cx="510745" cy="6037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/>
          <p:cNvSpPr txBox="1"/>
          <p:nvPr/>
        </p:nvSpPr>
        <p:spPr>
          <a:xfrm>
            <a:off x="6310182" y="1481733"/>
            <a:ext cx="1371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Block </a:t>
            </a:r>
            <a:r>
              <a:rPr lang="de-DE" dirty="0" err="1" smtClean="0"/>
              <a:t>device</a:t>
            </a:r>
            <a:endParaRPr lang="de-DE" dirty="0"/>
          </a:p>
        </p:txBody>
      </p:sp>
      <p:cxnSp>
        <p:nvCxnSpPr>
          <p:cNvPr id="19" name="Gerade Verbindung mit Pfeil 18"/>
          <p:cNvCxnSpPr>
            <a:stCxn id="17" idx="2"/>
            <a:endCxn id="5" idx="0"/>
          </p:cNvCxnSpPr>
          <p:nvPr/>
        </p:nvCxnSpPr>
        <p:spPr>
          <a:xfrm flipH="1">
            <a:off x="6685520" y="1851065"/>
            <a:ext cx="310463" cy="505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3832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tDisk – Block </a:t>
            </a:r>
            <a:r>
              <a:rPr lang="de-DE" dirty="0" err="1" smtClean="0"/>
              <a:t>view</a:t>
            </a:r>
            <a:endParaRPr lang="de-DE" dirty="0"/>
          </a:p>
        </p:txBody>
      </p:sp>
      <p:cxnSp>
        <p:nvCxnSpPr>
          <p:cNvPr id="8" name="Gerader Verbinder 7"/>
          <p:cNvCxnSpPr/>
          <p:nvPr/>
        </p:nvCxnSpPr>
        <p:spPr>
          <a:xfrm>
            <a:off x="1900884" y="2755556"/>
            <a:ext cx="8417011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/>
          <p:cNvSpPr txBox="1"/>
          <p:nvPr/>
        </p:nvSpPr>
        <p:spPr>
          <a:xfrm>
            <a:off x="1900884" y="2829696"/>
            <a:ext cx="9164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Kernel</a:t>
            </a:r>
            <a:endParaRPr lang="de-DE" sz="1200" dirty="0"/>
          </a:p>
        </p:txBody>
      </p:sp>
      <p:sp>
        <p:nvSpPr>
          <p:cNvPr id="10" name="Textfeld 9"/>
          <p:cNvSpPr txBox="1"/>
          <p:nvPr/>
        </p:nvSpPr>
        <p:spPr>
          <a:xfrm>
            <a:off x="1900884" y="2380734"/>
            <a:ext cx="9164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User</a:t>
            </a:r>
            <a:endParaRPr lang="de-DE" sz="1200" dirty="0"/>
          </a:p>
        </p:txBody>
      </p:sp>
      <p:sp>
        <p:nvSpPr>
          <p:cNvPr id="11" name="Rechteck 10"/>
          <p:cNvSpPr/>
          <p:nvPr/>
        </p:nvSpPr>
        <p:spPr>
          <a:xfrm>
            <a:off x="3982998" y="2001666"/>
            <a:ext cx="1915297" cy="39129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Process</a:t>
            </a:r>
            <a:endParaRPr lang="de-DE" dirty="0"/>
          </a:p>
        </p:txBody>
      </p:sp>
      <p:sp>
        <p:nvSpPr>
          <p:cNvPr id="12" name="Rechteck 11"/>
          <p:cNvSpPr/>
          <p:nvPr/>
        </p:nvSpPr>
        <p:spPr>
          <a:xfrm>
            <a:off x="5708836" y="4996564"/>
            <a:ext cx="1915297" cy="39129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tDisk </a:t>
            </a:r>
            <a:r>
              <a:rPr lang="de-DE" dirty="0" err="1" smtClean="0"/>
              <a:t>driver</a:t>
            </a:r>
            <a:endParaRPr lang="de-DE" dirty="0"/>
          </a:p>
        </p:txBody>
      </p:sp>
      <p:sp>
        <p:nvSpPr>
          <p:cNvPr id="13" name="Rechteck 12"/>
          <p:cNvSpPr/>
          <p:nvPr/>
        </p:nvSpPr>
        <p:spPr>
          <a:xfrm>
            <a:off x="3982998" y="3118150"/>
            <a:ext cx="1915297" cy="39129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VFS</a:t>
            </a:r>
            <a:endParaRPr lang="de-DE" dirty="0"/>
          </a:p>
        </p:txBody>
      </p:sp>
      <p:sp>
        <p:nvSpPr>
          <p:cNvPr id="14" name="Rechteck 13"/>
          <p:cNvSpPr/>
          <p:nvPr/>
        </p:nvSpPr>
        <p:spPr>
          <a:xfrm>
            <a:off x="3175703" y="3990600"/>
            <a:ext cx="1915297" cy="39129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…</a:t>
            </a:r>
            <a:endParaRPr lang="de-DE" dirty="0"/>
          </a:p>
        </p:txBody>
      </p:sp>
      <p:sp>
        <p:nvSpPr>
          <p:cNvPr id="15" name="Rechteck 14"/>
          <p:cNvSpPr/>
          <p:nvPr/>
        </p:nvSpPr>
        <p:spPr>
          <a:xfrm>
            <a:off x="2335442" y="4799173"/>
            <a:ext cx="1915297" cy="78608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Block </a:t>
            </a:r>
            <a:r>
              <a:rPr lang="de-DE" dirty="0" err="1" smtClean="0"/>
              <a:t>device</a:t>
            </a:r>
            <a:r>
              <a:rPr lang="de-DE" dirty="0" smtClean="0"/>
              <a:t> </a:t>
            </a:r>
            <a:r>
              <a:rPr lang="de-DE" dirty="0" err="1" smtClean="0"/>
              <a:t>driver</a:t>
            </a:r>
            <a:r>
              <a:rPr lang="de-DE" dirty="0" smtClean="0"/>
              <a:t>, SATA…</a:t>
            </a:r>
            <a:endParaRPr lang="de-DE" dirty="0"/>
          </a:p>
        </p:txBody>
      </p:sp>
      <p:sp>
        <p:nvSpPr>
          <p:cNvPr id="17" name="Flussdiagramm: Magnetplattenspeicher 16"/>
          <p:cNvSpPr/>
          <p:nvPr/>
        </p:nvSpPr>
        <p:spPr>
          <a:xfrm>
            <a:off x="2767933" y="6002529"/>
            <a:ext cx="1050313" cy="580767"/>
          </a:xfrm>
          <a:prstGeom prst="flowChartMagneticDisk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HDD</a:t>
            </a:r>
            <a:endParaRPr lang="de-DE" dirty="0"/>
          </a:p>
        </p:txBody>
      </p:sp>
      <p:cxnSp>
        <p:nvCxnSpPr>
          <p:cNvPr id="25" name="Gerade Verbindung mit Pfeil 24"/>
          <p:cNvCxnSpPr>
            <a:stCxn id="12" idx="1"/>
            <a:endCxn id="15" idx="3"/>
          </p:cNvCxnSpPr>
          <p:nvPr/>
        </p:nvCxnSpPr>
        <p:spPr>
          <a:xfrm flipH="1">
            <a:off x="4250739" y="5192213"/>
            <a:ext cx="1458097" cy="0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/>
          <p:cNvCxnSpPr>
            <a:stCxn id="13" idx="2"/>
            <a:endCxn id="14" idx="0"/>
          </p:cNvCxnSpPr>
          <p:nvPr/>
        </p:nvCxnSpPr>
        <p:spPr>
          <a:xfrm flipH="1">
            <a:off x="4133352" y="3509447"/>
            <a:ext cx="807295" cy="4811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>
            <a:stCxn id="14" idx="2"/>
            <a:endCxn id="15" idx="0"/>
          </p:cNvCxnSpPr>
          <p:nvPr/>
        </p:nvCxnSpPr>
        <p:spPr>
          <a:xfrm flipH="1">
            <a:off x="3293091" y="4381897"/>
            <a:ext cx="840261" cy="4172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>
            <a:stCxn id="15" idx="2"/>
            <a:endCxn id="17" idx="1"/>
          </p:cNvCxnSpPr>
          <p:nvPr/>
        </p:nvCxnSpPr>
        <p:spPr>
          <a:xfrm flipH="1">
            <a:off x="3293090" y="5585253"/>
            <a:ext cx="1" cy="4172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winkelte Verbindung 43"/>
          <p:cNvCxnSpPr>
            <a:stCxn id="12" idx="1"/>
            <a:endCxn id="13" idx="3"/>
          </p:cNvCxnSpPr>
          <p:nvPr/>
        </p:nvCxnSpPr>
        <p:spPr>
          <a:xfrm rot="10800000" flipH="1">
            <a:off x="5708835" y="3313799"/>
            <a:ext cx="189459" cy="1878414"/>
          </a:xfrm>
          <a:prstGeom prst="bentConnector5">
            <a:avLst>
              <a:gd name="adj1" fmla="val -120659"/>
              <a:gd name="adj2" fmla="val 40790"/>
              <a:gd name="adj3" fmla="val 220659"/>
            </a:avLst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/>
          <p:cNvCxnSpPr>
            <a:stCxn id="11" idx="2"/>
            <a:endCxn id="13" idx="0"/>
          </p:cNvCxnSpPr>
          <p:nvPr/>
        </p:nvCxnSpPr>
        <p:spPr>
          <a:xfrm>
            <a:off x="4940647" y="2392963"/>
            <a:ext cx="0" cy="7251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hteck 54"/>
          <p:cNvSpPr/>
          <p:nvPr/>
        </p:nvSpPr>
        <p:spPr>
          <a:xfrm>
            <a:off x="7624133" y="4996563"/>
            <a:ext cx="1458097" cy="39129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Netlink</a:t>
            </a:r>
            <a:endParaRPr lang="de-DE" dirty="0"/>
          </a:p>
        </p:txBody>
      </p:sp>
      <p:sp>
        <p:nvSpPr>
          <p:cNvPr id="58" name="Rechteck 57"/>
          <p:cNvSpPr/>
          <p:nvPr/>
        </p:nvSpPr>
        <p:spPr>
          <a:xfrm>
            <a:off x="7395532" y="2001666"/>
            <a:ext cx="1915297" cy="39129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Plugin</a:t>
            </a:r>
            <a:endParaRPr lang="de-DE" dirty="0"/>
          </a:p>
        </p:txBody>
      </p:sp>
      <p:cxnSp>
        <p:nvCxnSpPr>
          <p:cNvPr id="60" name="Gerade Verbindung mit Pfeil 59"/>
          <p:cNvCxnSpPr>
            <a:stCxn id="55" idx="0"/>
            <a:endCxn id="58" idx="2"/>
          </p:cNvCxnSpPr>
          <p:nvPr/>
        </p:nvCxnSpPr>
        <p:spPr>
          <a:xfrm flipH="1" flipV="1">
            <a:off x="8353181" y="2392963"/>
            <a:ext cx="1" cy="2603600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feld 60"/>
          <p:cNvSpPr txBox="1"/>
          <p:nvPr/>
        </p:nvSpPr>
        <p:spPr>
          <a:xfrm>
            <a:off x="6178380" y="3571193"/>
            <a:ext cx="511679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accent1">
                    <a:lumMod val="75000"/>
                  </a:schemeClr>
                </a:solidFill>
              </a:rPr>
              <a:t>File</a:t>
            </a:r>
            <a:endParaRPr lang="de-DE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2" name="Textfeld 61"/>
          <p:cNvSpPr txBox="1"/>
          <p:nvPr/>
        </p:nvSpPr>
        <p:spPr>
          <a:xfrm>
            <a:off x="4266734" y="5199555"/>
            <a:ext cx="1345689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accent1">
                    <a:lumMod val="75000"/>
                  </a:schemeClr>
                </a:solidFill>
              </a:rPr>
              <a:t>Block </a:t>
            </a:r>
            <a:r>
              <a:rPr lang="de-DE" dirty="0" err="1" smtClean="0">
                <a:solidFill>
                  <a:schemeClr val="accent1">
                    <a:lumMod val="75000"/>
                  </a:schemeClr>
                </a:solidFill>
              </a:rPr>
              <a:t>device</a:t>
            </a:r>
            <a:endParaRPr lang="de-DE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3" name="Textfeld 62"/>
          <p:cNvSpPr txBox="1"/>
          <p:nvPr/>
        </p:nvSpPr>
        <p:spPr>
          <a:xfrm>
            <a:off x="8353180" y="3533582"/>
            <a:ext cx="761747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chemeClr val="accent1">
                    <a:lumMod val="75000"/>
                  </a:schemeClr>
                </a:solidFill>
              </a:rPr>
              <a:t>Plugin</a:t>
            </a:r>
            <a:endParaRPr lang="de-DE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4" name="Pfeil nach links und rechts 63"/>
          <p:cNvSpPr/>
          <p:nvPr/>
        </p:nvSpPr>
        <p:spPr>
          <a:xfrm>
            <a:off x="7327557" y="4996563"/>
            <a:ext cx="593125" cy="387658"/>
          </a:xfrm>
          <a:prstGeom prst="leftRightArrow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7" name="Gerade Verbindung mit Pfeil 66"/>
          <p:cNvCxnSpPr>
            <a:stCxn id="14" idx="2"/>
            <a:endCxn id="12" idx="0"/>
          </p:cNvCxnSpPr>
          <p:nvPr/>
        </p:nvCxnSpPr>
        <p:spPr>
          <a:xfrm>
            <a:off x="4133352" y="4381897"/>
            <a:ext cx="2533133" cy="6146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971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NAS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Network </a:t>
            </a:r>
            <a:r>
              <a:rPr lang="de-DE" dirty="0" err="1" smtClean="0"/>
              <a:t>Attached</a:t>
            </a:r>
            <a:r>
              <a:rPr lang="de-DE" dirty="0" smtClean="0"/>
              <a:t> Storage</a:t>
            </a:r>
          </a:p>
          <a:p>
            <a:r>
              <a:rPr lang="de-DE" dirty="0" smtClean="0"/>
              <a:t>= Device </a:t>
            </a:r>
            <a:r>
              <a:rPr lang="de-DE" dirty="0" err="1" smtClean="0"/>
              <a:t>attached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network</a:t>
            </a:r>
            <a:r>
              <a:rPr lang="de-DE" dirty="0" smtClean="0"/>
              <a:t> </a:t>
            </a:r>
            <a:r>
              <a:rPr lang="de-DE" dirty="0" err="1" smtClean="0"/>
              <a:t>which</a:t>
            </a:r>
            <a:r>
              <a:rPr lang="de-DE" dirty="0" smtClean="0"/>
              <a:t> </a:t>
            </a:r>
            <a:r>
              <a:rPr lang="de-DE" dirty="0" err="1" smtClean="0"/>
              <a:t>shares</a:t>
            </a:r>
            <a:r>
              <a:rPr lang="de-DE" dirty="0" smtClean="0"/>
              <a:t> </a:t>
            </a:r>
            <a:r>
              <a:rPr lang="de-DE" dirty="0" err="1" smtClean="0"/>
              <a:t>files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folders</a:t>
            </a:r>
            <a:r>
              <a:rPr lang="de-DE" dirty="0" smtClean="0"/>
              <a:t> </a:t>
            </a:r>
            <a:r>
              <a:rPr lang="de-DE" dirty="0" err="1" smtClean="0"/>
              <a:t>using</a:t>
            </a:r>
            <a:r>
              <a:rPr lang="de-DE" dirty="0" smtClean="0"/>
              <a:t> CIFS, NFS </a:t>
            </a:r>
            <a:r>
              <a:rPr lang="de-DE" dirty="0" err="1" smtClean="0"/>
              <a:t>or</a:t>
            </a:r>
            <a:r>
              <a:rPr lang="de-DE" dirty="0" smtClean="0"/>
              <a:t> HTTP</a:t>
            </a:r>
          </a:p>
          <a:p>
            <a:r>
              <a:rPr lang="de-DE" dirty="0" err="1" smtClean="0"/>
              <a:t>One</a:t>
            </a:r>
            <a:r>
              <a:rPr lang="de-DE" dirty="0" smtClean="0"/>
              <a:t> 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more</a:t>
            </a:r>
            <a:r>
              <a:rPr lang="de-DE" dirty="0" smtClean="0"/>
              <a:t> </a:t>
            </a:r>
            <a:r>
              <a:rPr lang="de-DE" dirty="0" err="1" smtClean="0"/>
              <a:t>hard</a:t>
            </a:r>
            <a:r>
              <a:rPr lang="de-DE" dirty="0" smtClean="0"/>
              <a:t> </a:t>
            </a:r>
            <a:r>
              <a:rPr lang="de-DE" dirty="0" err="1" smtClean="0"/>
              <a:t>disks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6063" y="3103648"/>
            <a:ext cx="4097753" cy="3073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606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Storage in </a:t>
            </a:r>
            <a:r>
              <a:rPr lang="de-DE" dirty="0" err="1" smtClean="0"/>
              <a:t>companies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NAS </a:t>
            </a:r>
            <a:r>
              <a:rPr lang="de-DE" dirty="0" err="1" smtClean="0"/>
              <a:t>vs</a:t>
            </a:r>
            <a:r>
              <a:rPr lang="de-DE" dirty="0" smtClean="0"/>
              <a:t> SAN</a:t>
            </a:r>
          </a:p>
          <a:p>
            <a:pPr lvl="1"/>
            <a:r>
              <a:rPr lang="de-DE" dirty="0" smtClean="0"/>
              <a:t>SAN ~ NAS but:</a:t>
            </a:r>
          </a:p>
          <a:p>
            <a:pPr lvl="2"/>
            <a:r>
              <a:rPr lang="de-DE" dirty="0" smtClean="0"/>
              <a:t>Block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access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endParaRPr lang="de-DE" dirty="0" smtClean="0"/>
          </a:p>
          <a:p>
            <a:pPr lvl="2"/>
            <a:r>
              <a:rPr lang="de-DE" dirty="0" smtClean="0"/>
              <a:t>Server </a:t>
            </a:r>
            <a:r>
              <a:rPr lang="de-DE" dirty="0" err="1" smtClean="0"/>
              <a:t>manages</a:t>
            </a:r>
            <a:r>
              <a:rPr lang="de-DE" dirty="0" smtClean="0"/>
              <a:t> </a:t>
            </a:r>
            <a:r>
              <a:rPr lang="de-DE" dirty="0" err="1" smtClean="0"/>
              <a:t>filesystem</a:t>
            </a:r>
            <a:endParaRPr lang="de-DE" dirty="0" smtClean="0"/>
          </a:p>
          <a:p>
            <a:pPr lvl="2"/>
            <a:r>
              <a:rPr lang="de-DE" dirty="0" err="1" smtClean="0"/>
              <a:t>Attached</a:t>
            </a:r>
            <a:r>
              <a:rPr lang="de-DE" dirty="0" smtClean="0"/>
              <a:t> via </a:t>
            </a:r>
            <a:r>
              <a:rPr lang="de-DE" dirty="0" err="1" smtClean="0"/>
              <a:t>fibre</a:t>
            </a:r>
            <a:r>
              <a:rPr lang="de-DE" dirty="0" smtClean="0"/>
              <a:t> </a:t>
            </a:r>
            <a:r>
              <a:rPr lang="de-DE" dirty="0" err="1" smtClean="0"/>
              <a:t>channel</a:t>
            </a:r>
            <a:r>
              <a:rPr lang="de-DE" dirty="0" smtClean="0"/>
              <a:t> </a:t>
            </a:r>
            <a:r>
              <a:rPr lang="de-DE" dirty="0" err="1" smtClean="0"/>
              <a:t>or</a:t>
            </a:r>
            <a:r>
              <a:rPr lang="de-DE" dirty="0" smtClean="0"/>
              <a:t> SCSI</a:t>
            </a:r>
          </a:p>
          <a:p>
            <a:pPr lvl="2"/>
            <a:r>
              <a:rPr lang="de-DE" dirty="0" err="1" smtClean="0"/>
              <a:t>No</a:t>
            </a:r>
            <a:r>
              <a:rPr lang="de-DE" dirty="0" smtClean="0"/>
              <a:t> IP </a:t>
            </a:r>
            <a:r>
              <a:rPr lang="de-DE" dirty="0" err="1" smtClean="0"/>
              <a:t>connectivity</a:t>
            </a:r>
            <a:endParaRPr lang="de-DE" dirty="0" smtClean="0"/>
          </a:p>
          <a:p>
            <a:endParaRPr lang="de-DE" dirty="0"/>
          </a:p>
          <a:p>
            <a:r>
              <a:rPr lang="de-DE" dirty="0" smtClean="0"/>
              <a:t>Multi </a:t>
            </a:r>
            <a:r>
              <a:rPr lang="de-DE" dirty="0" err="1" smtClean="0"/>
              <a:t>tier</a:t>
            </a:r>
            <a:r>
              <a:rPr lang="de-DE" dirty="0" smtClean="0"/>
              <a:t> </a:t>
            </a:r>
            <a:r>
              <a:rPr lang="de-DE" dirty="0" err="1" smtClean="0"/>
              <a:t>storage</a:t>
            </a:r>
            <a:endParaRPr lang="de-DE" dirty="0" smtClean="0"/>
          </a:p>
          <a:p>
            <a:endParaRPr lang="de-DE" dirty="0"/>
          </a:p>
          <a:p>
            <a:r>
              <a:rPr lang="de-DE" dirty="0" smtClean="0"/>
              <a:t>Distributed </a:t>
            </a:r>
            <a:r>
              <a:rPr lang="de-DE" dirty="0" err="1" smtClean="0"/>
              <a:t>storage</a:t>
            </a:r>
            <a:r>
              <a:rPr lang="de-DE" dirty="0" smtClean="0"/>
              <a:t> (Cluster)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9614" y="962822"/>
            <a:ext cx="4485503" cy="2618413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9614" y="3726709"/>
            <a:ext cx="4344186" cy="2595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517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HDDs – </a:t>
            </a:r>
            <a:r>
              <a:rPr lang="de-DE" dirty="0" err="1" smtClean="0"/>
              <a:t>Physical</a:t>
            </a:r>
            <a:r>
              <a:rPr lang="de-DE" dirty="0" smtClean="0"/>
              <a:t> </a:t>
            </a:r>
            <a:r>
              <a:rPr lang="de-DE" dirty="0" err="1" smtClean="0"/>
              <a:t>disk</a:t>
            </a:r>
            <a:r>
              <a:rPr lang="de-DE" dirty="0" smtClean="0"/>
              <a:t> </a:t>
            </a:r>
            <a:r>
              <a:rPr lang="de-DE" dirty="0" err="1" smtClean="0"/>
              <a:t>units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59976"/>
            <a:ext cx="8856684" cy="4404850"/>
          </a:xfrm>
          <a:prstGeom prst="rect">
            <a:avLst/>
          </a:prstGeom>
        </p:spPr>
      </p:pic>
      <p:cxnSp>
        <p:nvCxnSpPr>
          <p:cNvPr id="10" name="Gerade Verbindung mit Pfeil 9"/>
          <p:cNvCxnSpPr/>
          <p:nvPr/>
        </p:nvCxnSpPr>
        <p:spPr>
          <a:xfrm flipH="1" flipV="1">
            <a:off x="7580671" y="3254477"/>
            <a:ext cx="2387060" cy="3340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Ellipse 10"/>
          <p:cNvSpPr/>
          <p:nvPr/>
        </p:nvSpPr>
        <p:spPr>
          <a:xfrm>
            <a:off x="3185650" y="2320415"/>
            <a:ext cx="4050890" cy="106188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" name="Gerade Verbindung mit Pfeil 11"/>
          <p:cNvCxnSpPr/>
          <p:nvPr/>
        </p:nvCxnSpPr>
        <p:spPr>
          <a:xfrm flipH="1">
            <a:off x="6216725" y="1725564"/>
            <a:ext cx="3751006" cy="6636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Freihandform 13"/>
          <p:cNvSpPr/>
          <p:nvPr/>
        </p:nvSpPr>
        <p:spPr>
          <a:xfrm>
            <a:off x="6105832" y="2772697"/>
            <a:ext cx="1671484" cy="196645"/>
          </a:xfrm>
          <a:custGeom>
            <a:avLst/>
            <a:gdLst>
              <a:gd name="connsiteX0" fmla="*/ 1612491 w 1671484"/>
              <a:gd name="connsiteY0" fmla="*/ 19664 h 196645"/>
              <a:gd name="connsiteX1" fmla="*/ 0 w 1671484"/>
              <a:gd name="connsiteY1" fmla="*/ 0 h 196645"/>
              <a:gd name="connsiteX2" fmla="*/ 1671484 w 1671484"/>
              <a:gd name="connsiteY2" fmla="*/ 196645 h 196645"/>
              <a:gd name="connsiteX3" fmla="*/ 1612491 w 1671484"/>
              <a:gd name="connsiteY3" fmla="*/ 19664 h 196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71484" h="196645">
                <a:moveTo>
                  <a:pt x="1612491" y="19664"/>
                </a:moveTo>
                <a:lnTo>
                  <a:pt x="0" y="0"/>
                </a:lnTo>
                <a:lnTo>
                  <a:pt x="1671484" y="196645"/>
                </a:lnTo>
                <a:lnTo>
                  <a:pt x="1612491" y="19664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5" name="Gerade Verbindung mit Pfeil 14"/>
          <p:cNvCxnSpPr/>
          <p:nvPr/>
        </p:nvCxnSpPr>
        <p:spPr>
          <a:xfrm flipH="1">
            <a:off x="7765307" y="2612461"/>
            <a:ext cx="2202424" cy="1848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/>
          <p:nvPr/>
        </p:nvCxnSpPr>
        <p:spPr>
          <a:xfrm flipH="1" flipV="1">
            <a:off x="5612851" y="3242189"/>
            <a:ext cx="4354880" cy="11881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Textfeld 24"/>
          <p:cNvSpPr txBox="1"/>
          <p:nvPr/>
        </p:nvSpPr>
        <p:spPr>
          <a:xfrm>
            <a:off x="10087897" y="3382299"/>
            <a:ext cx="1681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Platter</a:t>
            </a:r>
            <a:endParaRPr lang="de-DE" dirty="0"/>
          </a:p>
        </p:txBody>
      </p:sp>
      <p:sp>
        <p:nvSpPr>
          <p:cNvPr id="26" name="Textfeld 25"/>
          <p:cNvSpPr txBox="1"/>
          <p:nvPr/>
        </p:nvSpPr>
        <p:spPr>
          <a:xfrm>
            <a:off x="10087897" y="1506022"/>
            <a:ext cx="1681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Cylinder</a:t>
            </a:r>
            <a:r>
              <a:rPr lang="de-DE" dirty="0" smtClean="0"/>
              <a:t> / Track</a:t>
            </a:r>
            <a:endParaRPr lang="de-DE" dirty="0"/>
          </a:p>
        </p:txBody>
      </p:sp>
      <p:sp>
        <p:nvSpPr>
          <p:cNvPr id="27" name="Textfeld 26"/>
          <p:cNvSpPr txBox="1"/>
          <p:nvPr/>
        </p:nvSpPr>
        <p:spPr>
          <a:xfrm>
            <a:off x="10087897" y="2410590"/>
            <a:ext cx="1681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Sector</a:t>
            </a:r>
            <a:endParaRPr lang="de-DE" dirty="0"/>
          </a:p>
        </p:txBody>
      </p:sp>
      <p:sp>
        <p:nvSpPr>
          <p:cNvPr id="28" name="Textfeld 27"/>
          <p:cNvSpPr txBox="1"/>
          <p:nvPr/>
        </p:nvSpPr>
        <p:spPr>
          <a:xfrm>
            <a:off x="10087897" y="4245689"/>
            <a:ext cx="1681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Head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96318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  <p:bldP spid="25" grpId="0"/>
      <p:bldP spid="26" grpId="0"/>
      <p:bldP spid="27" grpId="0"/>
      <p:bldP spid="2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HDDs - </a:t>
            </a:r>
            <a:r>
              <a:rPr lang="de-DE" dirty="0" err="1" smtClean="0"/>
              <a:t>Sectors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6852" y="1376517"/>
            <a:ext cx="8856684" cy="4404850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4078" y="1789470"/>
            <a:ext cx="5493536" cy="1347020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6528622" y="21630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1</a:t>
            </a:r>
            <a:endParaRPr lang="de-DE" dirty="0"/>
          </a:p>
        </p:txBody>
      </p:sp>
      <p:sp>
        <p:nvSpPr>
          <p:cNvPr id="23" name="Textfeld 22"/>
          <p:cNvSpPr txBox="1"/>
          <p:nvPr/>
        </p:nvSpPr>
        <p:spPr>
          <a:xfrm>
            <a:off x="6799007" y="23154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2</a:t>
            </a:r>
            <a:endParaRPr lang="de-DE" dirty="0"/>
          </a:p>
        </p:txBody>
      </p:sp>
      <p:sp>
        <p:nvSpPr>
          <p:cNvPr id="24" name="Textfeld 23"/>
          <p:cNvSpPr txBox="1"/>
          <p:nvPr/>
        </p:nvSpPr>
        <p:spPr>
          <a:xfrm>
            <a:off x="5864942" y="24433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3</a:t>
            </a:r>
            <a:endParaRPr lang="de-DE" dirty="0"/>
          </a:p>
        </p:txBody>
      </p:sp>
      <p:sp>
        <p:nvSpPr>
          <p:cNvPr id="29" name="Textfeld 28"/>
          <p:cNvSpPr txBox="1"/>
          <p:nvPr/>
        </p:nvSpPr>
        <p:spPr>
          <a:xfrm>
            <a:off x="5599472" y="21680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4</a:t>
            </a:r>
            <a:endParaRPr lang="de-DE" dirty="0"/>
          </a:p>
        </p:txBody>
      </p:sp>
      <p:sp>
        <p:nvSpPr>
          <p:cNvPr id="30" name="Textfeld 29"/>
          <p:cNvSpPr txBox="1"/>
          <p:nvPr/>
        </p:nvSpPr>
        <p:spPr>
          <a:xfrm>
            <a:off x="6051756" y="197136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…</a:t>
            </a:r>
            <a:endParaRPr lang="de-DE" dirty="0"/>
          </a:p>
        </p:txBody>
      </p:sp>
      <p:sp>
        <p:nvSpPr>
          <p:cNvPr id="9" name="Rechteck 8"/>
          <p:cNvSpPr/>
          <p:nvPr/>
        </p:nvSpPr>
        <p:spPr>
          <a:xfrm>
            <a:off x="511277" y="6174658"/>
            <a:ext cx="11100620" cy="4621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Textfeld 31"/>
          <p:cNvSpPr txBox="1"/>
          <p:nvPr/>
        </p:nvSpPr>
        <p:spPr>
          <a:xfrm>
            <a:off x="360434" y="58080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1</a:t>
            </a:r>
            <a:endParaRPr lang="de-DE" dirty="0"/>
          </a:p>
        </p:txBody>
      </p:sp>
      <p:sp>
        <p:nvSpPr>
          <p:cNvPr id="33" name="Textfeld 32"/>
          <p:cNvSpPr txBox="1"/>
          <p:nvPr/>
        </p:nvSpPr>
        <p:spPr>
          <a:xfrm>
            <a:off x="620989" y="58053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2</a:t>
            </a:r>
            <a:endParaRPr lang="de-DE" dirty="0"/>
          </a:p>
        </p:txBody>
      </p:sp>
      <p:sp>
        <p:nvSpPr>
          <p:cNvPr id="34" name="Textfeld 33"/>
          <p:cNvSpPr txBox="1"/>
          <p:nvPr/>
        </p:nvSpPr>
        <p:spPr>
          <a:xfrm>
            <a:off x="881405" y="58010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3</a:t>
            </a:r>
            <a:endParaRPr lang="de-DE" dirty="0"/>
          </a:p>
        </p:txBody>
      </p:sp>
      <p:sp>
        <p:nvSpPr>
          <p:cNvPr id="35" name="Textfeld 34"/>
          <p:cNvSpPr txBox="1"/>
          <p:nvPr/>
        </p:nvSpPr>
        <p:spPr>
          <a:xfrm>
            <a:off x="1141821" y="58010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4</a:t>
            </a:r>
            <a:endParaRPr lang="de-DE" dirty="0"/>
          </a:p>
        </p:txBody>
      </p:sp>
      <p:sp>
        <p:nvSpPr>
          <p:cNvPr id="36" name="Textfeld 35"/>
          <p:cNvSpPr txBox="1"/>
          <p:nvPr/>
        </p:nvSpPr>
        <p:spPr>
          <a:xfrm>
            <a:off x="1443507" y="582069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…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01171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75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25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3" grpId="0"/>
      <p:bldP spid="24" grpId="0"/>
      <p:bldP spid="29" grpId="0"/>
      <p:bldP spid="30" grpId="0"/>
      <p:bldP spid="9" grpId="0" animBg="1"/>
      <p:bldP spid="32" grpId="0"/>
      <p:bldP spid="33" grpId="0"/>
      <p:bldP spid="34" grpId="0"/>
      <p:bldP spid="35" grpId="0"/>
      <p:bldP spid="3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HDDs – Logical vs. </a:t>
            </a:r>
            <a:r>
              <a:rPr lang="de-DE" dirty="0" err="1" smtClean="0"/>
              <a:t>physical</a:t>
            </a:r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481780" y="2083979"/>
            <a:ext cx="11100620" cy="4621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Logical </a:t>
            </a:r>
            <a:r>
              <a:rPr lang="de-DE" dirty="0" err="1" smtClean="0"/>
              <a:t>disk</a:t>
            </a:r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331076" y="17066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1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591492" y="17146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2</a:t>
            </a:r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851908" y="17103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3</a:t>
            </a:r>
            <a:endParaRPr lang="de-DE" dirty="0"/>
          </a:p>
        </p:txBody>
      </p:sp>
      <p:sp>
        <p:nvSpPr>
          <p:cNvPr id="11" name="Textfeld 10"/>
          <p:cNvSpPr txBox="1"/>
          <p:nvPr/>
        </p:nvSpPr>
        <p:spPr>
          <a:xfrm>
            <a:off x="1112324" y="17103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4</a:t>
            </a:r>
            <a:endParaRPr lang="de-DE" dirty="0"/>
          </a:p>
        </p:txBody>
      </p:sp>
      <p:sp>
        <p:nvSpPr>
          <p:cNvPr id="12" name="Textfeld 11"/>
          <p:cNvSpPr txBox="1"/>
          <p:nvPr/>
        </p:nvSpPr>
        <p:spPr>
          <a:xfrm>
            <a:off x="1414010" y="173001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…</a:t>
            </a:r>
            <a:endParaRPr lang="de-DE" dirty="0"/>
          </a:p>
        </p:txBody>
      </p:sp>
      <p:sp>
        <p:nvSpPr>
          <p:cNvPr id="13" name="Rechteck 12"/>
          <p:cNvSpPr/>
          <p:nvPr/>
        </p:nvSpPr>
        <p:spPr>
          <a:xfrm>
            <a:off x="481780" y="2806650"/>
            <a:ext cx="1779639" cy="4621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Physical</a:t>
            </a:r>
            <a:r>
              <a:rPr lang="de-DE" dirty="0" smtClean="0"/>
              <a:t> </a:t>
            </a:r>
            <a:r>
              <a:rPr lang="de-DE" dirty="0" err="1" smtClean="0"/>
              <a:t>disk</a:t>
            </a:r>
            <a:r>
              <a:rPr lang="de-DE" dirty="0" smtClean="0"/>
              <a:t> 1</a:t>
            </a:r>
            <a:endParaRPr lang="de-DE" dirty="0"/>
          </a:p>
        </p:txBody>
      </p:sp>
      <p:sp>
        <p:nvSpPr>
          <p:cNvPr id="14" name="Rechteck 13"/>
          <p:cNvSpPr/>
          <p:nvPr/>
        </p:nvSpPr>
        <p:spPr>
          <a:xfrm>
            <a:off x="2458064" y="2806650"/>
            <a:ext cx="2536723" cy="4621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Physical</a:t>
            </a:r>
            <a:r>
              <a:rPr lang="de-DE" dirty="0" smtClean="0"/>
              <a:t> </a:t>
            </a:r>
            <a:r>
              <a:rPr lang="de-DE" dirty="0" err="1" smtClean="0"/>
              <a:t>disk</a:t>
            </a:r>
            <a:r>
              <a:rPr lang="de-DE" dirty="0" smtClean="0"/>
              <a:t> 2</a:t>
            </a:r>
            <a:endParaRPr lang="de-DE" dirty="0"/>
          </a:p>
        </p:txBody>
      </p:sp>
      <p:sp>
        <p:nvSpPr>
          <p:cNvPr id="15" name="Rechteck 14"/>
          <p:cNvSpPr/>
          <p:nvPr/>
        </p:nvSpPr>
        <p:spPr>
          <a:xfrm>
            <a:off x="5191432" y="2806650"/>
            <a:ext cx="3156155" cy="4621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Physical</a:t>
            </a:r>
            <a:r>
              <a:rPr lang="de-DE" dirty="0" smtClean="0"/>
              <a:t> </a:t>
            </a:r>
            <a:r>
              <a:rPr lang="de-DE" dirty="0" err="1" smtClean="0"/>
              <a:t>disk</a:t>
            </a:r>
            <a:r>
              <a:rPr lang="de-DE" dirty="0" smtClean="0"/>
              <a:t> 3</a:t>
            </a:r>
            <a:endParaRPr lang="de-DE" dirty="0"/>
          </a:p>
        </p:txBody>
      </p:sp>
      <p:sp>
        <p:nvSpPr>
          <p:cNvPr id="16" name="Rechteck 15"/>
          <p:cNvSpPr/>
          <p:nvPr/>
        </p:nvSpPr>
        <p:spPr>
          <a:xfrm>
            <a:off x="8544233" y="2806650"/>
            <a:ext cx="3038168" cy="4621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Physical</a:t>
            </a:r>
            <a:r>
              <a:rPr lang="de-DE" dirty="0" smtClean="0"/>
              <a:t> </a:t>
            </a:r>
            <a:r>
              <a:rPr lang="de-DE" dirty="0" err="1" smtClean="0"/>
              <a:t>disk</a:t>
            </a:r>
            <a:r>
              <a:rPr lang="de-DE" dirty="0" smtClean="0"/>
              <a:t> 4</a:t>
            </a:r>
            <a:endParaRPr lang="de-DE" dirty="0"/>
          </a:p>
        </p:txBody>
      </p:sp>
      <p:sp>
        <p:nvSpPr>
          <p:cNvPr id="17" name="Rechteck 16"/>
          <p:cNvSpPr/>
          <p:nvPr/>
        </p:nvSpPr>
        <p:spPr>
          <a:xfrm>
            <a:off x="481780" y="4433888"/>
            <a:ext cx="11100620" cy="4621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Disk 1</a:t>
            </a:r>
            <a:endParaRPr lang="de-DE" dirty="0"/>
          </a:p>
        </p:txBody>
      </p:sp>
      <p:sp>
        <p:nvSpPr>
          <p:cNvPr id="18" name="Rechteck 17"/>
          <p:cNvSpPr/>
          <p:nvPr/>
        </p:nvSpPr>
        <p:spPr>
          <a:xfrm>
            <a:off x="481780" y="5033656"/>
            <a:ext cx="11100620" cy="4621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Mirror</a:t>
            </a:r>
            <a:r>
              <a:rPr lang="de-DE" dirty="0" smtClean="0"/>
              <a:t> </a:t>
            </a:r>
            <a:r>
              <a:rPr lang="de-DE" dirty="0" err="1" smtClean="0"/>
              <a:t>disk</a:t>
            </a:r>
            <a:r>
              <a:rPr lang="de-DE" dirty="0" smtClean="0"/>
              <a:t> 1</a:t>
            </a:r>
            <a:endParaRPr lang="de-DE" dirty="0"/>
          </a:p>
        </p:txBody>
      </p:sp>
      <p:sp>
        <p:nvSpPr>
          <p:cNvPr id="19" name="Textfeld 18"/>
          <p:cNvSpPr txBox="1"/>
          <p:nvPr/>
        </p:nvSpPr>
        <p:spPr>
          <a:xfrm>
            <a:off x="331076" y="40411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1</a:t>
            </a:r>
            <a:endParaRPr lang="de-DE" dirty="0"/>
          </a:p>
        </p:txBody>
      </p:sp>
      <p:sp>
        <p:nvSpPr>
          <p:cNvPr id="20" name="Textfeld 19"/>
          <p:cNvSpPr txBox="1"/>
          <p:nvPr/>
        </p:nvSpPr>
        <p:spPr>
          <a:xfrm>
            <a:off x="591492" y="404918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2</a:t>
            </a:r>
            <a:endParaRPr lang="de-DE" dirty="0"/>
          </a:p>
        </p:txBody>
      </p:sp>
      <p:sp>
        <p:nvSpPr>
          <p:cNvPr id="21" name="Textfeld 20"/>
          <p:cNvSpPr txBox="1"/>
          <p:nvPr/>
        </p:nvSpPr>
        <p:spPr>
          <a:xfrm>
            <a:off x="851908" y="40448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3</a:t>
            </a:r>
            <a:endParaRPr lang="de-DE" dirty="0"/>
          </a:p>
        </p:txBody>
      </p:sp>
      <p:sp>
        <p:nvSpPr>
          <p:cNvPr id="22" name="Textfeld 21"/>
          <p:cNvSpPr txBox="1"/>
          <p:nvPr/>
        </p:nvSpPr>
        <p:spPr>
          <a:xfrm>
            <a:off x="1112324" y="40448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4</a:t>
            </a:r>
            <a:endParaRPr lang="de-DE" dirty="0"/>
          </a:p>
        </p:txBody>
      </p:sp>
      <p:sp>
        <p:nvSpPr>
          <p:cNvPr id="23" name="Textfeld 22"/>
          <p:cNvSpPr txBox="1"/>
          <p:nvPr/>
        </p:nvSpPr>
        <p:spPr>
          <a:xfrm>
            <a:off x="1414010" y="406455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…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38515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HDDs – tDisk</a:t>
            </a:r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491612" y="2605089"/>
            <a:ext cx="11100620" cy="4621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tDisk</a:t>
            </a:r>
            <a:endParaRPr lang="de-DE" dirty="0"/>
          </a:p>
        </p:txBody>
      </p:sp>
      <p:sp>
        <p:nvSpPr>
          <p:cNvPr id="13" name="Rechteck 12"/>
          <p:cNvSpPr/>
          <p:nvPr/>
        </p:nvSpPr>
        <p:spPr>
          <a:xfrm>
            <a:off x="491612" y="3947193"/>
            <a:ext cx="1779639" cy="4621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USB Stick</a:t>
            </a:r>
            <a:endParaRPr lang="de-DE" dirty="0"/>
          </a:p>
        </p:txBody>
      </p:sp>
      <p:sp>
        <p:nvSpPr>
          <p:cNvPr id="14" name="Rechteck 13"/>
          <p:cNvSpPr/>
          <p:nvPr/>
        </p:nvSpPr>
        <p:spPr>
          <a:xfrm>
            <a:off x="2467896" y="3947193"/>
            <a:ext cx="2536723" cy="4621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HDD SATA / IDE / ….</a:t>
            </a:r>
            <a:endParaRPr lang="de-DE" dirty="0"/>
          </a:p>
        </p:txBody>
      </p:sp>
      <p:sp>
        <p:nvSpPr>
          <p:cNvPr id="15" name="Rechteck 14"/>
          <p:cNvSpPr/>
          <p:nvPr/>
        </p:nvSpPr>
        <p:spPr>
          <a:xfrm>
            <a:off x="5201264" y="3947193"/>
            <a:ext cx="3156155" cy="4621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File</a:t>
            </a:r>
            <a:endParaRPr lang="de-DE" dirty="0"/>
          </a:p>
        </p:txBody>
      </p:sp>
      <p:sp>
        <p:nvSpPr>
          <p:cNvPr id="16" name="Rechteck 15"/>
          <p:cNvSpPr/>
          <p:nvPr/>
        </p:nvSpPr>
        <p:spPr>
          <a:xfrm>
            <a:off x="8554065" y="3947193"/>
            <a:ext cx="3038168" cy="4621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Cloud</a:t>
            </a:r>
            <a:endParaRPr lang="de-DE" dirty="0"/>
          </a:p>
        </p:txBody>
      </p:sp>
      <p:cxnSp>
        <p:nvCxnSpPr>
          <p:cNvPr id="4" name="Gekrümmte Verbindung 3"/>
          <p:cNvCxnSpPr>
            <a:stCxn id="7" idx="2"/>
            <a:endCxn id="13" idx="0"/>
          </p:cNvCxnSpPr>
          <p:nvPr/>
        </p:nvCxnSpPr>
        <p:spPr>
          <a:xfrm rot="5400000">
            <a:off x="3271683" y="1176954"/>
            <a:ext cx="879988" cy="4660490"/>
          </a:xfrm>
          <a:prstGeom prst="curved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krümmte Verbindung 5"/>
          <p:cNvCxnSpPr>
            <a:stCxn id="7" idx="2"/>
            <a:endCxn id="14" idx="0"/>
          </p:cNvCxnSpPr>
          <p:nvPr/>
        </p:nvCxnSpPr>
        <p:spPr>
          <a:xfrm rot="5400000">
            <a:off x="4449096" y="2354367"/>
            <a:ext cx="879988" cy="2305664"/>
          </a:xfrm>
          <a:prstGeom prst="curved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krümmte Verbindung 19"/>
          <p:cNvCxnSpPr>
            <a:stCxn id="7" idx="2"/>
            <a:endCxn id="15" idx="0"/>
          </p:cNvCxnSpPr>
          <p:nvPr/>
        </p:nvCxnSpPr>
        <p:spPr>
          <a:xfrm rot="16200000" flipH="1">
            <a:off x="5970638" y="3138489"/>
            <a:ext cx="879988" cy="737420"/>
          </a:xfrm>
          <a:prstGeom prst="curved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krümmte Verbindung 21"/>
          <p:cNvCxnSpPr>
            <a:stCxn id="7" idx="2"/>
            <a:endCxn id="16" idx="0"/>
          </p:cNvCxnSpPr>
          <p:nvPr/>
        </p:nvCxnSpPr>
        <p:spPr>
          <a:xfrm rot="16200000" flipH="1">
            <a:off x="7617541" y="1491585"/>
            <a:ext cx="879988" cy="4031227"/>
          </a:xfrm>
          <a:prstGeom prst="curved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feld 22"/>
          <p:cNvSpPr txBox="1"/>
          <p:nvPr/>
        </p:nvSpPr>
        <p:spPr>
          <a:xfrm>
            <a:off x="9419303" y="5633885"/>
            <a:ext cx="1533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HTTP Request</a:t>
            </a:r>
            <a:endParaRPr lang="de-DE" dirty="0"/>
          </a:p>
        </p:txBody>
      </p:sp>
      <p:cxnSp>
        <p:nvCxnSpPr>
          <p:cNvPr id="25" name="Gekrümmte Verbindung 24"/>
          <p:cNvCxnSpPr>
            <a:stCxn id="16" idx="2"/>
            <a:endCxn id="23" idx="1"/>
          </p:cNvCxnSpPr>
          <p:nvPr/>
        </p:nvCxnSpPr>
        <p:spPr>
          <a:xfrm rot="5400000">
            <a:off x="9041605" y="4787007"/>
            <a:ext cx="1409242" cy="653846"/>
          </a:xfrm>
          <a:prstGeom prst="curvedConnector4">
            <a:avLst>
              <a:gd name="adj1" fmla="val 43448"/>
              <a:gd name="adj2" fmla="val 13496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krümmte Verbindung 26"/>
          <p:cNvCxnSpPr>
            <a:stCxn id="23" idx="3"/>
            <a:endCxn id="16" idx="2"/>
          </p:cNvCxnSpPr>
          <p:nvPr/>
        </p:nvCxnSpPr>
        <p:spPr>
          <a:xfrm flipH="1" flipV="1">
            <a:off x="10073149" y="4409309"/>
            <a:ext cx="879986" cy="1409242"/>
          </a:xfrm>
          <a:prstGeom prst="curvedConnector4">
            <a:avLst>
              <a:gd name="adj1" fmla="val -25978"/>
              <a:gd name="adj2" fmla="val 5655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5050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HDDs – Size Units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1 GB = 1.000 MB = 1.000.000 KB = 1.000.000.000 Byte</a:t>
            </a:r>
          </a:p>
          <a:p>
            <a:endParaRPr lang="de-DE" dirty="0"/>
          </a:p>
          <a:p>
            <a:r>
              <a:rPr lang="de-DE" dirty="0" smtClean="0"/>
              <a:t>1 </a:t>
            </a:r>
            <a:r>
              <a:rPr lang="de-DE" dirty="0" err="1" smtClean="0"/>
              <a:t>GiB</a:t>
            </a:r>
            <a:r>
              <a:rPr lang="de-DE" dirty="0" smtClean="0"/>
              <a:t> = 1024 </a:t>
            </a:r>
            <a:r>
              <a:rPr lang="de-DE" dirty="0" err="1" smtClean="0"/>
              <a:t>MiB</a:t>
            </a:r>
            <a:r>
              <a:rPr lang="de-DE" dirty="0" smtClean="0"/>
              <a:t> = 1.048.576 </a:t>
            </a:r>
            <a:r>
              <a:rPr lang="de-DE" dirty="0" err="1" smtClean="0"/>
              <a:t>KiB</a:t>
            </a:r>
            <a:r>
              <a:rPr lang="de-DE" dirty="0" smtClean="0"/>
              <a:t> = 1.073.741.824 Byte</a:t>
            </a:r>
          </a:p>
          <a:p>
            <a:endParaRPr lang="de-DE" dirty="0"/>
          </a:p>
          <a:p>
            <a:r>
              <a:rPr lang="de-DE" dirty="0" smtClean="0"/>
              <a:t>0,93 </a:t>
            </a:r>
            <a:r>
              <a:rPr lang="de-DE" dirty="0" err="1" smtClean="0"/>
              <a:t>GiB</a:t>
            </a:r>
            <a:r>
              <a:rPr lang="de-DE" dirty="0" smtClean="0"/>
              <a:t> = 953,67 </a:t>
            </a:r>
            <a:r>
              <a:rPr lang="de-DE" dirty="0" err="1" smtClean="0"/>
              <a:t>MiB</a:t>
            </a:r>
            <a:r>
              <a:rPr lang="de-DE" dirty="0" smtClean="0"/>
              <a:t> = 976.562,5 </a:t>
            </a:r>
            <a:r>
              <a:rPr lang="de-DE" dirty="0" err="1" smtClean="0"/>
              <a:t>KiB</a:t>
            </a:r>
            <a:r>
              <a:rPr lang="de-DE" dirty="0" smtClean="0"/>
              <a:t> = 1.000.000.000 Byte</a:t>
            </a:r>
          </a:p>
          <a:p>
            <a:endParaRPr lang="de-DE" dirty="0" smtClean="0"/>
          </a:p>
          <a:p>
            <a:endParaRPr lang="de-DE" dirty="0"/>
          </a:p>
          <a:p>
            <a:r>
              <a:rPr lang="de-DE" dirty="0" smtClean="0"/>
              <a:t>Hardware Producers: GB, TB…</a:t>
            </a:r>
          </a:p>
          <a:p>
            <a:r>
              <a:rPr lang="de-DE" dirty="0" smtClean="0"/>
              <a:t>Operating Systems: </a:t>
            </a:r>
            <a:r>
              <a:rPr lang="de-DE" dirty="0" err="1" smtClean="0"/>
              <a:t>GiB</a:t>
            </a:r>
            <a:r>
              <a:rPr lang="de-DE" dirty="0" smtClean="0"/>
              <a:t>, </a:t>
            </a:r>
            <a:r>
              <a:rPr lang="de-DE" dirty="0" err="1" smtClean="0"/>
              <a:t>TiB</a:t>
            </a:r>
            <a:r>
              <a:rPr lang="de-DE" dirty="0" smtClean="0"/>
              <a:t>… (Windows </a:t>
            </a:r>
            <a:r>
              <a:rPr lang="de-DE" dirty="0" err="1" smtClean="0"/>
              <a:t>names</a:t>
            </a:r>
            <a:r>
              <a:rPr lang="de-DE" dirty="0" smtClean="0"/>
              <a:t> </a:t>
            </a:r>
            <a:r>
              <a:rPr lang="de-DE" dirty="0" err="1" smtClean="0"/>
              <a:t>it</a:t>
            </a:r>
            <a:r>
              <a:rPr lang="de-DE" dirty="0" smtClean="0"/>
              <a:t> </a:t>
            </a:r>
            <a:r>
              <a:rPr lang="de-DE" dirty="0" err="1" smtClean="0"/>
              <a:t>wrong</a:t>
            </a:r>
            <a:r>
              <a:rPr lang="de-DE" dirty="0" smtClean="0"/>
              <a:t>!)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07426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Raid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Combining</a:t>
            </a:r>
            <a:r>
              <a:rPr lang="de-DE" dirty="0" smtClean="0"/>
              <a:t> multiple </a:t>
            </a:r>
            <a:r>
              <a:rPr lang="de-DE" dirty="0" err="1" smtClean="0"/>
              <a:t>Physical</a:t>
            </a:r>
            <a:r>
              <a:rPr lang="de-DE" dirty="0" smtClean="0"/>
              <a:t> </a:t>
            </a:r>
            <a:r>
              <a:rPr lang="de-DE" dirty="0" err="1" smtClean="0"/>
              <a:t>disks</a:t>
            </a:r>
            <a:r>
              <a:rPr lang="de-DE" dirty="0" smtClean="0"/>
              <a:t> </a:t>
            </a:r>
            <a:r>
              <a:rPr lang="de-DE" dirty="0" err="1" smtClean="0"/>
              <a:t>into</a:t>
            </a:r>
            <a:r>
              <a:rPr lang="de-DE" dirty="0" smtClean="0"/>
              <a:t> (multiple) </a:t>
            </a:r>
            <a:r>
              <a:rPr lang="de-DE" dirty="0" err="1" smtClean="0"/>
              <a:t>logical</a:t>
            </a:r>
            <a:r>
              <a:rPr lang="de-DE" dirty="0" smtClean="0"/>
              <a:t> </a:t>
            </a:r>
            <a:r>
              <a:rPr lang="de-DE" dirty="0" err="1" smtClean="0"/>
              <a:t>disks</a:t>
            </a:r>
            <a:endParaRPr lang="de-DE" dirty="0" smtClean="0"/>
          </a:p>
          <a:p>
            <a:pPr lvl="1"/>
            <a:r>
              <a:rPr lang="de-DE" dirty="0" smtClean="0"/>
              <a:t>Data </a:t>
            </a:r>
            <a:r>
              <a:rPr lang="de-DE" dirty="0" err="1" smtClean="0"/>
              <a:t>protection</a:t>
            </a:r>
            <a:endParaRPr lang="de-DE" dirty="0" smtClean="0"/>
          </a:p>
          <a:p>
            <a:pPr lvl="1"/>
            <a:r>
              <a:rPr lang="de-DE" dirty="0" smtClean="0"/>
              <a:t>Performance (</a:t>
            </a:r>
            <a:r>
              <a:rPr lang="de-DE" dirty="0" err="1" smtClean="0"/>
              <a:t>Striping</a:t>
            </a:r>
            <a:r>
              <a:rPr lang="de-DE" dirty="0" smtClean="0"/>
              <a:t>)</a:t>
            </a:r>
            <a:endParaRPr lang="de-DE" dirty="0"/>
          </a:p>
          <a:p>
            <a:endParaRPr lang="de-DE" dirty="0" smtClean="0"/>
          </a:p>
          <a:p>
            <a:r>
              <a:rPr lang="de-DE" dirty="0" smtClean="0"/>
              <a:t>Raid 0, 1, 5, 6</a:t>
            </a:r>
          </a:p>
          <a:p>
            <a:endParaRPr lang="de-DE" dirty="0" smtClean="0"/>
          </a:p>
          <a:p>
            <a:r>
              <a:rPr lang="de-DE" dirty="0" smtClean="0"/>
              <a:t>Hardware vs. Software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65476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Raid 0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Striping</a:t>
            </a:r>
            <a:endParaRPr lang="de-DE" dirty="0" smtClean="0"/>
          </a:p>
          <a:p>
            <a:r>
              <a:rPr lang="de-DE" dirty="0" err="1" smtClean="0"/>
              <a:t>Gain</a:t>
            </a:r>
            <a:r>
              <a:rPr lang="de-DE" dirty="0" smtClean="0"/>
              <a:t> </a:t>
            </a:r>
            <a:r>
              <a:rPr lang="de-DE" dirty="0" err="1" smtClean="0"/>
              <a:t>higher</a:t>
            </a:r>
            <a:r>
              <a:rPr lang="de-DE" dirty="0" smtClean="0"/>
              <a:t> </a:t>
            </a:r>
            <a:r>
              <a:rPr lang="de-DE" dirty="0" err="1" smtClean="0"/>
              <a:t>performance</a:t>
            </a:r>
            <a:endParaRPr lang="de-DE" dirty="0"/>
          </a:p>
          <a:p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redundancy</a:t>
            </a:r>
            <a:endParaRPr lang="de-DE" dirty="0" smtClean="0"/>
          </a:p>
          <a:p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capacity</a:t>
            </a:r>
            <a:r>
              <a:rPr lang="de-DE" dirty="0" smtClean="0"/>
              <a:t> „</a:t>
            </a:r>
            <a:r>
              <a:rPr lang="de-DE" dirty="0" err="1" smtClean="0"/>
              <a:t>wasted</a:t>
            </a:r>
            <a:r>
              <a:rPr lang="de-DE" dirty="0" smtClean="0"/>
              <a:t>“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8133" y="1500960"/>
            <a:ext cx="1428750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112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691</Words>
  <Application>Microsoft Office PowerPoint</Application>
  <PresentationFormat>Breitbild</PresentationFormat>
  <Paragraphs>199</Paragraphs>
  <Slides>24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IT Presentation</vt:lpstr>
      <vt:lpstr>Agenda</vt:lpstr>
      <vt:lpstr>HDDs – Physical disk units</vt:lpstr>
      <vt:lpstr>HDDs - Sectors</vt:lpstr>
      <vt:lpstr>HDDs – Logical vs. physical</vt:lpstr>
      <vt:lpstr>HDDs – tDisk</vt:lpstr>
      <vt:lpstr>HDDs – Size Units</vt:lpstr>
      <vt:lpstr>Raid</vt:lpstr>
      <vt:lpstr>Raid 0</vt:lpstr>
      <vt:lpstr>Raid 1</vt:lpstr>
      <vt:lpstr>Raid 5</vt:lpstr>
      <vt:lpstr>Raid 6</vt:lpstr>
      <vt:lpstr>Raid – Software vs. Hardware</vt:lpstr>
      <vt:lpstr>Raid</vt:lpstr>
      <vt:lpstr>Filesystem</vt:lpstr>
      <vt:lpstr>Filesystem – Inode table</vt:lpstr>
      <vt:lpstr>Filesystem - Fragmentation</vt:lpstr>
      <vt:lpstr>Linux Kernel</vt:lpstr>
      <vt:lpstr>Linux Kernel – Block vs. Char device</vt:lpstr>
      <vt:lpstr>Linux Kernel – Block layer</vt:lpstr>
      <vt:lpstr>Linux Kernel - /dev/…</vt:lpstr>
      <vt:lpstr>tDisk – Block view</vt:lpstr>
      <vt:lpstr>NAS</vt:lpstr>
      <vt:lpstr>Storage in companies</vt:lpstr>
    </vt:vector>
  </TitlesOfParts>
  <Company>Terna GmbH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Thomas Sparber</dc:creator>
  <cp:lastModifiedBy>Thomas Sparber</cp:lastModifiedBy>
  <cp:revision>29</cp:revision>
  <dcterms:created xsi:type="dcterms:W3CDTF">2016-05-24T06:25:54Z</dcterms:created>
  <dcterms:modified xsi:type="dcterms:W3CDTF">2016-05-24T11:25:56Z</dcterms:modified>
</cp:coreProperties>
</file>