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4400" y="1524000"/>
            <a:ext cx="7623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2"/>
          <p:cNvCxnSpPr/>
          <p:nvPr/>
        </p:nvCxnSpPr>
        <p:spPr>
          <a:xfrm>
            <a:off x="1981200" y="3962400"/>
            <a:ext cx="6511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wo objects on right" type="txAndTwoObj">
  <p:cSld name="TEX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24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914400" y="1524000"/>
            <a:ext cx="7623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Garamond"/>
              <a:buNone/>
            </a:pPr>
            <a:r>
              <a:rPr b="0" i="0" lang="en-US" sz="5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HUMANISMO</a:t>
            </a:r>
            <a:endParaRPr/>
          </a:p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1434-1527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162" y="908050"/>
            <a:ext cx="331470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CANTIGAS ENTRAM EM DECLÍNIO (TRADUZIAM O ESPÍRITO DA NOBREZA) </a:t>
            </a:r>
            <a:endParaRPr/>
          </a:p>
        </p:txBody>
      </p:sp>
      <p:pic>
        <p:nvPicPr>
          <p:cNvPr id="101" name="Google Shape;101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400" y="1628775"/>
            <a:ext cx="4608600" cy="36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PRODUÇÃO LITERÁRIA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PROSA PASSA A PREDOMINAR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SURGEM AS HAGIOGRAFIAS (DO GREGO HAGIO: SANTO E GRAFIA (ESCRITA) RELATOS DA VIDA DE SANTOS, COM INTENÇÃO MORALIZANTE E EXEMPLAR; SÃO PRODUZIDAS DENTRO DOS MOSTEIROS E EM LATIM, EM SUA MAIORIA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LIVROS DE LINHAGEM OU NOBILIÁRIOS: COMPILAÇÕES DAS LINHAGENS GENEALÓGICAS DAS FAMÍLIAS NOBRES NAS QUAIS, ÀS VEZES, PODIAM APARECER RELATOS DE EPISÓDIOS OU FEITOS LENDÁRIOS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CRÔNICAS: CONSISTIAM NA ORDENAÇÃO CRONOLÓGICA DOS FATOS HISTÓRICOS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187" y="4292600"/>
            <a:ext cx="7905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NOVELAS DE CAVALARIA : NARRATIVAS DE FEITOS GUERREIROS E AMOROSOS DOS CAVALEIROS MEDIEVAIS </a:t>
            </a:r>
            <a:endParaRPr/>
          </a:p>
        </p:txBody>
      </p:sp>
      <p:pic>
        <p:nvPicPr>
          <p:cNvPr id="119" name="Google Shape;119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387" y="981075"/>
            <a:ext cx="1381200" cy="21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7900" y="1412875"/>
            <a:ext cx="2276400" cy="20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4525" y="3716337"/>
            <a:ext cx="19335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PRINCIPAIS AUTORES</a:t>
            </a:r>
            <a:endParaRPr/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FERNÃO LOPES – NOMEADO CRONISTA-MOR DA TORRE DO TOMBO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GIL VICENTE ( FUNDADOR DO TEATRO PORTUGUÊS)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68412"/>
            <a:ext cx="28765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4294967295"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 TEATRO MEDIEVAL</a:t>
            </a:r>
            <a:endParaRPr/>
          </a:p>
        </p:txBody>
      </p:sp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GÊNEROS TEATRAIS: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MISTÉRIOS: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VIDA DE CRISTO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MORALIDADE: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REPRESENTAÇÃO DE CONCEITOS ABSTRATOS (BONDADE, DOR, VÍCIOS)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MILAGRES: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SITUAÇÕES DRAMÁTICAS DA VIDA DOS SANTOS EM QUE HAVIA INTERVENÇÃO MIRACULOSA. </a:t>
            </a:r>
            <a:endParaRPr/>
          </a:p>
          <a:p>
            <a:pPr indent="-252095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095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162" y="981075"/>
            <a:ext cx="3017700" cy="4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ENCENAÇÕES PROFANAS</a:t>
            </a:r>
            <a:br>
              <a:rPr b="0" i="0" lang="en-US" sz="3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3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(PRO= FORA E FORUM= TEMPLO)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(COM INTENÇÃO SATÍRICA REPRESENTADAS NAS PRAÇAS OU FEIRAS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FARSAS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peças de caráter circense, debochadas, que tratam do cotidiano, de modo irônico.       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6100" y="4221162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4294967295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MOMOS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PERSONAGENS MASCARADOS RIDICULARIZAM OS COSTUMES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ARREMEDOS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IMITAÇÕES CÔMICAS DE FATOS E PESSOAS</a:t>
            </a:r>
            <a:endParaRPr/>
          </a:p>
          <a:p>
            <a:pPr indent="-23558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5" y="2492375"/>
            <a:ext cx="2232000" cy="26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4294967295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AUTO: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TEXTOS POÉTICOS (NORMALMENTE EM REDONDILHAS)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CARÁTER PREDOMINANTEMENTE RELIGIOSO, COM PREOCUPAÇÕES MORALIZANTES</a:t>
            </a:r>
            <a:endParaRPr/>
          </a:p>
        </p:txBody>
      </p:sp>
      <p:sp>
        <p:nvSpPr>
          <p:cNvPr id="154" name="Google Shape;154;p23"/>
          <p:cNvSpPr txBox="1"/>
          <p:nvPr>
            <p:ph idx="4294967295" type="body"/>
          </p:nvPr>
        </p:nvSpPr>
        <p:spPr>
          <a:xfrm>
            <a:off x="4648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462" y="1844675"/>
            <a:ext cx="40005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FONTES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PEREIRA &amp; PELACHIN, Helena Bonito e    		Marcia Maisa. Português Na trama do 	texto. Ensino Médio. Ed. FTD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TERRA, ERNANI. Português para o Ensino Médio. Vol. Único. Ed. Scipione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 Google.com.br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4294967295"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PRINCIPAL CARACTERÍSTICA</a:t>
            </a:r>
            <a:endParaRPr/>
          </a:p>
        </p:txBody>
      </p:sp>
      <p:sp>
        <p:nvSpPr>
          <p:cNvPr id="47" name="Google Shape;47;p7"/>
          <p:cNvSpPr txBox="1"/>
          <p:nvPr>
            <p:ph idx="4294967295" type="body"/>
          </p:nvPr>
        </p:nvSpPr>
        <p:spPr>
          <a:xfrm>
            <a:off x="457200" y="1600200"/>
            <a:ext cx="77868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ANTROPOCENTRISMO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HOMEM COMO CENTRO DO UNIVERSO</a:t>
            </a:r>
            <a:endParaRPr/>
          </a:p>
        </p:txBody>
      </p:sp>
      <p:pic>
        <p:nvPicPr>
          <p:cNvPr id="48" name="Google Shape;48;p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275" y="357346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260350"/>
            <a:ext cx="80391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4294967295"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Garamond"/>
              <a:buNone/>
            </a:pPr>
            <a:r>
              <a:rPr b="0" i="0" lang="en-US" sz="3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CONTEXTO HISTÓRICO</a:t>
            </a:r>
            <a:br>
              <a:rPr b="0" i="0" lang="en-US" sz="3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3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(SEGUNDA METADE DO SÉCULO XIV)</a:t>
            </a:r>
            <a:endParaRPr/>
          </a:p>
        </p:txBody>
      </p:sp>
      <p:sp>
        <p:nvSpPr>
          <p:cNvPr id="61" name="Google Shape;61;p9"/>
          <p:cNvSpPr txBox="1"/>
          <p:nvPr>
            <p:ph idx="4294967295" type="body"/>
          </p:nvPr>
        </p:nvSpPr>
        <p:spPr>
          <a:xfrm>
            <a:off x="457200" y="1268412"/>
            <a:ext cx="4038600" cy="4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FEUDALISMO ENTRA EM DECLÍNIO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CRESCIMENTO DO COMÉRCIO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SURGIMENTO DE NOVAS CIDADES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CIRCULAÇÃO DE MOEDA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INÍCIO DA ERA MERCANTILISTA</a:t>
            </a:r>
            <a:endParaRPr/>
          </a:p>
        </p:txBody>
      </p:sp>
      <p:sp>
        <p:nvSpPr>
          <p:cNvPr id="62" name="Google Shape;62;p9"/>
          <p:cNvSpPr txBox="1"/>
          <p:nvPr>
            <p:ph idx="4294967295" type="body"/>
          </p:nvPr>
        </p:nvSpPr>
        <p:spPr>
          <a:xfrm>
            <a:off x="4648200" y="1196975"/>
            <a:ext cx="4038600" cy="4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SENHORES FEUDAIS PERDEM AOS POUCOS RIQUEZA E PRESTÍGIO, POIS TERMINA A FASE DE CONQUISTA DE TERRITÓRIOS</a:t>
            </a:r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3068637"/>
            <a:ext cx="29241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4294967295"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9" name="Google Shape;69;p10"/>
          <p:cNvSpPr txBox="1"/>
          <p:nvPr>
            <p:ph idx="4294967295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CAMPONESES ABANDONAM A TERRA, PROCURANDO NOVAS ATIVIDADES NOS BURGOS (CIDADES), FORMADAS AO REDOR DE CASTELOS E MOSTEIROS. </a:t>
            </a:r>
            <a:endParaRPr/>
          </a:p>
        </p:txBody>
      </p:sp>
      <p:pic>
        <p:nvPicPr>
          <p:cNvPr id="70" name="Google Shape;70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637" y="1773237"/>
            <a:ext cx="4464000" cy="40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4294967295" type="body"/>
          </p:nvPr>
        </p:nvSpPr>
        <p:spPr>
          <a:xfrm>
            <a:off x="457200" y="908050"/>
            <a:ext cx="40386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PESTE NEGRA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ELIMINA METADE DA POPULAÇÃO DA EUROPA, HAVENDO MENOS MÃO-DE-OBRA NO CAMPO.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GERRA DOS CEM ANOS, ENTRE FRANÇA E INGLATERRA (1346-1450) TAMBÉM CONTRIBUI PARA A ESCASSEZ DE MÃO-DE-OBRA NOS FEUDOS. </a:t>
            </a:r>
            <a:endParaRPr/>
          </a:p>
        </p:txBody>
      </p:sp>
      <p:pic>
        <p:nvPicPr>
          <p:cNvPr id="76" name="Google Shape;76;p1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462" y="1125537"/>
            <a:ext cx="4038600" cy="35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4294967295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IGREJA PERDE PODER, DEVIDO A SEVEROS CONFLITOS INTERNOS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VISÃO TEOCÊNTRICA É, AOS POUCOS, SUBSTITUÍDA POR UMA VISÃO MAIS CENTRADA NO HOMEM E NAS SUAS POTENCIALIDADES.</a:t>
            </a:r>
            <a:endParaRPr/>
          </a:p>
        </p:txBody>
      </p:sp>
      <p:pic>
        <p:nvPicPr>
          <p:cNvPr id="82" name="Google Shape;82;p1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262" y="1125537"/>
            <a:ext cx="3370200" cy="4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4294967295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CRISE DO SISTEMA FEUDAL FAZ COM QUE SE FORTALEÇA O PODER CENTRADO NAS MÃOS DE UM ÚNICO REI.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EXPANSÃO MARÍTIMA DE PORTUGAL.</a:t>
            </a:r>
            <a:endParaRPr/>
          </a:p>
        </p:txBody>
      </p:sp>
      <p:pic>
        <p:nvPicPr>
          <p:cNvPr id="88" name="Google Shape;88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2" y="1773237"/>
            <a:ext cx="3600600" cy="30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CONTEXTO CULTURAL E ARTÍSTICO</a:t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PREDOMÍNIO DO ESTILO GÓTICO (NA ARQUITETURA)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CATEDRAIS E SEDES DE BISPADOS, LOCALIZADOS NAS CIDADES, SUBSTITUEM TEMPLOS SOLITÁRIOS E DISTANTES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ESCRIBAS E LIVREIROS PROCURAM AGILIZAR O PROCESSO DE CÓPIAS MANUSCRITAS</a:t>
            </a:r>
            <a:endParaRPr/>
          </a:p>
        </p:txBody>
      </p:sp>
      <p:pic>
        <p:nvPicPr>
          <p:cNvPr id="95" name="Google Shape;95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600" y="1628775"/>
            <a:ext cx="2736900" cy="25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rda">
  <a:themeElements>
    <a:clrScheme name="default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