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576" r:id="rId3"/>
    <p:sldId id="577" r:id="rId4"/>
    <p:sldId id="528" r:id="rId5"/>
    <p:sldId id="551" r:id="rId6"/>
    <p:sldId id="529" r:id="rId7"/>
    <p:sldId id="530" r:id="rId8"/>
    <p:sldId id="531" r:id="rId9"/>
    <p:sldId id="532" r:id="rId10"/>
    <p:sldId id="552" r:id="rId11"/>
    <p:sldId id="579" r:id="rId12"/>
    <p:sldId id="554" r:id="rId13"/>
    <p:sldId id="555" r:id="rId14"/>
    <p:sldId id="580" r:id="rId15"/>
    <p:sldId id="581" r:id="rId16"/>
    <p:sldId id="582" r:id="rId17"/>
    <p:sldId id="583" r:id="rId18"/>
    <p:sldId id="575" r:id="rId19"/>
    <p:sldId id="578" r:id="rId20"/>
    <p:sldId id="585" r:id="rId21"/>
    <p:sldId id="533" r:id="rId22"/>
    <p:sldId id="534" r:id="rId23"/>
    <p:sldId id="535" r:id="rId24"/>
    <p:sldId id="536" r:id="rId25"/>
    <p:sldId id="572" r:id="rId26"/>
    <p:sldId id="537" r:id="rId27"/>
    <p:sldId id="538" r:id="rId28"/>
    <p:sldId id="557" r:id="rId29"/>
    <p:sldId id="540" r:id="rId30"/>
    <p:sldId id="541" r:id="rId31"/>
    <p:sldId id="542" r:id="rId32"/>
    <p:sldId id="543" r:id="rId33"/>
    <p:sldId id="558" r:id="rId34"/>
    <p:sldId id="544" r:id="rId35"/>
    <p:sldId id="559" r:id="rId36"/>
    <p:sldId id="573" r:id="rId37"/>
    <p:sldId id="561" r:id="rId38"/>
    <p:sldId id="546" r:id="rId39"/>
    <p:sldId id="562" r:id="rId40"/>
    <p:sldId id="563" r:id="rId41"/>
    <p:sldId id="547" r:id="rId42"/>
    <p:sldId id="548" r:id="rId43"/>
    <p:sldId id="564" r:id="rId44"/>
    <p:sldId id="549" r:id="rId45"/>
    <p:sldId id="566" r:id="rId46"/>
    <p:sldId id="550" r:id="rId47"/>
    <p:sldId id="568" r:id="rId48"/>
    <p:sldId id="567" r:id="rId49"/>
    <p:sldId id="571" r:id="rId50"/>
    <p:sldId id="257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0"/>
  </p:normalViewPr>
  <p:slideViewPr>
    <p:cSldViewPr>
      <p:cViewPr varScale="1">
        <p:scale>
          <a:sx n="85" d="100"/>
          <a:sy n="85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2014/4/16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Hello World：代表学习计算机语言的第一个入门小程序。现在泛指接触新事物的第一步。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class ：是java中的关键字，用于定义类，java语言的程序代码都需要定义在类中。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关键字：被java语言赋予了特殊含义的单词。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Demo：为了方便使用这个类，给类自定义的类名。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{  }：定义该类中代码的范围。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Hello World：代表学习计算机语言的第一个入门小程序。现在泛指接触新事物的第一步。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class ：是java中的关键字，用于定义类，java语言的程序代码都需要定义在类中。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关键字：被java语言赋予了特殊含义的单词。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Demo：为了方便使用这个类，给类自定义的类名。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{  }：定义该类中代码的范围。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main方法：作用在于保证一个类可以独立运行。因为它是程序的入口。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System.out.println():系统输出打印数据，可以将()中的内容打印在控制台上。可以直接在控制台看到jvm运行java程序后的结果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2955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1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语言概述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50230" y="0"/>
            <a:ext cx="844354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u"/>
            </a:pP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JavaSE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是学习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JavaWeb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JavaEE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以及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Android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开发的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基石！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宋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836712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ea typeface="宋体" pitchFamily="2" charset="-122"/>
                <a:cs typeface="Times New Roman" pitchFamily="18" charset="0"/>
              </a:rPr>
              <a:t>1.2 Java</a:t>
            </a:r>
            <a:r>
              <a:rPr lang="zh-CN" altLang="en-US" sz="4000" b="1" dirty="0">
                <a:ea typeface="宋体" pitchFamily="2" charset="-122"/>
                <a:cs typeface="Times New Roman" pitchFamily="18" charset="0"/>
              </a:rPr>
              <a:t>语言概述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1600" y="1772816"/>
            <a:ext cx="72024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一代语言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打孔机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纯机器语言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第二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代语言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汇编</a:t>
            </a:r>
            <a:endParaRPr lang="zh-CN" alt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三代语言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latin typeface="+mn-lt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Pascal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Fortran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面向过程的语言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latin typeface="+mn-lt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++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面向过程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面向对象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跨平台的纯面向对象的语言</a:t>
            </a:r>
            <a:endParaRPr lang="en-US" sz="24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latin typeface="+mn-lt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NET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跨语言的平台</a:t>
            </a:r>
          </a:p>
        </p:txBody>
      </p:sp>
    </p:spTree>
    <p:extLst>
      <p:ext uri="{BB962C8B-B14F-4D97-AF65-F5344CB8AC3E}">
        <p14:creationId xmlns:p14="http://schemas.microsoft.com/office/powerpoint/2010/main" val="38276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kstart\Desktop\189885397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4431" r="8694" b="4814"/>
          <a:stretch/>
        </p:blipFill>
        <p:spPr bwMode="auto">
          <a:xfrm>
            <a:off x="1972380" y="1601870"/>
            <a:ext cx="5271247" cy="3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7924" y="1628800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Why is </a:t>
            </a:r>
            <a:r>
              <a:rPr lang="en-US" altLang="zh-CN" sz="8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0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01713" y="5013176"/>
            <a:ext cx="20177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TIOBE Programming Community Index for 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Feb 2014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2051" name="Picture 3" descr="C:\Users\shkstart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0"/>
            <a:ext cx="62454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7172" y="937274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en-US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语言的市场需求来看</a:t>
            </a:r>
            <a:endParaRPr lang="zh-CN" altLang="en-US" sz="2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4108"/>
            <a:ext cx="8197079" cy="507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275856" y="6086628"/>
            <a:ext cx="2195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数据来源：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TIOBE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5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2.</a:t>
            </a:r>
            <a:r>
              <a:rPr lang="zh-CN" altLang="en-US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从</a:t>
            </a:r>
            <a:r>
              <a:rPr lang="en-US" altLang="zh-CN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语言的诞生、特点说起</a:t>
            </a:r>
            <a:endParaRPr lang="zh-CN" altLang="en-US" sz="28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531" y="1628800"/>
            <a:ext cx="854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之父</a:t>
            </a:r>
            <a:r>
              <a:rPr lang="en-US" altLang="zh-CN" sz="2000" dirty="0" err="1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Jgosling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团队在开发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”Green”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项目时，发现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缺少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垃圾回收系统，还有可移植的安全性、分布程序设计、和多线程功能。最后，他们想要一种易于移植到各种设备上的平台。</a:t>
            </a:r>
          </a:p>
        </p:txBody>
      </p:sp>
      <p:pic>
        <p:nvPicPr>
          <p:cNvPr id="1027" name="Picture 3" descr="C:\Users\shkstart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94" y="2883091"/>
            <a:ext cx="2322454" cy="34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47531" y="2873963"/>
            <a:ext cx="6168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确实是从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语言和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语言继承了许多成份，甚至可以将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看成是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</a:t>
            </a:r>
            <a:r>
              <a:rPr lang="en-US" altLang="zh-CN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发展和衍生的产物。比如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语言的变量声明，操作符形式，参数传递，流程控制等方面和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语言、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语言完全相同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。但同时，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是一个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纯粹的面向对象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的程序设计语言，它继承了 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语言面向对象技术的核心。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舍弃了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语言中容易引起错误的指针（以引用取代）、运算符重载（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operator overloading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）、多重继承（以接口取代）等特性，增加了垃圾回收器功能用于回收不再被引用的对象所占据的内存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空间。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JDK1.5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又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引入了泛型编程（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Generic Programming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）、类型安全的枚举、不定长参数和自动装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拆箱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语言是易学的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语言的语法与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语言很接近，使得大多数程序员很容易学习和使用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语言是强制面向对象的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语言提供类、接口和继承等原语，为了简单起见，只支持类之间的单继承，但支持接口之间的多继承，并支持类与接口之间的实现机制（关键字为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implements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语言是分布式的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语言支持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Internet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应用的开发，在基本的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应用编程接口中有一个网络应用编程接口（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 net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），它提供了用于网络应用编程的类库，包括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URL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URLConnection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Socket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ServerSocket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等。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RMI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（远程方法激活）机制也是开发分布式应用的重要手段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语言是健壮的。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的强类型机制、异常处理、垃圾的自动收集等是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程序健壮性的重要保证。对指针的丢弃是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的明智选择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5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语言是安全的。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通常被用在网络环境中，为此，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提供了一个安全机制以防恶意代码的攻击。如：安全防范机制（类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ClassLoader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），如分配不同的名字空间以防替代本地的同名类、字节代码检查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b="1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语言是体系结构中立的。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程序（后缀为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的文件）在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平台上被编译为体系结构中立的字节码格式（后缀为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的文件），然后可以在实现这个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平台的任何系统中运行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语言是解释型的。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如前所述，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平台上被编译为字节码格式，然后可以在实现这个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平台的任何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系统的解释器中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运行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是性能略高的。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与那些解释型的高级脚本语言相比，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的性能还是较优的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语言是原生支持多线程的。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语言中，线程是一种特殊的对象，它必须由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类或其子（孙）类来创建。</a:t>
            </a:r>
          </a:p>
        </p:txBody>
      </p:sp>
    </p:spTree>
    <p:extLst>
      <p:ext uri="{BB962C8B-B14F-4D97-AF65-F5344CB8AC3E}">
        <p14:creationId xmlns:p14="http://schemas.microsoft.com/office/powerpoint/2010/main" val="347997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232" y="836712"/>
            <a:ext cx="4076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ea typeface="宋体" pitchFamily="2" charset="-122"/>
                <a:cs typeface="Times New Roman" pitchFamily="18" charset="0"/>
              </a:rPr>
              <a:t>1.2 Java</a:t>
            </a:r>
            <a:r>
              <a:rPr lang="zh-CN" altLang="en-US" sz="4000" b="1" dirty="0">
                <a:ea typeface="宋体" pitchFamily="2" charset="-122"/>
                <a:cs typeface="Times New Roman" pitchFamily="18" charset="0"/>
              </a:rPr>
              <a:t>语言概述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23528" y="1864946"/>
            <a:ext cx="484670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SUN(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tanford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niversity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etwork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，斯坦福大学网络公司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)1995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年推出的一门高级编程语言。</a:t>
            </a:r>
          </a:p>
          <a:p>
            <a:pPr marL="1028700" lvl="1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latin typeface="+mn-lt"/>
                <a:ea typeface="宋体" pitchFamily="2" charset="-122"/>
                <a:cs typeface="Times New Roman" pitchFamily="18" charset="0"/>
              </a:rPr>
              <a:t>95年</a:t>
            </a:r>
            <a:r>
              <a:rPr lang="zh-CN" altLang="en-US" sz="2000" dirty="0">
                <a:latin typeface="+mn-lt"/>
                <a:ea typeface="宋体" pitchFamily="2" charset="-122"/>
                <a:cs typeface="Times New Roman" pitchFamily="18" charset="0"/>
              </a:rPr>
              <a:t>，SUN发布JDK 1.0，98年，JDK1.2，后续JDK1.3， 1.4，1.5（更名为Java5.0）最新为JDK1</a:t>
            </a:r>
            <a:r>
              <a:rPr lang="zh-CN" altLang="en-US" sz="2000" dirty="0" smtClean="0">
                <a:latin typeface="+mn-lt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000" dirty="0" smtClean="0">
                <a:latin typeface="+mn-lt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一种面向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Internet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的编程语言。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随着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技术在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web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方面的不断成熟，已经成为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Web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应用程序的首选开发语言。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5"/>
          <a:stretch>
            <a:fillRect/>
          </a:stretch>
        </p:blipFill>
        <p:spPr bwMode="auto">
          <a:xfrm>
            <a:off x="6693304" y="582150"/>
            <a:ext cx="243205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0" b="27435"/>
          <a:stretch>
            <a:fillRect/>
          </a:stretch>
        </p:blipFill>
        <p:spPr bwMode="auto">
          <a:xfrm>
            <a:off x="5487988" y="2900363"/>
            <a:ext cx="348615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8" y="5013176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9507" y="694437"/>
            <a:ext cx="393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1.2 Java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语言概述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22263" y="1315616"/>
            <a:ext cx="446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宋体" pitchFamily="2" charset="-122"/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itchFamily="2" charset="-122"/>
              </a:rPr>
              <a:t>技术体系平台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58499"/>
              </p:ext>
            </p:extLst>
          </p:nvPr>
        </p:nvGraphicFramePr>
        <p:xfrm>
          <a:off x="311883" y="1916624"/>
          <a:ext cx="8570217" cy="43028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70217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 Standard Edition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标准版</a:t>
                      </a: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支持面向桌面级应用（如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Windows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下的应用程序）的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平台，提供了完整的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核心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API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，此版本以前称为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J2SE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379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EE(Java Enterprise Edition)企业版</a:t>
                      </a: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是为开发企业环境下的应用程序提供的一套解决方案。该技术体系中包含的技术如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Servlet 、Jsp等，主要针对于Web应用程序开发。版本以前称为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J2EE</a:t>
                      </a:r>
                    </a:p>
                  </a:txBody>
                  <a:tcPr marL="91442" marR="91442" marT="45726" marB="45726" horzOverflow="overflow"/>
                </a:tc>
              </a:tr>
              <a:tr h="417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ME(Java Micro Edition)小型版</a:t>
                      </a: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支持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程序运行在移动终端（手机、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PDA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）上的平台，对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 API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有所精简，并加入了针对移动终端的支持，此版本以前称为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J2ME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 Card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itchFamily="2" charset="-122"/>
                        </a:rPr>
                        <a:t>支持一些</a:t>
                      </a:r>
                      <a:r>
                        <a:rPr lang="en-US" altLang="zh-CN" sz="2000" dirty="0" smtClean="0">
                          <a:latin typeface="+mn-lt"/>
                          <a:ea typeface="宋体" pitchFamily="2" charset="-122"/>
                        </a:rPr>
                        <a:t>Java</a:t>
                      </a:r>
                      <a:r>
                        <a:rPr lang="zh-CN" altLang="en-US" sz="2000" dirty="0" smtClean="0">
                          <a:latin typeface="+mn-lt"/>
                          <a:ea typeface="宋体" pitchFamily="2" charset="-122"/>
                        </a:rPr>
                        <a:t>小程序（</a:t>
                      </a:r>
                      <a:r>
                        <a:rPr lang="en-US" altLang="zh-CN" sz="2000" dirty="0" smtClean="0">
                          <a:latin typeface="+mn-lt"/>
                          <a:ea typeface="宋体" pitchFamily="2" charset="-122"/>
                        </a:rPr>
                        <a:t>Applets</a:t>
                      </a:r>
                      <a:r>
                        <a:rPr lang="zh-CN" altLang="en-US" sz="2000" dirty="0" smtClean="0">
                          <a:latin typeface="+mn-lt"/>
                          <a:ea typeface="宋体" pitchFamily="2" charset="-122"/>
                        </a:rPr>
                        <a:t>）运行在小内存设备（如智能卡）上的平台</a:t>
                      </a:r>
                      <a:endParaRPr lang="zh-CN" altLang="en-US" sz="2000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186682" cy="875156"/>
          </a:xfrm>
        </p:spPr>
        <p:txBody>
          <a:bodyPr/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在各领域中的应用</a:t>
            </a:r>
            <a:endParaRPr lang="zh-CN" altLang="en-US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600199"/>
            <a:ext cx="8215137" cy="3629001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从</a:t>
            </a:r>
            <a:r>
              <a:rPr lang="en-US" altLang="zh-CN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的应用领域来分，</a:t>
            </a:r>
            <a:r>
              <a:rPr lang="en-US" altLang="zh-CN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语言的应用方向主要表现在以下几个方面：</a:t>
            </a:r>
            <a:endParaRPr lang="en-US" altLang="zh-CN" sz="24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企业级应用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：主要指复杂的大企业的软件系统、各种类型的网站。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的安全机制以及它的跨平台的优势，使它在分布式系统领域开发中有广泛应用。应用领域包括金融、电信、交通、电子商务等。</a:t>
            </a:r>
            <a:endParaRPr lang="en-US" altLang="zh-CN" sz="20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平台应用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：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应用程序使用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语言编写。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开发水平的高低很大程度上取决于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语言核心能力是否扎实。</a:t>
            </a:r>
            <a:endParaRPr lang="en-US" altLang="zh-CN" sz="20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移动领域应用，主要表现在消费和嵌入式领域，是指在各种小型设备上的应用，包括手机、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PDA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、机顶盒、汽车通信设备等。</a:t>
            </a:r>
          </a:p>
        </p:txBody>
      </p:sp>
    </p:spTree>
    <p:extLst>
      <p:ext uri="{BB962C8B-B14F-4D97-AF65-F5344CB8AC3E}">
        <p14:creationId xmlns:p14="http://schemas.microsoft.com/office/powerpoint/2010/main" val="23900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1035"/>
            <a:ext cx="91630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67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64060"/>
            <a:ext cx="8229600" cy="1143000"/>
          </a:xfrm>
        </p:spPr>
        <p:txBody>
          <a:bodyPr/>
          <a:lstStyle/>
          <a:p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移动开发 </a:t>
            </a: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VS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企业级开发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8" y="2001031"/>
            <a:ext cx="3611574" cy="261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74" y="1916832"/>
            <a:ext cx="2221290" cy="74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44" y="2852936"/>
            <a:ext cx="1778372" cy="69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46" y="3919289"/>
            <a:ext cx="48196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74" y="5104264"/>
            <a:ext cx="2400392" cy="7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 flipH="1">
            <a:off x="4067944" y="1772816"/>
            <a:ext cx="72008" cy="4536504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66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24197"/>
            <a:ext cx="6264696" cy="7920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1.3 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1909892"/>
            <a:ext cx="8229600" cy="45434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特点一：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面向对象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两个基本概念：类、对象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三大特性：封装、继承、多态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特点二：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健壮性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吸收了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C/C++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语言的优点，但去掉了其影响程序健壮性的部分（如指针、内存的申请与释放等），提供了一个相对安全的内存管理和访问机制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特点三：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跨平台性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跨平台性：通过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语言编写的应用程序在不同的系统平台上都可以运行。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Write once , Run Anywhere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原理：只要在需要运行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应用程序的操作系统上，先安装一个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虚拟机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(JVM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ava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irtual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achine)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即可。由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来负责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程序在该系统中的运行。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49" y="132160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语言的特点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26" y="1309936"/>
            <a:ext cx="5814656" cy="572278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语言的特点：跨平台性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5401527"/>
            <a:ext cx="8229600" cy="9077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因为有了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，同一个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程序在三个不同的操作系统中都可以执行。这样就实现了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程序的跨平台性。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563938" y="2091587"/>
            <a:ext cx="1944687" cy="576262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682625" y="3604474"/>
            <a:ext cx="2447925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41947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15632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104298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10"/>
          <p:cNvSpPr>
            <a:spLocks noChangeArrowheads="1"/>
          </p:cNvSpPr>
          <p:nvPr/>
        </p:nvSpPr>
        <p:spPr bwMode="auto">
          <a:xfrm>
            <a:off x="377983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11"/>
          <p:cNvSpPr>
            <a:spLocks noChangeArrowheads="1"/>
          </p:cNvSpPr>
          <p:nvPr/>
        </p:nvSpPr>
        <p:spPr bwMode="auto">
          <a:xfrm>
            <a:off x="6516688" y="3699541"/>
            <a:ext cx="1728787" cy="720725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804890" y="2154217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</a:t>
            </a: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923740" y="4587485"/>
            <a:ext cx="2089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983048" y="4581849"/>
            <a:ext cx="173196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718476" y="4587485"/>
            <a:ext cx="162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1142812" y="3879994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Win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914782" y="3885622"/>
            <a:ext cx="1728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673676" y="3865337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 rot="5400000">
            <a:off x="2705986" y="1869245"/>
            <a:ext cx="1031692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 rot="16200000" flipH="1">
            <a:off x="4074411" y="3129720"/>
            <a:ext cx="1031692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10" idx="0"/>
          </p:cNvCxnSpPr>
          <p:nvPr/>
        </p:nvCxnSpPr>
        <p:spPr>
          <a:xfrm rot="16200000" flipH="1">
            <a:off x="5442836" y="1761295"/>
            <a:ext cx="1031692" cy="284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/>
        </p:nvSpPr>
        <p:spPr>
          <a:xfrm>
            <a:off x="2028406" y="548680"/>
            <a:ext cx="62646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1.3 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204311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两种核心机制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虚拟机（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Virtal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Machine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垃圾收集机制（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Garbage Collection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6264696" cy="7920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1.3 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4744"/>
            <a:ext cx="5148064" cy="64807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核心机制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—Java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781751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是一个虚拟的计算机，具有指令集并使用不同的存储区域。负责执行指令，管理数据、内存、寄存器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对于不同的平台，有不同的虚拟机。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虚拟机机制屏蔽了底层运行平台的差别，实现了“一次编译，到处运行”。</a:t>
            </a: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63616" y="3933056"/>
            <a:ext cx="7951788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99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71600" y="980728"/>
            <a:ext cx="756084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556792"/>
            <a:ext cx="6192688" cy="4104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2204864"/>
            <a:ext cx="504056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2708920"/>
            <a:ext cx="3744416" cy="180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9872" y="3284984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宋体" pitchFamily="2" charset="-122"/>
              </a:rPr>
              <a:t>硬件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27089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操作系统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22048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JVM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628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字节</a:t>
            </a:r>
            <a:r>
              <a:rPr lang="zh-CN" altLang="en-US" dirty="0" smtClean="0">
                <a:ea typeface="宋体" pitchFamily="2" charset="-122"/>
              </a:rPr>
              <a:t>码文件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用户 </a:t>
            </a:r>
            <a:r>
              <a:rPr lang="en-US" altLang="zh-CN" dirty="0" smtClean="0">
                <a:ea typeface="宋体" pitchFamily="2" charset="-122"/>
              </a:rPr>
              <a:t>user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7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3988558" cy="64660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核心机制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垃圾回收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80920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不再使用的内存空间应回收—— 垃圾回收。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C/C++等语言中，由程序员负责回收无用内存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Java 语言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消除了程序员回收无用内存空间的责任：它提供一种系统级线程跟踪存储空间的分配情况。并在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JVM空闲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时，检查并释放那些可被释放的存储空间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垃圾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回收在Java程序运行过程中自动进行，程序员无法精确控制和干预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764704"/>
            <a:ext cx="6525918" cy="70980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1.4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语言的环境搭建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1"/>
            <a:ext cx="8572560" cy="42576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明确什么是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JDK, JRE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下载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配置环境变量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系统执行命令时要搜寻的路径。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classpath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在编译和运行时要找的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所在的路径。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验证是否成功：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java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选择合适的文本编辑器或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开发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6" y="908720"/>
            <a:ext cx="3340486" cy="70980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什么是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57306"/>
              </p:ext>
            </p:extLst>
          </p:nvPr>
        </p:nvGraphicFramePr>
        <p:xfrm>
          <a:off x="466725" y="1847850"/>
          <a:ext cx="8425755" cy="3885406"/>
        </p:xfrm>
        <a:graphic>
          <a:graphicData uri="http://schemas.openxmlformats.org/drawingml/2006/table">
            <a:tbl>
              <a:tblPr/>
              <a:tblGrid>
                <a:gridCol w="8425755"/>
              </a:tblGrid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evelopment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it    Java开发工具包)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3440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JDK是提供给Java开发人员使用的，其中包含了java的开发工具，也包括了JRE。所以安装了JDK，就不用在单独安装JRE了。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其中的开发工具：编译工具(javac.exe)  打包工具(jar.exe)等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JRE(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untime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nvironment    Java运行环境)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5674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包括Java虚拟机(JVM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V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irtual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M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achine)和Java程序所需的核心类库等，如果想要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运行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一个开发好的Java程序，计算机中只需要安装JRE即可。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3700" y="5920050"/>
            <a:ext cx="785070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简单而言，使用JDK的开发工具完成的java程序，交给JRE去运行。</a:t>
            </a:r>
          </a:p>
        </p:txBody>
      </p:sp>
    </p:spTree>
    <p:extLst>
      <p:ext uri="{BB962C8B-B14F-4D97-AF65-F5344CB8AC3E}">
        <p14:creationId xmlns:p14="http://schemas.microsoft.com/office/powerpoint/2010/main" val="42290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836712"/>
            <a:ext cx="5112568" cy="781814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526" y="1773400"/>
            <a:ext cx="9144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-12526" y="3427575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399" y="3865725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4099" y="4975388"/>
            <a:ext cx="6096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436" y="5802958"/>
            <a:ext cx="2665221" cy="461665"/>
          </a:xfrm>
          <a:prstGeom prst="rect">
            <a:avLst/>
          </a:prstGeom>
          <a:blipFill rotWithShape="1">
            <a:blip r:embed="rId3"/>
            <a:stretch>
              <a:fillRect l="-3432"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067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96" y="980728"/>
            <a:ext cx="3744416" cy="64807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下载、安装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6756"/>
            <a:ext cx="8229600" cy="34004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官方网址：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www.oracle.com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java.sun.com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傻瓜式安装，下一步即可。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建议：安装路径不要有中文或者特殊符号如空格等。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当提示安装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JRE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时，可以选择不安装。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535322" cy="48291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命令行中敲入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，出现错误提示：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错误原因：当前执行的程序在当前目录下如果不存在，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系统会在系统中已有的一个名为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的环境变量指定的目录中查找。如果仍未找到，会出现以上的错误提示。所以进入到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安装路径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\bin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目录下，执行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，会看到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参数提示信息。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058" y="2114528"/>
            <a:ext cx="7143800" cy="90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157192"/>
            <a:ext cx="6929486" cy="115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17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210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每次执行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的工具都要进入到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目录下，是非常麻烦的。可不可以在任何目录下都可以执行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的工具呢？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系统在查找可执行程序的原理，可以将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工具所在路径定义到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环境变量中，让系统帮我们去找运行执行的程序。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配置方法：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我的电脑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高级系统设置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编辑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环境变量，在变量值开始处加上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工具所在目录，后面用 “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 ”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和其他值分隔开即可。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打开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命令行，任意目录下敲入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。如果出现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的参数信息，配置成功。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zh-CN" altLang="en-US" sz="2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注：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具体操作流程，参看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7下载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.doc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683568" y="1772816"/>
            <a:ext cx="777686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charset="-122"/>
              </a:rPr>
              <a:t>临时</a:t>
            </a:r>
            <a:r>
              <a:rPr lang="zh-CN" altLang="en-US" sz="2400" b="1" dirty="0">
                <a:ea typeface="宋体" charset="-122"/>
              </a:rPr>
              <a:t>配置方式</a:t>
            </a:r>
            <a:r>
              <a:rPr lang="zh-CN" altLang="en-US" sz="2400" dirty="0">
                <a:ea typeface="宋体" charset="-122"/>
              </a:rPr>
              <a:t>：通过</a:t>
            </a:r>
            <a:r>
              <a:rPr lang="en-US" altLang="zh-CN" sz="2400" dirty="0">
                <a:ea typeface="宋体" charset="-122"/>
              </a:rPr>
              <a:t>dos</a:t>
            </a:r>
            <a:r>
              <a:rPr lang="zh-CN" altLang="en-US" sz="2400" dirty="0">
                <a:ea typeface="宋体" charset="-122"/>
              </a:rPr>
              <a:t>命令中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set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命令</a:t>
            </a:r>
            <a:r>
              <a:rPr lang="zh-CN" altLang="en-US" sz="2400" dirty="0">
                <a:ea typeface="宋体" charset="-122"/>
              </a:rPr>
              <a:t>完成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</a:t>
            </a:r>
            <a:r>
              <a:rPr lang="zh-CN" altLang="en-US" sz="2000" dirty="0">
                <a:ea typeface="宋体" charset="-122"/>
              </a:rPr>
              <a:t>：用于查看本机的所有环境变量的信息。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zh-CN" altLang="en-US" sz="2000" dirty="0">
                <a:ea typeface="宋体" charset="-122"/>
              </a:rPr>
              <a:t> ：查看具体一个环境变量的值。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 dirty="0">
                <a:ea typeface="宋体" charset="-122"/>
              </a:rPr>
              <a:t>：清空一个环境变量的值。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具体值</a:t>
            </a:r>
            <a:r>
              <a:rPr lang="zh-CN" altLang="en-US" sz="2000" dirty="0">
                <a:ea typeface="宋体" charset="-122"/>
              </a:rPr>
              <a:t> ：给指定变量定义具体值。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想</a:t>
            </a:r>
            <a:r>
              <a:rPr lang="zh-CN" altLang="en-US" sz="2400" dirty="0">
                <a:ea typeface="宋体" charset="-122"/>
              </a:rPr>
              <a:t>要在原有环境变量值基础上添加新值呢？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首先</a:t>
            </a:r>
            <a:r>
              <a:rPr lang="zh-CN" altLang="en-US" sz="2000" dirty="0">
                <a:ea typeface="宋体" charset="-122"/>
              </a:rPr>
              <a:t>，通过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 dirty="0">
                <a:ea typeface="宋体" charset="-122"/>
              </a:rPr>
              <a:t>操作符获取到原有环境变量的值。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然后</a:t>
            </a:r>
            <a:r>
              <a:rPr lang="zh-CN" altLang="en-US" sz="2000" dirty="0">
                <a:ea typeface="宋体" charset="-122"/>
              </a:rPr>
              <a:t>加上新值后再定义给该变量名即可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举例</a:t>
            </a:r>
            <a:r>
              <a:rPr lang="zh-CN" altLang="en-US" sz="2000" dirty="0">
                <a:ea typeface="宋体" charset="-122"/>
              </a:rPr>
              <a:t>：给</a:t>
            </a:r>
            <a:r>
              <a:rPr lang="en-US" altLang="zh-CN" sz="2000" dirty="0">
                <a:ea typeface="宋体" charset="-122"/>
              </a:rPr>
              <a:t>path</a:t>
            </a:r>
            <a:r>
              <a:rPr lang="zh-CN" altLang="en-US" sz="2000" dirty="0">
                <a:ea typeface="宋体" charset="-122"/>
              </a:rPr>
              <a:t>环境变量加入新值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		set 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path=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新值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;%path%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注：</a:t>
            </a:r>
            <a:r>
              <a:rPr lang="zh-CN" altLang="en-US" sz="2400" dirty="0">
                <a:ea typeface="宋体" charset="-122"/>
              </a:rPr>
              <a:t>这种配置方式只在当前</a:t>
            </a:r>
            <a:r>
              <a:rPr lang="en-US" altLang="zh-CN" sz="2400" dirty="0">
                <a:ea typeface="宋体" charset="-122"/>
              </a:rPr>
              <a:t>dos</a:t>
            </a:r>
            <a:r>
              <a:rPr lang="zh-CN" altLang="en-US" sz="2400" dirty="0">
                <a:ea typeface="宋体" charset="-122"/>
              </a:rPr>
              <a:t>窗口有效。窗口</a:t>
            </a:r>
            <a:r>
              <a:rPr lang="zh-CN" altLang="en-US" sz="2400" dirty="0" smtClean="0">
                <a:ea typeface="宋体" charset="-122"/>
              </a:rPr>
              <a:t>关闭</a:t>
            </a:r>
            <a:r>
              <a:rPr lang="zh-CN" altLang="en-US" sz="2400" dirty="0">
                <a:ea typeface="宋体" charset="-122"/>
              </a:rPr>
              <a:t>，配置消失。</a:t>
            </a:r>
          </a:p>
          <a:p>
            <a:pPr eaLnBrk="1" hangingPunct="1"/>
            <a:endParaRPr lang="zh-CN" altLang="en-US" sz="2400" dirty="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9512" y="1011217"/>
            <a:ext cx="4717032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path(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补充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折角形 22"/>
          <p:cNvSpPr/>
          <p:nvPr/>
        </p:nvSpPr>
        <p:spPr>
          <a:xfrm>
            <a:off x="6764312" y="4362806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多文档 20"/>
          <p:cNvSpPr/>
          <p:nvPr/>
        </p:nvSpPr>
        <p:spPr>
          <a:xfrm>
            <a:off x="3569020" y="4347208"/>
            <a:ext cx="1785950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折角形 18"/>
          <p:cNvSpPr/>
          <p:nvPr/>
        </p:nvSpPr>
        <p:spPr>
          <a:xfrm>
            <a:off x="834655" y="4356444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899" y="1628800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步骤：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代码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到扩展名为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的文件中。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编译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命令对生成的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运行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928662" y="4518521"/>
            <a:ext cx="1512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667099" y="4518521"/>
            <a:ext cx="158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908774" y="4518521"/>
            <a:ext cx="1223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2514574" y="4293096"/>
            <a:ext cx="1223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javac.exe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2586012" y="4805858"/>
            <a:ext cx="1223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  译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467324" y="4294683"/>
            <a:ext cx="12239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538762" y="4734421"/>
            <a:ext cx="1152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  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865287" y="5196383"/>
            <a:ext cx="144462" cy="309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649387" y="5445224"/>
            <a:ext cx="1476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18" name="矩形 17"/>
          <p:cNvSpPr/>
          <p:nvPr/>
        </p:nvSpPr>
        <p:spPr>
          <a:xfrm>
            <a:off x="1649387" y="5495702"/>
            <a:ext cx="936625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370112" y="4734421"/>
            <a:ext cx="1368425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22862" y="4734421"/>
            <a:ext cx="144145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88280" y="804139"/>
            <a:ext cx="5731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1.5 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开发体验 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— </a:t>
            </a:r>
            <a:r>
              <a:rPr lang="en-US" altLang="zh-CN" sz="3600" b="1" dirty="0" err="1">
                <a:ea typeface="宋体" pitchFamily="2" charset="-122"/>
                <a:cs typeface="Times New Roman" pitchFamily="18" charset="0"/>
              </a:rPr>
              <a:t>HelloWorld</a:t>
            </a:r>
            <a:endParaRPr lang="en-US" altLang="zh-CN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9974" y="550594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字节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码文件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14836" y="5566271"/>
            <a:ext cx="1261220" cy="30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2" idx="0"/>
          </p:cNvCxnSpPr>
          <p:nvPr/>
        </p:nvCxnSpPr>
        <p:spPr>
          <a:xfrm flipV="1">
            <a:off x="4638649" y="5196383"/>
            <a:ext cx="0" cy="3095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7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08" y="0"/>
            <a:ext cx="6000792" cy="690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323528" y="980728"/>
            <a:ext cx="28196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一：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编写</a:t>
            </a:r>
          </a:p>
          <a:p>
            <a:pPr marL="50400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选择</a:t>
            </a:r>
            <a:r>
              <a:rPr lang="zh-CN" altLang="en-US" sz="2400" dirty="0">
                <a:ea typeface="宋体" charset="-122"/>
              </a:rPr>
              <a:t>最简单的</a:t>
            </a:r>
            <a:r>
              <a:rPr lang="zh-CN" altLang="en-US" sz="2400" dirty="0" smtClean="0">
                <a:ea typeface="宋体" charset="-122"/>
              </a:rPr>
              <a:t>编辑器：记事本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marL="50400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敲入代码    </a:t>
            </a:r>
            <a:r>
              <a:rPr lang="en-US" altLang="zh-CN" sz="2400" dirty="0" smtClean="0">
                <a:ea typeface="宋体" charset="-122"/>
              </a:rPr>
              <a:t>class Test{</a:t>
            </a:r>
            <a:r>
              <a:rPr lang="zh-CN" altLang="en-US" sz="2400" dirty="0" smtClean="0">
                <a:ea typeface="宋体" charset="-122"/>
              </a:rPr>
              <a:t>  </a:t>
            </a:r>
            <a:r>
              <a:rPr lang="en-US" altLang="zh-CN" sz="2400" dirty="0">
                <a:ea typeface="宋体" charset="-122"/>
              </a:rPr>
              <a:t>}</a:t>
            </a: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 将</a:t>
            </a:r>
            <a:r>
              <a:rPr lang="zh-CN" altLang="en-US" sz="2400" dirty="0">
                <a:ea typeface="宋体" charset="-122"/>
              </a:rPr>
              <a:t>文件保存</a:t>
            </a:r>
            <a:r>
              <a:rPr lang="zh-CN" altLang="en-US" sz="2400" dirty="0" smtClean="0">
                <a:ea typeface="宋体" charset="-122"/>
              </a:rPr>
              <a:t>成</a:t>
            </a:r>
            <a:r>
              <a:rPr lang="en-US" altLang="zh-CN" sz="2400" dirty="0" smtClean="0">
                <a:ea typeface="宋体" charset="-122"/>
              </a:rPr>
              <a:t>Test.java</a:t>
            </a:r>
            <a:r>
              <a:rPr lang="zh-CN" altLang="en-US" sz="2400" dirty="0">
                <a:ea typeface="宋体" charset="-122"/>
              </a:rPr>
              <a:t>，这个文件是</a:t>
            </a:r>
            <a:r>
              <a:rPr lang="zh-CN" altLang="en-US" sz="2400" dirty="0" smtClean="0">
                <a:ea typeface="宋体" charset="-122"/>
              </a:rPr>
              <a:t>存放</a:t>
            </a:r>
            <a:r>
              <a:rPr lang="en-US" altLang="zh-CN" sz="2400" dirty="0" smtClean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代码的文件，称为源文件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39508" y="4470076"/>
            <a:ext cx="2561318" cy="258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00" y="4951046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取消勾选</a:t>
            </a:r>
            <a:endParaRPr lang="zh-CN" altLang="en-US" b="1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cxnSp>
        <p:nvCxnSpPr>
          <p:cNvPr id="3" name="直接箭头连接符 2"/>
          <p:cNvCxnSpPr>
            <a:stCxn id="6" idx="3"/>
          </p:cNvCxnSpPr>
          <p:nvPr/>
        </p:nvCxnSpPr>
        <p:spPr>
          <a:xfrm flipV="1">
            <a:off x="3143208" y="4599304"/>
            <a:ext cx="796300" cy="53640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8245" y="1412776"/>
            <a:ext cx="8044515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spcAft>
                <a:spcPts val="1800"/>
              </a:spcAft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二：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编译</a:t>
            </a:r>
            <a:endParaRPr lang="zh-CN" altLang="en-US" sz="2400" dirty="0">
              <a:solidFill>
                <a:srgbClr val="FF0000"/>
              </a:solidFill>
              <a:ea typeface="宋体" charset="-122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有了</a:t>
            </a: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源文件，通过编译器将其编译</a:t>
            </a:r>
            <a:r>
              <a:rPr lang="zh-CN" altLang="en-US" sz="2400" dirty="0" smtClean="0">
                <a:ea typeface="宋体" charset="-122"/>
              </a:rPr>
              <a:t>成</a:t>
            </a:r>
            <a:r>
              <a:rPr lang="en-US" altLang="zh-CN" sz="2400" dirty="0" smtClean="0">
                <a:ea typeface="宋体" charset="-122"/>
              </a:rPr>
              <a:t>JVM</a:t>
            </a:r>
            <a:r>
              <a:rPr lang="zh-CN" altLang="en-US" sz="2400" dirty="0">
                <a:ea typeface="宋体" charset="-122"/>
              </a:rPr>
              <a:t>可以识别的字节码文件。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在</a:t>
            </a:r>
            <a:r>
              <a:rPr lang="zh-CN" altLang="en-US" sz="2400" dirty="0">
                <a:ea typeface="宋体" charset="-122"/>
              </a:rPr>
              <a:t>该源文件目录下，通过</a:t>
            </a:r>
            <a:r>
              <a:rPr lang="en-US" altLang="zh-CN" sz="2400" dirty="0" err="1">
                <a:ea typeface="宋体" charset="-122"/>
              </a:rPr>
              <a:t>javac</a:t>
            </a:r>
            <a:r>
              <a:rPr lang="zh-CN" altLang="en-US" sz="2400" dirty="0">
                <a:ea typeface="宋体" charset="-122"/>
              </a:rPr>
              <a:t>编译工具</a:t>
            </a:r>
            <a:r>
              <a:rPr lang="zh-CN" altLang="en-US" sz="2400" dirty="0" smtClean="0">
                <a:ea typeface="宋体" charset="-122"/>
              </a:rPr>
              <a:t>对</a:t>
            </a:r>
            <a:r>
              <a:rPr lang="en-US" altLang="zh-CN" sz="2400" dirty="0" smtClean="0">
                <a:ea typeface="宋体" charset="-122"/>
              </a:rPr>
              <a:t>Test.java</a:t>
            </a:r>
            <a:r>
              <a:rPr lang="zh-CN" altLang="en-US" sz="2400" dirty="0">
                <a:ea typeface="宋体" charset="-122"/>
              </a:rPr>
              <a:t>文件进行编译。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如果</a:t>
            </a:r>
            <a:r>
              <a:rPr lang="zh-CN" altLang="en-US" sz="2400" dirty="0">
                <a:ea typeface="宋体" charset="-122"/>
              </a:rPr>
              <a:t>程序没有错误，没有任何提示，但在</a:t>
            </a:r>
            <a:r>
              <a:rPr lang="zh-CN" altLang="en-US" sz="2400" dirty="0" smtClean="0">
                <a:ea typeface="宋体" charset="-122"/>
              </a:rPr>
              <a:t>当前</a:t>
            </a:r>
            <a:r>
              <a:rPr lang="zh-CN" altLang="en-US" sz="2400" dirty="0">
                <a:ea typeface="宋体" charset="-122"/>
              </a:rPr>
              <a:t>目录下会出现一</a:t>
            </a:r>
            <a:r>
              <a:rPr lang="zh-CN" altLang="en-US" sz="2400" dirty="0" smtClean="0">
                <a:ea typeface="宋体" charset="-122"/>
              </a:rPr>
              <a:t>个</a:t>
            </a:r>
            <a:r>
              <a:rPr lang="en-US" altLang="zh-CN" sz="2400" dirty="0" err="1" smtClean="0">
                <a:ea typeface="宋体" charset="-122"/>
              </a:rPr>
              <a:t>Test.class</a:t>
            </a:r>
            <a:r>
              <a:rPr lang="zh-CN" altLang="en-US" sz="2400" dirty="0">
                <a:ea typeface="宋体" charset="-122"/>
              </a:rPr>
              <a:t>文件，该</a:t>
            </a:r>
            <a:r>
              <a:rPr lang="zh-CN" altLang="en-US" sz="2400" dirty="0" smtClean="0">
                <a:ea typeface="宋体" charset="-122"/>
              </a:rPr>
              <a:t>文件</a:t>
            </a:r>
            <a:r>
              <a:rPr lang="zh-CN" altLang="en-US" sz="2400" dirty="0">
                <a:ea typeface="宋体" charset="-122"/>
              </a:rPr>
              <a:t>称为字节码文件，也是可以执行的</a:t>
            </a: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 smtClean="0">
                <a:ea typeface="宋体" charset="-122"/>
              </a:rPr>
              <a:t>的程序。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13176"/>
            <a:ext cx="382571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4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413916" y="908720"/>
            <a:ext cx="69865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三：运行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有了</a:t>
            </a:r>
            <a:r>
              <a:rPr lang="zh-CN" altLang="en-US" sz="2000" dirty="0">
                <a:ea typeface="宋体" charset="-122"/>
              </a:rPr>
              <a:t>可执行的</a:t>
            </a:r>
            <a:r>
              <a:rPr lang="en-US" altLang="zh-CN" sz="2000" dirty="0">
                <a:ea typeface="宋体" charset="-122"/>
              </a:rPr>
              <a:t>java</a:t>
            </a:r>
            <a:r>
              <a:rPr lang="zh-CN" altLang="en-US" sz="2000" dirty="0">
                <a:ea typeface="宋体" charset="-122"/>
              </a:rPr>
              <a:t>程序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en-US" altLang="zh-CN" sz="2000" dirty="0" err="1" smtClean="0">
                <a:ea typeface="宋体" charset="-122"/>
              </a:rPr>
              <a:t>Test.class</a:t>
            </a:r>
            <a:r>
              <a:rPr lang="zh-CN" altLang="en-US" sz="2000" dirty="0">
                <a:ea typeface="宋体" charset="-122"/>
              </a:rPr>
              <a:t>字节码文件</a:t>
            </a:r>
            <a:r>
              <a:rPr lang="en-US" altLang="zh-CN" sz="2000" dirty="0">
                <a:ea typeface="宋体" charset="-122"/>
              </a:rPr>
              <a:t>)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通过</a:t>
            </a:r>
            <a:r>
              <a:rPr lang="zh-CN" altLang="en-US" sz="2000" dirty="0">
                <a:ea typeface="宋体" charset="-122"/>
              </a:rPr>
              <a:t>运行工具</a:t>
            </a:r>
            <a:r>
              <a:rPr lang="en-US" altLang="zh-CN" sz="2000" dirty="0">
                <a:ea typeface="宋体" charset="-122"/>
              </a:rPr>
              <a:t>java.exe</a:t>
            </a:r>
            <a:r>
              <a:rPr lang="zh-CN" altLang="en-US" sz="2000" dirty="0">
                <a:ea typeface="宋体" charset="-122"/>
              </a:rPr>
              <a:t>对字节码文件进行执行。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出现</a:t>
            </a:r>
            <a:r>
              <a:rPr lang="zh-CN" altLang="en-US" sz="2000" dirty="0">
                <a:ea typeface="宋体" charset="-122"/>
              </a:rPr>
              <a:t>提示：缺少一个名称为</a:t>
            </a:r>
            <a:r>
              <a:rPr lang="en-US" altLang="zh-CN" sz="2000" dirty="0">
                <a:ea typeface="宋体" charset="-122"/>
              </a:rPr>
              <a:t>main</a:t>
            </a:r>
            <a:r>
              <a:rPr lang="zh-CN" altLang="en-US" sz="2000" dirty="0">
                <a:ea typeface="宋体" charset="-122"/>
              </a:rPr>
              <a:t>的方法。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37896" name="TextBox 7"/>
          <p:cNvSpPr txBox="1">
            <a:spLocks noChangeArrowheads="1"/>
          </p:cNvSpPr>
          <p:nvPr/>
        </p:nvSpPr>
        <p:spPr bwMode="auto">
          <a:xfrm>
            <a:off x="251520" y="3356992"/>
            <a:ext cx="871296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因为</a:t>
            </a:r>
            <a:r>
              <a:rPr lang="zh-CN" altLang="en-US" sz="2000" dirty="0">
                <a:ea typeface="宋体" charset="-122"/>
              </a:rPr>
              <a:t>一个程序的执行需要一个起始点或者入口，所以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en-US" altLang="zh-CN" sz="2000" dirty="0" smtClean="0">
                <a:ea typeface="宋体" charset="-122"/>
              </a:rPr>
              <a:t>Test</a:t>
            </a:r>
            <a:r>
              <a:rPr lang="zh-CN" altLang="en-US" sz="2000" dirty="0" smtClean="0">
                <a:ea typeface="宋体" charset="-122"/>
              </a:rPr>
              <a:t>类中</a:t>
            </a:r>
            <a:r>
              <a:rPr lang="zh-CN" altLang="en-US" sz="2000" dirty="0">
                <a:ea typeface="宋体" charset="-122"/>
              </a:rPr>
              <a:t>的加入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public static void main(String[] 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){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}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对</a:t>
            </a:r>
            <a:r>
              <a:rPr lang="zh-CN" altLang="en-US" sz="2000" dirty="0">
                <a:ea typeface="宋体" charset="-122"/>
              </a:rPr>
              <a:t>修改后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Test.java</a:t>
            </a:r>
            <a:r>
              <a:rPr lang="zh-CN" altLang="en-US" sz="2000" dirty="0">
                <a:ea typeface="宋体" charset="-122"/>
              </a:rPr>
              <a:t>源文件需要重新编译，生成新的</a:t>
            </a:r>
            <a:r>
              <a:rPr lang="en-US" altLang="zh-CN" sz="2000" dirty="0">
                <a:ea typeface="宋体" charset="-122"/>
              </a:rPr>
              <a:t>class</a:t>
            </a:r>
            <a:r>
              <a:rPr lang="zh-CN" altLang="en-US" sz="2000" dirty="0" smtClean="0">
                <a:ea typeface="宋体" charset="-122"/>
              </a:rPr>
              <a:t>文件</a:t>
            </a:r>
            <a:r>
              <a:rPr lang="zh-CN" altLang="en-US" sz="2000" dirty="0">
                <a:ea typeface="宋体" charset="-122"/>
              </a:rPr>
              <a:t>后，再进行执行。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发现</a:t>
            </a:r>
            <a:r>
              <a:rPr lang="zh-CN" altLang="en-US" sz="2000" dirty="0">
                <a:ea typeface="宋体" charset="-122"/>
              </a:rPr>
              <a:t>没有编译失败，但也没有任何效果，因为并没有告诉</a:t>
            </a:r>
            <a:r>
              <a:rPr lang="en-US" altLang="zh-CN" sz="2000" dirty="0" smtClean="0">
                <a:ea typeface="宋体" charset="-122"/>
              </a:rPr>
              <a:t>JVM</a:t>
            </a:r>
            <a:r>
              <a:rPr lang="zh-CN" altLang="en-US" sz="2000" dirty="0" smtClean="0">
                <a:ea typeface="宋体" charset="-122"/>
              </a:rPr>
              <a:t>要</a:t>
            </a:r>
            <a:r>
              <a:rPr lang="zh-CN" altLang="en-US" sz="2000" dirty="0">
                <a:ea typeface="宋体" charset="-122"/>
              </a:rPr>
              <a:t>帮我们做什么事情，也就是没有可以具体执行的语句。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想</a:t>
            </a:r>
            <a:r>
              <a:rPr lang="zh-CN" altLang="en-US" sz="2000" dirty="0">
                <a:ea typeface="宋体" charset="-122"/>
              </a:rPr>
              <a:t>要和</a:t>
            </a:r>
            <a:r>
              <a:rPr lang="en-US" altLang="zh-CN" sz="2000" dirty="0">
                <a:ea typeface="宋体" charset="-122"/>
              </a:rPr>
              <a:t>JVM</a:t>
            </a:r>
            <a:r>
              <a:rPr lang="zh-CN" altLang="en-US" sz="2000" dirty="0">
                <a:ea typeface="宋体" charset="-122"/>
              </a:rPr>
              <a:t>来个互动，只要在</a:t>
            </a:r>
            <a:r>
              <a:rPr lang="en-US" altLang="zh-CN" sz="2000" dirty="0">
                <a:ea typeface="宋体" charset="-122"/>
              </a:rPr>
              <a:t>main</a:t>
            </a:r>
            <a:r>
              <a:rPr lang="zh-CN" altLang="en-US" sz="2000" dirty="0">
                <a:ea typeface="宋体" charset="-122"/>
              </a:rPr>
              <a:t>方法中加入一句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FF0000"/>
                </a:solidFill>
                <a:ea typeface="宋体" charset="-122"/>
              </a:rPr>
              <a:t>System.out.println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(“Hello World");</a:t>
            </a:r>
            <a:r>
              <a:rPr lang="zh-CN" altLang="en-US" sz="2000" dirty="0">
                <a:ea typeface="宋体" charset="-122"/>
              </a:rPr>
              <a:t>因为程序进行改动，所以再</a:t>
            </a:r>
            <a:r>
              <a:rPr lang="zh-CN" altLang="en-US" sz="2000" dirty="0" smtClean="0">
                <a:ea typeface="宋体" charset="-122"/>
              </a:rPr>
              <a:t>重新</a:t>
            </a:r>
            <a:r>
              <a:rPr lang="zh-CN" altLang="en-US" sz="2000" dirty="0">
                <a:ea typeface="宋体" charset="-122"/>
              </a:rPr>
              <a:t>编译，运行即可。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5" y="2460626"/>
            <a:ext cx="6602251" cy="85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4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4104456" cy="78181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1.6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小结第一个程序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Java源文件以“java”为扩展名。源文件的基本组成部分是类（class），如本类中的</a:t>
            </a:r>
            <a:r>
              <a:rPr lang="zh-CN" altLang="en-US" sz="2400" dirty="0" smtClean="0">
                <a:ea typeface="宋体" pitchFamily="2" charset="-122"/>
              </a:rPr>
              <a:t>Hello</a:t>
            </a:r>
            <a:r>
              <a:rPr lang="en-US" altLang="zh-CN" sz="2400" dirty="0" smtClean="0">
                <a:ea typeface="宋体" pitchFamily="2" charset="-122"/>
              </a:rPr>
              <a:t>World</a:t>
            </a:r>
            <a:r>
              <a:rPr lang="zh-CN" altLang="en-US" sz="2400" dirty="0">
                <a:ea typeface="宋体" pitchFamily="2" charset="-122"/>
              </a:rPr>
              <a:t>类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一个源文件中最多只能有一个</a:t>
            </a:r>
            <a:r>
              <a:rPr lang="en-US" altLang="zh-CN" sz="2400" dirty="0" smtClean="0">
                <a:ea typeface="宋体" pitchFamily="2" charset="-122"/>
              </a:rPr>
              <a:t>public</a:t>
            </a:r>
            <a:r>
              <a:rPr lang="zh-CN" altLang="en-US" sz="2400" dirty="0" smtClean="0">
                <a:ea typeface="宋体" pitchFamily="2" charset="-122"/>
              </a:rPr>
              <a:t>类。其它类的个数不限，如果源文件包含一个</a:t>
            </a:r>
            <a:r>
              <a:rPr lang="en-US" altLang="zh-CN" sz="2400" dirty="0" smtClean="0">
                <a:ea typeface="宋体" pitchFamily="2" charset="-122"/>
              </a:rPr>
              <a:t>public</a:t>
            </a:r>
            <a:r>
              <a:rPr lang="zh-CN" altLang="en-US" sz="2400" dirty="0" smtClean="0">
                <a:ea typeface="宋体" pitchFamily="2" charset="-122"/>
              </a:rPr>
              <a:t>类，则文件名必须按该类名命名。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应用程序的执行入口是</a:t>
            </a:r>
            <a:r>
              <a:rPr lang="en-US" altLang="zh-CN" sz="2400" dirty="0" smtClean="0">
                <a:ea typeface="宋体" pitchFamily="2" charset="-122"/>
              </a:rPr>
              <a:t>main()</a:t>
            </a:r>
            <a:r>
              <a:rPr lang="zh-CN" altLang="en-US" sz="2400" dirty="0" smtClean="0">
                <a:ea typeface="宋体" pitchFamily="2" charset="-122"/>
              </a:rPr>
              <a:t>方法。它有固定的书写格式：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public static void main(String[]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  {...}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语言严格区分大小写。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方法由一条条语句构成，每个语句以“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  <a:r>
              <a:rPr lang="zh-CN" altLang="en-US" sz="2400" dirty="0" smtClean="0">
                <a:ea typeface="宋体" pitchFamily="2" charset="-122"/>
              </a:rPr>
              <a:t>”结束。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大括号都是成对出现的，缺一不可。</a:t>
            </a:r>
          </a:p>
        </p:txBody>
      </p:sp>
    </p:spTree>
    <p:extLst>
      <p:ext uri="{BB962C8B-B14F-4D97-AF65-F5344CB8AC3E}">
        <p14:creationId xmlns:p14="http://schemas.microsoft.com/office/powerpoint/2010/main" val="3213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401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1.7 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常见问题及解决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7712" y="2785533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源文件名不存在或者写错，或者当前路径错误。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83320" y="5013176"/>
            <a:ext cx="792088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类文件名写错，或者类文件不在当前路径下，或者不在</a:t>
            </a:r>
            <a:r>
              <a:rPr lang="en-US" altLang="zh-CN" sz="2400" dirty="0" err="1">
                <a:ea typeface="宋体" charset="-122"/>
              </a:rPr>
              <a:t>classpath</a:t>
            </a:r>
            <a:r>
              <a:rPr lang="zh-CN" altLang="en-US" sz="2400" dirty="0">
                <a:ea typeface="宋体" charset="-122"/>
              </a:rPr>
              <a:t>指定路径下。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0" y="1578519"/>
            <a:ext cx="5342813" cy="120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3" y="4107821"/>
            <a:ext cx="539006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7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562672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基础课程体系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51315"/>
            <a:ext cx="3998818" cy="48577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章 </a:t>
            </a:r>
            <a:r>
              <a:rPr lang="en-US" altLang="zh-CN" dirty="0" smtClean="0">
                <a:ea typeface="宋体" pitchFamily="2" charset="-122"/>
              </a:rPr>
              <a:t>Java</a:t>
            </a:r>
            <a:r>
              <a:rPr lang="zh-CN" altLang="en-US" dirty="0" smtClean="0">
                <a:ea typeface="宋体" pitchFamily="2" charset="-122"/>
              </a:rPr>
              <a:t>语言概述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章 基本语法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章 面向对象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编程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章 高级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特性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章 高级类特性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2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 smtClean="0">
                <a:ea typeface="宋体" pitchFamily="2" charset="-122"/>
              </a:rPr>
              <a:t>6</a:t>
            </a:r>
            <a:r>
              <a:rPr lang="zh-CN" altLang="en-US" dirty="0" smtClean="0">
                <a:ea typeface="宋体" pitchFamily="2" charset="-122"/>
              </a:rPr>
              <a:t>章 异常处理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 smtClean="0">
                <a:ea typeface="宋体" pitchFamily="2" charset="-122"/>
              </a:rPr>
              <a:t>7</a:t>
            </a:r>
            <a:r>
              <a:rPr lang="zh-CN" altLang="en-US" dirty="0" smtClean="0">
                <a:ea typeface="宋体" pitchFamily="2" charset="-122"/>
              </a:rPr>
              <a:t>章 </a:t>
            </a:r>
            <a:r>
              <a:rPr lang="en-US" altLang="zh-CN" dirty="0" smtClean="0">
                <a:ea typeface="宋体" pitchFamily="2" charset="-122"/>
              </a:rPr>
              <a:t>Java</a:t>
            </a:r>
            <a:r>
              <a:rPr lang="zh-CN" altLang="en-US" dirty="0" smtClean="0">
                <a:ea typeface="宋体" pitchFamily="2" charset="-122"/>
              </a:rPr>
              <a:t>集合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44008" y="1340768"/>
            <a:ext cx="399881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8</a:t>
            </a:r>
            <a:r>
              <a:rPr lang="zh-CN" altLang="en-US" dirty="0">
                <a:ea typeface="宋体" pitchFamily="2" charset="-122"/>
              </a:rPr>
              <a:t>章 泛型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9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zh-CN" altLang="en-US" dirty="0" smtClean="0">
                <a:ea typeface="宋体" pitchFamily="2" charset="-122"/>
              </a:rPr>
              <a:t>注解</a:t>
            </a:r>
            <a:r>
              <a:rPr lang="en-US" altLang="zh-CN" dirty="0" smtClean="0">
                <a:ea typeface="宋体" pitchFamily="2" charset="-122"/>
              </a:rPr>
              <a:t>&amp;</a:t>
            </a:r>
            <a:r>
              <a:rPr lang="zh-CN" altLang="en-US" dirty="0" smtClean="0">
                <a:ea typeface="宋体" pitchFamily="2" charset="-122"/>
              </a:rPr>
              <a:t>枚举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10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en-US" altLang="zh-CN" dirty="0">
                <a:ea typeface="宋体" pitchFamily="2" charset="-122"/>
              </a:rPr>
              <a:t>IO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11</a:t>
            </a:r>
            <a:r>
              <a:rPr lang="zh-CN" altLang="en-US" dirty="0">
                <a:ea typeface="宋体" pitchFamily="2" charset="-122"/>
              </a:rPr>
              <a:t>章 多线程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12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en-US" altLang="zh-CN" dirty="0">
                <a:ea typeface="宋体" pitchFamily="2" charset="-122"/>
              </a:rPr>
              <a:t>Java</a:t>
            </a:r>
            <a:r>
              <a:rPr lang="zh-CN" altLang="en-US" dirty="0">
                <a:ea typeface="宋体" pitchFamily="2" charset="-122"/>
              </a:rPr>
              <a:t>常用类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13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en-US" altLang="zh-CN" dirty="0">
                <a:ea typeface="宋体" pitchFamily="2" charset="-122"/>
              </a:rPr>
              <a:t>Java</a:t>
            </a:r>
            <a:r>
              <a:rPr lang="zh-CN" altLang="en-US" dirty="0">
                <a:ea typeface="宋体" pitchFamily="2" charset="-122"/>
              </a:rPr>
              <a:t>反射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14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zh-CN" altLang="en-US" dirty="0" smtClean="0">
                <a:ea typeface="宋体" pitchFamily="2" charset="-122"/>
              </a:rPr>
              <a:t>网络</a:t>
            </a:r>
            <a:r>
              <a:rPr lang="zh-CN" altLang="en-US" dirty="0">
                <a:ea typeface="宋体" pitchFamily="2" charset="-122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144969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1.7 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常见问题及解决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0297" y="5373216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编译失败，注意错误出现的行数</a:t>
            </a:r>
            <a:r>
              <a:rPr lang="zh-CN" altLang="en-US" sz="2400" dirty="0" smtClean="0">
                <a:ea typeface="宋体" charset="-122"/>
              </a:rPr>
              <a:t>，再到</a:t>
            </a:r>
            <a:r>
              <a:rPr lang="zh-CN" altLang="en-US" sz="2400" dirty="0">
                <a:ea typeface="宋体" charset="-122"/>
              </a:rPr>
              <a:t>源代码中指定</a:t>
            </a:r>
            <a:r>
              <a:rPr lang="zh-CN" altLang="en-US" sz="2400" dirty="0" smtClean="0">
                <a:ea typeface="宋体" charset="-122"/>
              </a:rPr>
              <a:t>位置改错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13035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3" y="2979436"/>
            <a:ext cx="813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声明为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的主类应与文件名一致，否知编译失败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801867"/>
            <a:ext cx="6984777" cy="160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8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764704"/>
            <a:ext cx="2764422" cy="709806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1.8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用于注解说明解释程序的文字就是注释。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提高了代码的阅读性；调试程序的重要方法。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中的注释类型：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单行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注释  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 --   &lt;!-- --&gt;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多行注释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文档注释（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特有）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注释是一个程序员必须要具有的良好编程习惯。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将自己的思想通过注释先整理出来，再用代码去体现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单行注释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注释文字 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多行注释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	/*  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注释文字 *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注：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对于单行和多行注释，被注释的文字，不会被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JVM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虚拟机）解释执行。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多行注释里面不允许有多行注释嵌套。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91880" y="692696"/>
            <a:ext cx="2764422" cy="709806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1.8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75856" y="727213"/>
            <a:ext cx="2764422" cy="709806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1.8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5689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文档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注释（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特有）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格式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/**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@author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程序的作者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@version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指定源文件的版本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param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方法的参数说明信息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charset="-122"/>
              </a:rPr>
              <a:t>注释内容可以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en-US" altLang="zh-CN" sz="2400" dirty="0" smtClean="0">
                <a:ea typeface="宋体" charset="-122"/>
              </a:rPr>
              <a:t>JDK</a:t>
            </a:r>
            <a:r>
              <a:rPr lang="zh-CN" altLang="en-US" sz="2400" dirty="0">
                <a:ea typeface="宋体" charset="-122"/>
              </a:rPr>
              <a:t>提供的工具 </a:t>
            </a:r>
            <a:r>
              <a:rPr lang="en-US" altLang="zh-CN" sz="2400" dirty="0" err="1">
                <a:ea typeface="宋体" charset="-122"/>
              </a:rPr>
              <a:t>javadoc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所解析，生成一套以网页文件</a:t>
            </a:r>
            <a:r>
              <a:rPr lang="zh-CN" altLang="en-US" sz="2400" dirty="0" smtClean="0">
                <a:ea typeface="宋体" charset="-122"/>
              </a:rPr>
              <a:t>形式体现</a:t>
            </a:r>
            <a:r>
              <a:rPr lang="zh-CN" altLang="en-US" sz="2400" dirty="0">
                <a:ea typeface="宋体" charset="-122"/>
              </a:rPr>
              <a:t>的该程序的说明文档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操作方式</a:t>
            </a:r>
            <a:endParaRPr lang="zh-CN" altLang="en-US" sz="2400" dirty="0">
              <a:ea typeface="宋体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39080"/>
            <a:ext cx="8064896" cy="4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7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92696"/>
            <a:ext cx="4924662" cy="72008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1.9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39890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sz="2400" dirty="0" smtClean="0">
                <a:ea typeface="宋体" pitchFamily="2" charset="-122"/>
                <a:cs typeface="Times New Roman" pitchFamily="18" charset="0"/>
              </a:rPr>
              <a:t>Application Programming Interface,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应用程序编程接口）是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提供的基本编程接口。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语言提供了大量的基础类，因此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Oracle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也为这些基础类提供了相应的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文档，用于告诉开发者如何使用这些类，以及这些类里包含的方法。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下载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http://www.oracle.com/technetwork/java/javase/downloads/index.html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Additional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Resources-Java SE 7 Documentation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下载。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详见：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JDK7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的下载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.doc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302000" y="748507"/>
            <a:ext cx="4662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1.9Java API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</a:p>
        </p:txBody>
      </p:sp>
      <p:pic>
        <p:nvPicPr>
          <p:cNvPr id="4915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8139113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76275" y="1916113"/>
            <a:ext cx="1662113" cy="1944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2625" y="4006850"/>
            <a:ext cx="1624013" cy="2365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1413" y="1916113"/>
            <a:ext cx="6443662" cy="445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9600" y="1592263"/>
            <a:ext cx="1204913" cy="3952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2" name="TextBox 7"/>
          <p:cNvSpPr txBox="1">
            <a:spLocks noChangeArrowheads="1"/>
          </p:cNvSpPr>
          <p:nvPr/>
        </p:nvSpPr>
        <p:spPr bwMode="auto">
          <a:xfrm>
            <a:off x="609600" y="1619250"/>
            <a:ext cx="1204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包列表区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3975" y="4329113"/>
            <a:ext cx="1204913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4" name="TextBox 15"/>
          <p:cNvSpPr txBox="1">
            <a:spLocks noChangeArrowheads="1"/>
          </p:cNvSpPr>
          <p:nvPr/>
        </p:nvSpPr>
        <p:spPr bwMode="auto">
          <a:xfrm>
            <a:off x="53975" y="4356100"/>
            <a:ext cx="1204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类列表区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877050" y="2600325"/>
            <a:ext cx="1349375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6" name="TextBox 17"/>
          <p:cNvSpPr txBox="1">
            <a:spLocks noChangeArrowheads="1"/>
          </p:cNvSpPr>
          <p:nvPr/>
        </p:nvSpPr>
        <p:spPr bwMode="auto">
          <a:xfrm>
            <a:off x="6877050" y="2627313"/>
            <a:ext cx="134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详细说明区</a:t>
            </a:r>
          </a:p>
        </p:txBody>
      </p:sp>
    </p:spTree>
    <p:extLst>
      <p:ext uri="{BB962C8B-B14F-4D97-AF65-F5344CB8AC3E}">
        <p14:creationId xmlns:p14="http://schemas.microsoft.com/office/powerpoint/2010/main" val="33844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084048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lt"/>
                <a:ea typeface="宋体" pitchFamily="2" charset="-122"/>
                <a:cs typeface="Times New Roman" pitchFamily="18" charset="0"/>
              </a:rPr>
              <a:t>作  业</a:t>
            </a:r>
            <a:endParaRPr lang="zh-CN" altLang="en-US" sz="4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独立编写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HelloJava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程序，并配上必要的注释。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将个人的基本信息（姓名、性别、籍贯、住址）打印到控制台上输出。各条信息分别占一行。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结合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\n(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换行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\t(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制表符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，空格等在控制台打印出如下图所示的效果。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4896544" cy="230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3933056"/>
            <a:ext cx="5040560" cy="230611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131840" y="764704"/>
            <a:ext cx="33843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ea typeface="宋体" charset="-122"/>
              </a:rPr>
              <a:t>知识回顾</a:t>
            </a:r>
            <a:endParaRPr lang="zh-CN" altLang="en-US" sz="3600" b="1" dirty="0">
              <a:ea typeface="宋体" charset="-122"/>
            </a:endParaRP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718567" y="1772816"/>
            <a:ext cx="75628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ea typeface="宋体" charset="-122"/>
              </a:rPr>
              <a:t>●  JDK,JRE,JVM</a:t>
            </a:r>
            <a:r>
              <a:rPr lang="zh-CN" altLang="en-US" sz="2400" dirty="0">
                <a:ea typeface="宋体" charset="-122"/>
              </a:rPr>
              <a:t>的关系。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●  环境</a:t>
            </a:r>
            <a:r>
              <a:rPr lang="zh-CN" altLang="en-US" sz="2400" dirty="0">
                <a:ea typeface="宋体" charset="-122"/>
              </a:rPr>
              <a:t>变量</a:t>
            </a:r>
            <a:r>
              <a:rPr lang="en-US" altLang="zh-CN" sz="2400" dirty="0" smtClean="0">
                <a:ea typeface="宋体" charset="-122"/>
              </a:rPr>
              <a:t>path</a:t>
            </a:r>
            <a:r>
              <a:rPr lang="zh-CN" altLang="en-US" sz="2400" dirty="0" smtClean="0">
                <a:ea typeface="宋体" charset="-122"/>
              </a:rPr>
              <a:t>配置及其作用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程序的编写、编译、运行步骤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sz="2400" dirty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程序编写的规则。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>
                <a:ea typeface="宋体" charset="-122"/>
              </a:rPr>
              <a:t>●  在配置环境、编译、运行各个步骤中常见的错误以</a:t>
            </a:r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      </a:t>
            </a:r>
            <a:r>
              <a:rPr lang="zh-CN" altLang="en-US" sz="2400" dirty="0">
                <a:ea typeface="宋体" charset="-122"/>
              </a:rPr>
              <a:t>及解决方法。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38433"/>
            <a:ext cx="5135860" cy="108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825500" y="1052513"/>
            <a:ext cx="4682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  <a:ea typeface="宋体" pitchFamily="2" charset="-122"/>
                <a:cs typeface="Times New Roman" pitchFamily="18" charset="0"/>
              </a:rPr>
              <a:t>补充：</a:t>
            </a:r>
            <a:r>
              <a:rPr lang="en-US" altLang="zh-CN" sz="2800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+mn-lt"/>
                <a:ea typeface="宋体" pitchFamily="2" charset="-122"/>
                <a:cs typeface="Times New Roman" pitchFamily="18" charset="0"/>
              </a:rPr>
              <a:t>开发工具</a:t>
            </a: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799931" y="1988840"/>
            <a:ext cx="72755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●</a:t>
            </a:r>
            <a:r>
              <a:rPr lang="zh-CN" altLang="en-US" sz="2400" dirty="0">
                <a:latin typeface="+mn-lt"/>
                <a:ea typeface="新宋体" pitchFamily="49" charset="-122"/>
                <a:cs typeface="Times New Roman" pitchFamily="18" charset="0"/>
              </a:rPr>
              <a:t>文本编辑工具：</a:t>
            </a:r>
            <a:endParaRPr lang="en-US" altLang="zh-CN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</a:t>
            </a:r>
            <a:r>
              <a:rPr lang="zh-CN" altLang="en-US" sz="2400" dirty="0">
                <a:latin typeface="+mn-lt"/>
                <a:ea typeface="新宋体" pitchFamily="49" charset="-122"/>
                <a:cs typeface="Times New Roman" pitchFamily="18" charset="0"/>
              </a:rPr>
              <a:t>记事本</a:t>
            </a:r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                        </a:t>
            </a:r>
            <a:r>
              <a:rPr lang="en-US" altLang="zh-CN" sz="2400" dirty="0" err="1">
                <a:latin typeface="+mn-lt"/>
                <a:ea typeface="新宋体" pitchFamily="49" charset="-122"/>
                <a:cs typeface="Times New Roman" pitchFamily="18" charset="0"/>
              </a:rPr>
              <a:t>UltraEdit</a:t>
            </a:r>
            <a:endParaRPr lang="en-US" altLang="zh-CN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latin typeface="+mn-lt"/>
                <a:ea typeface="新宋体" pitchFamily="49" charset="-122"/>
                <a:cs typeface="Times New Roman" pitchFamily="18" charset="0"/>
              </a:rPr>
              <a:t>EditPlus</a:t>
            </a:r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                       </a:t>
            </a:r>
            <a:r>
              <a:rPr lang="en-US" altLang="zh-CN" sz="2400" dirty="0" err="1">
                <a:latin typeface="+mn-lt"/>
                <a:ea typeface="新宋体" pitchFamily="49" charset="-122"/>
                <a:cs typeface="Times New Roman" pitchFamily="18" charset="0"/>
              </a:rPr>
              <a:t>TextPad</a:t>
            </a:r>
            <a:endParaRPr lang="zh-CN" altLang="en-US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endParaRPr lang="en-US" altLang="zh-CN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● Java</a:t>
            </a:r>
            <a:r>
              <a:rPr lang="zh-CN" altLang="en-US" sz="2400" dirty="0">
                <a:latin typeface="+mn-lt"/>
                <a:ea typeface="新宋体" pitchFamily="49" charset="-122"/>
                <a:cs typeface="Times New Roman" pitchFamily="18" charset="0"/>
              </a:rPr>
              <a:t>集成开发环境（</a:t>
            </a:r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IDE)</a:t>
            </a:r>
            <a:r>
              <a:rPr lang="zh-CN" altLang="en-US" sz="2400" dirty="0">
                <a:latin typeface="+mn-lt"/>
                <a:ea typeface="新宋体" pitchFamily="49" charset="-122"/>
                <a:cs typeface="Times New Roman" pitchFamily="18" charset="0"/>
              </a:rPr>
              <a:t>：</a:t>
            </a:r>
            <a:endParaRPr lang="en-US" altLang="zh-CN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 </a:t>
            </a:r>
            <a:r>
              <a:rPr lang="en-US" altLang="zh-CN" sz="2400" dirty="0" err="1" smtClean="0">
                <a:latin typeface="+mn-lt"/>
                <a:ea typeface="新宋体" pitchFamily="49" charset="-122"/>
                <a:cs typeface="Times New Roman" pitchFamily="18" charset="0"/>
              </a:rPr>
              <a:t>IntelliJ</a:t>
            </a:r>
            <a:r>
              <a:rPr lang="en-US" altLang="zh-CN" sz="2400" dirty="0" smtClean="0">
                <a:latin typeface="+mn-lt"/>
                <a:ea typeface="新宋体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IDEA                    Eclipse</a:t>
            </a: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 </a:t>
            </a:r>
            <a:r>
              <a:rPr lang="en-US" altLang="zh-CN" sz="2400" dirty="0" err="1" smtClean="0">
                <a:latin typeface="+mn-lt"/>
                <a:ea typeface="新宋体" pitchFamily="49" charset="-122"/>
                <a:cs typeface="Times New Roman" pitchFamily="18" charset="0"/>
              </a:rPr>
              <a:t>Jbuilder</a:t>
            </a:r>
            <a:r>
              <a:rPr lang="en-US" altLang="zh-CN" sz="2400" dirty="0" smtClean="0">
                <a:latin typeface="+mn-lt"/>
                <a:ea typeface="新宋体" pitchFamily="49" charset="-122"/>
                <a:cs typeface="Times New Roman" pitchFamily="18" charset="0"/>
              </a:rPr>
              <a:t>                            </a:t>
            </a:r>
            <a:r>
              <a:rPr lang="en-US" altLang="zh-CN" sz="2400" dirty="0" err="1">
                <a:latin typeface="+mn-lt"/>
                <a:ea typeface="新宋体" pitchFamily="49" charset="-122"/>
                <a:cs typeface="Times New Roman" pitchFamily="18" charset="0"/>
              </a:rPr>
              <a:t>NetBean</a:t>
            </a:r>
            <a:endParaRPr lang="zh-CN" altLang="en-US" sz="2400" dirty="0">
              <a:latin typeface="+mn-lt"/>
              <a:ea typeface="新宋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04101K51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" t="1926" r="2759" b="4367"/>
          <a:stretch>
            <a:fillRect/>
          </a:stretch>
        </p:blipFill>
        <p:spPr bwMode="auto">
          <a:xfrm>
            <a:off x="251520" y="968342"/>
            <a:ext cx="5175250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6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114425" y="1123950"/>
            <a:ext cx="1441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宋体" pitchFamily="2" charset="-122"/>
              </a:rPr>
              <a:t>建  议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683568" y="1916832"/>
            <a:ext cx="813690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锻炼</a:t>
            </a:r>
            <a:r>
              <a:rPr lang="zh-CN" altLang="en-US" sz="2800" dirty="0">
                <a:ea typeface="宋体" pitchFamily="2" charset="-122"/>
              </a:rPr>
              <a:t>“双核”处理，</a:t>
            </a:r>
            <a:r>
              <a:rPr lang="zh-CN" altLang="en-US" sz="2800" dirty="0" smtClean="0">
                <a:ea typeface="宋体" pitchFamily="2" charset="-122"/>
              </a:rPr>
              <a:t>边听讲思考，</a:t>
            </a:r>
            <a:r>
              <a:rPr lang="zh-CN" altLang="en-US" sz="2800" dirty="0">
                <a:ea typeface="宋体" pitchFamily="2" charset="-122"/>
              </a:rPr>
              <a:t>边</a:t>
            </a:r>
            <a:r>
              <a:rPr lang="zh-CN" altLang="en-US" sz="2800" dirty="0" smtClean="0">
                <a:ea typeface="宋体" pitchFamily="2" charset="-122"/>
              </a:rPr>
              <a:t>做“笔记”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纸</a:t>
            </a:r>
            <a:r>
              <a:rPr lang="zh-CN" altLang="en-US" sz="2800" dirty="0">
                <a:ea typeface="宋体" pitchFamily="2" charset="-122"/>
              </a:rPr>
              <a:t>上得来终觉浅，绝知此事要躬行！ </a:t>
            </a:r>
          </a:p>
          <a:p>
            <a:pPr marL="108585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不要</a:t>
            </a:r>
            <a:r>
              <a:rPr lang="zh-CN" altLang="en-US" sz="2400" dirty="0">
                <a:ea typeface="宋体" pitchFamily="2" charset="-122"/>
              </a:rPr>
              <a:t>完全依赖于书和视频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建立</a:t>
            </a:r>
            <a:r>
              <a:rPr lang="zh-CN" altLang="en-US" sz="2800" dirty="0">
                <a:ea typeface="宋体" pitchFamily="2" charset="-122"/>
              </a:rPr>
              <a:t>行之有效的学习方法</a:t>
            </a:r>
            <a:endParaRPr lang="en-US" sz="2800" dirty="0">
              <a:ea typeface="宋体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学习</a:t>
            </a:r>
            <a:r>
              <a:rPr lang="zh-CN" altLang="en-US" sz="2400" dirty="0">
                <a:ea typeface="宋体" pitchFamily="2" charset="-122"/>
              </a:rPr>
              <a:t>编程的捷径</a:t>
            </a:r>
            <a:r>
              <a:rPr lang="en-US" altLang="zh-CN" sz="2400" dirty="0">
                <a:ea typeface="宋体" pitchFamily="2" charset="-122"/>
              </a:rPr>
              <a:t>--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敲，狂敲</a:t>
            </a:r>
          </a:p>
          <a:p>
            <a:pPr marL="108585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学习</a:t>
            </a:r>
            <a:r>
              <a:rPr lang="zh-CN" altLang="en-US" sz="2400" dirty="0">
                <a:ea typeface="宋体" pitchFamily="2" charset="-122"/>
              </a:rPr>
              <a:t>编程的规范--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加注释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7944" y="617730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代码虐我千百遍，我视代码如初恋</a:t>
            </a:r>
            <a:endParaRPr lang="zh-CN" altLang="en-US" sz="2400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8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76470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238608" cy="46863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1.1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基础常识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1.2 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语言概述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1.3 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程序运行机制及运行过程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1.4 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语言的环境搭建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1.5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开发体验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—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HelloWorld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1.6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小结第一个程序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1.7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常见问题及解决方法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1.8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 释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1.9Java API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20688"/>
            <a:ext cx="5616624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基础常识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560" y="1556792"/>
            <a:ext cx="7942262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软件开发</a:t>
            </a:r>
            <a:endParaRPr lang="zh-CN" altLang="en-US" sz="24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    软件，即一系列按照特定顺序组织的计算机数据和指令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的集合。有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系统软件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应用软件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之分。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en-US" altLang="zh-CN" sz="1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人机交互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方式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图形化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界面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raphical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ser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nterface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GUI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这种方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式简单直观，使用者易于接受，容易上手操作。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命令行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方式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ommand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ine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nterface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CLI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：需要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有一个控制台，输入特定的指令，让计算机完成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一些操作。较为麻烦，需要记录住一些命令</a:t>
            </a: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5829945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</a:rPr>
              <a:t>N·Wirth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“</a:t>
            </a:r>
            <a:r>
              <a:rPr lang="en-US" altLang="zh-CN" sz="2000" dirty="0" err="1">
                <a:solidFill>
                  <a:srgbClr val="0000FF"/>
                </a:solidFill>
              </a:rPr>
              <a:t>Algorithms+Data</a:t>
            </a:r>
            <a:r>
              <a:rPr lang="en-US" altLang="zh-CN" sz="2000" dirty="0">
                <a:solidFill>
                  <a:srgbClr val="0000FF"/>
                </a:solidFill>
              </a:rPr>
              <a:t> Structures=Programs”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常用的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dir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列出当前目录下的文件以及文件夹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md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rd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删除目录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进入指定目录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..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退回到上一级目录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\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退回到根目录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del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删除文件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exit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退出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命令行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95736" y="692696"/>
            <a:ext cx="561662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基础常识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57332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echo </a:t>
            </a:r>
            <a:r>
              <a:rPr lang="en-US" altLang="zh-CN" dirty="0" err="1" smtClean="0"/>
              <a:t>javase</a:t>
            </a:r>
            <a:r>
              <a:rPr lang="en-US" altLang="zh-CN" dirty="0" smtClean="0"/>
              <a:t>&gt;1.doc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9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什么是计算机语言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语言：是人与人之间用于沟通的一种方式。例如：中国人与中国人用普通话沟通。而中国人要和英国人交流，就要学习英语。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计算机语言：人与计算机交流的方式。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如果人要与计算机交流，那么就要学习计算机语言。  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计算机语言有很多种，如：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C++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PHP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等。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616624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基础常识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4409</TotalTime>
  <Words>3715</Words>
  <Application>Microsoft Office PowerPoint</Application>
  <PresentationFormat>全屏显示(4:3)</PresentationFormat>
  <Paragraphs>365</Paragraphs>
  <Slides>50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PPT模板</vt:lpstr>
      <vt:lpstr>第1章 Java语言概述</vt:lpstr>
      <vt:lpstr>PowerPoint 演示文稿</vt:lpstr>
      <vt:lpstr>PowerPoint 演示文稿</vt:lpstr>
      <vt:lpstr>Java基础课程体系</vt:lpstr>
      <vt:lpstr>PowerPoint 演示文稿</vt:lpstr>
      <vt:lpstr>本章内容</vt:lpstr>
      <vt:lpstr>1.1基础常识</vt:lpstr>
      <vt:lpstr>PowerPoint 演示文稿</vt:lpstr>
      <vt:lpstr>1.1基础常识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Java在各领域中的应用</vt:lpstr>
      <vt:lpstr>移动开发 VS 企业级开发</vt:lpstr>
      <vt:lpstr>1.3  Java语言运行机制及运行过程</vt:lpstr>
      <vt:lpstr>Java语言的特点：跨平台性</vt:lpstr>
      <vt:lpstr>1.3  Java语言运行机制及运行过程</vt:lpstr>
      <vt:lpstr>核心机制—Java虚拟机</vt:lpstr>
      <vt:lpstr>PowerPoint 演示文稿</vt:lpstr>
      <vt:lpstr>核心机制—垃圾回收</vt:lpstr>
      <vt:lpstr>1.4 Java语言的环境搭建</vt:lpstr>
      <vt:lpstr>什么是JDK，JRE</vt:lpstr>
      <vt:lpstr>JVM、JRE、JDK 关系</vt:lpstr>
      <vt:lpstr>下载、安装JDK</vt:lpstr>
      <vt:lpstr>配置环境变量 path</vt:lpstr>
      <vt:lpstr>配置环境变量 path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1.6 小结第一个程序</vt:lpstr>
      <vt:lpstr>PowerPoint 演示文稿</vt:lpstr>
      <vt:lpstr>PowerPoint 演示文稿</vt:lpstr>
      <vt:lpstr>1.8 注  释</vt:lpstr>
      <vt:lpstr>1.8 注  释</vt:lpstr>
      <vt:lpstr>1.8 注  释</vt:lpstr>
      <vt:lpstr>1.9 Java API文档</vt:lpstr>
      <vt:lpstr>PowerPoint 演示文稿</vt:lpstr>
      <vt:lpstr>作  业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570</cp:revision>
  <dcterms:created xsi:type="dcterms:W3CDTF">2012-08-05T14:09:30Z</dcterms:created>
  <dcterms:modified xsi:type="dcterms:W3CDTF">2014-04-16T05:46:57Z</dcterms:modified>
</cp:coreProperties>
</file>