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8" r:id="rId2"/>
    <p:sldId id="606" r:id="rId3"/>
    <p:sldId id="622" r:id="rId4"/>
    <p:sldId id="490" r:id="rId5"/>
    <p:sldId id="621" r:id="rId6"/>
    <p:sldId id="491" r:id="rId7"/>
    <p:sldId id="612" r:id="rId8"/>
    <p:sldId id="600" r:id="rId9"/>
    <p:sldId id="601" r:id="rId10"/>
    <p:sldId id="492" r:id="rId11"/>
    <p:sldId id="623" r:id="rId12"/>
    <p:sldId id="493" r:id="rId13"/>
    <p:sldId id="624" r:id="rId14"/>
    <p:sldId id="625" r:id="rId15"/>
    <p:sldId id="613" r:id="rId16"/>
    <p:sldId id="614" r:id="rId17"/>
    <p:sldId id="497" r:id="rId18"/>
    <p:sldId id="581" r:id="rId19"/>
    <p:sldId id="498" r:id="rId20"/>
    <p:sldId id="545" r:id="rId21"/>
    <p:sldId id="544" r:id="rId22"/>
    <p:sldId id="499" r:id="rId23"/>
    <p:sldId id="627" r:id="rId24"/>
    <p:sldId id="628" r:id="rId25"/>
    <p:sldId id="602" r:id="rId26"/>
    <p:sldId id="635" r:id="rId27"/>
    <p:sldId id="636" r:id="rId28"/>
    <p:sldId id="500" r:id="rId29"/>
    <p:sldId id="626" r:id="rId30"/>
    <p:sldId id="564" r:id="rId31"/>
    <p:sldId id="501" r:id="rId32"/>
    <p:sldId id="567" r:id="rId33"/>
    <p:sldId id="563" r:id="rId34"/>
    <p:sldId id="502" r:id="rId35"/>
    <p:sldId id="503" r:id="rId36"/>
    <p:sldId id="504" r:id="rId37"/>
    <p:sldId id="505" r:id="rId38"/>
    <p:sldId id="506" r:id="rId39"/>
    <p:sldId id="546" r:id="rId40"/>
    <p:sldId id="547" r:id="rId41"/>
    <p:sldId id="507" r:id="rId42"/>
    <p:sldId id="508" r:id="rId43"/>
    <p:sldId id="548" r:id="rId44"/>
    <p:sldId id="549" r:id="rId45"/>
    <p:sldId id="550" r:id="rId46"/>
    <p:sldId id="634" r:id="rId47"/>
    <p:sldId id="551" r:id="rId48"/>
    <p:sldId id="552" r:id="rId49"/>
    <p:sldId id="553" r:id="rId50"/>
    <p:sldId id="599" r:id="rId51"/>
    <p:sldId id="565" r:id="rId52"/>
    <p:sldId id="580" r:id="rId53"/>
    <p:sldId id="582" r:id="rId54"/>
    <p:sldId id="637" r:id="rId55"/>
    <p:sldId id="638" r:id="rId56"/>
    <p:sldId id="639" r:id="rId57"/>
    <p:sldId id="589" r:id="rId58"/>
    <p:sldId id="590" r:id="rId59"/>
    <p:sldId id="591" r:id="rId60"/>
    <p:sldId id="585" r:id="rId61"/>
    <p:sldId id="586" r:id="rId62"/>
    <p:sldId id="587" r:id="rId63"/>
    <p:sldId id="609" r:id="rId64"/>
    <p:sldId id="604" r:id="rId65"/>
    <p:sldId id="640" r:id="rId66"/>
    <p:sldId id="592" r:id="rId67"/>
    <p:sldId id="593" r:id="rId68"/>
    <p:sldId id="611" r:id="rId69"/>
    <p:sldId id="509" r:id="rId70"/>
    <p:sldId id="510" r:id="rId71"/>
    <p:sldId id="511" r:id="rId72"/>
    <p:sldId id="554" r:id="rId73"/>
    <p:sldId id="555" r:id="rId74"/>
    <p:sldId id="512" r:id="rId75"/>
    <p:sldId id="513" r:id="rId76"/>
    <p:sldId id="514" r:id="rId77"/>
    <p:sldId id="597" r:id="rId78"/>
    <p:sldId id="516" r:id="rId79"/>
    <p:sldId id="577" r:id="rId80"/>
    <p:sldId id="524" r:id="rId81"/>
    <p:sldId id="525" r:id="rId82"/>
    <p:sldId id="526" r:id="rId83"/>
    <p:sldId id="557" r:id="rId84"/>
    <p:sldId id="558" r:id="rId85"/>
    <p:sldId id="559" r:id="rId86"/>
    <p:sldId id="560" r:id="rId87"/>
    <p:sldId id="561" r:id="rId88"/>
    <p:sldId id="568" r:id="rId89"/>
    <p:sldId id="595" r:id="rId90"/>
    <p:sldId id="596" r:id="rId91"/>
    <p:sldId id="531" r:id="rId92"/>
    <p:sldId id="535" r:id="rId93"/>
    <p:sldId id="536" r:id="rId94"/>
    <p:sldId id="537" r:id="rId95"/>
    <p:sldId id="539" r:id="rId96"/>
    <p:sldId id="540" r:id="rId97"/>
    <p:sldId id="541" r:id="rId98"/>
    <p:sldId id="633" r:id="rId99"/>
    <p:sldId id="641" r:id="rId100"/>
    <p:sldId id="257" r:id="rId10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41" autoAdjust="0"/>
    <p:restoredTop sz="94660"/>
  </p:normalViewPr>
  <p:slideViewPr>
    <p:cSldViewPr>
      <p:cViewPr varScale="1">
        <p:scale>
          <a:sx n="85" d="100"/>
          <a:sy n="85" d="100"/>
        </p:scale>
        <p:origin x="-10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2014/4/25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Wingdings" panose="05000000000000000000" pitchFamily="2" charset="2"/>
              <a:buChar char="l"/>
            </a:pP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生活中描述事物无非就是描述事物的</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属性</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和</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行为</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如：人有身高，体重等属性，有说话，打球等行为。</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11</a:t>
            </a:fld>
            <a:endParaRPr lang="zh-CN" altLang="en-US"/>
          </a:p>
        </p:txBody>
      </p:sp>
    </p:spTree>
    <p:extLst>
      <p:ext uri="{BB962C8B-B14F-4D97-AF65-F5344CB8AC3E}">
        <p14:creationId xmlns:p14="http://schemas.microsoft.com/office/powerpoint/2010/main" val="129700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23</a:t>
            </a:fld>
            <a:endParaRPr lang="zh-CN" altLang="en-US"/>
          </a:p>
        </p:txBody>
      </p:sp>
    </p:spTree>
    <p:extLst>
      <p:ext uri="{BB962C8B-B14F-4D97-AF65-F5344CB8AC3E}">
        <p14:creationId xmlns:p14="http://schemas.microsoft.com/office/powerpoint/2010/main" val="2340895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CF05382-C072-46E7-888F-46DF70906768}" type="slidenum">
              <a:rPr lang="en-US" altLang="zh-CN"/>
              <a:pPr/>
              <a:t>37</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47BB441-98CA-441F-8500-40287AEBF9C5}" type="slidenum">
              <a:rPr lang="en-US" altLang="zh-CN"/>
              <a:pPr/>
              <a:t>38</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1413" y="754063"/>
            <a:ext cx="4391025" cy="3294062"/>
          </a:xfrm>
        </p:spPr>
      </p:sp>
      <p:sp>
        <p:nvSpPr>
          <p:cNvPr id="31747" name="Rectangle 3"/>
          <p:cNvSpPr>
            <a:spLocks noGrp="1" noChangeArrowheads="1"/>
          </p:cNvSpPr>
          <p:nvPr>
            <p:ph type="body" idx="1"/>
          </p:nvPr>
        </p:nvSpPr>
        <p:spPr>
          <a:noFill/>
        </p:spPr>
        <p:txBody>
          <a:bodyPr/>
          <a:lstStyle/>
          <a:p>
            <a:pPr eaLnBrk="1" hangingPunct="1"/>
            <a:r>
              <a:rPr lang="zh-CN" altLang="en-US" smtClean="0">
                <a:ea typeface="宋体" charset="-122"/>
              </a:rPr>
              <a:t>只要是用new操作符定义的实体就在会堆内存中开辟一个新的空间。</a:t>
            </a:r>
          </a:p>
          <a:p>
            <a:pPr eaLnBrk="1" hangingPunct="1"/>
            <a:r>
              <a:rPr lang="zh-CN" altLang="en-US" smtClean="0">
                <a:ea typeface="宋体" charset="-122"/>
              </a:rPr>
              <a:t>并每一个对象中都有一份属于自己的属性。</a:t>
            </a:r>
          </a:p>
          <a:p>
            <a:pPr eaLnBrk="1" hangingPunct="1"/>
            <a:r>
              <a:rPr lang="zh-CN" altLang="en-US" smtClean="0">
                <a:ea typeface="宋体" charset="-122"/>
              </a:rPr>
              <a:t>通过 对象.对象成员 的方式操作对象中的成员，</a:t>
            </a:r>
          </a:p>
          <a:p>
            <a:pPr eaLnBrk="1" hangingPunct="1"/>
            <a:r>
              <a:rPr lang="zh-CN" altLang="en-US" smtClean="0">
                <a:ea typeface="宋体" charset="-122"/>
              </a:rPr>
              <a:t>对其中一个对象的成员进行了修改。和另一个对象没有关系。</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281974C-A43B-40A2-93AE-54E761BC5B2F}" type="slidenum">
              <a:rPr lang="en-US" altLang="zh-CN"/>
              <a:pPr/>
              <a:t>41</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7BE8F43-0AF1-4B7F-9ECE-8F0750128BB7}" type="slidenum">
              <a:rPr lang="en-US" altLang="zh-CN"/>
              <a:pPr>
                <a:defRPr/>
              </a:pPr>
              <a:t>‹#›</a:t>
            </a:fld>
            <a:endParaRPr lang="en-US" altLang="zh-CN"/>
          </a:p>
        </p:txBody>
      </p:sp>
    </p:spTree>
    <p:extLst>
      <p:ext uri="{BB962C8B-B14F-4D97-AF65-F5344CB8AC3E}">
        <p14:creationId xmlns:p14="http://schemas.microsoft.com/office/powerpoint/2010/main" val="138038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371507E-089B-42E1-8CD6-F2610FE4EF22}" type="slidenum">
              <a:rPr lang="en-US" altLang="zh-CN"/>
              <a:pPr>
                <a:defRPr/>
              </a:pPr>
              <a:t>‹#›</a:t>
            </a:fld>
            <a:endParaRPr lang="en-US" altLang="zh-CN"/>
          </a:p>
        </p:txBody>
      </p:sp>
    </p:spTree>
    <p:extLst>
      <p:ext uri="{BB962C8B-B14F-4D97-AF65-F5344CB8AC3E}">
        <p14:creationId xmlns:p14="http://schemas.microsoft.com/office/powerpoint/2010/main" val="1172014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E1B62E4F-1CFC-43F4-A98A-5A48D4B5F08B}" type="slidenum">
              <a:rPr lang="en-US" altLang="zh-CN"/>
              <a:pPr>
                <a:defRPr/>
              </a:pPr>
              <a:t>‹#›</a:t>
            </a:fld>
            <a:endParaRPr lang="en-US" altLang="zh-CN"/>
          </a:p>
        </p:txBody>
      </p:sp>
    </p:spTree>
    <p:extLst>
      <p:ext uri="{BB962C8B-B14F-4D97-AF65-F5344CB8AC3E}">
        <p14:creationId xmlns:p14="http://schemas.microsoft.com/office/powerpoint/2010/main" val="39633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7.jpeg"/><Relationship Id="rId4" Type="http://schemas.openxmlformats.org/officeDocument/2006/relationships/image" Target="../media/image16.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4.xml"/><Relationship Id="rId6" Type="http://schemas.openxmlformats.org/officeDocument/2006/relationships/hyperlink" Target="PassValue.java" TargetMode="External"/><Relationship Id="rId5" Type="http://schemas.openxmlformats.org/officeDocument/2006/relationships/image" Target="../media/image22.jpeg"/><Relationship Id="rId4" Type="http://schemas.openxmlformats.org/officeDocument/2006/relationships/image" Target="../media/image21.jpeg"/></Relationships>
</file>

<file path=ppt/slides/_rels/slide5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4.xml"/><Relationship Id="rId6" Type="http://schemas.openxmlformats.org/officeDocument/2006/relationships/hyperlink" Target="PassRef.java" TargetMode="External"/><Relationship Id="rId5" Type="http://schemas.openxmlformats.org/officeDocument/2006/relationships/image" Target="../media/image26.jpeg"/><Relationship Id="rId4" Type="http://schemas.openxmlformats.org/officeDocument/2006/relationships/image" Target="../media/image25.jpeg"/></Relationships>
</file>

<file path=ppt/slides/_rels/slide5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6" Type="http://schemas.openxmlformats.org/officeDocument/2006/relationships/hyperlink" Target="PassRef1.java" TargetMode="External"/><Relationship Id="rId5" Type="http://schemas.openxmlformats.org/officeDocument/2006/relationships/image" Target="../media/image30.jpeg"/><Relationship Id="rId4" Type="http://schemas.openxmlformats.org/officeDocument/2006/relationships/image" Target="../media/image2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484784"/>
            <a:ext cx="8208912" cy="2664296"/>
          </a:xfrm>
        </p:spPr>
        <p:txBody>
          <a:bodyPr>
            <a:norm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3</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zh-CN" altLang="en-US" sz="8000" b="1" dirty="0" smtClean="0">
                <a:solidFill>
                  <a:srgbClr val="000066"/>
                </a:solidFill>
                <a:latin typeface="楷体" pitchFamily="49" charset="-122"/>
                <a:ea typeface="楷体" pitchFamily="49" charset="-122"/>
              </a:rPr>
              <a:t>面向对象</a:t>
            </a:r>
            <a:r>
              <a:rPr lang="zh-CN" altLang="en-US" sz="8000" b="1" dirty="0">
                <a:solidFill>
                  <a:srgbClr val="000066"/>
                </a:solidFill>
                <a:latin typeface="楷体" pitchFamily="49" charset="-122"/>
                <a:ea typeface="楷体" pitchFamily="49" charset="-122"/>
              </a:rPr>
              <a:t>编程</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讲师：宋红康   </a:t>
            </a:r>
            <a:endParaRPr lang="en-US" altLang="zh-CN" sz="4000" b="1" dirty="0" smtClean="0">
              <a:solidFill>
                <a:srgbClr val="000066"/>
              </a:solidFill>
              <a:latin typeface="楷体" pitchFamily="49" charset="-122"/>
              <a:ea typeface="楷体" pitchFamily="49" charset="-122"/>
            </a:endParaRPr>
          </a:p>
          <a:p>
            <a:r>
              <a:rPr lang="zh-CN" altLang="en-US" sz="3600" b="1" dirty="0" smtClean="0">
                <a:solidFill>
                  <a:srgbClr val="000066"/>
                </a:solidFill>
                <a:latin typeface="楷体" pitchFamily="49" charset="-122"/>
                <a:ea typeface="楷体" pitchFamily="49" charset="-122"/>
              </a:rPr>
              <a:t>新浪微博：</a:t>
            </a:r>
            <a:r>
              <a:rPr lang="zh-CN" altLang="en-US" sz="3600" b="1" dirty="0">
                <a:solidFill>
                  <a:srgbClr val="000066"/>
                </a:solidFill>
                <a:latin typeface="楷体" pitchFamily="49" charset="-122"/>
                <a:ea typeface="楷体" pitchFamily="49" charset="-122"/>
              </a:rPr>
              <a:t>尚</a:t>
            </a:r>
            <a:r>
              <a:rPr lang="zh-CN" altLang="en-US" sz="3600" b="1" dirty="0" smtClean="0">
                <a:solidFill>
                  <a:srgbClr val="000066"/>
                </a:solidFill>
                <a:latin typeface="楷体" pitchFamily="49" charset="-122"/>
                <a:ea typeface="楷体" pitchFamily="49" charset="-122"/>
              </a:rPr>
              <a:t>硅谷</a:t>
            </a:r>
            <a:r>
              <a:rPr lang="en-US" altLang="zh-CN" sz="3600" b="1" dirty="0" smtClean="0">
                <a:solidFill>
                  <a:srgbClr val="000066"/>
                </a:solidFill>
                <a:latin typeface="楷体" pitchFamily="49" charset="-122"/>
                <a:ea typeface="楷体" pitchFamily="49" charset="-122"/>
              </a:rPr>
              <a:t>-</a:t>
            </a:r>
            <a:r>
              <a:rPr lang="zh-CN" altLang="en-US" sz="3600" b="1" dirty="0" smtClean="0">
                <a:solidFill>
                  <a:srgbClr val="000066"/>
                </a:solidFill>
                <a:latin typeface="楷体" pitchFamily="49" charset="-122"/>
                <a:ea typeface="楷体" pitchFamily="49" charset="-122"/>
              </a:rPr>
              <a:t>宋红康</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843808" y="620688"/>
            <a:ext cx="4680520" cy="792088"/>
          </a:xfrm>
        </p:spPr>
        <p:txBody>
          <a:bodyPr/>
          <a:lstStyle/>
          <a:p>
            <a:pPr eaLnBrk="1" hangingPunct="1"/>
            <a:r>
              <a:rPr lang="zh-CN" altLang="en-US" b="1" dirty="0" smtClean="0">
                <a:solidFill>
                  <a:schemeClr val="tx1"/>
                </a:solidFill>
                <a:latin typeface="+mn-lt"/>
                <a:ea typeface="宋体" pitchFamily="2" charset="-122"/>
                <a:cs typeface="Arial Unicode MS" pitchFamily="34" charset="-122"/>
              </a:rPr>
              <a:t>面向对象的思想概述</a:t>
            </a:r>
          </a:p>
        </p:txBody>
      </p:sp>
      <p:sp>
        <p:nvSpPr>
          <p:cNvPr id="5123" name="Rectangle 3"/>
          <p:cNvSpPr>
            <a:spLocks noGrp="1" noChangeArrowheads="1"/>
          </p:cNvSpPr>
          <p:nvPr>
            <p:ph type="body" idx="1"/>
          </p:nvPr>
        </p:nvSpPr>
        <p:spPr>
          <a:xfrm>
            <a:off x="179512" y="1484784"/>
            <a:ext cx="8658236" cy="4752528"/>
          </a:xfrm>
        </p:spPr>
        <p:txBody>
          <a:bodyPr>
            <a:noAutofit/>
          </a:bodyPr>
          <a:lstStyle/>
          <a:p>
            <a:pPr eaLnBrk="1" hangingPunct="1">
              <a:lnSpc>
                <a:spcPct val="90000"/>
              </a:lnSpc>
              <a:buClr>
                <a:schemeClr val="tx1"/>
              </a:buClr>
              <a:buFont typeface="Wingdings" pitchFamily="2" charset="2"/>
              <a:buChar char="l"/>
            </a:pPr>
            <a:r>
              <a:rPr lang="zh-CN" altLang="en-US" dirty="0" smtClean="0">
                <a:ea typeface="宋体" pitchFamily="2" charset="-122"/>
                <a:cs typeface="Times New Roman" pitchFamily="18" charset="0"/>
              </a:rPr>
              <a:t>程序员从执行者转化成了指挥者。</a:t>
            </a:r>
            <a:endParaRPr lang="en-US" altLang="zh-CN" dirty="0" smtClean="0">
              <a:ea typeface="宋体" pitchFamily="2" charset="-122"/>
              <a:cs typeface="Times New Roman" pitchFamily="18" charset="0"/>
            </a:endParaRPr>
          </a:p>
          <a:p>
            <a:pPr marL="0" indent="0" eaLnBrk="1" hangingPunct="1">
              <a:lnSpc>
                <a:spcPct val="90000"/>
              </a:lnSpc>
              <a:buClr>
                <a:schemeClr val="tx1"/>
              </a:buClr>
              <a:buNone/>
            </a:pPr>
            <a:endParaRPr lang="en-US" altLang="zh-CN" sz="1100" dirty="0" smtClean="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dirty="0" smtClean="0">
                <a:ea typeface="宋体" pitchFamily="2" charset="-122"/>
                <a:cs typeface="Times New Roman" pitchFamily="18" charset="0"/>
              </a:rPr>
              <a:t>完成需求时：</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先去</a:t>
            </a:r>
            <a:r>
              <a:rPr lang="zh-CN" altLang="en-US" dirty="0">
                <a:ea typeface="宋体" pitchFamily="2" charset="-122"/>
                <a:cs typeface="Times New Roman" pitchFamily="18" charset="0"/>
              </a:rPr>
              <a:t>找具有所</a:t>
            </a:r>
            <a:r>
              <a:rPr lang="zh-CN" altLang="en-US" dirty="0" smtClean="0">
                <a:ea typeface="宋体" pitchFamily="2" charset="-122"/>
                <a:cs typeface="Times New Roman" pitchFamily="18" charset="0"/>
              </a:rPr>
              <a:t>需功能</a:t>
            </a:r>
            <a:r>
              <a:rPr lang="zh-CN" altLang="en-US" dirty="0">
                <a:ea typeface="宋体" pitchFamily="2" charset="-122"/>
                <a:cs typeface="Times New Roman" pitchFamily="18" charset="0"/>
              </a:rPr>
              <a:t>的对象来</a:t>
            </a:r>
            <a:r>
              <a:rPr lang="zh-CN" altLang="en-US" dirty="0" smtClean="0">
                <a:ea typeface="宋体" pitchFamily="2" charset="-122"/>
                <a:cs typeface="Times New Roman" pitchFamily="18" charset="0"/>
              </a:rPr>
              <a:t>用。</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a:ea typeface="宋体" pitchFamily="2" charset="-122"/>
                <a:cs typeface="Times New Roman" pitchFamily="18" charset="0"/>
              </a:rPr>
              <a:t>如果该对象不存在，那么创建一个具有所需功能的对象。</a:t>
            </a:r>
          </a:p>
          <a:p>
            <a:pPr lvl="1">
              <a:lnSpc>
                <a:spcPct val="90000"/>
              </a:lnSpc>
              <a:buClr>
                <a:schemeClr val="tx1"/>
              </a:buClr>
              <a:buFont typeface="Wingdings" pitchFamily="2" charset="2"/>
              <a:buChar char="Ø"/>
            </a:pPr>
            <a:r>
              <a:rPr lang="zh-CN" altLang="en-US" dirty="0">
                <a:ea typeface="宋体" pitchFamily="2" charset="-122"/>
                <a:cs typeface="Times New Roman" pitchFamily="18" charset="0"/>
              </a:rPr>
              <a:t>这样简化开发并提高复用。</a:t>
            </a:r>
          </a:p>
          <a:p>
            <a:pPr marL="0" indent="0">
              <a:lnSpc>
                <a:spcPct val="90000"/>
              </a:lnSpc>
              <a:buClr>
                <a:schemeClr val="tx1"/>
              </a:buClr>
              <a:buNone/>
            </a:pPr>
            <a:endParaRPr lang="en-US" altLang="zh-CN" sz="1200" dirty="0" smtClean="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dirty="0" smtClean="0">
                <a:solidFill>
                  <a:srgbClr val="C00000"/>
                </a:solidFill>
                <a:ea typeface="宋体" pitchFamily="2" charset="-122"/>
                <a:cs typeface="Times New Roman" pitchFamily="18" charset="0"/>
              </a:rPr>
              <a:t>类</a:t>
            </a:r>
            <a:r>
              <a:rPr lang="en-US" altLang="zh-CN" dirty="0" smtClean="0">
                <a:solidFill>
                  <a:srgbClr val="C00000"/>
                </a:solidFill>
                <a:ea typeface="宋体" pitchFamily="2" charset="-122"/>
                <a:cs typeface="Times New Roman" pitchFamily="18" charset="0"/>
              </a:rPr>
              <a:t>(class)</a:t>
            </a:r>
            <a:r>
              <a:rPr lang="zh-CN" altLang="en-US" dirty="0" smtClean="0">
                <a:ea typeface="宋体" pitchFamily="2" charset="-122"/>
                <a:cs typeface="Times New Roman" pitchFamily="18" charset="0"/>
              </a:rPr>
              <a:t>和</a:t>
            </a:r>
            <a:r>
              <a:rPr lang="zh-CN" altLang="en-US" dirty="0" smtClean="0">
                <a:solidFill>
                  <a:srgbClr val="C00000"/>
                </a:solidFill>
                <a:ea typeface="宋体" pitchFamily="2" charset="-122"/>
                <a:cs typeface="Times New Roman" pitchFamily="18" charset="0"/>
              </a:rPr>
              <a:t>对象</a:t>
            </a:r>
            <a:r>
              <a:rPr lang="en-US" altLang="zh-CN" dirty="0" smtClean="0">
                <a:solidFill>
                  <a:srgbClr val="C00000"/>
                </a:solidFill>
                <a:ea typeface="宋体" pitchFamily="2" charset="-122"/>
                <a:cs typeface="Times New Roman" pitchFamily="18" charset="0"/>
              </a:rPr>
              <a:t>(object)</a:t>
            </a:r>
            <a:r>
              <a:rPr lang="zh-CN" altLang="en-US" dirty="0" smtClean="0">
                <a:ea typeface="宋体" pitchFamily="2" charset="-122"/>
                <a:cs typeface="Times New Roman" pitchFamily="18" charset="0"/>
              </a:rPr>
              <a:t>是面向对象的核心概念。</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类是对一类事物描述，是</a:t>
            </a:r>
            <a:r>
              <a:rPr lang="zh-CN" altLang="en-US" dirty="0" smtClean="0">
                <a:solidFill>
                  <a:srgbClr val="0000FF"/>
                </a:solidFill>
                <a:ea typeface="宋体" pitchFamily="2" charset="-122"/>
                <a:cs typeface="Times New Roman" pitchFamily="18" charset="0"/>
              </a:rPr>
              <a:t>抽象的</a:t>
            </a:r>
            <a:r>
              <a:rPr lang="zh-CN" altLang="en-US" dirty="0" smtClean="0">
                <a:ea typeface="宋体" pitchFamily="2" charset="-122"/>
                <a:cs typeface="Times New Roman" pitchFamily="18" charset="0"/>
              </a:rPr>
              <a:t>、概念上的定义</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对象是实际存在的该类事物的每个个体，因而也称</a:t>
            </a:r>
            <a:r>
              <a:rPr lang="zh-CN" altLang="en-US" dirty="0" smtClean="0">
                <a:solidFill>
                  <a:srgbClr val="0000FF"/>
                </a:solidFill>
                <a:ea typeface="宋体" pitchFamily="2" charset="-122"/>
                <a:cs typeface="Times New Roman" pitchFamily="18" charset="0"/>
              </a:rPr>
              <a:t>实例</a:t>
            </a:r>
            <a:r>
              <a:rPr lang="en-US" altLang="zh-CN" dirty="0" smtClean="0">
                <a:ea typeface="宋体" pitchFamily="2" charset="-122"/>
                <a:cs typeface="Times New Roman" pitchFamily="18" charset="0"/>
              </a:rPr>
              <a:t>(instance)</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marL="57150" lvl="1" indent="-342900">
              <a:lnSpc>
                <a:spcPct val="90000"/>
              </a:lnSpc>
              <a:buClr>
                <a:schemeClr val="tx1"/>
              </a:buClr>
              <a:buFont typeface="Wingdings" pitchFamily="2" charset="2"/>
              <a:buChar char="l"/>
            </a:pPr>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“万事万物皆对象”</a:t>
            </a:r>
          </a:p>
        </p:txBody>
      </p:sp>
    </p:spTree>
    <p:extLst>
      <p:ext uri="{BB962C8B-B14F-4D97-AF65-F5344CB8AC3E}">
        <p14:creationId xmlns:p14="http://schemas.microsoft.com/office/powerpoint/2010/main" val="11129449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464755" y="2276872"/>
            <a:ext cx="8424936" cy="2893100"/>
          </a:xfrm>
          <a:prstGeom prst="rect">
            <a:avLst/>
          </a:prstGeom>
        </p:spPr>
        <p:txBody>
          <a:bodyPr wrap="square">
            <a:spAutoFit/>
          </a:bodyPr>
          <a:lstStyle/>
          <a:p>
            <a:pPr marL="342900" lvl="1" indent="-342900">
              <a:buFont typeface="Wingdings" panose="05000000000000000000" pitchFamily="2" charset="2"/>
              <a:buChar char="l"/>
            </a:pPr>
            <a:r>
              <a:rPr lang="zh-CN" altLang="en-US" sz="2400" dirty="0" smtClean="0">
                <a:latin typeface="Courier New" panose="02070309020205020404" pitchFamily="49" charset="0"/>
                <a:ea typeface="宋体" pitchFamily="2" charset="-122"/>
                <a:cs typeface="Courier New" panose="02070309020205020404" pitchFamily="49" charset="0"/>
              </a:rPr>
              <a:t>现实世界万事万物是由</a:t>
            </a:r>
            <a:r>
              <a:rPr lang="zh-CN" altLang="en-US" sz="2400" dirty="0" smtClean="0">
                <a:solidFill>
                  <a:srgbClr val="C00000"/>
                </a:solidFill>
                <a:latin typeface="Courier New" panose="02070309020205020404" pitchFamily="49" charset="0"/>
                <a:ea typeface="宋体" pitchFamily="2" charset="-122"/>
                <a:cs typeface="Courier New" panose="02070309020205020404" pitchFamily="49" charset="0"/>
              </a:rPr>
              <a:t>分子</a:t>
            </a:r>
            <a:r>
              <a:rPr lang="zh-CN" altLang="en-US" sz="2400" dirty="0" smtClean="0">
                <a:latin typeface="Courier New" panose="02070309020205020404" pitchFamily="49" charset="0"/>
                <a:ea typeface="宋体" pitchFamily="2" charset="-122"/>
                <a:cs typeface="Courier New" panose="02070309020205020404" pitchFamily="49" charset="0"/>
              </a:rPr>
              <a:t>、</a:t>
            </a:r>
            <a:r>
              <a:rPr lang="zh-CN" altLang="en-US" sz="2400" dirty="0" smtClean="0">
                <a:solidFill>
                  <a:srgbClr val="C00000"/>
                </a:solidFill>
                <a:latin typeface="Courier New" panose="02070309020205020404" pitchFamily="49" charset="0"/>
                <a:ea typeface="宋体" pitchFamily="2" charset="-122"/>
                <a:cs typeface="Courier New" panose="02070309020205020404" pitchFamily="49" charset="0"/>
              </a:rPr>
              <a:t>原子</a:t>
            </a:r>
            <a:r>
              <a:rPr lang="zh-CN" altLang="en-US" sz="2400" dirty="0" smtClean="0">
                <a:latin typeface="Courier New" panose="02070309020205020404" pitchFamily="49" charset="0"/>
                <a:ea typeface="宋体" pitchFamily="2" charset="-122"/>
                <a:cs typeface="Courier New" panose="02070309020205020404" pitchFamily="49" charset="0"/>
              </a:rPr>
              <a:t>构成的。同理，</a:t>
            </a:r>
            <a:r>
              <a:rPr lang="en-US" altLang="zh-CN" sz="2400" dirty="0" smtClean="0">
                <a:latin typeface="Courier New" panose="02070309020205020404" pitchFamily="49" charset="0"/>
                <a:ea typeface="宋体" pitchFamily="2" charset="-122"/>
                <a:cs typeface="Courier New" panose="02070309020205020404" pitchFamily="49" charset="0"/>
              </a:rPr>
              <a:t>Java</a:t>
            </a:r>
            <a:r>
              <a:rPr lang="zh-CN" altLang="en-US" sz="2400" dirty="0" smtClean="0">
                <a:latin typeface="Courier New" panose="02070309020205020404" pitchFamily="49" charset="0"/>
                <a:ea typeface="宋体" pitchFamily="2" charset="-122"/>
                <a:cs typeface="Courier New" panose="02070309020205020404" pitchFamily="49" charset="0"/>
              </a:rPr>
              <a:t>代码世界是由诸多个不同功能的</a:t>
            </a:r>
            <a:r>
              <a:rPr lang="zh-CN" altLang="en-US" sz="2400" dirty="0" smtClean="0">
                <a:solidFill>
                  <a:srgbClr val="C00000"/>
                </a:solidFill>
                <a:latin typeface="Courier New" panose="02070309020205020404" pitchFamily="49" charset="0"/>
                <a:ea typeface="宋体" pitchFamily="2" charset="-122"/>
                <a:cs typeface="Courier New" panose="02070309020205020404" pitchFamily="49" charset="0"/>
              </a:rPr>
              <a:t>类</a:t>
            </a:r>
            <a:r>
              <a:rPr lang="zh-CN" altLang="en-US" sz="2400" dirty="0" smtClean="0">
                <a:latin typeface="Courier New" panose="02070309020205020404" pitchFamily="49" charset="0"/>
                <a:ea typeface="宋体" pitchFamily="2" charset="-122"/>
                <a:cs typeface="Courier New" panose="02070309020205020404" pitchFamily="49" charset="0"/>
              </a:rPr>
              <a:t>构成的。</a:t>
            </a:r>
            <a:endParaRPr lang="en-US" altLang="zh-CN" sz="2400" dirty="0" smtClean="0">
              <a:latin typeface="Courier New" panose="02070309020205020404" pitchFamily="49" charset="0"/>
              <a:ea typeface="宋体" pitchFamily="2" charset="-122"/>
              <a:cs typeface="Courier New" panose="02070309020205020404" pitchFamily="49" charset="0"/>
            </a:endParaRPr>
          </a:p>
          <a:p>
            <a:endParaRPr lang="en-US" altLang="zh-CN" sz="2800" dirty="0" smtClean="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itchFamily="2" charset="2"/>
              <a:buChar char="l"/>
            </a:pP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现实世界中的分子、原子又是由什么构成的呢？原子核、电子！那么，</a:t>
            </a:r>
            <a:r>
              <a:rPr lang="en-US" altLang="zh-CN" sz="24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中用类</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来描述事物也是如此</a:t>
            </a:r>
          </a:p>
          <a:p>
            <a:pPr marL="1085850" lvl="1" indent="-342900">
              <a:spcBef>
                <a:spcPts val="1200"/>
              </a:spcBef>
              <a:buFont typeface="Wingdings"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p>
          <a:p>
            <a:pPr marL="1085850" lvl="1" indent="-342900">
              <a:buFont typeface="Wingdings"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方法</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矩形 4"/>
          <p:cNvSpPr/>
          <p:nvPr/>
        </p:nvSpPr>
        <p:spPr>
          <a:xfrm>
            <a:off x="891561" y="5877272"/>
            <a:ext cx="7560840" cy="46166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itchFamily="2" charset="-122"/>
                <a:cs typeface="Times New Roman" pitchFamily="18" charset="0"/>
              </a:rPr>
              <a:t>Field = </a:t>
            </a:r>
            <a:r>
              <a:rPr lang="zh-CN" altLang="en-US" sz="2400" b="1" dirty="0">
                <a:solidFill>
                  <a:srgbClr val="0000FF"/>
                </a:solidFill>
                <a:ea typeface="宋体" pitchFamily="2" charset="-122"/>
                <a:cs typeface="Times New Roman" pitchFamily="18" charset="0"/>
              </a:rPr>
              <a:t>属性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成员变量，</a:t>
            </a:r>
            <a:r>
              <a:rPr lang="en-US" altLang="zh-CN" sz="2400" b="1" dirty="0">
                <a:solidFill>
                  <a:srgbClr val="0000FF"/>
                </a:solidFill>
                <a:ea typeface="宋体" pitchFamily="2" charset="-122"/>
                <a:cs typeface="Times New Roman" pitchFamily="18" charset="0"/>
              </a:rPr>
              <a:t>Method =  (</a:t>
            </a:r>
            <a:r>
              <a:rPr lang="zh-CN" altLang="en-US" sz="2400" b="1" dirty="0">
                <a:solidFill>
                  <a:srgbClr val="0000FF"/>
                </a:solidFill>
                <a:ea typeface="宋体" pitchFamily="2" charset="-122"/>
                <a:cs typeface="Times New Roman" pitchFamily="18" charset="0"/>
              </a:rPr>
              <a:t>成员</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方法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函数</a:t>
            </a:r>
          </a:p>
        </p:txBody>
      </p:sp>
      <p:pic>
        <p:nvPicPr>
          <p:cNvPr id="1026" name="Picture 2" descr="C:\Users\shkstart\Desktop\222.jpg"/>
          <p:cNvPicPr>
            <a:picLocks noChangeAspect="1" noChangeArrowheads="1"/>
          </p:cNvPicPr>
          <p:nvPr/>
        </p:nvPicPr>
        <p:blipFill rotWithShape="1">
          <a:blip r:embed="rId3">
            <a:extLst>
              <a:ext uri="{28A0092B-C50C-407E-A947-70E740481C1C}">
                <a14:useLocalDpi xmlns:a14="http://schemas.microsoft.com/office/drawing/2010/main" val="0"/>
              </a:ext>
            </a:extLst>
          </a:blip>
          <a:srcRect t="8277"/>
          <a:stretch/>
        </p:blipFill>
        <p:spPr bwMode="auto">
          <a:xfrm>
            <a:off x="6911847" y="13446"/>
            <a:ext cx="2232153" cy="204740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2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汽车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03288" y="1916113"/>
            <a:ext cx="7410450" cy="2232025"/>
          </a:xfrm>
          <a:prstGeom prst="rect">
            <a:avLst/>
          </a:prstGeom>
          <a:noFill/>
          <a:ln w="9525">
            <a:noFill/>
            <a:miter lim="800000"/>
            <a:headEnd/>
            <a:tailEnd/>
          </a:ln>
        </p:spPr>
      </p:pic>
      <p:sp>
        <p:nvSpPr>
          <p:cNvPr id="6147" name="Text Box 3"/>
          <p:cNvSpPr txBox="1">
            <a:spLocks noChangeArrowheads="1"/>
          </p:cNvSpPr>
          <p:nvPr/>
        </p:nvSpPr>
        <p:spPr bwMode="auto">
          <a:xfrm>
            <a:off x="395288" y="4724400"/>
            <a:ext cx="8424862" cy="1569660"/>
          </a:xfrm>
          <a:prstGeom prst="rect">
            <a:avLst/>
          </a:prstGeom>
          <a:noFill/>
          <a:ln w="9525">
            <a:noFill/>
            <a:miter lim="800000"/>
            <a:headEnd/>
            <a:tailEnd/>
          </a:ln>
        </p:spPr>
        <p:txBody>
          <a:bodyPr>
            <a:spAutoFit/>
          </a:bodyPr>
          <a:lstStyle/>
          <a:p>
            <a:pPr marL="342900" indent="-342900">
              <a:spcBef>
                <a:spcPct val="50000"/>
              </a:spcBef>
              <a:buFont typeface="Wingdings" pitchFamily="2" charset="2"/>
              <a:buChar char="Ø"/>
            </a:pPr>
            <a:r>
              <a:rPr kumimoji="0" lang="zh-CN" altLang="en-US" sz="2400" dirty="0" smtClean="0">
                <a:latin typeface="宋体" pitchFamily="2" charset="-122"/>
                <a:ea typeface="宋体" pitchFamily="2" charset="-122"/>
                <a:cs typeface="Arial Unicode MS" pitchFamily="34" charset="-122"/>
              </a:rPr>
              <a:t>可以理解为：</a:t>
            </a:r>
            <a:r>
              <a:rPr kumimoji="0" lang="zh-CN" altLang="en-US" sz="2400" b="1" dirty="0" smtClean="0">
                <a:solidFill>
                  <a:srgbClr val="0000FF"/>
                </a:solidFill>
                <a:latin typeface="宋体" pitchFamily="2" charset="-122"/>
                <a:ea typeface="宋体" pitchFamily="2" charset="-122"/>
                <a:cs typeface="Arial Unicode MS" pitchFamily="34" charset="-122"/>
              </a:rPr>
              <a:t>类 </a:t>
            </a:r>
            <a:r>
              <a:rPr kumimoji="0" lang="en-US" altLang="zh-CN" sz="2400" b="1" dirty="0" smtClean="0">
                <a:solidFill>
                  <a:srgbClr val="0000FF"/>
                </a:solidFill>
                <a:latin typeface="宋体" pitchFamily="2" charset="-122"/>
                <a:ea typeface="宋体" pitchFamily="2" charset="-122"/>
                <a:cs typeface="Arial Unicode MS" pitchFamily="34" charset="-122"/>
              </a:rPr>
              <a:t>= </a:t>
            </a:r>
            <a:r>
              <a:rPr lang="zh-CN" altLang="en-US" sz="2400" b="1" dirty="0" smtClean="0">
                <a:solidFill>
                  <a:srgbClr val="0000FF"/>
                </a:solidFill>
                <a:latin typeface="宋体" pitchFamily="2" charset="-122"/>
                <a:ea typeface="宋体" pitchFamily="2" charset="-122"/>
                <a:cs typeface="Arial Unicode MS" pitchFamily="34" charset="-122"/>
              </a:rPr>
              <a:t>汽车设计图；对象 </a:t>
            </a:r>
            <a:r>
              <a:rPr lang="en-US" altLang="zh-CN" sz="2400" b="1" dirty="0" smtClean="0">
                <a:solidFill>
                  <a:srgbClr val="0000FF"/>
                </a:solidFill>
                <a:latin typeface="宋体" pitchFamily="2" charset="-122"/>
                <a:ea typeface="宋体" pitchFamily="2" charset="-122"/>
                <a:cs typeface="Arial Unicode MS" pitchFamily="34" charset="-122"/>
              </a:rPr>
              <a:t>= </a:t>
            </a:r>
            <a:r>
              <a:rPr lang="zh-CN" altLang="en-US" sz="2400" b="1" dirty="0" smtClean="0">
                <a:solidFill>
                  <a:srgbClr val="0000FF"/>
                </a:solidFill>
                <a:latin typeface="宋体" pitchFamily="2" charset="-122"/>
                <a:ea typeface="宋体" pitchFamily="2" charset="-122"/>
                <a:cs typeface="Arial Unicode MS" pitchFamily="34" charset="-122"/>
              </a:rPr>
              <a:t>实实在在的汽车</a:t>
            </a:r>
            <a:endParaRPr lang="en-US" altLang="zh-CN" sz="2400" b="1" dirty="0" smtClean="0">
              <a:solidFill>
                <a:srgbClr val="0000FF"/>
              </a:solidFill>
              <a:latin typeface="宋体" pitchFamily="2" charset="-122"/>
              <a:ea typeface="宋体" pitchFamily="2" charset="-122"/>
              <a:cs typeface="Arial Unicode MS" pitchFamily="34" charset="-122"/>
            </a:endParaRPr>
          </a:p>
          <a:p>
            <a:pPr marL="342900" lvl="1"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solidFill>
                  <a:srgbClr val="C00000"/>
                </a:solidFill>
                <a:latin typeface="宋体" panose="02010600030101010101" pitchFamily="2" charset="-122"/>
                <a:ea typeface="宋体" panose="02010600030101010101" pitchFamily="2" charset="-122"/>
                <a:cs typeface="Courier New" panose="02070309020205020404" pitchFamily="49" charset="0"/>
              </a:rPr>
              <a:t>类的</a:t>
            </a:r>
            <a:r>
              <a:rPr lang="zh-CN" altLang="en-US" sz="2400" b="1" dirty="0" smtClean="0">
                <a:solidFill>
                  <a:srgbClr val="C00000"/>
                </a:solidFill>
                <a:latin typeface="宋体" panose="02010600030101010101" pitchFamily="2" charset="-122"/>
                <a:ea typeface="宋体" panose="02010600030101010101" pitchFamily="2" charset="-122"/>
                <a:cs typeface="Courier New" panose="02070309020205020404" pitchFamily="49" charset="0"/>
              </a:rPr>
              <a:t>设计</a:t>
            </a:r>
            <a:endParaRPr kumimoji="0" lang="en-US" altLang="zh-CN" sz="2400" b="1" dirty="0">
              <a:solidFill>
                <a:srgbClr val="0000FF"/>
              </a:solidFill>
              <a:latin typeface="宋体" pitchFamily="2" charset="-122"/>
              <a:ea typeface="宋体" pitchFamily="2" charset="-122"/>
              <a:cs typeface="Arial Unicode MS" pitchFamily="34" charset="-122"/>
            </a:endParaRPr>
          </a:p>
          <a:p>
            <a:pPr marL="342900"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smtClean="0">
              <a:solidFill>
                <a:srgbClr val="0000FF"/>
              </a:solidFill>
              <a:latin typeface="宋体" pitchFamily="2" charset="-122"/>
              <a:ea typeface="宋体" pitchFamily="2" charset="-122"/>
              <a:cs typeface="Arial Unicode MS" pitchFamily="34" charset="-122"/>
            </a:endParaRPr>
          </a:p>
        </p:txBody>
      </p:sp>
      <p:sp>
        <p:nvSpPr>
          <p:cNvPr id="6148" name="Rectangle 4"/>
          <p:cNvSpPr>
            <a:spLocks noGrp="1" noChangeArrowheads="1"/>
          </p:cNvSpPr>
          <p:nvPr>
            <p:ph type="title"/>
          </p:nvPr>
        </p:nvSpPr>
        <p:spPr>
          <a:xfrm>
            <a:off x="2123728" y="620688"/>
            <a:ext cx="5423602" cy="797163"/>
          </a:xfrm>
          <a:noFill/>
        </p:spPr>
        <p:txBody>
          <a:bodyPr anchor="b">
            <a:normAutofit/>
          </a:bodyPr>
          <a:lstStyle/>
          <a:p>
            <a:pPr eaLnBrk="1" hangingPunct="1"/>
            <a:r>
              <a:rPr lang="zh-CN" altLang="en-US" b="1" dirty="0" smtClean="0">
                <a:latin typeface="宋体" pitchFamily="2" charset="-122"/>
                <a:ea typeface="宋体" pitchFamily="2" charset="-122"/>
                <a:cs typeface="Arial Unicode MS" pitchFamily="34" charset="-122"/>
              </a:rPr>
              <a:t>面向对象的思想概述</a:t>
            </a:r>
          </a:p>
        </p:txBody>
      </p:sp>
    </p:spTree>
    <p:extLst>
      <p:ext uri="{BB962C8B-B14F-4D97-AF65-F5344CB8AC3E}">
        <p14:creationId xmlns:p14="http://schemas.microsoft.com/office/powerpoint/2010/main" val="254343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teach\01_javaSE\[尚硅谷]课件\尚硅谷_宋红康_第3章_面向对象编程\类的成员构成v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76" y="1772816"/>
            <a:ext cx="8453551"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9552" y="908720"/>
            <a:ext cx="4137671"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2771800" y="5805264"/>
            <a:ext cx="4104456" cy="400110"/>
          </a:xfrm>
          <a:prstGeom prst="rect">
            <a:avLst/>
          </a:prstGeom>
          <a:noFill/>
        </p:spPr>
        <p:txBody>
          <a:bodyPr wrap="square" rtlCol="0">
            <a:spAutoFit/>
          </a:bodyPr>
          <a:lstStyle/>
          <a:p>
            <a:r>
              <a:rPr lang="zh-CN" altLang="en-US" sz="2000" b="1" u="sng" dirty="0" smtClean="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smtClean="0">
                <a:latin typeface="Courier New" panose="02070309020205020404" pitchFamily="49" charset="0"/>
                <a:ea typeface="新宋体" panose="02010609030101010101" pitchFamily="49" charset="-122"/>
                <a:cs typeface="Courier New" panose="02070309020205020404" pitchFamily="49" charset="0"/>
              </a:rPr>
              <a:t>version 1.0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728296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each\01_javaSE\[尚硅谷]课件\尚硅谷_宋红康_第3章_面向对象编程\类的成员构成v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2566"/>
            <a:ext cx="6336704" cy="67684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9552" y="5353631"/>
            <a:ext cx="1872208" cy="707886"/>
          </a:xfrm>
          <a:prstGeom prst="rect">
            <a:avLst/>
          </a:prstGeom>
          <a:noFill/>
        </p:spPr>
        <p:txBody>
          <a:bodyPr wrap="square" rtlCol="0">
            <a:spAutoFit/>
          </a:bodyPr>
          <a:lstStyle/>
          <a:p>
            <a:r>
              <a:rPr lang="zh-CN" altLang="en-US" sz="2000" b="1" u="sng" dirty="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err="1">
                <a:latin typeface="Courier New" panose="02070309020205020404" pitchFamily="49" charset="0"/>
                <a:ea typeface="新宋体" panose="02010609030101010101" pitchFamily="49" charset="-122"/>
                <a:cs typeface="Courier New" panose="02070309020205020404" pitchFamily="49" charset="0"/>
              </a:rPr>
              <a:t>verson</a:t>
            </a:r>
            <a:r>
              <a:rPr lang="en-US" altLang="zh-CN" sz="2000" b="1" u="sng" dirty="0">
                <a:latin typeface="Courier New" panose="02070309020205020404" pitchFamily="49" charset="0"/>
                <a:ea typeface="新宋体" panose="02010609030101010101" pitchFamily="49" charset="-122"/>
                <a:cs typeface="Courier New" panose="02070309020205020404" pitchFamily="49" charset="0"/>
              </a:rPr>
              <a:t> </a:t>
            </a:r>
            <a:r>
              <a:rPr lang="en-US" altLang="zh-CN" sz="2000" b="1" u="sng" dirty="0" smtClean="0">
                <a:latin typeface="Courier New" panose="02070309020205020404" pitchFamily="49" charset="0"/>
                <a:ea typeface="新宋体" panose="02010609030101010101" pitchFamily="49" charset="-122"/>
                <a:cs typeface="Courier New" panose="02070309020205020404" pitchFamily="49" charset="0"/>
              </a:rPr>
              <a:t>2.0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2202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809253" y="1317625"/>
            <a:ext cx="7723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latin typeface="宋体" charset="-122"/>
              </a:rPr>
              <a:t>1.我</a:t>
            </a:r>
            <a:r>
              <a:rPr lang="zh-CN" altLang="en-US" sz="2400" b="1" dirty="0" smtClean="0">
                <a:latin typeface="宋体" charset="-122"/>
              </a:rPr>
              <a:t>要开车去丽江，</a:t>
            </a:r>
            <a:r>
              <a:rPr lang="zh-CN" altLang="en-US" sz="2400" b="1" dirty="0">
                <a:latin typeface="宋体" charset="-122"/>
              </a:rPr>
              <a:t>这句话包含的类和方法有什么？</a:t>
            </a:r>
          </a:p>
        </p:txBody>
      </p:sp>
      <p:sp>
        <p:nvSpPr>
          <p:cNvPr id="5" name="TextBox 4"/>
          <p:cNvSpPr txBox="1"/>
          <p:nvPr/>
        </p:nvSpPr>
        <p:spPr>
          <a:xfrm>
            <a:off x="763175" y="2319263"/>
            <a:ext cx="6480720" cy="461665"/>
          </a:xfrm>
          <a:prstGeom prst="rect">
            <a:avLst/>
          </a:prstGeom>
          <a:noFill/>
        </p:spPr>
        <p:txBody>
          <a:bodyPr wrap="square" rtlCol="0">
            <a:spAutoFit/>
          </a:bodyPr>
          <a:lstStyle/>
          <a:p>
            <a:r>
              <a:rPr lang="en-US" altLang="zh-CN" sz="2400" b="1" dirty="0" smtClean="0">
                <a:latin typeface="宋体" pitchFamily="2" charset="-122"/>
                <a:ea typeface="宋体" pitchFamily="2" charset="-122"/>
              </a:rPr>
              <a:t>2.</a:t>
            </a:r>
            <a:r>
              <a:rPr lang="zh-CN" altLang="en-US" sz="2400" b="1" dirty="0" smtClean="0">
                <a:latin typeface="宋体" pitchFamily="2" charset="-122"/>
                <a:ea typeface="宋体" pitchFamily="2" charset="-122"/>
              </a:rPr>
              <a:t>体会以下几个经典案例涉及到的类和方法。</a:t>
            </a:r>
            <a:endParaRPr lang="zh-CN" altLang="en-US" sz="2400" b="1" dirty="0">
              <a:latin typeface="宋体" pitchFamily="2" charset="-122"/>
              <a:ea typeface="宋体" pitchFamily="2" charset="-122"/>
            </a:endParaRPr>
          </a:p>
        </p:txBody>
      </p:sp>
      <p:sp>
        <p:nvSpPr>
          <p:cNvPr id="2" name="TextBox 1"/>
          <p:cNvSpPr txBox="1"/>
          <p:nvPr/>
        </p:nvSpPr>
        <p:spPr>
          <a:xfrm>
            <a:off x="881009" y="2780928"/>
            <a:ext cx="6859343" cy="2308324"/>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400" dirty="0">
                <a:latin typeface="宋体" pitchFamily="2" charset="-122"/>
                <a:ea typeface="宋体" pitchFamily="2" charset="-122"/>
              </a:rPr>
              <a:t>人在黑板上画</a:t>
            </a:r>
            <a:r>
              <a:rPr lang="zh-CN" altLang="en-US" sz="2400" dirty="0" smtClean="0">
                <a:latin typeface="宋体" pitchFamily="2" charset="-122"/>
                <a:ea typeface="宋体" pitchFamily="2" charset="-122"/>
              </a:rPr>
              <a:t>圆</a:t>
            </a:r>
            <a:endParaRPr lang="en-US" altLang="zh-CN" sz="2400" dirty="0" smtClean="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smtClean="0">
                <a:latin typeface="宋体" pitchFamily="2" charset="-122"/>
                <a:ea typeface="宋体" pitchFamily="2" charset="-122"/>
              </a:rPr>
              <a:t>列车</a:t>
            </a:r>
            <a:r>
              <a:rPr lang="zh-CN" altLang="en-US" sz="2400" dirty="0">
                <a:latin typeface="宋体" pitchFamily="2" charset="-122"/>
                <a:ea typeface="宋体" pitchFamily="2" charset="-122"/>
              </a:rPr>
              <a:t>司机</a:t>
            </a:r>
            <a:r>
              <a:rPr lang="zh-CN" altLang="en-US" sz="2400" dirty="0" smtClean="0">
                <a:latin typeface="宋体" pitchFamily="2" charset="-122"/>
                <a:ea typeface="宋体" pitchFamily="2" charset="-122"/>
              </a:rPr>
              <a:t>紧急刹车</a:t>
            </a:r>
            <a:endParaRPr lang="en-US" altLang="zh-CN" sz="2400" dirty="0" smtClean="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smtClean="0">
                <a:latin typeface="宋体" pitchFamily="2" charset="-122"/>
                <a:ea typeface="宋体" pitchFamily="2" charset="-122"/>
              </a:rPr>
              <a:t>售货员</a:t>
            </a:r>
            <a:r>
              <a:rPr lang="zh-CN" altLang="en-US" sz="2400" dirty="0">
                <a:latin typeface="宋体" pitchFamily="2" charset="-122"/>
                <a:ea typeface="宋体" pitchFamily="2" charset="-122"/>
              </a:rPr>
              <a:t>统计收获小票的</a:t>
            </a:r>
            <a:r>
              <a:rPr lang="zh-CN" altLang="en-US" sz="2400" dirty="0" smtClean="0">
                <a:latin typeface="宋体" pitchFamily="2" charset="-122"/>
                <a:ea typeface="宋体" pitchFamily="2" charset="-122"/>
              </a:rPr>
              <a:t>金额</a:t>
            </a:r>
            <a:endParaRPr lang="en-US" altLang="zh-CN" sz="2400" dirty="0" smtClean="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smtClean="0">
                <a:latin typeface="宋体" pitchFamily="2" charset="-122"/>
                <a:ea typeface="宋体" pitchFamily="2" charset="-122"/>
              </a:rPr>
              <a:t>你</a:t>
            </a:r>
            <a:r>
              <a:rPr lang="zh-CN" altLang="en-US" sz="2400" dirty="0">
                <a:latin typeface="宋体" pitchFamily="2" charset="-122"/>
                <a:ea typeface="宋体" pitchFamily="2" charset="-122"/>
              </a:rPr>
              <a:t>把门关上</a:t>
            </a:r>
            <a:r>
              <a:rPr lang="zh-CN" altLang="en-US" sz="2400" dirty="0" smtClean="0">
                <a:latin typeface="宋体" pitchFamily="2" charset="-122"/>
                <a:ea typeface="宋体" pitchFamily="2" charset="-122"/>
              </a:rPr>
              <a:t>了</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689804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4670" y="1240742"/>
            <a:ext cx="6480720" cy="461665"/>
          </a:xfrm>
          <a:prstGeom prst="rect">
            <a:avLst/>
          </a:prstGeom>
          <a:noFill/>
        </p:spPr>
        <p:txBody>
          <a:bodyPr wrap="square" rtlCol="0">
            <a:spAutoFit/>
          </a:bodyPr>
          <a:lstStyle/>
          <a:p>
            <a:r>
              <a:rPr lang="en-US" altLang="zh-CN" sz="2400" b="1" dirty="0" smtClean="0">
                <a:latin typeface="宋体" pitchFamily="2" charset="-122"/>
                <a:ea typeface="宋体" pitchFamily="2" charset="-122"/>
              </a:rPr>
              <a:t>3.</a:t>
            </a:r>
            <a:r>
              <a:rPr lang="zh-CN" altLang="en-US" sz="2400" b="1" dirty="0" smtClean="0">
                <a:latin typeface="宋体" pitchFamily="2" charset="-122"/>
                <a:ea typeface="宋体" pitchFamily="2" charset="-122"/>
              </a:rPr>
              <a:t>抽象出下面系统中的“类”及其关系。</a:t>
            </a:r>
            <a:endParaRPr lang="zh-CN" altLang="en-US" sz="2400" b="1" dirty="0">
              <a:latin typeface="宋体" pitchFamily="2" charset="-122"/>
              <a:ea typeface="宋体" pitchFamily="2" charset="-122"/>
            </a:endParaRPr>
          </a:p>
        </p:txBody>
      </p:sp>
      <p:sp>
        <p:nvSpPr>
          <p:cNvPr id="6" name="矩形 5"/>
          <p:cNvSpPr/>
          <p:nvPr/>
        </p:nvSpPr>
        <p:spPr>
          <a:xfrm>
            <a:off x="1187624" y="2636912"/>
            <a:ext cx="108012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smtClean="0"/>
              <a:t>旅行社</a:t>
            </a:r>
            <a:endParaRPr lang="zh-CN" altLang="en-US" sz="2000" b="1" dirty="0"/>
          </a:p>
        </p:txBody>
      </p:sp>
      <p:cxnSp>
        <p:nvCxnSpPr>
          <p:cNvPr id="7" name="直接箭头连接符 6"/>
          <p:cNvCxnSpPr>
            <a:stCxn id="6" idx="3"/>
          </p:cNvCxnSpPr>
          <p:nvPr/>
        </p:nvCxnSpPr>
        <p:spPr>
          <a:xfrm>
            <a:off x="2267744" y="2888940"/>
            <a:ext cx="648072"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915816" y="2573220"/>
            <a:ext cx="1368152" cy="7200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000" b="1" dirty="0" smtClean="0">
                <a:solidFill>
                  <a:schemeClr val="tx1"/>
                </a:solidFill>
              </a:rPr>
              <a:t>预订</a:t>
            </a:r>
            <a:endParaRPr lang="en-US" altLang="zh-CN" sz="2000" b="1" dirty="0" smtClean="0">
              <a:solidFill>
                <a:schemeClr val="tx1"/>
              </a:solidFill>
            </a:endParaRPr>
          </a:p>
          <a:p>
            <a:pPr algn="ctr"/>
            <a:r>
              <a:rPr lang="zh-CN" altLang="en-US" sz="2000" b="1" dirty="0">
                <a:solidFill>
                  <a:schemeClr val="tx1"/>
                </a:solidFill>
              </a:rPr>
              <a:t>机票</a:t>
            </a:r>
          </a:p>
        </p:txBody>
      </p:sp>
      <p:cxnSp>
        <p:nvCxnSpPr>
          <p:cNvPr id="9" name="直接箭头连接符 8"/>
          <p:cNvCxnSpPr>
            <a:stCxn id="8" idx="6"/>
          </p:cNvCxnSpPr>
          <p:nvPr/>
        </p:nvCxnSpPr>
        <p:spPr>
          <a:xfrm>
            <a:off x="4283968" y="2933260"/>
            <a:ext cx="151216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825230" y="2456708"/>
            <a:ext cx="1440160" cy="79208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000" b="1" dirty="0" smtClean="0">
                <a:solidFill>
                  <a:schemeClr val="tx1"/>
                </a:solidFill>
              </a:rPr>
              <a:t>准备</a:t>
            </a:r>
            <a:endParaRPr lang="en-US" altLang="zh-CN" sz="2000" b="1" dirty="0" smtClean="0">
              <a:solidFill>
                <a:schemeClr val="tx1"/>
              </a:solidFill>
            </a:endParaRPr>
          </a:p>
          <a:p>
            <a:pPr algn="ctr"/>
            <a:r>
              <a:rPr lang="zh-CN" altLang="en-US" sz="2000" b="1" dirty="0">
                <a:solidFill>
                  <a:schemeClr val="tx1"/>
                </a:solidFill>
              </a:rPr>
              <a:t>机票</a:t>
            </a:r>
          </a:p>
        </p:txBody>
      </p:sp>
      <p:sp>
        <p:nvSpPr>
          <p:cNvPr id="11" name="等于号 10"/>
          <p:cNvSpPr/>
          <p:nvPr/>
        </p:nvSpPr>
        <p:spPr>
          <a:xfrm>
            <a:off x="1862318" y="3717032"/>
            <a:ext cx="1404156" cy="504056"/>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12" name="TextBox 11"/>
          <p:cNvSpPr txBox="1"/>
          <p:nvPr/>
        </p:nvSpPr>
        <p:spPr>
          <a:xfrm>
            <a:off x="1862318" y="4221088"/>
            <a:ext cx="1352996" cy="400110"/>
          </a:xfrm>
          <a:prstGeom prst="rect">
            <a:avLst/>
          </a:prstGeom>
          <a:noFill/>
        </p:spPr>
        <p:txBody>
          <a:bodyPr wrap="square" rtlCol="0">
            <a:spAutoFit/>
          </a:bodyPr>
          <a:lstStyle/>
          <a:p>
            <a:r>
              <a:rPr lang="zh-CN" altLang="en-US" sz="2000" b="1" dirty="0" smtClean="0"/>
              <a:t>航班目录</a:t>
            </a:r>
            <a:endParaRPr lang="zh-CN" altLang="en-US" sz="2000" b="1" dirty="0"/>
          </a:p>
        </p:txBody>
      </p:sp>
      <p:cxnSp>
        <p:nvCxnSpPr>
          <p:cNvPr id="13" name="直接箭头连接符 12"/>
          <p:cNvCxnSpPr>
            <a:stCxn id="11" idx="5"/>
            <a:endCxn id="8" idx="3"/>
          </p:cNvCxnSpPr>
          <p:nvPr/>
        </p:nvCxnSpPr>
        <p:spPr>
          <a:xfrm flipV="1">
            <a:off x="2564396" y="3187847"/>
            <a:ext cx="551781" cy="63302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5"/>
          </p:cNvCxnSpPr>
          <p:nvPr/>
        </p:nvCxnSpPr>
        <p:spPr>
          <a:xfrm>
            <a:off x="4083607" y="3187847"/>
            <a:ext cx="704417" cy="781213"/>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4435815" y="3969060"/>
            <a:ext cx="1072289" cy="62136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000" b="1" dirty="0" smtClean="0">
                <a:solidFill>
                  <a:schemeClr val="tx1"/>
                </a:solidFill>
              </a:rPr>
              <a:t>记账</a:t>
            </a:r>
            <a:endParaRPr lang="zh-CN" altLang="en-US" sz="2000" b="1" dirty="0">
              <a:solidFill>
                <a:schemeClr val="tx1"/>
              </a:solidFill>
            </a:endParaRPr>
          </a:p>
        </p:txBody>
      </p:sp>
      <p:cxnSp>
        <p:nvCxnSpPr>
          <p:cNvPr id="16" name="直接箭头连接符 15"/>
          <p:cNvCxnSpPr>
            <a:stCxn id="15" idx="3"/>
          </p:cNvCxnSpPr>
          <p:nvPr/>
        </p:nvCxnSpPr>
        <p:spPr>
          <a:xfrm flipH="1">
            <a:off x="4083607" y="4499424"/>
            <a:ext cx="509241" cy="729776"/>
          </a:xfrm>
          <a:prstGeom prst="straightConnector1">
            <a:avLst/>
          </a:prstGeom>
          <a:ln w="3175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等于号 16"/>
          <p:cNvSpPr/>
          <p:nvPr/>
        </p:nvSpPr>
        <p:spPr>
          <a:xfrm>
            <a:off x="3215314" y="5229200"/>
            <a:ext cx="1404156" cy="504056"/>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18" name="TextBox 17"/>
          <p:cNvSpPr txBox="1"/>
          <p:nvPr/>
        </p:nvSpPr>
        <p:spPr>
          <a:xfrm>
            <a:off x="3275856" y="5661248"/>
            <a:ext cx="1271606" cy="400110"/>
          </a:xfrm>
          <a:prstGeom prst="rect">
            <a:avLst/>
          </a:prstGeom>
          <a:noFill/>
        </p:spPr>
        <p:txBody>
          <a:bodyPr wrap="square" rtlCol="0">
            <a:spAutoFit/>
          </a:bodyPr>
          <a:lstStyle/>
          <a:p>
            <a:r>
              <a:rPr lang="zh-CN" altLang="en-US" sz="2000" b="1" dirty="0" smtClean="0"/>
              <a:t>记账文件</a:t>
            </a:r>
            <a:endParaRPr lang="zh-CN" altLang="en-US" sz="2000" b="1" dirty="0"/>
          </a:p>
        </p:txBody>
      </p:sp>
      <p:sp>
        <p:nvSpPr>
          <p:cNvPr id="19" name="矩形 18"/>
          <p:cNvSpPr/>
          <p:nvPr/>
        </p:nvSpPr>
        <p:spPr>
          <a:xfrm>
            <a:off x="6588224" y="4437279"/>
            <a:ext cx="1296144" cy="4947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smtClean="0"/>
              <a:t>旅  客</a:t>
            </a:r>
            <a:endParaRPr lang="zh-CN" altLang="en-US" sz="2000" b="1" dirty="0"/>
          </a:p>
        </p:txBody>
      </p:sp>
      <p:cxnSp>
        <p:nvCxnSpPr>
          <p:cNvPr id="20" name="直接箭头连接符 19"/>
          <p:cNvCxnSpPr>
            <a:stCxn id="10" idx="5"/>
            <a:endCxn id="19" idx="0"/>
          </p:cNvCxnSpPr>
          <p:nvPr/>
        </p:nvCxnSpPr>
        <p:spPr>
          <a:xfrm>
            <a:off x="7054483" y="3132797"/>
            <a:ext cx="181813" cy="130448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6"/>
            <a:endCxn id="19" idx="1"/>
          </p:cNvCxnSpPr>
          <p:nvPr/>
        </p:nvCxnSpPr>
        <p:spPr>
          <a:xfrm>
            <a:off x="5508104" y="4279740"/>
            <a:ext cx="1080120" cy="40492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170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15816" y="636976"/>
            <a:ext cx="3456384" cy="616097"/>
          </a:xfrm>
        </p:spPr>
        <p:txBody>
          <a:bodyPr>
            <a:noAutofit/>
          </a:bodyPr>
          <a:lstStyle/>
          <a:p>
            <a:pPr eaLnBrk="1" hangingPunct="1"/>
            <a:r>
              <a:rPr lang="zh-CN" altLang="en-US" b="1" dirty="0" smtClean="0">
                <a:latin typeface="+mn-lt"/>
                <a:ea typeface="宋体" pitchFamily="2" charset="-122"/>
                <a:cs typeface="Arial Unicode MS" pitchFamily="34" charset="-122"/>
              </a:rPr>
              <a:t>类的语法格式</a:t>
            </a:r>
          </a:p>
        </p:txBody>
      </p:sp>
      <p:sp>
        <p:nvSpPr>
          <p:cNvPr id="10243" name="Text Box 3"/>
          <p:cNvSpPr txBox="1">
            <a:spLocks noChangeArrowheads="1"/>
          </p:cNvSpPr>
          <p:nvPr/>
        </p:nvSpPr>
        <p:spPr bwMode="auto">
          <a:xfrm>
            <a:off x="323528" y="1253073"/>
            <a:ext cx="8064500" cy="4647426"/>
          </a:xfrm>
          <a:prstGeom prst="rect">
            <a:avLst/>
          </a:prstGeom>
          <a:noFill/>
          <a:ln w="9525">
            <a:noFill/>
            <a:miter lim="800000"/>
            <a:headEnd/>
            <a:tailEnd/>
          </a:ln>
        </p:spPr>
        <p:txBody>
          <a:bodyPr>
            <a:spAutoFit/>
          </a:bodyPr>
          <a:lstStyle/>
          <a:p>
            <a:pPr marL="0" lvl="2"/>
            <a:r>
              <a:rPr lang="zh-CN" altLang="en-US" sz="2000" b="1" dirty="0" smtClean="0">
                <a:solidFill>
                  <a:srgbClr val="00B050"/>
                </a:solidFill>
                <a:ea typeface="宋体" pitchFamily="2" charset="-122"/>
                <a:cs typeface="Times New Roman" pitchFamily="18" charset="0"/>
              </a:rPr>
              <a:t>修饰符</a:t>
            </a:r>
            <a:r>
              <a:rPr lang="en-US" altLang="zh-CN" sz="2000" b="1" dirty="0" smtClean="0">
                <a:solidFill>
                  <a:srgbClr val="00B050"/>
                </a:solidFill>
                <a:ea typeface="宋体" pitchFamily="2" charset="-122"/>
                <a:cs typeface="Times New Roman" pitchFamily="18" charset="0"/>
              </a:rPr>
              <a:t> </a:t>
            </a:r>
            <a:r>
              <a:rPr lang="en-US" altLang="zh-CN" sz="2000" b="1" dirty="0" smtClean="0">
                <a:solidFill>
                  <a:srgbClr val="FF0000"/>
                </a:solidFill>
                <a:ea typeface="宋体" pitchFamily="2" charset="-122"/>
                <a:cs typeface="Times New Roman" pitchFamily="18" charset="0"/>
              </a:rPr>
              <a:t>class</a:t>
            </a:r>
            <a:r>
              <a:rPr lang="en-US" altLang="zh-CN" sz="2000" b="1" dirty="0" smtClean="0">
                <a:ea typeface="宋体" pitchFamily="2" charset="-122"/>
                <a:cs typeface="Times New Roman" pitchFamily="18" charset="0"/>
              </a:rPr>
              <a:t> </a:t>
            </a:r>
            <a:r>
              <a:rPr lang="en-US" altLang="zh-CN" sz="2000" b="1" dirty="0" smtClean="0">
                <a:solidFill>
                  <a:srgbClr val="7030A0"/>
                </a:solidFill>
                <a:ea typeface="宋体" pitchFamily="2" charset="-122"/>
                <a:cs typeface="Times New Roman" pitchFamily="18" charset="0"/>
              </a:rPr>
              <a:t> </a:t>
            </a:r>
            <a:r>
              <a:rPr lang="zh-CN" altLang="en-US" sz="2000" b="1" dirty="0" smtClean="0">
                <a:solidFill>
                  <a:srgbClr val="7030A0"/>
                </a:solidFill>
                <a:ea typeface="宋体" pitchFamily="2" charset="-122"/>
                <a:cs typeface="Times New Roman" pitchFamily="18" charset="0"/>
              </a:rPr>
              <a:t>类名</a:t>
            </a:r>
            <a:r>
              <a:rPr lang="en-US" altLang="zh-CN" sz="2000" b="1" dirty="0" smtClean="0">
                <a:solidFill>
                  <a:srgbClr val="FF0000"/>
                </a:solidFill>
                <a:ea typeface="宋体" pitchFamily="2" charset="-122"/>
                <a:cs typeface="Times New Roman" pitchFamily="18" charset="0"/>
              </a:rPr>
              <a:t> {</a:t>
            </a: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smtClean="0">
                <a:ea typeface="宋体" pitchFamily="2" charset="-122"/>
                <a:cs typeface="Times New Roman" pitchFamily="18" charset="0"/>
              </a:rPr>
              <a:t>属性声明</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	</a:t>
            </a:r>
            <a:endParaRPr lang="en-US" altLang="zh-CN" sz="2000" b="1" dirty="0" smtClean="0">
              <a:ea typeface="宋体" pitchFamily="2" charset="-122"/>
              <a:cs typeface="Times New Roman" pitchFamily="18" charset="0"/>
            </a:endParaRP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方法</a:t>
            </a:r>
            <a:r>
              <a:rPr lang="zh-CN" altLang="en-US" sz="2000" b="1" dirty="0" smtClean="0">
                <a:ea typeface="宋体" pitchFamily="2" charset="-122"/>
                <a:cs typeface="Times New Roman" pitchFamily="18" charset="0"/>
              </a:rPr>
              <a:t>声明</a:t>
            </a:r>
            <a:r>
              <a:rPr lang="en-US" altLang="zh-CN" sz="2000" b="1" dirty="0" smtClean="0">
                <a:ea typeface="宋体" pitchFamily="2" charset="-122"/>
                <a:cs typeface="Times New Roman" pitchFamily="18" charset="0"/>
              </a:rPr>
              <a:t>;</a:t>
            </a:r>
            <a:endParaRPr lang="en-US" altLang="zh-CN" sz="2000" b="1" dirty="0">
              <a:ea typeface="宋体" pitchFamily="2" charset="-122"/>
              <a:cs typeface="Times New Roman" pitchFamily="18" charset="0"/>
            </a:endParaRPr>
          </a:p>
          <a:p>
            <a:pPr marL="0" lvl="2">
              <a:lnSpc>
                <a:spcPct val="90000"/>
              </a:lnSpc>
              <a:spcBef>
                <a:spcPct val="50000"/>
              </a:spcBef>
            </a:pPr>
            <a:r>
              <a:rPr lang="en-US" altLang="zh-CN" sz="2000" b="1" dirty="0" smtClean="0">
                <a:solidFill>
                  <a:srgbClr val="FF0000"/>
                </a:solidFill>
                <a:ea typeface="宋体" pitchFamily="2" charset="-122"/>
                <a:cs typeface="Times New Roman" pitchFamily="18" charset="0"/>
              </a:rPr>
              <a:t>}</a:t>
            </a:r>
          </a:p>
          <a:p>
            <a:pPr>
              <a:lnSpc>
                <a:spcPct val="90000"/>
              </a:lnSpc>
              <a:spcBef>
                <a:spcPct val="50000"/>
              </a:spcBef>
            </a:pPr>
            <a:r>
              <a:rPr lang="zh-CN" altLang="en-US" sz="2000" b="1" dirty="0" smtClean="0">
                <a:ea typeface="宋体" pitchFamily="2" charset="-122"/>
                <a:cs typeface="Times New Roman" pitchFamily="18" charset="0"/>
              </a:rPr>
              <a:t>说明</a:t>
            </a:r>
            <a:r>
              <a:rPr lang="zh-CN" altLang="en-US" sz="2000" b="1" dirty="0">
                <a:ea typeface="宋体" pitchFamily="2" charset="-122"/>
                <a:cs typeface="Times New Roman" pitchFamily="18" charset="0"/>
              </a:rPr>
              <a:t>：</a:t>
            </a:r>
            <a:r>
              <a:rPr lang="zh-CN" altLang="en-US" sz="2000" b="1" dirty="0">
                <a:solidFill>
                  <a:srgbClr val="00B050"/>
                </a:solidFill>
                <a:ea typeface="宋体" pitchFamily="2" charset="-122"/>
                <a:cs typeface="Times New Roman" pitchFamily="18" charset="0"/>
              </a:rPr>
              <a:t>修饰符</a:t>
            </a:r>
            <a:r>
              <a:rPr lang="en-US" altLang="zh-CN" sz="2000" b="1" dirty="0">
                <a:solidFill>
                  <a:srgbClr val="00B050"/>
                </a:solidFill>
                <a:ea typeface="宋体" pitchFamily="2" charset="-122"/>
                <a:cs typeface="Times New Roman" pitchFamily="18" charset="0"/>
              </a:rPr>
              <a:t>public</a:t>
            </a:r>
            <a:r>
              <a:rPr lang="zh-CN" altLang="en-US" sz="2000" b="1" dirty="0">
                <a:ea typeface="宋体" pitchFamily="2" charset="-122"/>
                <a:cs typeface="Times New Roman" pitchFamily="18" charset="0"/>
              </a:rPr>
              <a:t>：类可以被任意访问</a:t>
            </a:r>
          </a:p>
          <a:p>
            <a:pPr>
              <a:lnSpc>
                <a:spcPct val="90000"/>
              </a:lnSpc>
              <a:spcBef>
                <a:spcPct val="50000"/>
              </a:spcBef>
            </a:pPr>
            <a:r>
              <a:rPr lang="zh-CN" altLang="en-US" sz="2000" b="1" dirty="0">
                <a:ea typeface="宋体" pitchFamily="2" charset="-122"/>
                <a:cs typeface="Times New Roman" pitchFamily="18" charset="0"/>
              </a:rPr>
              <a:t>	类的正文要用</a:t>
            </a: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括起来</a:t>
            </a:r>
          </a:p>
          <a:p>
            <a:pPr>
              <a:lnSpc>
                <a:spcPct val="90000"/>
              </a:lnSpc>
              <a:spcBef>
                <a:spcPct val="50000"/>
              </a:spcBef>
            </a:pPr>
            <a:r>
              <a:rPr lang="zh-CN" altLang="en-US" sz="2000" b="1" dirty="0">
                <a:ea typeface="宋体" pitchFamily="2" charset="-122"/>
                <a:cs typeface="Times New Roman" pitchFamily="18" charset="0"/>
              </a:rPr>
              <a:t>举例：</a:t>
            </a:r>
          </a:p>
          <a:p>
            <a:pPr>
              <a:lnSpc>
                <a:spcPct val="90000"/>
              </a:lnSpc>
            </a:pPr>
            <a:r>
              <a:rPr lang="zh-CN" altLang="en-US" sz="2000" b="1" dirty="0">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class  Person{</a:t>
            </a:r>
          </a:p>
          <a:p>
            <a:pPr lvl="2">
              <a:lnSpc>
                <a:spcPct val="90000"/>
              </a:lnSpc>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age ;</a:t>
            </a: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            //</a:t>
            </a:r>
            <a:r>
              <a:rPr lang="zh-CN" altLang="en-US" sz="2000" b="1" dirty="0">
                <a:solidFill>
                  <a:srgbClr val="0000FF"/>
                </a:solidFill>
                <a:ea typeface="宋体" pitchFamily="2" charset="-122"/>
                <a:cs typeface="Times New Roman" pitchFamily="18" charset="0"/>
              </a:rPr>
              <a:t>声明私有变量 </a:t>
            </a:r>
            <a:r>
              <a:rPr lang="en-US" altLang="zh-CN" sz="2000" b="1" dirty="0">
                <a:solidFill>
                  <a:srgbClr val="0000FF"/>
                </a:solidFill>
                <a:ea typeface="宋体" pitchFamily="2" charset="-122"/>
                <a:cs typeface="Times New Roman" pitchFamily="18" charset="0"/>
              </a:rPr>
              <a:t>age</a:t>
            </a: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showAge</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a:t>
            </a:r>
            <a:r>
              <a:rPr lang="en-US" altLang="zh-CN" sz="2000" b="1" dirty="0">
                <a:solidFill>
                  <a:srgbClr val="0000FF"/>
                </a:solidFill>
                <a:ea typeface="宋体" pitchFamily="2" charset="-122"/>
                <a:cs typeface="Times New Roman" pitchFamily="18" charset="0"/>
              </a:rPr>
              <a:t>//</a:t>
            </a:r>
            <a:r>
              <a:rPr lang="zh-CN" altLang="en-US" sz="2000" b="1" dirty="0">
                <a:solidFill>
                  <a:srgbClr val="0000FF"/>
                </a:solidFill>
                <a:ea typeface="宋体" pitchFamily="2" charset="-122"/>
                <a:cs typeface="Times New Roman" pitchFamily="18" charset="0"/>
              </a:rPr>
              <a:t>声明方法</a:t>
            </a:r>
            <a:r>
              <a:rPr lang="en-US" altLang="zh-CN" sz="2000" b="1" dirty="0" err="1" smtClean="0">
                <a:solidFill>
                  <a:srgbClr val="0000FF"/>
                </a:solidFill>
                <a:ea typeface="宋体" pitchFamily="2" charset="-122"/>
                <a:cs typeface="Times New Roman" pitchFamily="18" charset="0"/>
              </a:rPr>
              <a:t>showAge</a:t>
            </a:r>
            <a:r>
              <a:rPr lang="en-US" altLang="zh-CN" sz="2000" b="1" dirty="0" smtClean="0">
                <a:solidFill>
                  <a:srgbClr val="0000FF"/>
                </a:solidFill>
                <a:ea typeface="宋体" pitchFamily="2" charset="-122"/>
                <a:cs typeface="Times New Roman" pitchFamily="18" charset="0"/>
              </a:rPr>
              <a:t>( )</a:t>
            </a:r>
            <a:endParaRPr lang="en-US" altLang="zh-CN" sz="2000" b="1" dirty="0">
              <a:solidFill>
                <a:srgbClr val="0000FF"/>
              </a:solidFill>
              <a:ea typeface="宋体" pitchFamily="2" charset="-122"/>
              <a:cs typeface="Times New Roman" pitchFamily="18" charset="0"/>
            </a:endParaRP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age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a:t>
            </a:r>
          </a:p>
          <a:p>
            <a:pPr lvl="2">
              <a:lnSpc>
                <a:spcPct val="90000"/>
              </a:lnSpc>
            </a:pPr>
            <a:r>
              <a:rPr lang="en-US" altLang="zh-CN" sz="2000" b="1" dirty="0">
                <a:solidFill>
                  <a:srgbClr val="C00000"/>
                </a:solidFill>
                <a:ea typeface="宋体" pitchFamily="2" charset="-122"/>
                <a:cs typeface="Times New Roman" pitchFamily="18" charset="0"/>
              </a:rPr>
              <a:t>    }</a:t>
            </a:r>
          </a:p>
          <a:p>
            <a:pPr lvl="2">
              <a:lnSpc>
                <a:spcPct val="90000"/>
              </a:lnSpc>
            </a:pPr>
            <a:r>
              <a:rPr lang="en-US" altLang="zh-CN" sz="2000" b="1" dirty="0">
                <a:solidFill>
                  <a:srgbClr val="C00000"/>
                </a:solidFill>
                <a:ea typeface="宋体" pitchFamily="2" charset="-122"/>
                <a:cs typeface="Times New Roman" pitchFamily="18" charset="0"/>
              </a:rPr>
              <a:t>}</a:t>
            </a:r>
          </a:p>
        </p:txBody>
      </p:sp>
      <p:sp>
        <p:nvSpPr>
          <p:cNvPr id="2" name="矩形 1"/>
          <p:cNvSpPr/>
          <p:nvPr/>
        </p:nvSpPr>
        <p:spPr>
          <a:xfrm>
            <a:off x="323528" y="1253073"/>
            <a:ext cx="8496944" cy="253596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Tree>
    <p:extLst>
      <p:ext uri="{BB962C8B-B14F-4D97-AF65-F5344CB8AC3E}">
        <p14:creationId xmlns:p14="http://schemas.microsoft.com/office/powerpoint/2010/main" val="401357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1496" y="764704"/>
            <a:ext cx="3960440"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创建</a:t>
            </a:r>
            <a:r>
              <a:rPr lang="en-US" altLang="zh-CN" sz="3600" b="1" dirty="0" smtClean="0">
                <a:ea typeface="宋体" pitchFamily="2" charset="-122"/>
                <a:cs typeface="Times New Roman" pitchFamily="18" charset="0"/>
              </a:rPr>
              <a:t>Java</a:t>
            </a:r>
            <a:r>
              <a:rPr lang="zh-CN" altLang="en-US" sz="3600" b="1" dirty="0" smtClean="0">
                <a:ea typeface="宋体" pitchFamily="2" charset="-122"/>
                <a:cs typeface="Times New Roman" pitchFamily="18" charset="0"/>
              </a:rPr>
              <a:t>自定义类</a:t>
            </a:r>
            <a:endParaRPr lang="zh-CN" altLang="en-US" sz="3600" b="1" dirty="0">
              <a:ea typeface="宋体" pitchFamily="2" charset="-122"/>
              <a:cs typeface="Times New Roman" pitchFamily="18" charset="0"/>
            </a:endParaRPr>
          </a:p>
        </p:txBody>
      </p:sp>
      <p:sp>
        <p:nvSpPr>
          <p:cNvPr id="5" name="TextBox 4"/>
          <p:cNvSpPr txBox="1"/>
          <p:nvPr/>
        </p:nvSpPr>
        <p:spPr>
          <a:xfrm>
            <a:off x="323528" y="1772816"/>
            <a:ext cx="8568952" cy="2862322"/>
          </a:xfrm>
          <a:prstGeom prst="rect">
            <a:avLst/>
          </a:prstGeom>
          <a:noFill/>
        </p:spPr>
        <p:txBody>
          <a:bodyPr wrap="square" rtlCol="0">
            <a:spAutoFit/>
          </a:bodyPr>
          <a:lstStyle/>
          <a:p>
            <a:r>
              <a:rPr lang="zh-CN" altLang="en-US" sz="2800" b="1" dirty="0" smtClean="0">
                <a:ea typeface="宋体" pitchFamily="2" charset="-122"/>
                <a:cs typeface="Times New Roman" pitchFamily="18" charset="0"/>
              </a:rPr>
              <a:t>步骤：</a:t>
            </a:r>
            <a:endParaRPr lang="en-US" altLang="zh-CN" sz="2800" b="1" dirty="0" smtClean="0">
              <a:ea typeface="宋体" pitchFamily="2" charset="-122"/>
              <a:cs typeface="Times New Roman" pitchFamily="18" charset="0"/>
            </a:endParaRPr>
          </a:p>
          <a:p>
            <a:endParaRPr lang="en-US" altLang="zh-CN" sz="12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定义类（考虑修饰符、类名）</a:t>
            </a:r>
            <a:endParaRPr lang="en-US" altLang="zh-CN" sz="28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编写类的属性（考虑修饰符、属性类型、属性名、初始化值）</a:t>
            </a:r>
            <a:endParaRPr lang="en-US" altLang="zh-CN" sz="28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编写类的方法（考虑修饰符、</a:t>
            </a:r>
            <a:r>
              <a:rPr lang="zh-CN" altLang="en-US" sz="2800" dirty="0">
                <a:ea typeface="宋体" pitchFamily="2" charset="-122"/>
                <a:cs typeface="Times New Roman" pitchFamily="18" charset="0"/>
              </a:rPr>
              <a:t>返回</a:t>
            </a:r>
            <a:r>
              <a:rPr lang="zh-CN" altLang="en-US" sz="2800" dirty="0" smtClean="0">
                <a:ea typeface="宋体" pitchFamily="2" charset="-122"/>
                <a:cs typeface="Times New Roman" pitchFamily="18" charset="0"/>
              </a:rPr>
              <a:t>值类型、方法名、形参等）</a:t>
            </a:r>
            <a:endParaRPr lang="zh-CN" altLang="en-US" sz="2800" dirty="0">
              <a:ea typeface="宋体" pitchFamily="2" charset="-122"/>
              <a:cs typeface="Times New Roman" pitchFamily="18" charset="0"/>
            </a:endParaRPr>
          </a:p>
        </p:txBody>
      </p:sp>
      <p:sp>
        <p:nvSpPr>
          <p:cNvPr id="6" name="TextBox 5"/>
          <p:cNvSpPr txBox="1"/>
          <p:nvPr/>
        </p:nvSpPr>
        <p:spPr>
          <a:xfrm>
            <a:off x="467544" y="5445224"/>
            <a:ext cx="8424936" cy="830997"/>
          </a:xfrm>
          <a:prstGeom prst="rect">
            <a:avLst/>
          </a:prstGeom>
          <a:noFill/>
        </p:spPr>
        <p:txBody>
          <a:bodyPr wrap="square" rtlCol="0">
            <a:spAutoFit/>
          </a:bodyPr>
          <a:lstStyle/>
          <a:p>
            <a:r>
              <a:rPr lang="zh-CN" altLang="en-US" sz="2400" b="1" dirty="0" smtClean="0">
                <a:ea typeface="宋体" pitchFamily="2" charset="-122"/>
                <a:cs typeface="Times New Roman" pitchFamily="18" charset="0"/>
              </a:rPr>
              <a:t>练习：</a:t>
            </a:r>
            <a:endParaRPr lang="en-US" altLang="zh-CN" sz="2400" b="1" dirty="0" smtClean="0">
              <a:ea typeface="宋体" pitchFamily="2" charset="-122"/>
              <a:cs typeface="Times New Roman" pitchFamily="18" charset="0"/>
            </a:endParaRPr>
          </a:p>
          <a:p>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Animal</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ClassRoom</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Zoo</a:t>
            </a:r>
            <a:r>
              <a:rPr lang="zh-CN" altLang="en-US" sz="2400" dirty="0" smtClean="0">
                <a:ea typeface="宋体" pitchFamily="2" charset="-122"/>
                <a:cs typeface="Times New Roman" pitchFamily="18" charset="0"/>
              </a:rPr>
              <a:t>等类，加以体会。</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62844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9672" y="620688"/>
            <a:ext cx="6768752" cy="894363"/>
          </a:xfrm>
        </p:spPr>
        <p:txBody>
          <a:bodyPr>
            <a:normAutofit/>
          </a:bodyPr>
          <a:lstStyle/>
          <a:p>
            <a:r>
              <a:rPr lang="en-US" altLang="zh-CN" sz="3400" b="1" dirty="0" smtClean="0">
                <a:latin typeface="+mn-lt"/>
                <a:ea typeface="宋体" pitchFamily="2" charset="-122"/>
                <a:cs typeface="Arial Unicode MS" pitchFamily="34" charset="-122"/>
              </a:rPr>
              <a:t>3.3 </a:t>
            </a:r>
            <a:r>
              <a:rPr lang="zh-CN" altLang="en-US" sz="3400" b="1" dirty="0" smtClean="0">
                <a:latin typeface="+mn-lt"/>
                <a:ea typeface="宋体" pitchFamily="2" charset="-122"/>
              </a:rPr>
              <a:t>类的成员之一：属性</a:t>
            </a:r>
            <a:endParaRPr lang="zh-CN" altLang="en-US" sz="3400" b="1" dirty="0" smtClean="0">
              <a:latin typeface="+mn-lt"/>
              <a:ea typeface="宋体" pitchFamily="2" charset="-122"/>
              <a:cs typeface="Arial Unicode MS" pitchFamily="34" charset="-122"/>
            </a:endParaRPr>
          </a:p>
        </p:txBody>
      </p:sp>
      <p:sp>
        <p:nvSpPr>
          <p:cNvPr id="11267" name="Text Box 3"/>
          <p:cNvSpPr txBox="1">
            <a:spLocks noChangeArrowheads="1"/>
          </p:cNvSpPr>
          <p:nvPr/>
        </p:nvSpPr>
        <p:spPr bwMode="auto">
          <a:xfrm>
            <a:off x="428596" y="1515051"/>
            <a:ext cx="8535892" cy="4585871"/>
          </a:xfrm>
          <a:prstGeom prst="rect">
            <a:avLst/>
          </a:prstGeom>
          <a:noFill/>
          <a:ln w="9525">
            <a:noFill/>
            <a:miter lim="800000"/>
            <a:headEnd/>
            <a:tailEnd/>
          </a:ln>
        </p:spPr>
        <p:txBody>
          <a:bodyPr wrap="square">
            <a:spAutoFit/>
          </a:bodyPr>
          <a:lstStyle/>
          <a:p>
            <a:pPr marL="342900" indent="-342900">
              <a:spcBef>
                <a:spcPct val="20000"/>
              </a:spcBef>
              <a:buFont typeface="Wingdings" pitchFamily="2" charset="2"/>
              <a:buChar char="l"/>
            </a:pPr>
            <a:r>
              <a:rPr lang="zh-CN" altLang="en-US" sz="2400" b="1" dirty="0">
                <a:ea typeface="宋体" pitchFamily="2" charset="-122"/>
                <a:cs typeface="Times New Roman" pitchFamily="18" charset="0"/>
              </a:rPr>
              <a:t>语法格式：</a:t>
            </a:r>
          </a:p>
          <a:p>
            <a:pPr lvl="2"/>
            <a:r>
              <a:rPr lang="zh-CN" altLang="en-US" sz="2400" b="1" dirty="0" smtClean="0">
                <a:solidFill>
                  <a:srgbClr val="00B050"/>
                </a:solidFill>
                <a:ea typeface="宋体" pitchFamily="2" charset="-122"/>
                <a:cs typeface="Times New Roman" pitchFamily="18" charset="0"/>
              </a:rPr>
              <a:t>修饰符</a:t>
            </a:r>
            <a:r>
              <a:rPr lang="en-US" altLang="zh-CN" sz="2400" b="1" dirty="0" smtClean="0">
                <a:solidFill>
                  <a:srgbClr val="00B050"/>
                </a:solidFill>
                <a:ea typeface="宋体" pitchFamily="2" charset="-122"/>
                <a:cs typeface="Times New Roman" pitchFamily="18" charset="0"/>
              </a:rPr>
              <a:t>  </a:t>
            </a:r>
            <a:r>
              <a:rPr lang="zh-CN" altLang="en-US" sz="2400" b="1" dirty="0">
                <a:solidFill>
                  <a:srgbClr val="FF0000"/>
                </a:solidFill>
                <a:ea typeface="宋体" pitchFamily="2" charset="-122"/>
                <a:cs typeface="Times New Roman" pitchFamily="18" charset="0"/>
              </a:rPr>
              <a:t>类型 </a:t>
            </a:r>
            <a:r>
              <a:rPr lang="zh-CN" altLang="en-US" sz="2400" b="1" dirty="0">
                <a:ea typeface="宋体" pitchFamily="2" charset="-122"/>
                <a:cs typeface="Times New Roman" pitchFamily="18" charset="0"/>
              </a:rPr>
              <a:t> </a:t>
            </a:r>
            <a:r>
              <a:rPr lang="zh-CN" altLang="en-US" sz="2400" b="1" dirty="0" smtClean="0">
                <a:solidFill>
                  <a:srgbClr val="0000FF"/>
                </a:solidFill>
                <a:ea typeface="宋体" pitchFamily="2" charset="-122"/>
                <a:cs typeface="Times New Roman" pitchFamily="18" charset="0"/>
              </a:rPr>
              <a:t>属性名</a:t>
            </a:r>
            <a:r>
              <a:rPr lang="en-US" altLang="zh-CN" sz="2400" b="1" dirty="0" smtClean="0">
                <a:solidFill>
                  <a:srgbClr val="0000FF"/>
                </a:solidFill>
                <a:ea typeface="宋体" pitchFamily="2" charset="-122"/>
                <a:cs typeface="Times New Roman" pitchFamily="18" charset="0"/>
              </a:rPr>
              <a:t> </a:t>
            </a:r>
            <a:r>
              <a:rPr lang="en-US" altLang="zh-CN" sz="2400" b="1" dirty="0" smtClean="0">
                <a:solidFill>
                  <a:schemeClr val="accent6">
                    <a:lumMod val="75000"/>
                  </a:schemeClr>
                </a:solidFill>
                <a:ea typeface="宋体" pitchFamily="2" charset="-122"/>
                <a:cs typeface="Times New Roman" pitchFamily="18" charset="0"/>
              </a:rPr>
              <a:t>=</a:t>
            </a:r>
            <a:r>
              <a:rPr lang="zh-CN" altLang="en-US" sz="2400" b="1" dirty="0" smtClean="0">
                <a:solidFill>
                  <a:schemeClr val="accent6">
                    <a:lumMod val="75000"/>
                  </a:schemeClr>
                </a:solidFill>
                <a:ea typeface="宋体" pitchFamily="2" charset="-122"/>
                <a:cs typeface="Times New Roman" pitchFamily="18" charset="0"/>
              </a:rPr>
              <a:t>初值</a:t>
            </a:r>
            <a:r>
              <a:rPr lang="en-US" altLang="zh-CN" sz="2400" b="1" dirty="0" smtClean="0">
                <a:solidFill>
                  <a:schemeClr val="accent6">
                    <a:lumMod val="75000"/>
                  </a:schemeClr>
                </a:solidFill>
                <a:ea typeface="宋体" pitchFamily="2" charset="-122"/>
                <a:cs typeface="Times New Roman" pitchFamily="18" charset="0"/>
              </a:rPr>
              <a:t> </a:t>
            </a:r>
            <a:r>
              <a:rPr lang="en-US" altLang="zh-CN" sz="2400" b="1" dirty="0">
                <a:ea typeface="宋体" pitchFamily="2" charset="-122"/>
                <a:cs typeface="Times New Roman" pitchFamily="18" charset="0"/>
              </a:rPr>
              <a:t>; </a:t>
            </a:r>
          </a:p>
          <a:p>
            <a:pPr marL="800100" lvl="1" indent="-342900">
              <a:spcBef>
                <a:spcPct val="50000"/>
              </a:spcBef>
              <a:buFont typeface="Wingdings" pitchFamily="2" charset="2"/>
              <a:buChar char="Ø"/>
            </a:pPr>
            <a:r>
              <a:rPr lang="zh-CN" altLang="en-US" sz="2400" b="1" dirty="0" smtClean="0">
                <a:ea typeface="宋体" pitchFamily="2" charset="-122"/>
                <a:cs typeface="Times New Roman" pitchFamily="18" charset="0"/>
              </a:rPr>
              <a:t>说明</a:t>
            </a:r>
            <a:r>
              <a:rPr lang="en-US" altLang="zh-CN" sz="2400" b="1" dirty="0" smtClean="0">
                <a:ea typeface="宋体" pitchFamily="2" charset="-122"/>
                <a:cs typeface="Times New Roman" pitchFamily="18" charset="0"/>
              </a:rPr>
              <a:t>:</a:t>
            </a:r>
            <a:r>
              <a:rPr lang="zh-CN" altLang="en-US" sz="2400" b="1" dirty="0" smtClean="0">
                <a:solidFill>
                  <a:srgbClr val="00B050"/>
                </a:solidFill>
                <a:ea typeface="宋体" pitchFamily="2" charset="-122"/>
                <a:cs typeface="Times New Roman" pitchFamily="18" charset="0"/>
              </a:rPr>
              <a:t>修饰符</a:t>
            </a:r>
            <a:r>
              <a:rPr lang="en-US" altLang="zh-CN" sz="2400" b="1" dirty="0">
                <a:solidFill>
                  <a:srgbClr val="00B050"/>
                </a:solidFill>
                <a:ea typeface="宋体" pitchFamily="2" charset="-122"/>
                <a:cs typeface="Times New Roman" pitchFamily="18" charset="0"/>
              </a:rPr>
              <a:t>private</a:t>
            </a:r>
            <a:r>
              <a:rPr lang="en-US" altLang="zh-CN" sz="2400" b="1" dirty="0">
                <a:ea typeface="宋体" pitchFamily="2" charset="-122"/>
                <a:cs typeface="Times New Roman" pitchFamily="18" charset="0"/>
              </a:rPr>
              <a:t>:</a:t>
            </a:r>
            <a:r>
              <a:rPr lang="zh-CN" altLang="en-US" sz="2400" dirty="0">
                <a:ea typeface="宋体" pitchFamily="2" charset="-122"/>
                <a:cs typeface="Times New Roman" pitchFamily="18" charset="0"/>
              </a:rPr>
              <a:t>该属性只能由该类的方法访问。</a:t>
            </a:r>
          </a:p>
          <a:p>
            <a:pPr>
              <a:spcBef>
                <a:spcPct val="50000"/>
              </a:spcBef>
            </a:pPr>
            <a:r>
              <a:rPr lang="zh-CN" altLang="en-US" sz="2400" b="1" dirty="0">
                <a:ea typeface="宋体" pitchFamily="2" charset="-122"/>
                <a:cs typeface="Times New Roman" pitchFamily="18" charset="0"/>
              </a:rPr>
              <a:t>	</a:t>
            </a:r>
            <a:r>
              <a:rPr lang="zh-CN" altLang="en-US" sz="2400" b="1" dirty="0" smtClean="0">
                <a:ea typeface="宋体" pitchFamily="2" charset="-122"/>
                <a:cs typeface="Times New Roman" pitchFamily="18" charset="0"/>
              </a:rPr>
              <a:t>        </a:t>
            </a:r>
            <a:r>
              <a:rPr lang="zh-CN" altLang="en-US" sz="2400" b="1" dirty="0" smtClean="0">
                <a:solidFill>
                  <a:srgbClr val="00B050"/>
                </a:solidFill>
                <a:ea typeface="宋体" pitchFamily="2" charset="-122"/>
                <a:cs typeface="Times New Roman" pitchFamily="18" charset="0"/>
              </a:rPr>
              <a:t>修饰符</a:t>
            </a:r>
            <a:r>
              <a:rPr lang="en-US" altLang="zh-CN" sz="2400" b="1" dirty="0">
                <a:solidFill>
                  <a:srgbClr val="00B050"/>
                </a:solidFill>
                <a:ea typeface="宋体" pitchFamily="2" charset="-122"/>
                <a:cs typeface="Times New Roman" pitchFamily="18" charset="0"/>
              </a:rPr>
              <a:t>public</a:t>
            </a:r>
            <a:r>
              <a:rPr lang="en-US" altLang="zh-CN" sz="2400" b="1" dirty="0">
                <a:ea typeface="宋体" pitchFamily="2" charset="-122"/>
                <a:cs typeface="Times New Roman" pitchFamily="18" charset="0"/>
              </a:rPr>
              <a:t>:</a:t>
            </a:r>
            <a:r>
              <a:rPr lang="zh-CN" altLang="en-US" sz="2400" dirty="0">
                <a:ea typeface="宋体" pitchFamily="2" charset="-122"/>
                <a:cs typeface="Times New Roman" pitchFamily="18" charset="0"/>
              </a:rPr>
              <a:t>该属性可以被该类以外的方法</a:t>
            </a:r>
            <a:r>
              <a:rPr lang="zh-CN" altLang="en-US" sz="2400" dirty="0" smtClean="0">
                <a:ea typeface="宋体" pitchFamily="2" charset="-122"/>
                <a:cs typeface="Times New Roman" pitchFamily="18" charset="0"/>
              </a:rPr>
              <a:t>访问。    </a:t>
            </a:r>
            <a:endParaRPr lang="en-US" altLang="zh-CN" sz="2400" dirty="0" smtClean="0">
              <a:ea typeface="宋体" pitchFamily="2" charset="-122"/>
              <a:cs typeface="Times New Roman" pitchFamily="18" charset="0"/>
            </a:endParaRPr>
          </a:p>
          <a:p>
            <a:pPr>
              <a:spcBef>
                <a:spcPct val="50000"/>
              </a:spcBef>
            </a:pPr>
            <a:r>
              <a:rPr lang="en-US" altLang="zh-CN" sz="2400" b="1" dirty="0">
                <a:solidFill>
                  <a:srgbClr val="FF0000"/>
                </a:solidFill>
                <a:ea typeface="宋体" pitchFamily="2" charset="-122"/>
                <a:cs typeface="Times New Roman" pitchFamily="18" charset="0"/>
              </a:rPr>
              <a:t> </a:t>
            </a:r>
            <a:r>
              <a:rPr lang="en-US" altLang="zh-CN" sz="2400" b="1" dirty="0" smtClean="0">
                <a:solidFill>
                  <a:srgbClr val="FF0000"/>
                </a:solidFill>
                <a:ea typeface="宋体" pitchFamily="2" charset="-122"/>
                <a:cs typeface="Times New Roman" pitchFamily="18" charset="0"/>
              </a:rPr>
              <a:t>                   </a:t>
            </a:r>
            <a:r>
              <a:rPr lang="zh-CN" altLang="en-US" sz="2400" b="1" dirty="0" smtClean="0">
                <a:solidFill>
                  <a:srgbClr val="FF0000"/>
                </a:solidFill>
                <a:ea typeface="宋体" pitchFamily="2" charset="-122"/>
                <a:cs typeface="Times New Roman" pitchFamily="18" charset="0"/>
              </a:rPr>
              <a:t>类型</a:t>
            </a:r>
            <a:r>
              <a:rPr lang="zh-CN" altLang="en-US" sz="2400" b="1" dirty="0">
                <a:ea typeface="宋体" pitchFamily="2" charset="-122"/>
                <a:cs typeface="Times New Roman" pitchFamily="18" charset="0"/>
              </a:rPr>
              <a:t>：</a:t>
            </a:r>
            <a:r>
              <a:rPr lang="zh-CN" altLang="en-US" sz="2400" dirty="0">
                <a:ea typeface="宋体" pitchFamily="2" charset="-122"/>
                <a:cs typeface="Times New Roman" pitchFamily="18" charset="0"/>
              </a:rPr>
              <a:t>任何基本类型，如</a:t>
            </a:r>
            <a:r>
              <a:rPr lang="en-US" altLang="zh-CN" sz="2400" dirty="0" err="1">
                <a:ea typeface="宋体" pitchFamily="2" charset="-122"/>
                <a:cs typeface="Times New Roman" pitchFamily="18" charset="0"/>
              </a:rPr>
              <a:t>int</a:t>
            </a:r>
            <a:r>
              <a:rPr lang="zh-CN" altLang="en-US" sz="2400" dirty="0">
                <a:ea typeface="宋体" pitchFamily="2" charset="-122"/>
                <a:cs typeface="Times New Roman" pitchFamily="18" charset="0"/>
              </a:rPr>
              <a:t>、</a:t>
            </a:r>
            <a:r>
              <a:rPr lang="en-US" altLang="zh-CN" sz="2400" dirty="0" err="1">
                <a:ea typeface="宋体" pitchFamily="2" charset="-122"/>
                <a:cs typeface="Times New Roman" pitchFamily="18" charset="0"/>
              </a:rPr>
              <a:t>boolean</a:t>
            </a:r>
            <a:r>
              <a:rPr lang="zh-CN" altLang="en-US" sz="2400" dirty="0">
                <a:ea typeface="宋体" pitchFamily="2" charset="-122"/>
                <a:cs typeface="Times New Roman" pitchFamily="18" charset="0"/>
              </a:rPr>
              <a:t>或任何类</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342900" indent="-342900">
              <a:spcBef>
                <a:spcPct val="50000"/>
              </a:spcBef>
              <a:buFont typeface="Wingdings" pitchFamily="2" charset="2"/>
              <a:buChar char="l"/>
            </a:pPr>
            <a:r>
              <a:rPr lang="zh-CN" altLang="en-US" sz="2400" b="1" dirty="0" smtClean="0">
                <a:ea typeface="宋体" pitchFamily="2" charset="-122"/>
                <a:cs typeface="Times New Roman" pitchFamily="18" charset="0"/>
              </a:rPr>
              <a:t>举例</a:t>
            </a:r>
            <a:r>
              <a:rPr lang="zh-CN" altLang="en-US" sz="2400" b="1" dirty="0">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     public </a:t>
            </a:r>
            <a:r>
              <a:rPr lang="en-US" altLang="zh-CN" sz="2400" dirty="0">
                <a:solidFill>
                  <a:srgbClr val="C00000"/>
                </a:solidFill>
                <a:ea typeface="宋体" pitchFamily="2" charset="-122"/>
                <a:cs typeface="Times New Roman" pitchFamily="18" charset="0"/>
              </a:rPr>
              <a:t>class Person{</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private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age;             </a:t>
            </a:r>
            <a:r>
              <a:rPr lang="en-US" altLang="zh-CN" sz="2800" dirty="0">
                <a:ea typeface="宋体" pitchFamily="2" charset="-122"/>
                <a:cs typeface="Times New Roman" pitchFamily="18" charset="0"/>
              </a:rPr>
              <a:t>//</a:t>
            </a:r>
            <a:r>
              <a:rPr lang="zh-CN" altLang="en-US" sz="2400" dirty="0">
                <a:ea typeface="宋体" pitchFamily="2" charset="-122"/>
                <a:cs typeface="Times New Roman" pitchFamily="18" charset="0"/>
              </a:rPr>
              <a:t>声明</a:t>
            </a:r>
            <a:r>
              <a:rPr lang="en-US" altLang="zh-CN" sz="2400" dirty="0">
                <a:ea typeface="宋体" pitchFamily="2" charset="-122"/>
                <a:cs typeface="Times New Roman" pitchFamily="18" charset="0"/>
              </a:rPr>
              <a:t>private</a:t>
            </a:r>
            <a:r>
              <a:rPr lang="zh-CN" altLang="en-US" sz="2400" dirty="0">
                <a:ea typeface="宋体" pitchFamily="2" charset="-122"/>
                <a:cs typeface="Times New Roman" pitchFamily="18" charset="0"/>
              </a:rPr>
              <a:t>变量 </a:t>
            </a:r>
            <a:r>
              <a:rPr lang="en-US" altLang="zh-CN" sz="2400" dirty="0">
                <a:ea typeface="宋体" pitchFamily="2" charset="-122"/>
                <a:cs typeface="Times New Roman" pitchFamily="18" charset="0"/>
              </a:rPr>
              <a:t>age</a:t>
            </a:r>
          </a:p>
          <a:p>
            <a:r>
              <a:rPr lang="en-US" altLang="zh-CN" sz="2400" dirty="0">
                <a:solidFill>
                  <a:schemeClr val="accent2"/>
                </a:solidFill>
                <a:ea typeface="宋体" pitchFamily="2" charset="-122"/>
                <a:cs typeface="Times New Roman" pitchFamily="18" charset="0"/>
              </a:rPr>
              <a:t>  </a:t>
            </a:r>
            <a:r>
              <a:rPr lang="en-US" altLang="zh-CN" sz="2400" dirty="0" smtClean="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a:t>
            </a:r>
            <a:r>
              <a:rPr lang="en-US" altLang="zh-CN" sz="2400" dirty="0" smtClean="0">
                <a:solidFill>
                  <a:srgbClr val="C00000"/>
                </a:solidFill>
                <a:ea typeface="宋体" pitchFamily="2" charset="-122"/>
                <a:cs typeface="Times New Roman" pitchFamily="18" charset="0"/>
              </a:rPr>
              <a:t>String name </a:t>
            </a: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“Lila”;    </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声明</a:t>
            </a:r>
            <a:r>
              <a:rPr lang="en-US" altLang="zh-CN" sz="2400" dirty="0">
                <a:ea typeface="宋体" pitchFamily="2" charset="-122"/>
                <a:cs typeface="Times New Roman" pitchFamily="18" charset="0"/>
              </a:rPr>
              <a:t>public</a:t>
            </a:r>
            <a:r>
              <a:rPr lang="zh-CN" altLang="en-US" sz="2400" dirty="0">
                <a:ea typeface="宋体" pitchFamily="2" charset="-122"/>
                <a:cs typeface="Times New Roman" pitchFamily="18" charset="0"/>
              </a:rPr>
              <a:t>变量 </a:t>
            </a:r>
            <a:r>
              <a:rPr lang="en-US" altLang="zh-CN" sz="2400" dirty="0">
                <a:ea typeface="宋体" pitchFamily="2" charset="-122"/>
                <a:cs typeface="Times New Roman" pitchFamily="18" charset="0"/>
              </a:rPr>
              <a:t>name</a:t>
            </a:r>
          </a:p>
          <a:p>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2404878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3352008" y="89909"/>
            <a:ext cx="3816570" cy="646331"/>
          </a:xfrm>
          <a:prstGeom prst="rect">
            <a:avLst/>
          </a:prstGeom>
          <a:noFill/>
        </p:spPr>
        <p:txBody>
          <a:bodyPr wrap="square" rtlCol="0">
            <a:spAutoFit/>
          </a:bodyPr>
          <a:lstStyle/>
          <a:p>
            <a:r>
              <a:rPr lang="en-US" altLang="zh-CN" sz="3600" b="1" dirty="0" err="1" smtClean="0">
                <a:solidFill>
                  <a:srgbClr val="FFFF00"/>
                </a:solidFill>
                <a:ea typeface="宋体" pitchFamily="2" charset="-122"/>
                <a:cs typeface="Times New Roman" pitchFamily="18" charset="0"/>
              </a:rPr>
              <a:t>JavaSE</a:t>
            </a:r>
            <a:r>
              <a:rPr lang="zh-CN" altLang="en-US" sz="3600" b="1" dirty="0" smtClean="0">
                <a:solidFill>
                  <a:srgbClr val="FFFF00"/>
                </a:solidFill>
                <a:ea typeface="宋体" pitchFamily="2" charset="-122"/>
                <a:cs typeface="Times New Roman" pitchFamily="18" charset="0"/>
              </a:rPr>
              <a:t>知识图解</a:t>
            </a:r>
            <a:endParaRPr lang="zh-CN" altLang="en-US" sz="3600" b="1" dirty="0">
              <a:solidFill>
                <a:srgbClr val="FFFF00"/>
              </a:solidFill>
              <a:ea typeface="宋体" pitchFamily="2" charset="-122"/>
              <a:cs typeface="Times New Roman" pitchFamily="18"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212976"/>
            <a:ext cx="1800562"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27330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35496" y="5877272"/>
            <a:ext cx="135412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发展历程</a:t>
            </a:r>
            <a:endParaRPr lang="zh-CN" altLang="en-US" sz="1600" dirty="0">
              <a:ea typeface="宋体" pitchFamily="2" charset="-122"/>
              <a:cs typeface="Times New Roman"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719589" y="3288443"/>
            <a:ext cx="144895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面向对象</a:t>
            </a:r>
            <a:r>
              <a:rPr lang="zh-CN" altLang="en-US" sz="1600" dirty="0">
                <a:ea typeface="宋体" pitchFamily="2" charset="-122"/>
                <a:cs typeface="Times New Roman" pitchFamily="18" charset="0"/>
              </a:rPr>
              <a:t>编程</a:t>
            </a: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类和对象</a:t>
            </a:r>
            <a:endParaRPr lang="zh-CN" altLang="en-US" sz="1600" dirty="0">
              <a:ea typeface="宋体" pitchFamily="2" charset="-122"/>
              <a:cs typeface="Times New Roman"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属性</a:t>
            </a:r>
            <a:endParaRPr lang="zh-CN" altLang="en-US" sz="1600" dirty="0">
              <a:ea typeface="宋体" pitchFamily="2" charset="-122"/>
              <a:cs typeface="Times New Roman"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方法</a:t>
            </a: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251903" y="590687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854296" y="5901292"/>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itchFamily="2" charset="-122"/>
                <a:cs typeface="Times New Roman" pitchFamily="18" charset="0"/>
              </a:rPr>
              <a:t>IO</a:t>
            </a:r>
            <a:endParaRPr lang="zh-CN" altLang="en-US" sz="1600" dirty="0">
              <a:ea typeface="宋体" pitchFamily="2" charset="-122"/>
              <a:cs typeface="Times New Roman"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80219" y="5926560"/>
            <a:ext cx="12320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连接</a:t>
            </a:r>
            <a:r>
              <a:rPr lang="en-US" altLang="zh-CN" sz="1600" dirty="0" smtClean="0">
                <a:ea typeface="宋体" pitchFamily="2" charset="-122"/>
                <a:cs typeface="Times New Roman" pitchFamily="18" charset="0"/>
              </a:rPr>
              <a:t>Oracle</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新特性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Annota</a:t>
            </a:r>
            <a:r>
              <a:rPr lang="en-US" altLang="zh-CN" sz="1600" dirty="0">
                <a:ea typeface="宋体" pitchFamily="2" charset="-122"/>
                <a:cs typeface="Times New Roman" pitchFamily="18" charset="0"/>
              </a:rPr>
              <a:t>tion</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613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1043608" y="836712"/>
            <a:ext cx="73451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3200" b="1" dirty="0" smtClean="0">
                <a:solidFill>
                  <a:srgbClr val="0000FF"/>
                </a:solidFill>
              </a:rPr>
              <a:t>补：</a:t>
            </a:r>
            <a:r>
              <a:rPr lang="zh-CN" altLang="en-US" sz="3200" b="1" dirty="0" smtClean="0"/>
              <a:t>变量</a:t>
            </a:r>
            <a:r>
              <a:rPr lang="zh-CN" altLang="en-US" sz="3200" b="1" dirty="0"/>
              <a:t>的</a:t>
            </a:r>
            <a:r>
              <a:rPr lang="zh-CN" altLang="en-US" sz="3200" b="1" dirty="0" smtClean="0"/>
              <a:t>分类</a:t>
            </a:r>
            <a:r>
              <a:rPr lang="zh-CN" altLang="en-US" sz="3200" b="1" dirty="0"/>
              <a:t>：</a:t>
            </a:r>
            <a:r>
              <a:rPr lang="zh-CN" altLang="en-US" sz="3200" b="1" dirty="0" smtClean="0"/>
              <a:t>成员</a:t>
            </a:r>
            <a:r>
              <a:rPr lang="zh-CN" altLang="en-US" sz="3200" b="1" dirty="0"/>
              <a:t>变量与局部变量</a:t>
            </a:r>
          </a:p>
        </p:txBody>
      </p:sp>
      <p:sp>
        <p:nvSpPr>
          <p:cNvPr id="14341" name="TextBox 5"/>
          <p:cNvSpPr txBox="1">
            <a:spLocks noChangeArrowheads="1"/>
          </p:cNvSpPr>
          <p:nvPr/>
        </p:nvSpPr>
        <p:spPr bwMode="auto">
          <a:xfrm>
            <a:off x="197107" y="1627803"/>
            <a:ext cx="8353301" cy="5232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方法体外，类体内声明的变量称为成员变量。</a:t>
            </a:r>
            <a:endParaRPr lang="en-US" altLang="zh-CN" b="1" dirty="0">
              <a:solidFill>
                <a:srgbClr val="C00000"/>
              </a:solidFill>
            </a:endParaRPr>
          </a:p>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方法体内部声明的变量称为局部变量。</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smtClean="0">
              <a:solidFill>
                <a:srgbClr val="C00000"/>
              </a:solidFill>
            </a:endParaRPr>
          </a:p>
          <a:p>
            <a:pPr marL="342900" indent="-342900" eaLnBrk="1" hangingPunct="1">
              <a:buFont typeface="Wingdings" pitchFamily="2" charset="2"/>
              <a:buChar char="l"/>
            </a:pPr>
            <a:r>
              <a:rPr lang="zh-CN" altLang="en-US" b="1" dirty="0" smtClean="0">
                <a:solidFill>
                  <a:srgbClr val="C00000"/>
                </a:solidFill>
              </a:rPr>
              <a:t>注意</a:t>
            </a:r>
            <a:r>
              <a:rPr lang="zh-CN" altLang="en-US" b="1" dirty="0">
                <a:solidFill>
                  <a:srgbClr val="C00000"/>
                </a:solidFill>
              </a:rPr>
              <a:t>：二者在初始化值方面的异同</a:t>
            </a:r>
            <a:r>
              <a:rPr lang="en-US" altLang="zh-CN" b="1" dirty="0" smtClean="0">
                <a:solidFill>
                  <a:srgbClr val="C00000"/>
                </a:solidFill>
              </a:rPr>
              <a:t>:</a:t>
            </a:r>
          </a:p>
          <a:p>
            <a:pPr eaLnBrk="1" hangingPunct="1"/>
            <a:r>
              <a:rPr lang="en-US" altLang="zh-CN" b="1" dirty="0" smtClean="0"/>
              <a:t>         </a:t>
            </a:r>
            <a:r>
              <a:rPr lang="zh-CN" altLang="en-US" b="1" dirty="0" smtClean="0"/>
              <a:t>同：</a:t>
            </a:r>
            <a:r>
              <a:rPr lang="zh-CN" altLang="en-US" dirty="0" smtClean="0"/>
              <a:t>都有生命周期</a:t>
            </a:r>
            <a:r>
              <a:rPr lang="en-US" altLang="zh-CN" b="1" dirty="0" smtClean="0"/>
              <a:t>      </a:t>
            </a:r>
          </a:p>
          <a:p>
            <a:pPr eaLnBrk="1" hangingPunct="1"/>
            <a:r>
              <a:rPr lang="en-US" altLang="zh-CN" b="1" dirty="0" smtClean="0"/>
              <a:t>         </a:t>
            </a:r>
            <a:r>
              <a:rPr lang="zh-CN" altLang="en-US" b="1" dirty="0" smtClean="0"/>
              <a:t>异：</a:t>
            </a:r>
            <a:r>
              <a:rPr lang="zh-CN" altLang="en-US" dirty="0" smtClean="0"/>
              <a:t>局部变量除形参外，需显式初始化。</a:t>
            </a:r>
            <a:endParaRPr lang="zh-CN" altLang="en-US" dirty="0"/>
          </a:p>
        </p:txBody>
      </p:sp>
      <p:sp>
        <p:nvSpPr>
          <p:cNvPr id="2" name="左大括号 1"/>
          <p:cNvSpPr/>
          <p:nvPr/>
        </p:nvSpPr>
        <p:spPr>
          <a:xfrm>
            <a:off x="1185863" y="321310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401763" y="2998788"/>
            <a:ext cx="15128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成员变量</a:t>
            </a:r>
          </a:p>
        </p:txBody>
      </p:sp>
      <p:sp>
        <p:nvSpPr>
          <p:cNvPr id="14345" name="TextBox 9"/>
          <p:cNvSpPr txBox="1">
            <a:spLocks noChangeArrowheads="1"/>
          </p:cNvSpPr>
          <p:nvPr/>
        </p:nvSpPr>
        <p:spPr bwMode="auto">
          <a:xfrm>
            <a:off x="1401763" y="4335463"/>
            <a:ext cx="1512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局部变量</a:t>
            </a:r>
          </a:p>
        </p:txBody>
      </p:sp>
      <p:sp>
        <p:nvSpPr>
          <p:cNvPr id="11" name="左大括号 10"/>
          <p:cNvSpPr/>
          <p:nvPr/>
        </p:nvSpPr>
        <p:spPr>
          <a:xfrm>
            <a:off x="2843213" y="274478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771775" y="396875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059113" y="2559050"/>
            <a:ext cx="45386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实例变量（不以</a:t>
            </a:r>
            <a:r>
              <a:rPr lang="en-US" altLang="zh-CN" sz="2200" dirty="0"/>
              <a:t>static</a:t>
            </a:r>
            <a:r>
              <a:rPr lang="zh-CN" altLang="en-US" sz="2200" dirty="0"/>
              <a:t>修饰）</a:t>
            </a:r>
          </a:p>
        </p:txBody>
      </p:sp>
      <p:sp>
        <p:nvSpPr>
          <p:cNvPr id="14349" name="TextBox 14"/>
          <p:cNvSpPr txBox="1">
            <a:spLocks noChangeArrowheads="1"/>
          </p:cNvSpPr>
          <p:nvPr/>
        </p:nvSpPr>
        <p:spPr bwMode="auto">
          <a:xfrm>
            <a:off x="3059113" y="3398838"/>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类变量（以</a:t>
            </a:r>
            <a:r>
              <a:rPr lang="en-US" altLang="zh-CN" sz="2200" dirty="0"/>
              <a:t>static</a:t>
            </a:r>
            <a:r>
              <a:rPr lang="zh-CN" altLang="en-US" sz="2200" dirty="0"/>
              <a:t>修饰）</a:t>
            </a:r>
          </a:p>
        </p:txBody>
      </p:sp>
      <p:sp>
        <p:nvSpPr>
          <p:cNvPr id="14350" name="TextBox 15"/>
          <p:cNvSpPr txBox="1">
            <a:spLocks noChangeArrowheads="1"/>
          </p:cNvSpPr>
          <p:nvPr/>
        </p:nvSpPr>
        <p:spPr bwMode="auto">
          <a:xfrm>
            <a:off x="3113088" y="3843338"/>
            <a:ext cx="4537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形参（方法签名中定义的变量）</a:t>
            </a:r>
          </a:p>
        </p:txBody>
      </p:sp>
      <p:sp>
        <p:nvSpPr>
          <p:cNvPr id="14351" name="TextBox 16"/>
          <p:cNvSpPr txBox="1">
            <a:spLocks noChangeArrowheads="1"/>
          </p:cNvSpPr>
          <p:nvPr/>
        </p:nvSpPr>
        <p:spPr bwMode="auto">
          <a:xfrm>
            <a:off x="3059113" y="4335463"/>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方法局部变量（在方法内定义）</a:t>
            </a:r>
          </a:p>
        </p:txBody>
      </p:sp>
      <p:sp>
        <p:nvSpPr>
          <p:cNvPr id="14352" name="TextBox 17"/>
          <p:cNvSpPr txBox="1">
            <a:spLocks noChangeArrowheads="1"/>
          </p:cNvSpPr>
          <p:nvPr/>
        </p:nvSpPr>
        <p:spPr bwMode="auto">
          <a:xfrm>
            <a:off x="3121025" y="4911725"/>
            <a:ext cx="4908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代码块局部变量（在代码块内定义）</a:t>
            </a:r>
          </a:p>
        </p:txBody>
      </p:sp>
      <p:sp>
        <p:nvSpPr>
          <p:cNvPr id="14353" name="TextBox 19"/>
          <p:cNvSpPr txBox="1">
            <a:spLocks noChangeArrowheads="1"/>
          </p:cNvSpPr>
          <p:nvPr/>
        </p:nvSpPr>
        <p:spPr bwMode="auto">
          <a:xfrm>
            <a:off x="414338" y="3398838"/>
            <a:ext cx="844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a:t>所有</a:t>
            </a:r>
            <a:endParaRPr lang="en-US" altLang="zh-CN"/>
          </a:p>
          <a:p>
            <a:pPr eaLnBrk="1" hangingPunct="1"/>
            <a:r>
              <a:rPr lang="zh-CN" altLang="en-US"/>
              <a:t>变量</a:t>
            </a:r>
          </a:p>
        </p:txBody>
      </p:sp>
    </p:spTree>
    <p:extLst>
      <p:ext uri="{BB962C8B-B14F-4D97-AF65-F5344CB8AC3E}">
        <p14:creationId xmlns:p14="http://schemas.microsoft.com/office/powerpoint/2010/main" val="646087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1403648" y="823913"/>
            <a:ext cx="69847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smtClean="0"/>
              <a:t>成员变量（属性）和</a:t>
            </a:r>
            <a:r>
              <a:rPr lang="zh-CN" altLang="en-US" sz="3200" b="1" dirty="0"/>
              <a:t>局部变量的区别？</a:t>
            </a:r>
          </a:p>
        </p:txBody>
      </p:sp>
      <p:sp>
        <p:nvSpPr>
          <p:cNvPr id="11269" name="TextBox 5"/>
          <p:cNvSpPr txBox="1">
            <a:spLocks noChangeArrowheads="1"/>
          </p:cNvSpPr>
          <p:nvPr/>
        </p:nvSpPr>
        <p:spPr bwMode="auto">
          <a:xfrm>
            <a:off x="340161" y="1408688"/>
            <a:ext cx="83550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smtClean="0">
                <a:solidFill>
                  <a:srgbClr val="C00000"/>
                </a:solidFill>
              </a:rPr>
              <a:t>成员</a:t>
            </a:r>
            <a:r>
              <a:rPr lang="zh-CN" altLang="en-US" sz="2800" b="1" dirty="0">
                <a:solidFill>
                  <a:srgbClr val="C00000"/>
                </a:solidFill>
              </a:rPr>
              <a:t>变量：</a:t>
            </a:r>
          </a:p>
          <a:p>
            <a:pPr marL="342900" indent="-342900" eaLnBrk="1" hangingPunct="1">
              <a:buFont typeface="Wingdings" pitchFamily="2" charset="2"/>
              <a:buChar char="Ø"/>
            </a:pPr>
            <a:r>
              <a:rPr lang="zh-CN" altLang="en-US" sz="2400" dirty="0" smtClean="0"/>
              <a:t>成员</a:t>
            </a:r>
            <a:r>
              <a:rPr lang="zh-CN" altLang="en-US" sz="2400" dirty="0"/>
              <a:t>变量定义在类中，在整个类中都可以被访问</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smtClean="0"/>
              <a:t>成员变量分为类成员变量和实例成员变量，实例变量存在于对象所在的堆内存中。</a:t>
            </a:r>
            <a:endParaRPr lang="en-US" altLang="zh-CN" sz="2400" dirty="0" smtClean="0"/>
          </a:p>
          <a:p>
            <a:pPr marL="342900" indent="-342900" eaLnBrk="1" hangingPunct="1">
              <a:buFont typeface="Wingdings" pitchFamily="2" charset="2"/>
              <a:buChar char="Ø"/>
            </a:pPr>
            <a:r>
              <a:rPr lang="zh-CN" altLang="en-US" sz="2400" dirty="0" smtClean="0"/>
              <a:t>成员</a:t>
            </a:r>
            <a:r>
              <a:rPr lang="zh-CN" altLang="en-US" sz="2400" dirty="0"/>
              <a:t>变量有</a:t>
            </a:r>
            <a:r>
              <a:rPr lang="zh-CN" altLang="en-US" sz="2400" dirty="0">
                <a:solidFill>
                  <a:srgbClr val="C00000"/>
                </a:solidFill>
              </a:rPr>
              <a:t>默认初始化</a:t>
            </a:r>
            <a:r>
              <a:rPr lang="zh-CN" altLang="en-US" sz="2400" dirty="0"/>
              <a:t>值</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a:t>成员</a:t>
            </a:r>
            <a:r>
              <a:rPr lang="zh-CN" altLang="en-US" sz="2400" dirty="0" smtClean="0"/>
              <a:t>变量的权限修饰符可以根据需要，选择任意一个</a:t>
            </a:r>
            <a:endParaRPr lang="zh-CN" altLang="en-US" sz="2400" dirty="0"/>
          </a:p>
          <a:p>
            <a:pPr eaLnBrk="1" hangingPunct="1"/>
            <a:endParaRPr lang="zh-CN" altLang="en-US" sz="2400" b="1" dirty="0"/>
          </a:p>
          <a:p>
            <a:pPr marL="342900" indent="-342900" eaLnBrk="1" hangingPunct="1">
              <a:buFont typeface="Wingdings" pitchFamily="2" charset="2"/>
              <a:buChar char="l"/>
            </a:pPr>
            <a:r>
              <a:rPr lang="zh-CN" altLang="en-US" sz="2800" b="1" dirty="0" smtClean="0">
                <a:solidFill>
                  <a:srgbClr val="C00000"/>
                </a:solidFill>
              </a:rPr>
              <a:t>局部变量</a:t>
            </a:r>
            <a:r>
              <a:rPr lang="zh-CN" altLang="en-US" sz="2800" b="1" dirty="0">
                <a:solidFill>
                  <a:srgbClr val="C00000"/>
                </a:solidFill>
              </a:rPr>
              <a:t>：</a:t>
            </a:r>
          </a:p>
          <a:p>
            <a:pPr marL="342900" indent="-342900" eaLnBrk="1" hangingPunct="1">
              <a:buFont typeface="Wingdings" pitchFamily="2" charset="2"/>
              <a:buChar char="Ø"/>
            </a:pPr>
            <a:r>
              <a:rPr lang="zh-CN" altLang="en-US" sz="2400" dirty="0" smtClean="0"/>
              <a:t>局部变量</a:t>
            </a:r>
            <a:r>
              <a:rPr lang="zh-CN" altLang="en-US" sz="2400" dirty="0"/>
              <a:t>只定义在局部范围内，如</a:t>
            </a:r>
            <a:r>
              <a:rPr lang="zh-CN" altLang="en-US" sz="2400" dirty="0" smtClean="0"/>
              <a:t>：</a:t>
            </a:r>
            <a:r>
              <a:rPr lang="zh-CN" altLang="en-US" sz="2400" dirty="0"/>
              <a:t>方法</a:t>
            </a:r>
            <a:r>
              <a:rPr lang="zh-CN" altLang="en-US" sz="2400" dirty="0" smtClean="0"/>
              <a:t>内，</a:t>
            </a:r>
            <a:r>
              <a:rPr lang="zh-CN" altLang="en-US" sz="2400" dirty="0"/>
              <a:t>代码块</a:t>
            </a:r>
            <a:r>
              <a:rPr lang="zh-CN" altLang="en-US" sz="2400" dirty="0" smtClean="0"/>
              <a:t>内</a:t>
            </a:r>
            <a:r>
              <a:rPr lang="zh-CN" altLang="en-US" sz="2400" dirty="0"/>
              <a:t>等。</a:t>
            </a:r>
          </a:p>
          <a:p>
            <a:pPr marL="342900" indent="-342900" eaLnBrk="1" hangingPunct="1">
              <a:buFont typeface="Wingdings" pitchFamily="2" charset="2"/>
              <a:buChar char="Ø"/>
            </a:pPr>
            <a:r>
              <a:rPr lang="zh-CN" altLang="en-US" sz="2400" dirty="0" smtClean="0"/>
              <a:t>局部变量</a:t>
            </a:r>
            <a:r>
              <a:rPr lang="zh-CN" altLang="en-US" sz="2400" dirty="0"/>
              <a:t>存在于栈内存中。</a:t>
            </a:r>
          </a:p>
          <a:p>
            <a:pPr marL="342900" indent="-342900" eaLnBrk="1" hangingPunct="1">
              <a:buFont typeface="Wingdings" pitchFamily="2" charset="2"/>
              <a:buChar char="Ø"/>
            </a:pPr>
            <a:r>
              <a:rPr lang="zh-CN" altLang="en-US" sz="2400" dirty="0" smtClean="0"/>
              <a:t>作用</a:t>
            </a:r>
            <a:r>
              <a:rPr lang="zh-CN" altLang="en-US" sz="2400" dirty="0"/>
              <a:t>的范围结束，变量空间会自动释放。</a:t>
            </a:r>
          </a:p>
          <a:p>
            <a:pPr marL="342900" indent="-342900" eaLnBrk="1" hangingPunct="1">
              <a:buFont typeface="Wingdings" pitchFamily="2" charset="2"/>
              <a:buChar char="Ø"/>
            </a:pPr>
            <a:r>
              <a:rPr lang="zh-CN" altLang="en-US" sz="2400" dirty="0" smtClean="0"/>
              <a:t>局部变量</a:t>
            </a:r>
            <a:r>
              <a:rPr lang="zh-CN" altLang="en-US" sz="2400" dirty="0"/>
              <a:t>没有默认初始化</a:t>
            </a:r>
            <a:r>
              <a:rPr lang="zh-CN" altLang="en-US" sz="2400" dirty="0" smtClean="0"/>
              <a:t>值，每次必须</a:t>
            </a:r>
            <a:r>
              <a:rPr lang="zh-CN" altLang="en-US" sz="2400" dirty="0" smtClean="0">
                <a:solidFill>
                  <a:srgbClr val="C00000"/>
                </a:solidFill>
              </a:rPr>
              <a:t>显式初始化</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smtClean="0"/>
              <a:t>局部变量声明时不指定权限修饰符</a:t>
            </a:r>
            <a:endParaRPr lang="zh-CN" altLang="en-US" sz="2400" dirty="0"/>
          </a:p>
        </p:txBody>
      </p:sp>
    </p:spTree>
    <p:extLst>
      <p:ext uri="{BB962C8B-B14F-4D97-AF65-F5344CB8AC3E}">
        <p14:creationId xmlns:p14="http://schemas.microsoft.com/office/powerpoint/2010/main" val="601070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39752" y="771369"/>
            <a:ext cx="4896544" cy="850766"/>
          </a:xfrm>
        </p:spPr>
        <p:txBody>
          <a:bodyPr>
            <a:normAutofit fontScale="90000"/>
          </a:bodyPr>
          <a:lstStyle/>
          <a:p>
            <a:pPr eaLnBrk="1" hangingPunct="1"/>
            <a:r>
              <a:rPr lang="en-US" altLang="zh-CN" b="1" dirty="0" smtClean="0">
                <a:latin typeface="+mn-lt"/>
                <a:ea typeface="宋体" pitchFamily="2" charset="-122"/>
                <a:cs typeface="Times New Roman" pitchFamily="18" charset="0"/>
              </a:rPr>
              <a:t>3.4  </a:t>
            </a:r>
            <a:r>
              <a:rPr lang="zh-CN" altLang="en-US" b="1" dirty="0" smtClean="0">
                <a:latin typeface="+mn-lt"/>
                <a:ea typeface="宋体" pitchFamily="2" charset="-122"/>
                <a:cs typeface="Times New Roman" pitchFamily="18" charset="0"/>
              </a:rPr>
              <a:t>类的成员之二：方  法</a:t>
            </a:r>
          </a:p>
        </p:txBody>
      </p:sp>
      <p:sp>
        <p:nvSpPr>
          <p:cNvPr id="12291" name="Text Box 3"/>
          <p:cNvSpPr txBox="1">
            <a:spLocks noChangeArrowheads="1"/>
          </p:cNvSpPr>
          <p:nvPr/>
        </p:nvSpPr>
        <p:spPr bwMode="auto">
          <a:xfrm>
            <a:off x="179512" y="1196752"/>
            <a:ext cx="8915400" cy="5515356"/>
          </a:xfrm>
          <a:prstGeom prst="rect">
            <a:avLst/>
          </a:prstGeom>
          <a:noFill/>
          <a:ln w="9525">
            <a:noFill/>
            <a:miter lim="800000"/>
            <a:headEnd/>
            <a:tailEnd/>
          </a:ln>
        </p:spPr>
        <p:txBody>
          <a:bodyPr>
            <a:spAutoFit/>
          </a:bodyPr>
          <a:lstStyle/>
          <a:p>
            <a:pPr>
              <a:spcBef>
                <a:spcPct val="20000"/>
              </a:spcBef>
            </a:pPr>
            <a:r>
              <a:rPr lang="zh-CN" altLang="en-US" sz="2200" b="1" dirty="0">
                <a:ea typeface="宋体" pitchFamily="2" charset="-122"/>
                <a:cs typeface="Times New Roman" pitchFamily="18" charset="0"/>
              </a:rPr>
              <a:t>语法格式：</a:t>
            </a:r>
          </a:p>
          <a:p>
            <a:pPr>
              <a:spcBef>
                <a:spcPct val="20000"/>
              </a:spcBef>
            </a:pPr>
            <a:r>
              <a:rPr lang="zh-CN" altLang="en-US" sz="2200" b="1" dirty="0">
                <a:ea typeface="宋体" pitchFamily="2" charset="-122"/>
                <a:cs typeface="Times New Roman" pitchFamily="18" charset="0"/>
              </a:rPr>
              <a:t> 	</a:t>
            </a:r>
            <a:r>
              <a:rPr lang="zh-CN" altLang="en-US" sz="2200" b="1" dirty="0" smtClean="0">
                <a:solidFill>
                  <a:srgbClr val="00B050"/>
                </a:solidFill>
                <a:ea typeface="宋体" pitchFamily="2" charset="-122"/>
                <a:cs typeface="Times New Roman" pitchFamily="18" charset="0"/>
              </a:rPr>
              <a:t>修饰符</a:t>
            </a:r>
            <a:r>
              <a:rPr lang="en-US" altLang="zh-CN" sz="2200" b="1" dirty="0" smtClean="0">
                <a:solidFill>
                  <a:srgbClr val="00B050"/>
                </a:solidFill>
                <a:ea typeface="宋体" pitchFamily="2" charset="-122"/>
                <a:cs typeface="Times New Roman" pitchFamily="18" charset="0"/>
              </a:rPr>
              <a:t>  </a:t>
            </a:r>
            <a:r>
              <a:rPr lang="zh-CN" altLang="en-US" sz="2200" b="1" dirty="0" smtClean="0">
                <a:solidFill>
                  <a:srgbClr val="FF0000"/>
                </a:solidFill>
                <a:ea typeface="宋体" pitchFamily="2" charset="-122"/>
                <a:cs typeface="Times New Roman" pitchFamily="18" charset="0"/>
              </a:rPr>
              <a:t>返回值类型</a:t>
            </a:r>
            <a:r>
              <a:rPr lang="en-US" altLang="zh-CN" sz="2200" b="1" dirty="0" smtClean="0">
                <a:solidFill>
                  <a:srgbClr val="FF0000"/>
                </a:solidFill>
                <a:ea typeface="宋体" pitchFamily="2" charset="-122"/>
                <a:cs typeface="Times New Roman" pitchFamily="18" charset="0"/>
              </a:rPr>
              <a:t>  </a:t>
            </a:r>
            <a:r>
              <a:rPr lang="zh-CN" altLang="en-US" sz="2200" b="1" dirty="0" smtClean="0">
                <a:solidFill>
                  <a:srgbClr val="0000FF"/>
                </a:solidFill>
                <a:ea typeface="宋体" pitchFamily="2" charset="-122"/>
                <a:cs typeface="Times New Roman" pitchFamily="18" charset="0"/>
              </a:rPr>
              <a:t>方法名</a:t>
            </a:r>
            <a:r>
              <a:rPr lang="en-US" altLang="zh-CN" sz="2200" b="1" dirty="0" smtClean="0">
                <a:solidFill>
                  <a:srgbClr val="0000FF"/>
                </a:solidFill>
                <a:ea typeface="宋体" pitchFamily="2" charset="-122"/>
                <a:cs typeface="Times New Roman" pitchFamily="18" charset="0"/>
              </a:rPr>
              <a:t> </a:t>
            </a:r>
            <a:r>
              <a:rPr lang="en-US" altLang="zh-CN" sz="2200" b="1" dirty="0" smtClean="0">
                <a:ea typeface="宋体" pitchFamily="2" charset="-122"/>
                <a:cs typeface="Times New Roman" pitchFamily="18" charset="0"/>
              </a:rPr>
              <a:t>(</a:t>
            </a:r>
            <a:r>
              <a:rPr lang="en-US" altLang="zh-CN" sz="2200" b="1" dirty="0" smtClean="0">
                <a:solidFill>
                  <a:srgbClr val="00B0F0"/>
                </a:solidFill>
                <a:ea typeface="宋体" pitchFamily="2" charset="-122"/>
                <a:cs typeface="Times New Roman" pitchFamily="18" charset="0"/>
              </a:rPr>
              <a:t> </a:t>
            </a:r>
            <a:r>
              <a:rPr lang="zh-CN" altLang="en-US" sz="2200" b="1" dirty="0" smtClean="0">
                <a:solidFill>
                  <a:srgbClr val="00B0F0"/>
                </a:solidFill>
                <a:ea typeface="宋体" pitchFamily="2" charset="-122"/>
                <a:cs typeface="Times New Roman" pitchFamily="18" charset="0"/>
              </a:rPr>
              <a:t>参数列表</a:t>
            </a:r>
            <a:r>
              <a:rPr lang="en-US" altLang="zh-CN" sz="2200" b="1" dirty="0" smtClean="0">
                <a:ea typeface="宋体" pitchFamily="2" charset="-122"/>
                <a:cs typeface="Times New Roman" pitchFamily="18" charset="0"/>
              </a:rPr>
              <a:t>) </a:t>
            </a:r>
            <a:r>
              <a:rPr lang="en-US" altLang="zh-CN" sz="2200" b="1" dirty="0">
                <a:ea typeface="宋体" pitchFamily="2" charset="-122"/>
                <a:cs typeface="Times New Roman" pitchFamily="18" charset="0"/>
              </a:rPr>
              <a:t>{</a:t>
            </a:r>
          </a:p>
          <a:p>
            <a:pPr lvl="2"/>
            <a:r>
              <a:rPr lang="en-US" altLang="zh-CN" sz="2200" b="1" dirty="0">
                <a:ea typeface="宋体" pitchFamily="2" charset="-122"/>
                <a:cs typeface="Times New Roman" pitchFamily="18" charset="0"/>
              </a:rPr>
              <a:t>  	 </a:t>
            </a:r>
            <a:r>
              <a:rPr lang="zh-CN" altLang="en-US" sz="2200" b="1" dirty="0">
                <a:solidFill>
                  <a:schemeClr val="accent6">
                    <a:lumMod val="75000"/>
                  </a:schemeClr>
                </a:solidFill>
                <a:ea typeface="宋体" pitchFamily="2" charset="-122"/>
                <a:cs typeface="Times New Roman" pitchFamily="18" charset="0"/>
              </a:rPr>
              <a:t>方法体</a:t>
            </a:r>
            <a:r>
              <a:rPr lang="zh-CN" altLang="en-US" sz="2200" b="1" dirty="0" smtClean="0">
                <a:solidFill>
                  <a:schemeClr val="accent6">
                    <a:lumMod val="75000"/>
                  </a:schemeClr>
                </a:solidFill>
                <a:ea typeface="宋体" pitchFamily="2" charset="-122"/>
                <a:cs typeface="Times New Roman" pitchFamily="18" charset="0"/>
              </a:rPr>
              <a:t>语句；</a:t>
            </a:r>
            <a:endParaRPr lang="en-US" altLang="zh-CN" sz="2200" b="1" dirty="0">
              <a:solidFill>
                <a:schemeClr val="accent6">
                  <a:lumMod val="75000"/>
                </a:schemeClr>
              </a:solidFill>
              <a:ea typeface="宋体" pitchFamily="2" charset="-122"/>
              <a:cs typeface="Times New Roman" pitchFamily="18" charset="0"/>
            </a:endParaRPr>
          </a:p>
          <a:p>
            <a:pPr lvl="2"/>
            <a:r>
              <a:rPr lang="en-US" altLang="zh-CN" sz="2200" b="1" dirty="0">
                <a:ea typeface="宋体" pitchFamily="2" charset="-122"/>
                <a:cs typeface="Times New Roman" pitchFamily="18" charset="0"/>
              </a:rPr>
              <a:t>} </a:t>
            </a:r>
          </a:p>
          <a:p>
            <a:pPr>
              <a:spcBef>
                <a:spcPct val="50000"/>
              </a:spcBef>
            </a:pPr>
            <a:r>
              <a:rPr lang="zh-CN" altLang="en-US" sz="2200" b="1" dirty="0">
                <a:ea typeface="宋体" pitchFamily="2" charset="-122"/>
                <a:cs typeface="Times New Roman" pitchFamily="18" charset="0"/>
              </a:rPr>
              <a:t>说明： 修饰符：</a:t>
            </a:r>
            <a:r>
              <a:rPr lang="en-US" altLang="zh-CN" sz="2200" b="1" dirty="0">
                <a:solidFill>
                  <a:srgbClr val="00B050"/>
                </a:solidFill>
                <a:ea typeface="宋体" pitchFamily="2" charset="-122"/>
                <a:cs typeface="Times New Roman" pitchFamily="18" charset="0"/>
              </a:rPr>
              <a:t>public</a:t>
            </a:r>
            <a:r>
              <a:rPr lang="en-US" altLang="zh-CN" sz="2200" b="1" dirty="0" smtClean="0">
                <a:solidFill>
                  <a:srgbClr val="00B050"/>
                </a:solidFill>
                <a:ea typeface="宋体" pitchFamily="2" charset="-122"/>
                <a:cs typeface="Times New Roman" pitchFamily="18" charset="0"/>
              </a:rPr>
              <a:t>, private, protected</a:t>
            </a:r>
            <a:r>
              <a:rPr lang="zh-CN" altLang="en-US" sz="2200" b="1" dirty="0" smtClean="0">
                <a:ea typeface="宋体" pitchFamily="2" charset="-122"/>
                <a:cs typeface="Times New Roman" pitchFamily="18" charset="0"/>
              </a:rPr>
              <a:t>等</a:t>
            </a:r>
            <a:r>
              <a:rPr lang="zh-CN" altLang="en-US" sz="2200" b="1" dirty="0">
                <a:ea typeface="宋体" pitchFamily="2" charset="-122"/>
                <a:cs typeface="Times New Roman" pitchFamily="18" charset="0"/>
              </a:rPr>
              <a:t>。</a:t>
            </a:r>
          </a:p>
          <a:p>
            <a:pPr>
              <a:spcBef>
                <a:spcPct val="50000"/>
              </a:spcBef>
            </a:pPr>
            <a:r>
              <a:rPr lang="zh-CN" altLang="en-US" sz="2200" b="1" dirty="0">
                <a:ea typeface="宋体" pitchFamily="2" charset="-122"/>
                <a:cs typeface="Times New Roman" pitchFamily="18" charset="0"/>
              </a:rPr>
              <a:t>	</a:t>
            </a:r>
            <a:r>
              <a:rPr lang="zh-CN" altLang="en-US" sz="2200" b="1" dirty="0" smtClean="0">
                <a:ea typeface="宋体" pitchFamily="2" charset="-122"/>
                <a:cs typeface="Times New Roman" pitchFamily="18" charset="0"/>
              </a:rPr>
              <a:t>返回值类型</a:t>
            </a:r>
            <a:r>
              <a:rPr lang="zh-CN" altLang="en-US" sz="2200" b="1" dirty="0">
                <a:ea typeface="宋体" pitchFamily="2" charset="-122"/>
                <a:cs typeface="Times New Roman" pitchFamily="18" charset="0"/>
              </a:rPr>
              <a:t>：</a:t>
            </a:r>
            <a:r>
              <a:rPr lang="en-US" altLang="zh-CN" sz="2200" b="1" dirty="0">
                <a:solidFill>
                  <a:srgbClr val="FF0000"/>
                </a:solidFill>
                <a:ea typeface="宋体" pitchFamily="2" charset="-122"/>
                <a:cs typeface="Times New Roman" pitchFamily="18" charset="0"/>
              </a:rPr>
              <a:t>return</a:t>
            </a:r>
            <a:r>
              <a:rPr lang="zh-CN" altLang="en-US" sz="2200" b="1" dirty="0">
                <a:ea typeface="宋体" pitchFamily="2" charset="-122"/>
                <a:cs typeface="Times New Roman" pitchFamily="18" charset="0"/>
              </a:rPr>
              <a:t>语句传递返回值。没有返回值：</a:t>
            </a:r>
            <a:r>
              <a:rPr lang="en-US" altLang="zh-CN" sz="2200" b="1" dirty="0">
                <a:solidFill>
                  <a:srgbClr val="FF0000"/>
                </a:solidFill>
                <a:ea typeface="宋体" pitchFamily="2" charset="-122"/>
                <a:cs typeface="Times New Roman" pitchFamily="18" charset="0"/>
              </a:rPr>
              <a:t>void</a:t>
            </a:r>
            <a:r>
              <a:rPr lang="zh-CN" altLang="en-US" sz="2200" b="1" dirty="0">
                <a:ea typeface="宋体" pitchFamily="2" charset="-122"/>
                <a:cs typeface="Times New Roman" pitchFamily="18" charset="0"/>
              </a:rPr>
              <a:t>。</a:t>
            </a:r>
          </a:p>
          <a:p>
            <a:pPr>
              <a:spcBef>
                <a:spcPct val="50000"/>
              </a:spcBef>
            </a:pPr>
            <a:r>
              <a:rPr lang="zh-CN" altLang="en-US" sz="2200" b="1" dirty="0">
                <a:ea typeface="宋体" pitchFamily="2" charset="-122"/>
                <a:cs typeface="Times New Roman" pitchFamily="18" charset="0"/>
              </a:rPr>
              <a:t>举例：</a:t>
            </a:r>
          </a:p>
          <a:p>
            <a:r>
              <a:rPr lang="zh-CN" altLang="en-US" sz="2000" dirty="0">
                <a:solidFill>
                  <a:schemeClr val="folHlink"/>
                </a:solidFill>
                <a:ea typeface="宋体" pitchFamily="2" charset="-122"/>
                <a:cs typeface="Times New Roman" pitchFamily="18" charset="0"/>
              </a:rPr>
              <a:t>	</a:t>
            </a:r>
            <a:r>
              <a:rPr lang="en-US" altLang="zh-CN" sz="2300" dirty="0">
                <a:solidFill>
                  <a:srgbClr val="C00000"/>
                </a:solidFill>
                <a:ea typeface="宋体" pitchFamily="2" charset="-122"/>
                <a:cs typeface="Times New Roman" pitchFamily="18" charset="0"/>
              </a:rPr>
              <a:t>public class Person{</a:t>
            </a:r>
          </a:p>
          <a:p>
            <a:pPr lvl="2"/>
            <a:r>
              <a:rPr lang="en-US" altLang="zh-CN" sz="2300" dirty="0">
                <a:solidFill>
                  <a:srgbClr val="C00000"/>
                </a:solidFill>
                <a:ea typeface="宋体" pitchFamily="2" charset="-122"/>
                <a:cs typeface="Times New Roman" pitchFamily="18" charset="0"/>
              </a:rPr>
              <a:t>    private </a:t>
            </a:r>
            <a:r>
              <a:rPr lang="en-US" altLang="zh-CN" sz="2300" dirty="0" err="1">
                <a:solidFill>
                  <a:srgbClr val="C00000"/>
                </a:solidFill>
                <a:ea typeface="宋体" pitchFamily="2" charset="-122"/>
                <a:cs typeface="Times New Roman" pitchFamily="18" charset="0"/>
              </a:rPr>
              <a:t>int</a:t>
            </a:r>
            <a:r>
              <a:rPr lang="en-US" altLang="zh-CN" sz="2300" dirty="0">
                <a:solidFill>
                  <a:srgbClr val="C00000"/>
                </a:solidFill>
                <a:ea typeface="宋体" pitchFamily="2" charset="-122"/>
                <a:cs typeface="Times New Roman" pitchFamily="18" charset="0"/>
              </a:rPr>
              <a:t> age;</a:t>
            </a:r>
          </a:p>
          <a:p>
            <a:pPr lvl="2"/>
            <a:r>
              <a:rPr lang="en-US" altLang="zh-CN" sz="2300" dirty="0">
                <a:solidFill>
                  <a:srgbClr val="C00000"/>
                </a:solidFill>
                <a:ea typeface="宋体" pitchFamily="2" charset="-122"/>
                <a:cs typeface="Times New Roman" pitchFamily="18" charset="0"/>
              </a:rPr>
              <a:t>    public </a:t>
            </a:r>
            <a:r>
              <a:rPr lang="en-US" altLang="zh-CN" sz="2300" dirty="0" err="1">
                <a:solidFill>
                  <a:srgbClr val="C00000"/>
                </a:solidFill>
                <a:ea typeface="宋体" pitchFamily="2" charset="-122"/>
                <a:cs typeface="Times New Roman" pitchFamily="18" charset="0"/>
              </a:rPr>
              <a:t>int</a:t>
            </a:r>
            <a:r>
              <a:rPr lang="en-US" altLang="zh-CN" sz="2300" dirty="0">
                <a:solidFill>
                  <a:srgbClr val="C00000"/>
                </a:solidFill>
                <a:ea typeface="宋体" pitchFamily="2" charset="-122"/>
                <a:cs typeface="Times New Roman" pitchFamily="18" charset="0"/>
              </a:rPr>
              <a:t> </a:t>
            </a:r>
            <a:r>
              <a:rPr lang="en-US" altLang="zh-CN" sz="2300" dirty="0" err="1">
                <a:solidFill>
                  <a:srgbClr val="C00000"/>
                </a:solidFill>
                <a:ea typeface="宋体" pitchFamily="2" charset="-122"/>
                <a:cs typeface="Times New Roman" pitchFamily="18" charset="0"/>
              </a:rPr>
              <a:t>getAge</a:t>
            </a:r>
            <a:r>
              <a:rPr lang="en-US" altLang="zh-CN" sz="2300" dirty="0">
                <a:solidFill>
                  <a:srgbClr val="C00000"/>
                </a:solidFill>
                <a:ea typeface="宋体" pitchFamily="2" charset="-122"/>
                <a:cs typeface="Times New Roman" pitchFamily="18" charset="0"/>
              </a:rPr>
              <a:t>()  { return age; } </a:t>
            </a:r>
            <a:r>
              <a:rPr lang="en-US" altLang="zh-CN" sz="2300" dirty="0">
                <a:ea typeface="宋体" pitchFamily="2" charset="-122"/>
                <a:cs typeface="Times New Roman" pitchFamily="18" charset="0"/>
              </a:rPr>
              <a:t>//</a:t>
            </a:r>
            <a:r>
              <a:rPr lang="zh-CN" altLang="en-US" sz="2300" dirty="0">
                <a:ea typeface="宋体" pitchFamily="2" charset="-122"/>
                <a:cs typeface="Times New Roman" pitchFamily="18" charset="0"/>
              </a:rPr>
              <a:t>声明方法</a:t>
            </a:r>
            <a:r>
              <a:rPr lang="en-US" altLang="zh-CN" sz="2300" dirty="0" err="1">
                <a:ea typeface="宋体" pitchFamily="2" charset="-122"/>
                <a:cs typeface="Times New Roman" pitchFamily="18" charset="0"/>
              </a:rPr>
              <a:t>getAge</a:t>
            </a:r>
            <a:endParaRPr lang="en-US" altLang="zh-CN" sz="2300" dirty="0">
              <a:ea typeface="宋体" pitchFamily="2" charset="-122"/>
              <a:cs typeface="Times New Roman" pitchFamily="18" charset="0"/>
            </a:endParaRPr>
          </a:p>
          <a:p>
            <a:pPr lvl="2"/>
            <a:r>
              <a:rPr lang="en-US" altLang="zh-CN" sz="2300" dirty="0">
                <a:solidFill>
                  <a:schemeClr val="accent2"/>
                </a:solidFill>
                <a:ea typeface="宋体" pitchFamily="2" charset="-122"/>
                <a:cs typeface="Times New Roman" pitchFamily="18" charset="0"/>
              </a:rPr>
              <a:t>    </a:t>
            </a:r>
            <a:r>
              <a:rPr lang="en-US" altLang="zh-CN" sz="2300" dirty="0">
                <a:solidFill>
                  <a:srgbClr val="C00000"/>
                </a:solidFill>
                <a:ea typeface="宋体" pitchFamily="2" charset="-122"/>
                <a:cs typeface="Times New Roman" pitchFamily="18" charset="0"/>
              </a:rPr>
              <a:t>public void </a:t>
            </a:r>
            <a:r>
              <a:rPr lang="en-US" altLang="zh-CN" sz="2300" dirty="0" err="1">
                <a:solidFill>
                  <a:srgbClr val="C00000"/>
                </a:solidFill>
                <a:ea typeface="宋体" pitchFamily="2" charset="-122"/>
                <a:cs typeface="Times New Roman" pitchFamily="18" charset="0"/>
              </a:rPr>
              <a:t>setAge</a:t>
            </a:r>
            <a:r>
              <a:rPr lang="en-US" altLang="zh-CN" sz="2300" dirty="0">
                <a:solidFill>
                  <a:srgbClr val="C00000"/>
                </a:solidFill>
                <a:ea typeface="宋体" pitchFamily="2" charset="-122"/>
                <a:cs typeface="Times New Roman" pitchFamily="18" charset="0"/>
              </a:rPr>
              <a:t>(</a:t>
            </a:r>
            <a:r>
              <a:rPr lang="en-US" altLang="zh-CN" sz="2300" dirty="0" err="1">
                <a:solidFill>
                  <a:srgbClr val="C00000"/>
                </a:solidFill>
                <a:ea typeface="宋体" pitchFamily="2" charset="-122"/>
                <a:cs typeface="Times New Roman" pitchFamily="18" charset="0"/>
              </a:rPr>
              <a:t>int</a:t>
            </a:r>
            <a:r>
              <a:rPr lang="en-US" altLang="zh-CN" sz="2300" dirty="0">
                <a:solidFill>
                  <a:srgbClr val="C00000"/>
                </a:solidFill>
                <a:ea typeface="宋体" pitchFamily="2" charset="-122"/>
                <a:cs typeface="Times New Roman" pitchFamily="18" charset="0"/>
              </a:rPr>
              <a:t> </a:t>
            </a:r>
            <a:r>
              <a:rPr lang="en-US" altLang="zh-CN" sz="2300" dirty="0" err="1">
                <a:solidFill>
                  <a:srgbClr val="C00000"/>
                </a:solidFill>
                <a:ea typeface="宋体" pitchFamily="2" charset="-122"/>
                <a:cs typeface="Times New Roman" pitchFamily="18" charset="0"/>
              </a:rPr>
              <a:t>i</a:t>
            </a:r>
            <a:r>
              <a:rPr lang="en-US" altLang="zh-CN" sz="2300" dirty="0">
                <a:solidFill>
                  <a:srgbClr val="C00000"/>
                </a:solidFill>
                <a:ea typeface="宋体" pitchFamily="2" charset="-122"/>
                <a:cs typeface="Times New Roman" pitchFamily="18" charset="0"/>
              </a:rPr>
              <a:t>) {          </a:t>
            </a:r>
            <a:r>
              <a:rPr lang="en-US" altLang="zh-CN" sz="2300" dirty="0">
                <a:ea typeface="宋体" pitchFamily="2" charset="-122"/>
                <a:cs typeface="Times New Roman" pitchFamily="18" charset="0"/>
              </a:rPr>
              <a:t>//</a:t>
            </a:r>
            <a:r>
              <a:rPr lang="zh-CN" altLang="en-US" sz="2300" dirty="0">
                <a:ea typeface="宋体" pitchFamily="2" charset="-122"/>
                <a:cs typeface="Times New Roman" pitchFamily="18" charset="0"/>
              </a:rPr>
              <a:t>声明方法</a:t>
            </a:r>
            <a:r>
              <a:rPr lang="en-US" altLang="zh-CN" sz="2300" dirty="0" err="1">
                <a:ea typeface="宋体" pitchFamily="2" charset="-122"/>
                <a:cs typeface="Times New Roman" pitchFamily="18" charset="0"/>
              </a:rPr>
              <a:t>setAge</a:t>
            </a:r>
            <a:endParaRPr lang="en-US" altLang="zh-CN" sz="2300" dirty="0">
              <a:ea typeface="宋体" pitchFamily="2" charset="-122"/>
              <a:cs typeface="Times New Roman" pitchFamily="18" charset="0"/>
            </a:endParaRPr>
          </a:p>
          <a:p>
            <a:pPr lvl="2"/>
            <a:r>
              <a:rPr lang="en-US" altLang="zh-CN" sz="2300" dirty="0">
                <a:solidFill>
                  <a:schemeClr val="accent2"/>
                </a:solidFill>
                <a:ea typeface="宋体" pitchFamily="2" charset="-122"/>
                <a:cs typeface="Times New Roman" pitchFamily="18" charset="0"/>
              </a:rPr>
              <a:t>	  </a:t>
            </a:r>
            <a:r>
              <a:rPr lang="en-US" altLang="zh-CN" sz="2300" dirty="0">
                <a:solidFill>
                  <a:srgbClr val="C00000"/>
                </a:solidFill>
                <a:ea typeface="宋体" pitchFamily="2" charset="-122"/>
                <a:cs typeface="Times New Roman" pitchFamily="18" charset="0"/>
              </a:rPr>
              <a:t>age = </a:t>
            </a:r>
            <a:r>
              <a:rPr lang="en-US" altLang="zh-CN" sz="2300" dirty="0" err="1">
                <a:solidFill>
                  <a:srgbClr val="C00000"/>
                </a:solidFill>
                <a:ea typeface="宋体" pitchFamily="2" charset="-122"/>
                <a:cs typeface="Times New Roman" pitchFamily="18" charset="0"/>
              </a:rPr>
              <a:t>i</a:t>
            </a:r>
            <a:r>
              <a:rPr lang="en-US" altLang="zh-CN" sz="2300" dirty="0">
                <a:solidFill>
                  <a:srgbClr val="C00000"/>
                </a:solidFill>
                <a:ea typeface="宋体" pitchFamily="2" charset="-122"/>
                <a:cs typeface="Times New Roman" pitchFamily="18" charset="0"/>
              </a:rPr>
              <a:t>;  </a:t>
            </a:r>
            <a:r>
              <a:rPr lang="en-US" altLang="zh-CN" sz="2300" dirty="0">
                <a:solidFill>
                  <a:schemeClr val="accent2"/>
                </a:solidFill>
                <a:ea typeface="宋体" pitchFamily="2" charset="-122"/>
                <a:cs typeface="Times New Roman" pitchFamily="18" charset="0"/>
              </a:rPr>
              <a:t>      </a:t>
            </a:r>
            <a:r>
              <a:rPr lang="en-US" altLang="zh-CN" sz="2300" dirty="0">
                <a:ea typeface="宋体" pitchFamily="2" charset="-122"/>
                <a:cs typeface="Times New Roman" pitchFamily="18" charset="0"/>
              </a:rPr>
              <a:t>//</a:t>
            </a:r>
            <a:r>
              <a:rPr lang="zh-CN" altLang="en-US" sz="2300" dirty="0">
                <a:ea typeface="宋体" pitchFamily="2" charset="-122"/>
                <a:cs typeface="Times New Roman" pitchFamily="18" charset="0"/>
              </a:rPr>
              <a:t>将参数</a:t>
            </a:r>
            <a:r>
              <a:rPr lang="en-US" altLang="zh-CN" sz="2300" dirty="0" err="1">
                <a:ea typeface="宋体" pitchFamily="2" charset="-122"/>
                <a:cs typeface="Times New Roman" pitchFamily="18" charset="0"/>
              </a:rPr>
              <a:t>i</a:t>
            </a:r>
            <a:r>
              <a:rPr lang="zh-CN" altLang="en-US" sz="2300" dirty="0">
                <a:ea typeface="宋体" pitchFamily="2" charset="-122"/>
                <a:cs typeface="Times New Roman" pitchFamily="18" charset="0"/>
              </a:rPr>
              <a:t>的值赋给类的成员变量</a:t>
            </a:r>
            <a:r>
              <a:rPr lang="en-US" altLang="zh-CN" sz="2300" dirty="0">
                <a:ea typeface="宋体" pitchFamily="2" charset="-122"/>
                <a:cs typeface="Times New Roman" pitchFamily="18" charset="0"/>
              </a:rPr>
              <a:t>age</a:t>
            </a:r>
          </a:p>
          <a:p>
            <a:pPr lvl="2"/>
            <a:r>
              <a:rPr lang="en-US" altLang="zh-CN" sz="2300" dirty="0">
                <a:solidFill>
                  <a:schemeClr val="accent2"/>
                </a:solidFill>
                <a:ea typeface="宋体" pitchFamily="2" charset="-122"/>
                <a:cs typeface="Times New Roman" pitchFamily="18" charset="0"/>
              </a:rPr>
              <a:t>   </a:t>
            </a:r>
            <a:r>
              <a:rPr lang="en-US" altLang="zh-CN" sz="2300" dirty="0">
                <a:solidFill>
                  <a:srgbClr val="C00000"/>
                </a:solidFill>
                <a:ea typeface="宋体" pitchFamily="2" charset="-122"/>
                <a:cs typeface="Times New Roman" pitchFamily="18" charset="0"/>
              </a:rPr>
              <a:t> }</a:t>
            </a:r>
          </a:p>
          <a:p>
            <a:pPr lvl="2"/>
            <a:r>
              <a:rPr lang="en-US" altLang="zh-CN" sz="23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117261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4078" y="259132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115616" y="4417948"/>
            <a:ext cx="691276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类的实例化，即创建类的对象</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8" name="下箭头 7"/>
          <p:cNvSpPr/>
          <p:nvPr/>
        </p:nvSpPr>
        <p:spPr>
          <a:xfrm>
            <a:off x="3040434" y="3176101"/>
            <a:ext cx="451445" cy="1008112"/>
          </a:xfrm>
          <a:prstGeom prst="down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491879" y="3383414"/>
            <a:ext cx="3240361" cy="461665"/>
          </a:xfrm>
          <a:prstGeom prst="rect">
            <a:avLst/>
          </a:prstGeom>
          <a:noFill/>
        </p:spPr>
        <p:txBody>
          <a:bodyPr wrap="square" rtlCol="0">
            <a:spAutoFit/>
          </a:bodyPr>
          <a:lstStyle/>
          <a:p>
            <a:r>
              <a:rPr lang="zh-CN" altLang="en-US" sz="2400" dirty="0" smtClean="0">
                <a:solidFill>
                  <a:srgbClr val="FF0000"/>
                </a:solidFill>
                <a:latin typeface="华文新魏" panose="02010800040101010101" pitchFamily="2" charset="-122"/>
                <a:ea typeface="华文新魏" panose="02010800040101010101" pitchFamily="2" charset="-122"/>
              </a:rPr>
              <a:t>如何使用</a:t>
            </a:r>
            <a:r>
              <a:rPr lang="en-US" altLang="zh-CN" sz="2400" dirty="0" smtClean="0">
                <a:solidFill>
                  <a:srgbClr val="FF0000"/>
                </a:solidFill>
                <a:latin typeface="华文新魏" panose="02010800040101010101" pitchFamily="2" charset="-122"/>
                <a:ea typeface="华文新魏" panose="02010800040101010101" pitchFamily="2" charset="-122"/>
              </a:rPr>
              <a:t>java</a:t>
            </a:r>
            <a:r>
              <a:rPr lang="zh-CN" altLang="en-US" sz="2400" dirty="0" smtClean="0">
                <a:solidFill>
                  <a:srgbClr val="FF0000"/>
                </a:solidFill>
                <a:latin typeface="华文新魏" panose="02010800040101010101" pitchFamily="2" charset="-122"/>
                <a:ea typeface="华文新魏" panose="02010800040101010101" pitchFamily="2" charset="-122"/>
              </a:rPr>
              <a:t>类？</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10" name="Rectangle 2"/>
          <p:cNvSpPr>
            <a:spLocks noGrp="1" noChangeArrowheads="1"/>
          </p:cNvSpPr>
          <p:nvPr>
            <p:ph type="title"/>
          </p:nvPr>
        </p:nvSpPr>
        <p:spPr>
          <a:xfrm>
            <a:off x="2051720" y="764704"/>
            <a:ext cx="5112568" cy="720080"/>
          </a:xfrm>
        </p:spPr>
        <p:txBody>
          <a:bodyPr>
            <a:normAutofit/>
          </a:bodyPr>
          <a:lstStyle/>
          <a:p>
            <a:pPr eaLnBrk="1" hangingPunct="1"/>
            <a:r>
              <a:rPr lang="en-US" altLang="zh-CN" b="1" dirty="0" smtClean="0">
                <a:latin typeface="+mn-lt"/>
                <a:ea typeface="宋体" pitchFamily="2" charset="-122"/>
                <a:cs typeface="Arial Unicode MS" pitchFamily="34" charset="-122"/>
              </a:rPr>
              <a:t>3.5 </a:t>
            </a:r>
            <a:r>
              <a:rPr lang="zh-CN" altLang="en-US" b="1" dirty="0" smtClean="0">
                <a:latin typeface="+mn-lt"/>
                <a:ea typeface="宋体" pitchFamily="2" charset="-122"/>
                <a:cs typeface="Arial Unicode MS" pitchFamily="34" charset="-122"/>
              </a:rPr>
              <a:t>对象的创建和使用</a:t>
            </a:r>
          </a:p>
        </p:txBody>
      </p:sp>
    </p:spTree>
    <p:extLst>
      <p:ext uri="{BB962C8B-B14F-4D97-AF65-F5344CB8AC3E}">
        <p14:creationId xmlns:p14="http://schemas.microsoft.com/office/powerpoint/2010/main" val="3925010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1196752"/>
            <a:ext cx="936104" cy="51845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83768" y="1196752"/>
            <a:ext cx="6048672" cy="374441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55576" y="6381328"/>
            <a:ext cx="1224136" cy="369332"/>
          </a:xfrm>
          <a:prstGeom prst="rect">
            <a:avLst/>
          </a:prstGeom>
          <a:noFill/>
        </p:spPr>
        <p:txBody>
          <a:bodyPr wrap="square" rtlCol="0">
            <a:spAutoFit/>
          </a:bodyPr>
          <a:lstStyle/>
          <a:p>
            <a:r>
              <a:rPr lang="zh-CN" altLang="en-US" dirty="0"/>
              <a:t>栈</a:t>
            </a:r>
          </a:p>
        </p:txBody>
      </p:sp>
      <p:sp>
        <p:nvSpPr>
          <p:cNvPr id="7" name="TextBox 6"/>
          <p:cNvSpPr txBox="1"/>
          <p:nvPr/>
        </p:nvSpPr>
        <p:spPr>
          <a:xfrm>
            <a:off x="5580112" y="4941168"/>
            <a:ext cx="648072" cy="369332"/>
          </a:xfrm>
          <a:prstGeom prst="rect">
            <a:avLst/>
          </a:prstGeom>
          <a:noFill/>
        </p:spPr>
        <p:txBody>
          <a:bodyPr wrap="square" rtlCol="0">
            <a:spAutoFit/>
          </a:bodyPr>
          <a:lstStyle/>
          <a:p>
            <a:r>
              <a:rPr lang="zh-CN" altLang="en-US" dirty="0" smtClean="0"/>
              <a:t>堆</a:t>
            </a:r>
            <a:endParaRPr lang="zh-CN" altLang="en-US" dirty="0"/>
          </a:p>
        </p:txBody>
      </p:sp>
      <p:sp>
        <p:nvSpPr>
          <p:cNvPr id="8" name="矩形 7"/>
          <p:cNvSpPr/>
          <p:nvPr/>
        </p:nvSpPr>
        <p:spPr>
          <a:xfrm>
            <a:off x="3453166" y="1196752"/>
            <a:ext cx="3222104" cy="923330"/>
          </a:xfrm>
          <a:prstGeom prst="rect">
            <a:avLst/>
          </a:prstGeom>
        </p:spPr>
        <p:txBody>
          <a:bodyPr wrap="square">
            <a:spAutoFit/>
          </a:bodyPr>
          <a:lstStyle/>
          <a:p>
            <a:r>
              <a:rPr lang="en-US" altLang="zh-CN" dirty="0"/>
              <a:t>Animal </a:t>
            </a:r>
            <a:r>
              <a:rPr lang="en-US" altLang="zh-CN" dirty="0" err="1"/>
              <a:t>animal</a:t>
            </a:r>
            <a:r>
              <a:rPr lang="en-US" altLang="zh-CN" dirty="0"/>
              <a:t> = </a:t>
            </a:r>
            <a:r>
              <a:rPr lang="en-US" altLang="zh-CN" b="1" dirty="0"/>
              <a:t>new Animal();</a:t>
            </a:r>
          </a:p>
          <a:p>
            <a:r>
              <a:rPr lang="en-US" altLang="zh-CN" dirty="0"/>
              <a:t>animal.name = "</a:t>
            </a:r>
            <a:r>
              <a:rPr lang="zh-CN" altLang="en-US" dirty="0"/>
              <a:t>花花</a:t>
            </a:r>
            <a:r>
              <a:rPr lang="en-US" altLang="zh-CN" dirty="0"/>
              <a:t>";</a:t>
            </a:r>
          </a:p>
          <a:p>
            <a:r>
              <a:rPr lang="en-US" altLang="zh-CN" dirty="0" err="1"/>
              <a:t>animal.age</a:t>
            </a:r>
            <a:r>
              <a:rPr lang="en-US" altLang="zh-CN" dirty="0"/>
              <a:t> = 2;</a:t>
            </a:r>
            <a:endParaRPr lang="zh-CN" altLang="en-US" dirty="0"/>
          </a:p>
        </p:txBody>
      </p:sp>
      <p:sp>
        <p:nvSpPr>
          <p:cNvPr id="9" name="TextBox 8"/>
          <p:cNvSpPr txBox="1"/>
          <p:nvPr/>
        </p:nvSpPr>
        <p:spPr>
          <a:xfrm>
            <a:off x="6084168" y="6104329"/>
            <a:ext cx="3168352" cy="646331"/>
          </a:xfrm>
          <a:prstGeom prst="rect">
            <a:avLst/>
          </a:prstGeom>
          <a:noFill/>
        </p:spPr>
        <p:txBody>
          <a:bodyPr wrap="square" rtlCol="0">
            <a:spAutoFit/>
          </a:bodyPr>
          <a:lstStyle/>
          <a:p>
            <a:r>
              <a:rPr lang="en-US" altLang="zh-CN" dirty="0" err="1"/>
              <a:t>i</a:t>
            </a:r>
            <a:r>
              <a:rPr lang="en-US" altLang="zh-CN" dirty="0" err="1" smtClean="0"/>
              <a:t>nt</a:t>
            </a:r>
            <a:r>
              <a:rPr lang="en-US" altLang="zh-CN" dirty="0" smtClean="0"/>
              <a:t>[] </a:t>
            </a:r>
            <a:r>
              <a:rPr lang="en-US" altLang="zh-CN" dirty="0" err="1" smtClean="0"/>
              <a:t>arr</a:t>
            </a:r>
            <a:r>
              <a:rPr lang="en-US" altLang="zh-CN" dirty="0" smtClean="0"/>
              <a:t> = new </a:t>
            </a:r>
            <a:r>
              <a:rPr lang="en-US" altLang="zh-CN" dirty="0" err="1" smtClean="0"/>
              <a:t>int</a:t>
            </a:r>
            <a:r>
              <a:rPr lang="en-US" altLang="zh-CN" dirty="0" smtClean="0"/>
              <a:t>[5];</a:t>
            </a:r>
          </a:p>
          <a:p>
            <a:r>
              <a:rPr lang="en-US" altLang="zh-CN" dirty="0" err="1"/>
              <a:t>a</a:t>
            </a:r>
            <a:r>
              <a:rPr lang="en-US" altLang="zh-CN" dirty="0" err="1" smtClean="0"/>
              <a:t>rr</a:t>
            </a:r>
            <a:r>
              <a:rPr lang="en-US" altLang="zh-CN" dirty="0" smtClean="0"/>
              <a:t>[0] = 10; </a:t>
            </a:r>
            <a:endParaRPr lang="zh-CN" altLang="en-US" dirty="0"/>
          </a:p>
        </p:txBody>
      </p:sp>
      <p:sp>
        <p:nvSpPr>
          <p:cNvPr id="10" name="TextBox 9"/>
          <p:cNvSpPr txBox="1"/>
          <p:nvPr/>
        </p:nvSpPr>
        <p:spPr>
          <a:xfrm>
            <a:off x="6110681" y="4928792"/>
            <a:ext cx="2304256" cy="369332"/>
          </a:xfrm>
          <a:prstGeom prst="rect">
            <a:avLst/>
          </a:prstGeom>
          <a:noFill/>
        </p:spPr>
        <p:txBody>
          <a:bodyPr wrap="square" rtlCol="0">
            <a:spAutoFit/>
          </a:bodyPr>
          <a:lstStyle/>
          <a:p>
            <a:r>
              <a:rPr lang="zh-CN" altLang="en-US" b="1" dirty="0" smtClean="0">
                <a:solidFill>
                  <a:srgbClr val="0000FF"/>
                </a:solidFill>
              </a:rPr>
              <a:t>凡是</a:t>
            </a:r>
            <a:r>
              <a:rPr lang="en-US" altLang="zh-CN" b="1" dirty="0" smtClean="0">
                <a:solidFill>
                  <a:srgbClr val="0000FF"/>
                </a:solidFill>
              </a:rPr>
              <a:t>new</a:t>
            </a:r>
            <a:r>
              <a:rPr lang="zh-CN" altLang="en-US" b="1" dirty="0" smtClean="0">
                <a:solidFill>
                  <a:srgbClr val="0000FF"/>
                </a:solidFill>
              </a:rPr>
              <a:t>出来的内容</a:t>
            </a:r>
            <a:endParaRPr lang="zh-CN" altLang="en-US" b="1" dirty="0">
              <a:solidFill>
                <a:srgbClr val="0000FF"/>
              </a:solidFill>
            </a:endParaRPr>
          </a:p>
        </p:txBody>
      </p:sp>
      <p:sp>
        <p:nvSpPr>
          <p:cNvPr id="11" name="矩形 10"/>
          <p:cNvSpPr/>
          <p:nvPr/>
        </p:nvSpPr>
        <p:spPr>
          <a:xfrm>
            <a:off x="3059832" y="3068960"/>
            <a:ext cx="1656184" cy="12961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2843808" y="2780928"/>
            <a:ext cx="216024"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2420888"/>
            <a:ext cx="1521296" cy="369332"/>
          </a:xfrm>
          <a:prstGeom prst="rect">
            <a:avLst/>
          </a:prstGeom>
          <a:noFill/>
        </p:spPr>
        <p:txBody>
          <a:bodyPr wrap="square" rtlCol="0">
            <a:spAutoFit/>
          </a:bodyPr>
          <a:lstStyle/>
          <a:p>
            <a:r>
              <a:rPr lang="en-US" altLang="zh-CN" dirty="0" smtClean="0"/>
              <a:t>0x2332</a:t>
            </a:r>
            <a:endParaRPr lang="zh-CN" altLang="en-US" dirty="0"/>
          </a:p>
        </p:txBody>
      </p:sp>
      <p:cxnSp>
        <p:nvCxnSpPr>
          <p:cNvPr id="16" name="直接连接符 15"/>
          <p:cNvCxnSpPr/>
          <p:nvPr/>
        </p:nvCxnSpPr>
        <p:spPr>
          <a:xfrm>
            <a:off x="755576" y="5877272"/>
            <a:ext cx="93610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1560" y="5877272"/>
            <a:ext cx="1800200" cy="369332"/>
          </a:xfrm>
          <a:prstGeom prst="rect">
            <a:avLst/>
          </a:prstGeom>
          <a:noFill/>
        </p:spPr>
        <p:txBody>
          <a:bodyPr wrap="square" rtlCol="0">
            <a:spAutoFit/>
          </a:bodyPr>
          <a:lstStyle/>
          <a:p>
            <a:r>
              <a:rPr lang="en-US" altLang="zh-CN" dirty="0" smtClean="0"/>
              <a:t>animal</a:t>
            </a:r>
            <a:r>
              <a:rPr lang="zh-CN" altLang="en-US" dirty="0" smtClean="0"/>
              <a:t>：</a:t>
            </a:r>
            <a:r>
              <a:rPr lang="en-US" altLang="zh-CN" dirty="0" smtClean="0"/>
              <a:t>0x2332</a:t>
            </a:r>
            <a:endParaRPr lang="zh-CN" altLang="en-US" dirty="0"/>
          </a:p>
        </p:txBody>
      </p:sp>
      <p:cxnSp>
        <p:nvCxnSpPr>
          <p:cNvPr id="19" name="直接箭头连接符 18"/>
          <p:cNvCxnSpPr/>
          <p:nvPr/>
        </p:nvCxnSpPr>
        <p:spPr>
          <a:xfrm flipV="1">
            <a:off x="1691680" y="3068960"/>
            <a:ext cx="1368152" cy="28083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59832" y="3212976"/>
            <a:ext cx="1512168" cy="646331"/>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p>
        </p:txBody>
      </p:sp>
      <p:cxnSp>
        <p:nvCxnSpPr>
          <p:cNvPr id="22" name="直接连接符 21"/>
          <p:cNvCxnSpPr>
            <a:stCxn id="20" idx="0"/>
          </p:cNvCxnSpPr>
          <p:nvPr/>
        </p:nvCxnSpPr>
        <p:spPr>
          <a:xfrm>
            <a:off x="3815916" y="3212976"/>
            <a:ext cx="324036"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93096" y="3212976"/>
            <a:ext cx="998984" cy="369332"/>
          </a:xfrm>
          <a:prstGeom prst="rect">
            <a:avLst/>
          </a:prstGeom>
          <a:noFill/>
        </p:spPr>
        <p:txBody>
          <a:bodyPr wrap="square" rtlCol="0">
            <a:spAutoFit/>
          </a:bodyPr>
          <a:lstStyle/>
          <a:p>
            <a:r>
              <a:rPr lang="zh-CN" altLang="en-US" dirty="0"/>
              <a:t>花花</a:t>
            </a:r>
          </a:p>
        </p:txBody>
      </p:sp>
      <p:cxnSp>
        <p:nvCxnSpPr>
          <p:cNvPr id="25" name="直接连接符 24"/>
          <p:cNvCxnSpPr/>
          <p:nvPr/>
        </p:nvCxnSpPr>
        <p:spPr>
          <a:xfrm>
            <a:off x="3532448" y="3582308"/>
            <a:ext cx="103448" cy="1347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15916" y="3582308"/>
            <a:ext cx="324036" cy="369332"/>
          </a:xfrm>
          <a:prstGeom prst="rect">
            <a:avLst/>
          </a:prstGeom>
          <a:noFill/>
        </p:spPr>
        <p:txBody>
          <a:bodyPr wrap="square" rtlCol="0">
            <a:spAutoFit/>
          </a:bodyPr>
          <a:lstStyle/>
          <a:p>
            <a:r>
              <a:rPr lang="en-US" altLang="zh-CN" dirty="0" smtClean="0"/>
              <a:t>2</a:t>
            </a:r>
            <a:endParaRPr lang="zh-CN" altLang="en-US" dirty="0"/>
          </a:p>
        </p:txBody>
      </p:sp>
      <p:sp>
        <p:nvSpPr>
          <p:cNvPr id="27" name="矩形 26"/>
          <p:cNvSpPr/>
          <p:nvPr/>
        </p:nvSpPr>
        <p:spPr>
          <a:xfrm>
            <a:off x="3453166" y="2051556"/>
            <a:ext cx="2560316" cy="369332"/>
          </a:xfrm>
          <a:prstGeom prst="rect">
            <a:avLst/>
          </a:prstGeom>
        </p:spPr>
        <p:txBody>
          <a:bodyPr wrap="none">
            <a:spAutoFit/>
          </a:bodyPr>
          <a:lstStyle/>
          <a:p>
            <a:r>
              <a:rPr lang="en-US" altLang="zh-CN" dirty="0"/>
              <a:t>Animal animal1 = animal;</a:t>
            </a:r>
            <a:endParaRPr lang="zh-CN" altLang="en-US" dirty="0"/>
          </a:p>
        </p:txBody>
      </p:sp>
      <p:sp>
        <p:nvSpPr>
          <p:cNvPr id="28" name="TextBox 27"/>
          <p:cNvSpPr txBox="1"/>
          <p:nvPr/>
        </p:nvSpPr>
        <p:spPr>
          <a:xfrm>
            <a:off x="467544" y="5298124"/>
            <a:ext cx="1908212" cy="369332"/>
          </a:xfrm>
          <a:prstGeom prst="rect">
            <a:avLst/>
          </a:prstGeom>
          <a:noFill/>
        </p:spPr>
        <p:txBody>
          <a:bodyPr wrap="square" rtlCol="0">
            <a:spAutoFit/>
          </a:bodyPr>
          <a:lstStyle/>
          <a:p>
            <a:r>
              <a:rPr lang="en-US" altLang="zh-CN" dirty="0" smtClean="0"/>
              <a:t>animal1:0x2332</a:t>
            </a:r>
            <a:endParaRPr lang="zh-CN" altLang="en-US" dirty="0"/>
          </a:p>
        </p:txBody>
      </p:sp>
      <p:cxnSp>
        <p:nvCxnSpPr>
          <p:cNvPr id="30" name="直接箭头连接符 29"/>
          <p:cNvCxnSpPr/>
          <p:nvPr/>
        </p:nvCxnSpPr>
        <p:spPr>
          <a:xfrm flipV="1">
            <a:off x="1223628" y="3068960"/>
            <a:ext cx="1836204" cy="22415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904148" y="2319263"/>
            <a:ext cx="3294112" cy="923330"/>
          </a:xfrm>
          <a:prstGeom prst="rect">
            <a:avLst/>
          </a:prstGeom>
        </p:spPr>
        <p:txBody>
          <a:bodyPr wrap="square">
            <a:spAutoFit/>
          </a:bodyPr>
          <a:lstStyle/>
          <a:p>
            <a:r>
              <a:rPr lang="en-US" altLang="zh-CN" dirty="0"/>
              <a:t>Animal animal2 = </a:t>
            </a:r>
            <a:r>
              <a:rPr lang="en-US" altLang="zh-CN" b="1" dirty="0"/>
              <a:t>new Animal();</a:t>
            </a:r>
          </a:p>
          <a:p>
            <a:r>
              <a:rPr lang="en-US" altLang="zh-CN" dirty="0"/>
              <a:t>animal2.name = "</a:t>
            </a:r>
            <a:r>
              <a:rPr lang="zh-CN" altLang="en-US" dirty="0"/>
              <a:t>皮皮</a:t>
            </a:r>
            <a:r>
              <a:rPr lang="en-US" altLang="zh-CN" dirty="0"/>
              <a:t>";</a:t>
            </a:r>
          </a:p>
          <a:p>
            <a:r>
              <a:rPr lang="en-US" altLang="zh-CN" dirty="0"/>
              <a:t>animal2.age = 5;</a:t>
            </a:r>
            <a:endParaRPr lang="zh-CN" altLang="en-US" dirty="0"/>
          </a:p>
        </p:txBody>
      </p:sp>
      <p:cxnSp>
        <p:nvCxnSpPr>
          <p:cNvPr id="33" name="直接连接符 32"/>
          <p:cNvCxnSpPr/>
          <p:nvPr/>
        </p:nvCxnSpPr>
        <p:spPr>
          <a:xfrm>
            <a:off x="755576" y="5125834"/>
            <a:ext cx="93610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67544" y="4581128"/>
            <a:ext cx="1512168" cy="646331"/>
          </a:xfrm>
          <a:prstGeom prst="rect">
            <a:avLst/>
          </a:prstGeom>
          <a:noFill/>
        </p:spPr>
        <p:txBody>
          <a:bodyPr wrap="square" rtlCol="0">
            <a:spAutoFit/>
          </a:bodyPr>
          <a:lstStyle/>
          <a:p>
            <a:r>
              <a:rPr lang="en-US" altLang="zh-CN" dirty="0" smtClean="0"/>
              <a:t>animal2:0x1234</a:t>
            </a:r>
            <a:endParaRPr lang="zh-CN" altLang="en-US" dirty="0"/>
          </a:p>
        </p:txBody>
      </p:sp>
      <p:sp>
        <p:nvSpPr>
          <p:cNvPr id="35" name="矩形 34"/>
          <p:cNvSpPr/>
          <p:nvPr/>
        </p:nvSpPr>
        <p:spPr>
          <a:xfrm>
            <a:off x="6372200" y="3582308"/>
            <a:ext cx="1584176" cy="9988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6516216" y="3789040"/>
            <a:ext cx="1440160" cy="646331"/>
          </a:xfrm>
          <a:prstGeom prst="rect">
            <a:avLst/>
          </a:prstGeom>
          <a:noFill/>
        </p:spPr>
        <p:txBody>
          <a:bodyPr wrap="square" rtlCol="0">
            <a:spAutoFit/>
          </a:bodyPr>
          <a:lstStyle/>
          <a:p>
            <a:r>
              <a:rPr lang="en-US" altLang="zh-CN" dirty="0" smtClean="0"/>
              <a:t>name:</a:t>
            </a:r>
            <a:r>
              <a:rPr lang="zh-CN" altLang="en-US" dirty="0" smtClean="0"/>
              <a:t>皮皮</a:t>
            </a:r>
            <a:endParaRPr lang="en-US" altLang="zh-CN" dirty="0" smtClean="0"/>
          </a:p>
          <a:p>
            <a:r>
              <a:rPr lang="en-US" altLang="zh-CN" dirty="0" smtClean="0"/>
              <a:t>age:5</a:t>
            </a:r>
            <a:endParaRPr lang="zh-CN" altLang="en-US" dirty="0"/>
          </a:p>
        </p:txBody>
      </p:sp>
      <p:cxnSp>
        <p:nvCxnSpPr>
          <p:cNvPr id="38" name="直接连接符 37"/>
          <p:cNvCxnSpPr/>
          <p:nvPr/>
        </p:nvCxnSpPr>
        <p:spPr>
          <a:xfrm>
            <a:off x="6372200" y="3397642"/>
            <a:ext cx="0" cy="1846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04148" y="3212976"/>
            <a:ext cx="1611052" cy="369332"/>
          </a:xfrm>
          <a:prstGeom prst="rect">
            <a:avLst/>
          </a:prstGeom>
          <a:noFill/>
        </p:spPr>
        <p:txBody>
          <a:bodyPr wrap="square" rtlCol="0">
            <a:spAutoFit/>
          </a:bodyPr>
          <a:lstStyle/>
          <a:p>
            <a:r>
              <a:rPr lang="en-US" altLang="zh-CN" dirty="0" smtClean="0"/>
              <a:t>0x1234</a:t>
            </a:r>
            <a:endParaRPr lang="zh-CN" altLang="en-US" dirty="0"/>
          </a:p>
        </p:txBody>
      </p:sp>
      <p:cxnSp>
        <p:nvCxnSpPr>
          <p:cNvPr id="41" name="直接箭头连接符 40"/>
          <p:cNvCxnSpPr/>
          <p:nvPr/>
        </p:nvCxnSpPr>
        <p:spPr>
          <a:xfrm flipV="1">
            <a:off x="1691680" y="3649670"/>
            <a:ext cx="4680520" cy="125462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835696" y="6246604"/>
            <a:ext cx="1748476" cy="369332"/>
          </a:xfrm>
          <a:prstGeom prst="rect">
            <a:avLst/>
          </a:prstGeom>
          <a:noFill/>
        </p:spPr>
        <p:txBody>
          <a:bodyPr wrap="square" rtlCol="0">
            <a:spAutoFit/>
          </a:bodyPr>
          <a:lstStyle/>
          <a:p>
            <a:r>
              <a:rPr lang="zh-CN" altLang="en-US" b="1" dirty="0" smtClean="0">
                <a:solidFill>
                  <a:srgbClr val="0000FF"/>
                </a:solidFill>
              </a:rPr>
              <a:t>对象的引用</a:t>
            </a:r>
            <a:endParaRPr lang="zh-CN" altLang="en-US" b="1" dirty="0">
              <a:solidFill>
                <a:srgbClr val="0000FF"/>
              </a:solidFill>
            </a:endParaRPr>
          </a:p>
        </p:txBody>
      </p:sp>
      <p:cxnSp>
        <p:nvCxnSpPr>
          <p:cNvPr id="44" name="直接连接符 43"/>
          <p:cNvCxnSpPr/>
          <p:nvPr/>
        </p:nvCxnSpPr>
        <p:spPr>
          <a:xfrm>
            <a:off x="755576" y="4473116"/>
            <a:ext cx="93610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5576" y="4081718"/>
            <a:ext cx="936104" cy="369332"/>
          </a:xfrm>
          <a:prstGeom prst="rect">
            <a:avLst/>
          </a:prstGeom>
          <a:noFill/>
        </p:spPr>
        <p:txBody>
          <a:bodyPr wrap="square" rtlCol="0">
            <a:spAutoFit/>
          </a:bodyPr>
          <a:lstStyle/>
          <a:p>
            <a:r>
              <a:rPr lang="en-US" altLang="zh-CN" dirty="0" smtClean="0"/>
              <a:t>i:2</a:t>
            </a:r>
            <a:endParaRPr lang="zh-CN" altLang="en-US" dirty="0"/>
          </a:p>
        </p:txBody>
      </p:sp>
      <p:cxnSp>
        <p:nvCxnSpPr>
          <p:cNvPr id="48" name="直接连接符 47"/>
          <p:cNvCxnSpPr/>
          <p:nvPr/>
        </p:nvCxnSpPr>
        <p:spPr>
          <a:xfrm>
            <a:off x="7020272" y="4189730"/>
            <a:ext cx="144016" cy="17537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36296" y="4189730"/>
            <a:ext cx="432048" cy="369332"/>
          </a:xfrm>
          <a:prstGeom prst="rect">
            <a:avLst/>
          </a:prstGeom>
          <a:noFill/>
        </p:spPr>
        <p:txBody>
          <a:bodyPr wrap="square" rtlCol="0">
            <a:spAutoFit/>
          </a:bodyPr>
          <a:lstStyle/>
          <a:p>
            <a:r>
              <a:rPr lang="en-US" altLang="zh-CN" dirty="0" smtClean="0"/>
              <a:t>7</a:t>
            </a:r>
            <a:endParaRPr lang="zh-CN" altLang="en-US" dirty="0"/>
          </a:p>
        </p:txBody>
      </p:sp>
      <p:sp>
        <p:nvSpPr>
          <p:cNvPr id="50" name="乘号 49"/>
          <p:cNvSpPr/>
          <p:nvPr/>
        </p:nvSpPr>
        <p:spPr>
          <a:xfrm>
            <a:off x="755576" y="3951640"/>
            <a:ext cx="468052" cy="499410"/>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55576" y="3397642"/>
            <a:ext cx="1080120" cy="369332"/>
          </a:xfrm>
          <a:prstGeom prst="rect">
            <a:avLst/>
          </a:prstGeom>
          <a:noFill/>
        </p:spPr>
        <p:txBody>
          <a:bodyPr wrap="square" rtlCol="0">
            <a:spAutoFit/>
          </a:bodyPr>
          <a:lstStyle/>
          <a:p>
            <a:r>
              <a:rPr lang="en-US" altLang="zh-CN" dirty="0" smtClean="0"/>
              <a:t>n:</a:t>
            </a:r>
            <a:r>
              <a:rPr lang="zh-CN" altLang="en-US" dirty="0" smtClean="0"/>
              <a:t>皮皮鲁</a:t>
            </a:r>
            <a:endParaRPr lang="zh-CN" altLang="en-US" dirty="0"/>
          </a:p>
        </p:txBody>
      </p:sp>
      <p:cxnSp>
        <p:nvCxnSpPr>
          <p:cNvPr id="53" name="直接连接符 52"/>
          <p:cNvCxnSpPr>
            <a:stCxn id="36" idx="0"/>
          </p:cNvCxnSpPr>
          <p:nvPr/>
        </p:nvCxnSpPr>
        <p:spPr>
          <a:xfrm>
            <a:off x="7236296" y="3789040"/>
            <a:ext cx="432048"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7668344" y="3797097"/>
            <a:ext cx="877163" cy="369332"/>
          </a:xfrm>
          <a:prstGeom prst="rect">
            <a:avLst/>
          </a:prstGeom>
        </p:spPr>
        <p:txBody>
          <a:bodyPr wrap="none">
            <a:spAutoFit/>
          </a:bodyPr>
          <a:lstStyle/>
          <a:p>
            <a:r>
              <a:rPr lang="zh-CN" altLang="en-US" dirty="0"/>
              <a:t>皮皮鲁</a:t>
            </a:r>
          </a:p>
        </p:txBody>
      </p:sp>
      <p:sp>
        <p:nvSpPr>
          <p:cNvPr id="55" name="乘号 54"/>
          <p:cNvSpPr/>
          <p:nvPr/>
        </p:nvSpPr>
        <p:spPr>
          <a:xfrm>
            <a:off x="989602" y="3242593"/>
            <a:ext cx="522058" cy="616714"/>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34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56828"/>
            <a:ext cx="2592288" cy="3108543"/>
          </a:xfrm>
          <a:prstGeom prst="rect">
            <a:avLst/>
          </a:prstGeom>
          <a:noFill/>
        </p:spPr>
        <p:txBody>
          <a:bodyPr wrap="square" rtlCol="0">
            <a:spAutoFit/>
          </a:bodyPr>
          <a:lstStyle/>
          <a:p>
            <a:r>
              <a:rPr lang="en-US" altLang="zh-CN" sz="1400" dirty="0" smtClean="0"/>
              <a:t>Person{</a:t>
            </a:r>
          </a:p>
          <a:p>
            <a:r>
              <a:rPr lang="en-US" altLang="zh-CN" sz="1400" dirty="0"/>
              <a:t> </a:t>
            </a:r>
            <a:r>
              <a:rPr lang="en-US" altLang="zh-CN" sz="1400" dirty="0" smtClean="0"/>
              <a:t>    String name = “Peter”;</a:t>
            </a:r>
          </a:p>
          <a:p>
            <a:r>
              <a:rPr lang="en-US" altLang="zh-CN" sz="1400" dirty="0" smtClean="0"/>
              <a:t>     </a:t>
            </a:r>
            <a:r>
              <a:rPr lang="en-US" altLang="zh-CN" sz="1400" dirty="0" err="1" smtClean="0"/>
              <a:t>int</a:t>
            </a:r>
            <a:r>
              <a:rPr lang="en-US" altLang="zh-CN" sz="1400" dirty="0" smtClean="0"/>
              <a:t> age;</a:t>
            </a:r>
          </a:p>
          <a:p>
            <a:r>
              <a:rPr lang="en-US" altLang="zh-CN" sz="1400" dirty="0"/>
              <a:t> </a:t>
            </a:r>
            <a:r>
              <a:rPr lang="en-US" altLang="zh-CN" sz="1400" dirty="0" smtClean="0"/>
              <a:t>    public void </a:t>
            </a:r>
            <a:r>
              <a:rPr lang="en-US" altLang="zh-CN" sz="1400" dirty="0" err="1" smtClean="0"/>
              <a:t>addAge</a:t>
            </a:r>
            <a:r>
              <a:rPr lang="en-US" altLang="zh-CN" sz="1400" dirty="0" smtClean="0"/>
              <a:t>(){</a:t>
            </a:r>
          </a:p>
          <a:p>
            <a:r>
              <a:rPr lang="en-US" altLang="zh-CN" sz="1400" dirty="0" smtClean="0"/>
              <a:t>          </a:t>
            </a:r>
            <a:r>
              <a:rPr lang="en-US" altLang="zh-CN" sz="1400" dirty="0" err="1" smtClean="0"/>
              <a:t>int</a:t>
            </a:r>
            <a:r>
              <a:rPr lang="en-US" altLang="zh-CN" sz="1400" dirty="0" smtClean="0"/>
              <a:t> </a:t>
            </a:r>
            <a:r>
              <a:rPr lang="en-US" altLang="zh-CN" sz="1400" dirty="0" err="1" smtClean="0"/>
              <a:t>i</a:t>
            </a:r>
            <a:r>
              <a:rPr lang="en-US" altLang="zh-CN" sz="1400" dirty="0" smtClean="0"/>
              <a:t> = 2;</a:t>
            </a:r>
          </a:p>
          <a:p>
            <a:r>
              <a:rPr lang="en-US" altLang="zh-CN" sz="1400" dirty="0" smtClean="0"/>
              <a:t>          age = age +</a:t>
            </a:r>
            <a:r>
              <a:rPr lang="en-US" altLang="zh-CN" sz="1400" dirty="0" err="1" smtClean="0"/>
              <a:t>i</a:t>
            </a:r>
            <a:r>
              <a:rPr lang="en-US" altLang="zh-CN" sz="1400" dirty="0" smtClean="0"/>
              <a:t>;</a:t>
            </a:r>
            <a:endParaRPr lang="en-US" altLang="zh-CN" sz="1400" dirty="0"/>
          </a:p>
          <a:p>
            <a:r>
              <a:rPr lang="en-US" altLang="zh-CN" sz="1400" dirty="0" smtClean="0"/>
              <a:t>     }</a:t>
            </a:r>
          </a:p>
          <a:p>
            <a:r>
              <a:rPr lang="en-US" altLang="zh-CN" sz="1400" dirty="0" smtClean="0"/>
              <a:t>     main(){</a:t>
            </a:r>
          </a:p>
          <a:p>
            <a:r>
              <a:rPr lang="en-US" altLang="zh-CN" sz="1400" b="1" dirty="0"/>
              <a:t> </a:t>
            </a:r>
            <a:r>
              <a:rPr lang="en-US" altLang="zh-CN" sz="1400" b="1" dirty="0" smtClean="0"/>
              <a:t>        Person p = new Person();</a:t>
            </a:r>
          </a:p>
          <a:p>
            <a:r>
              <a:rPr lang="en-US" altLang="zh-CN" sz="1400" dirty="0" smtClean="0"/>
              <a:t>         p.name = “Lily”;  </a:t>
            </a:r>
          </a:p>
          <a:p>
            <a:r>
              <a:rPr lang="en-US" altLang="zh-CN" sz="1400" dirty="0"/>
              <a:t> </a:t>
            </a:r>
            <a:r>
              <a:rPr lang="en-US" altLang="zh-CN" sz="1400" dirty="0" smtClean="0"/>
              <a:t>        </a:t>
            </a:r>
            <a:r>
              <a:rPr lang="en-US" altLang="zh-CN" sz="1400" dirty="0" err="1" smtClean="0"/>
              <a:t>p.addAge</a:t>
            </a:r>
            <a:r>
              <a:rPr lang="en-US" altLang="zh-CN" sz="1400" dirty="0" smtClean="0"/>
              <a:t>();</a:t>
            </a:r>
          </a:p>
          <a:p>
            <a:r>
              <a:rPr lang="en-US" altLang="zh-CN" sz="1400" dirty="0" smtClean="0"/>
              <a:t>         Person p1 = new Person();</a:t>
            </a:r>
          </a:p>
          <a:p>
            <a:r>
              <a:rPr lang="en-US" altLang="zh-CN" sz="1400" dirty="0"/>
              <a:t> </a:t>
            </a:r>
            <a:r>
              <a:rPr lang="en-US" altLang="zh-CN" sz="1400" dirty="0" smtClean="0"/>
              <a:t>    }</a:t>
            </a:r>
          </a:p>
          <a:p>
            <a:r>
              <a:rPr lang="en-US" altLang="zh-CN" sz="1400" dirty="0" smtClean="0"/>
              <a:t>}</a:t>
            </a:r>
            <a:endParaRPr lang="zh-CN" altLang="en-US" sz="1400" dirty="0"/>
          </a:p>
        </p:txBody>
      </p:sp>
      <p:sp>
        <p:nvSpPr>
          <p:cNvPr id="3" name="矩形 2"/>
          <p:cNvSpPr/>
          <p:nvPr/>
        </p:nvSpPr>
        <p:spPr>
          <a:xfrm>
            <a:off x="2771800" y="2204864"/>
            <a:ext cx="792088" cy="41764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5976" y="956828"/>
            <a:ext cx="4392488" cy="41764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783051" y="6381328"/>
            <a:ext cx="1512168" cy="369332"/>
          </a:xfrm>
          <a:prstGeom prst="rect">
            <a:avLst/>
          </a:prstGeom>
          <a:noFill/>
        </p:spPr>
        <p:txBody>
          <a:bodyPr wrap="square" rtlCol="0">
            <a:spAutoFit/>
          </a:bodyPr>
          <a:lstStyle/>
          <a:p>
            <a:r>
              <a:rPr lang="zh-CN" altLang="en-US" dirty="0"/>
              <a:t>栈</a:t>
            </a:r>
          </a:p>
        </p:txBody>
      </p:sp>
      <p:sp>
        <p:nvSpPr>
          <p:cNvPr id="6" name="TextBox 5"/>
          <p:cNvSpPr txBox="1"/>
          <p:nvPr/>
        </p:nvSpPr>
        <p:spPr>
          <a:xfrm>
            <a:off x="6156176" y="5445224"/>
            <a:ext cx="1512168" cy="369332"/>
          </a:xfrm>
          <a:prstGeom prst="rect">
            <a:avLst/>
          </a:prstGeom>
          <a:noFill/>
        </p:spPr>
        <p:txBody>
          <a:bodyPr wrap="square" rtlCol="0">
            <a:spAutoFit/>
          </a:bodyPr>
          <a:lstStyle/>
          <a:p>
            <a:r>
              <a:rPr lang="zh-CN" altLang="en-US" dirty="0" smtClean="0"/>
              <a:t>堆</a:t>
            </a:r>
            <a:endParaRPr lang="zh-CN" altLang="en-US" dirty="0"/>
          </a:p>
        </p:txBody>
      </p:sp>
      <p:cxnSp>
        <p:nvCxnSpPr>
          <p:cNvPr id="8" name="直接连接符 7"/>
          <p:cNvCxnSpPr/>
          <p:nvPr/>
        </p:nvCxnSpPr>
        <p:spPr>
          <a:xfrm>
            <a:off x="2783051" y="5949280"/>
            <a:ext cx="780837"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27784" y="5949280"/>
            <a:ext cx="1368152" cy="369332"/>
          </a:xfrm>
          <a:prstGeom prst="rect">
            <a:avLst/>
          </a:prstGeom>
          <a:noFill/>
        </p:spPr>
        <p:txBody>
          <a:bodyPr wrap="square" rtlCol="0">
            <a:spAutoFit/>
          </a:bodyPr>
          <a:lstStyle/>
          <a:p>
            <a:r>
              <a:rPr lang="en-US" altLang="zh-CN" dirty="0"/>
              <a:t>p</a:t>
            </a:r>
            <a:r>
              <a:rPr lang="en-US" altLang="zh-CN" dirty="0" smtClean="0"/>
              <a:t>:</a:t>
            </a:r>
            <a:r>
              <a:rPr lang="en-US" altLang="zh-CN" dirty="0"/>
              <a:t> 0x3423</a:t>
            </a:r>
            <a:endParaRPr lang="zh-CN" altLang="en-US" dirty="0"/>
          </a:p>
        </p:txBody>
      </p:sp>
      <p:sp>
        <p:nvSpPr>
          <p:cNvPr id="10" name="矩形 9"/>
          <p:cNvSpPr/>
          <p:nvPr/>
        </p:nvSpPr>
        <p:spPr>
          <a:xfrm>
            <a:off x="5004048" y="1484784"/>
            <a:ext cx="1548172" cy="21602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018820" y="1146230"/>
            <a:ext cx="1336584" cy="338554"/>
          </a:xfrm>
          <a:prstGeom prst="rect">
            <a:avLst/>
          </a:prstGeom>
        </p:spPr>
        <p:txBody>
          <a:bodyPr wrap="none">
            <a:spAutoFit/>
          </a:bodyPr>
          <a:lstStyle/>
          <a:p>
            <a:r>
              <a:rPr lang="en-US" altLang="zh-CN" sz="1600" dirty="0" smtClean="0"/>
              <a:t>new </a:t>
            </a:r>
            <a:r>
              <a:rPr lang="en-US" altLang="zh-CN" sz="1600" dirty="0"/>
              <a:t>Person();</a:t>
            </a:r>
          </a:p>
        </p:txBody>
      </p:sp>
      <p:cxnSp>
        <p:nvCxnSpPr>
          <p:cNvPr id="13" name="直接连接符 12"/>
          <p:cNvCxnSpPr/>
          <p:nvPr/>
        </p:nvCxnSpPr>
        <p:spPr>
          <a:xfrm flipH="1" flipV="1">
            <a:off x="4860032" y="1315507"/>
            <a:ext cx="144016" cy="16927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95936" y="1012267"/>
            <a:ext cx="1320897" cy="369332"/>
          </a:xfrm>
          <a:prstGeom prst="rect">
            <a:avLst/>
          </a:prstGeom>
          <a:noFill/>
        </p:spPr>
        <p:txBody>
          <a:bodyPr wrap="square" rtlCol="0">
            <a:spAutoFit/>
          </a:bodyPr>
          <a:lstStyle/>
          <a:p>
            <a:r>
              <a:rPr lang="en-US" altLang="zh-CN" dirty="0" smtClean="0"/>
              <a:t>0x3423</a:t>
            </a:r>
            <a:endParaRPr lang="zh-CN" altLang="en-US" dirty="0"/>
          </a:p>
        </p:txBody>
      </p:sp>
      <p:cxnSp>
        <p:nvCxnSpPr>
          <p:cNvPr id="16" name="直接箭头连接符 15"/>
          <p:cNvCxnSpPr/>
          <p:nvPr/>
        </p:nvCxnSpPr>
        <p:spPr>
          <a:xfrm flipV="1">
            <a:off x="3563888" y="1484784"/>
            <a:ext cx="1440160" cy="46491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875639" y="1818603"/>
            <a:ext cx="2069976" cy="584775"/>
          </a:xfrm>
          <a:prstGeom prst="rect">
            <a:avLst/>
          </a:prstGeom>
        </p:spPr>
        <p:txBody>
          <a:bodyPr wrap="square">
            <a:spAutoFit/>
          </a:bodyPr>
          <a:lstStyle/>
          <a:p>
            <a:r>
              <a:rPr lang="en-US" altLang="zh-CN" sz="1600" dirty="0"/>
              <a:t>String name = “Peter”;</a:t>
            </a:r>
          </a:p>
          <a:p>
            <a:r>
              <a:rPr lang="en-US" altLang="zh-CN" sz="1600" dirty="0"/>
              <a:t>     </a:t>
            </a:r>
            <a:r>
              <a:rPr lang="en-US" altLang="zh-CN" sz="1600" dirty="0" err="1"/>
              <a:t>int</a:t>
            </a:r>
            <a:r>
              <a:rPr lang="en-US" altLang="zh-CN" sz="1600" dirty="0"/>
              <a:t> </a:t>
            </a:r>
            <a:r>
              <a:rPr lang="en-US" altLang="zh-CN" sz="1600" dirty="0" smtClean="0"/>
              <a:t>age = 0;</a:t>
            </a:r>
            <a:endParaRPr lang="en-US" altLang="zh-CN" sz="1600" dirty="0"/>
          </a:p>
        </p:txBody>
      </p:sp>
      <p:cxnSp>
        <p:nvCxnSpPr>
          <p:cNvPr id="19" name="直接连接符 18"/>
          <p:cNvCxnSpPr/>
          <p:nvPr/>
        </p:nvCxnSpPr>
        <p:spPr>
          <a:xfrm>
            <a:off x="6156176" y="1818603"/>
            <a:ext cx="648072" cy="386261"/>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945615" y="1818603"/>
            <a:ext cx="866745" cy="369332"/>
          </a:xfrm>
          <a:prstGeom prst="rect">
            <a:avLst/>
          </a:prstGeom>
          <a:noFill/>
        </p:spPr>
        <p:txBody>
          <a:bodyPr wrap="square" rtlCol="0">
            <a:spAutoFit/>
          </a:bodyPr>
          <a:lstStyle/>
          <a:p>
            <a:r>
              <a:rPr lang="en-US" altLang="zh-CN" dirty="0" smtClean="0"/>
              <a:t>Lily</a:t>
            </a:r>
            <a:endParaRPr lang="zh-CN" altLang="en-US" dirty="0"/>
          </a:p>
        </p:txBody>
      </p:sp>
      <p:cxnSp>
        <p:nvCxnSpPr>
          <p:cNvPr id="22" name="直接连接符 21"/>
          <p:cNvCxnSpPr/>
          <p:nvPr/>
        </p:nvCxnSpPr>
        <p:spPr>
          <a:xfrm>
            <a:off x="2771800" y="5445224"/>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71800" y="5579948"/>
            <a:ext cx="1055367" cy="369332"/>
          </a:xfrm>
          <a:prstGeom prst="rect">
            <a:avLst/>
          </a:prstGeom>
          <a:noFill/>
        </p:spPr>
        <p:txBody>
          <a:bodyPr wrap="square" rtlCol="0">
            <a:spAutoFit/>
          </a:bodyPr>
          <a:lstStyle/>
          <a:p>
            <a:r>
              <a:rPr lang="en-US" altLang="zh-CN" dirty="0" err="1" smtClean="0"/>
              <a:t>i</a:t>
            </a:r>
            <a:r>
              <a:rPr lang="en-US" altLang="zh-CN" dirty="0" smtClean="0"/>
              <a:t> = 2</a:t>
            </a:r>
            <a:endParaRPr lang="zh-CN" altLang="en-US" dirty="0"/>
          </a:p>
        </p:txBody>
      </p:sp>
      <p:cxnSp>
        <p:nvCxnSpPr>
          <p:cNvPr id="25" name="直接连接符 24"/>
          <p:cNvCxnSpPr/>
          <p:nvPr/>
        </p:nvCxnSpPr>
        <p:spPr>
          <a:xfrm>
            <a:off x="5910627" y="2110990"/>
            <a:ext cx="245549" cy="29238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28184" y="2257184"/>
            <a:ext cx="576064" cy="369332"/>
          </a:xfrm>
          <a:prstGeom prst="rect">
            <a:avLst/>
          </a:prstGeom>
          <a:noFill/>
        </p:spPr>
        <p:txBody>
          <a:bodyPr wrap="square" rtlCol="0">
            <a:spAutoFit/>
          </a:bodyPr>
          <a:lstStyle/>
          <a:p>
            <a:r>
              <a:rPr lang="en-US" altLang="zh-CN" dirty="0" smtClean="0"/>
              <a:t>2</a:t>
            </a:r>
            <a:endParaRPr lang="zh-CN" altLang="en-US" dirty="0"/>
          </a:p>
        </p:txBody>
      </p:sp>
      <p:sp>
        <p:nvSpPr>
          <p:cNvPr id="27" name="乘号 26"/>
          <p:cNvSpPr/>
          <p:nvPr/>
        </p:nvSpPr>
        <p:spPr>
          <a:xfrm>
            <a:off x="2627784" y="5487615"/>
            <a:ext cx="911351" cy="553998"/>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2771800" y="5013176"/>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83051" y="5013176"/>
            <a:ext cx="1212885" cy="646331"/>
          </a:xfrm>
          <a:prstGeom prst="rect">
            <a:avLst/>
          </a:prstGeom>
          <a:noFill/>
        </p:spPr>
        <p:txBody>
          <a:bodyPr wrap="square" rtlCol="0">
            <a:spAutoFit/>
          </a:bodyPr>
          <a:lstStyle/>
          <a:p>
            <a:r>
              <a:rPr lang="en-US" altLang="zh-CN" dirty="0" smtClean="0"/>
              <a:t>p1:</a:t>
            </a:r>
            <a:r>
              <a:rPr lang="en-US" altLang="zh-CN" dirty="0"/>
              <a:t>0x3433</a:t>
            </a:r>
            <a:endParaRPr lang="zh-CN" altLang="en-US" dirty="0"/>
          </a:p>
          <a:p>
            <a:endParaRPr lang="zh-CN" altLang="en-US" dirty="0"/>
          </a:p>
        </p:txBody>
      </p:sp>
      <p:sp>
        <p:nvSpPr>
          <p:cNvPr id="31" name="矩形 30"/>
          <p:cNvSpPr/>
          <p:nvPr/>
        </p:nvSpPr>
        <p:spPr>
          <a:xfrm>
            <a:off x="6945615" y="3045060"/>
            <a:ext cx="1586825" cy="189610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6804248" y="2649962"/>
            <a:ext cx="1320897" cy="369332"/>
          </a:xfrm>
          <a:prstGeom prst="rect">
            <a:avLst/>
          </a:prstGeom>
          <a:noFill/>
        </p:spPr>
        <p:txBody>
          <a:bodyPr wrap="square" rtlCol="0">
            <a:spAutoFit/>
          </a:bodyPr>
          <a:lstStyle/>
          <a:p>
            <a:r>
              <a:rPr lang="en-US" altLang="zh-CN" dirty="0" smtClean="0"/>
              <a:t>0x3433</a:t>
            </a:r>
            <a:endParaRPr lang="zh-CN" altLang="en-US" dirty="0"/>
          </a:p>
        </p:txBody>
      </p:sp>
      <p:cxnSp>
        <p:nvCxnSpPr>
          <p:cNvPr id="34" name="直接箭头连接符 33"/>
          <p:cNvCxnSpPr/>
          <p:nvPr/>
        </p:nvCxnSpPr>
        <p:spPr>
          <a:xfrm flipV="1">
            <a:off x="3563888" y="3045060"/>
            <a:ext cx="3381727" cy="20882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839399" y="3476950"/>
            <a:ext cx="2069976" cy="584775"/>
          </a:xfrm>
          <a:prstGeom prst="rect">
            <a:avLst/>
          </a:prstGeom>
        </p:spPr>
        <p:txBody>
          <a:bodyPr wrap="square">
            <a:spAutoFit/>
          </a:bodyPr>
          <a:lstStyle/>
          <a:p>
            <a:r>
              <a:rPr lang="en-US" altLang="zh-CN" sz="1600" dirty="0"/>
              <a:t>String name = “Peter”;</a:t>
            </a:r>
          </a:p>
          <a:p>
            <a:r>
              <a:rPr lang="en-US" altLang="zh-CN" sz="1600" dirty="0"/>
              <a:t> </a:t>
            </a:r>
            <a:r>
              <a:rPr lang="en-US" altLang="zh-CN" sz="1600" dirty="0" err="1" smtClean="0"/>
              <a:t>int</a:t>
            </a:r>
            <a:r>
              <a:rPr lang="en-US" altLang="zh-CN" sz="1600" dirty="0" smtClean="0"/>
              <a:t> age = 0;</a:t>
            </a:r>
            <a:endParaRPr lang="en-US" altLang="zh-CN" sz="1600" dirty="0"/>
          </a:p>
        </p:txBody>
      </p:sp>
    </p:spTree>
    <p:extLst>
      <p:ext uri="{BB962C8B-B14F-4D97-AF65-F5344CB8AC3E}">
        <p14:creationId xmlns:p14="http://schemas.microsoft.com/office/powerpoint/2010/main" val="1962981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0152" y="1124744"/>
            <a:ext cx="2790056" cy="923330"/>
          </a:xfrm>
          <a:prstGeom prst="rect">
            <a:avLst/>
          </a:prstGeom>
        </p:spPr>
        <p:txBody>
          <a:bodyPr wrap="square">
            <a:spAutoFit/>
          </a:bodyPr>
          <a:lstStyle/>
          <a:p>
            <a:r>
              <a:rPr lang="en-US" altLang="zh-CN" dirty="0"/>
              <a:t>Animal a1 = </a:t>
            </a:r>
            <a:r>
              <a:rPr lang="en-US" altLang="zh-CN" b="1" dirty="0"/>
              <a:t>new Animal();</a:t>
            </a:r>
          </a:p>
          <a:p>
            <a:r>
              <a:rPr lang="en-US" altLang="zh-CN" dirty="0" smtClean="0"/>
              <a:t>a1.name </a:t>
            </a:r>
            <a:r>
              <a:rPr lang="en-US" altLang="zh-CN" dirty="0"/>
              <a:t>= "</a:t>
            </a:r>
            <a:r>
              <a:rPr lang="zh-CN" altLang="en-US" dirty="0"/>
              <a:t>花花</a:t>
            </a:r>
            <a:r>
              <a:rPr lang="en-US" altLang="zh-CN" dirty="0"/>
              <a:t>";</a:t>
            </a:r>
          </a:p>
          <a:p>
            <a:r>
              <a:rPr lang="en-US" altLang="zh-CN" dirty="0"/>
              <a:t>a1.age = 3;</a:t>
            </a:r>
            <a:endParaRPr lang="zh-CN" altLang="en-US" dirty="0"/>
          </a:p>
        </p:txBody>
      </p:sp>
      <p:sp>
        <p:nvSpPr>
          <p:cNvPr id="5" name="矩形 4"/>
          <p:cNvSpPr/>
          <p:nvPr/>
        </p:nvSpPr>
        <p:spPr>
          <a:xfrm>
            <a:off x="539552" y="1484784"/>
            <a:ext cx="936104" cy="48245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2132856"/>
            <a:ext cx="6480720" cy="403244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95536" y="1671191"/>
            <a:ext cx="1296144" cy="923330"/>
          </a:xfrm>
          <a:prstGeom prst="rect">
            <a:avLst/>
          </a:prstGeom>
          <a:noFill/>
        </p:spPr>
        <p:txBody>
          <a:bodyPr wrap="square" rtlCol="0">
            <a:spAutoFit/>
          </a:bodyPr>
          <a:lstStyle/>
          <a:p>
            <a:r>
              <a:rPr lang="zh-CN" altLang="en-US" dirty="0" smtClean="0"/>
              <a:t>栈：对象的引用；局部变量</a:t>
            </a:r>
            <a:endParaRPr lang="zh-CN" altLang="en-US" dirty="0"/>
          </a:p>
        </p:txBody>
      </p:sp>
      <p:sp>
        <p:nvSpPr>
          <p:cNvPr id="8" name="TextBox 7"/>
          <p:cNvSpPr txBox="1"/>
          <p:nvPr/>
        </p:nvSpPr>
        <p:spPr>
          <a:xfrm>
            <a:off x="5954960" y="5086925"/>
            <a:ext cx="2649488" cy="646331"/>
          </a:xfrm>
          <a:prstGeom prst="rect">
            <a:avLst/>
          </a:prstGeom>
          <a:noFill/>
        </p:spPr>
        <p:txBody>
          <a:bodyPr wrap="square" rtlCol="0">
            <a:spAutoFit/>
          </a:bodyPr>
          <a:lstStyle/>
          <a:p>
            <a:r>
              <a:rPr lang="zh-CN" altLang="en-US" dirty="0" smtClean="0"/>
              <a:t>堆：</a:t>
            </a:r>
            <a:r>
              <a:rPr lang="en-US" altLang="zh-CN" dirty="0" smtClean="0"/>
              <a:t>new</a:t>
            </a:r>
            <a:r>
              <a:rPr lang="zh-CN" altLang="en-US" dirty="0" smtClean="0"/>
              <a:t>出来的东西</a:t>
            </a:r>
            <a:r>
              <a:rPr lang="en-US" altLang="zh-CN" dirty="0" smtClean="0"/>
              <a:t>(</a:t>
            </a:r>
            <a:r>
              <a:rPr lang="zh-CN" altLang="en-US" dirty="0" smtClean="0"/>
              <a:t>包含成员变量</a:t>
            </a:r>
            <a:r>
              <a:rPr lang="en-US" altLang="zh-CN" dirty="0" smtClean="0"/>
              <a:t>)</a:t>
            </a:r>
            <a:endParaRPr lang="zh-CN" altLang="en-US" dirty="0"/>
          </a:p>
        </p:txBody>
      </p:sp>
      <p:sp>
        <p:nvSpPr>
          <p:cNvPr id="9" name="TextBox 8"/>
          <p:cNvSpPr txBox="1"/>
          <p:nvPr/>
        </p:nvSpPr>
        <p:spPr>
          <a:xfrm>
            <a:off x="395536" y="5733256"/>
            <a:ext cx="1296144" cy="369332"/>
          </a:xfrm>
          <a:prstGeom prst="rect">
            <a:avLst/>
          </a:prstGeom>
          <a:noFill/>
        </p:spPr>
        <p:txBody>
          <a:bodyPr wrap="square" rtlCol="0">
            <a:spAutoFit/>
          </a:bodyPr>
          <a:lstStyle/>
          <a:p>
            <a:r>
              <a:rPr lang="en-US" altLang="zh-CN" dirty="0" smtClean="0"/>
              <a:t>a1:0x5566</a:t>
            </a:r>
            <a:endParaRPr lang="zh-CN" altLang="en-US" dirty="0"/>
          </a:p>
        </p:txBody>
      </p:sp>
      <p:sp>
        <p:nvSpPr>
          <p:cNvPr id="10" name="矩形 9"/>
          <p:cNvSpPr/>
          <p:nvPr/>
        </p:nvSpPr>
        <p:spPr>
          <a:xfrm>
            <a:off x="3167844" y="4581128"/>
            <a:ext cx="1512168" cy="11521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923928" y="4208203"/>
            <a:ext cx="1531638" cy="369332"/>
          </a:xfrm>
          <a:prstGeom prst="rect">
            <a:avLst/>
          </a:prstGeom>
        </p:spPr>
        <p:txBody>
          <a:bodyPr wrap="none">
            <a:spAutoFit/>
          </a:bodyPr>
          <a:lstStyle/>
          <a:p>
            <a:r>
              <a:rPr lang="en-US" altLang="zh-CN" b="1" dirty="0"/>
              <a:t>new Animal();</a:t>
            </a:r>
          </a:p>
        </p:txBody>
      </p:sp>
      <p:cxnSp>
        <p:nvCxnSpPr>
          <p:cNvPr id="13" name="直接连接符 12"/>
          <p:cNvCxnSpPr/>
          <p:nvPr/>
        </p:nvCxnSpPr>
        <p:spPr>
          <a:xfrm>
            <a:off x="2987824" y="4392869"/>
            <a:ext cx="180020" cy="1846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0771" y="3964414"/>
            <a:ext cx="954106" cy="369332"/>
          </a:xfrm>
          <a:prstGeom prst="rect">
            <a:avLst/>
          </a:prstGeom>
          <a:noFill/>
        </p:spPr>
        <p:txBody>
          <a:bodyPr wrap="square" rtlCol="0">
            <a:spAutoFit/>
          </a:bodyPr>
          <a:lstStyle/>
          <a:p>
            <a:r>
              <a:rPr lang="en-US" altLang="zh-CN" dirty="0" smtClean="0"/>
              <a:t>0x5566</a:t>
            </a:r>
            <a:endParaRPr lang="zh-CN" altLang="en-US" dirty="0"/>
          </a:p>
        </p:txBody>
      </p:sp>
      <p:cxnSp>
        <p:nvCxnSpPr>
          <p:cNvPr id="16" name="直接箭头连接符 15"/>
          <p:cNvCxnSpPr/>
          <p:nvPr/>
        </p:nvCxnSpPr>
        <p:spPr>
          <a:xfrm flipV="1">
            <a:off x="1331640" y="4581128"/>
            <a:ext cx="1836204" cy="11521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75856" y="4797152"/>
            <a:ext cx="1224136" cy="646331"/>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endParaRPr lang="zh-CN" altLang="en-US" dirty="0"/>
          </a:p>
        </p:txBody>
      </p:sp>
      <p:cxnSp>
        <p:nvCxnSpPr>
          <p:cNvPr id="19" name="直接连接符 18"/>
          <p:cNvCxnSpPr>
            <a:stCxn id="17" idx="0"/>
          </p:cNvCxnSpPr>
          <p:nvPr/>
        </p:nvCxnSpPr>
        <p:spPr>
          <a:xfrm>
            <a:off x="3887924" y="4797152"/>
            <a:ext cx="396044" cy="28977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83968" y="4797152"/>
            <a:ext cx="864096" cy="369332"/>
          </a:xfrm>
          <a:prstGeom prst="rect">
            <a:avLst/>
          </a:prstGeom>
          <a:noFill/>
        </p:spPr>
        <p:txBody>
          <a:bodyPr wrap="square" rtlCol="0">
            <a:spAutoFit/>
          </a:bodyPr>
          <a:lstStyle/>
          <a:p>
            <a:r>
              <a:rPr lang="zh-CN" altLang="en-US" dirty="0"/>
              <a:t>花花</a:t>
            </a:r>
          </a:p>
        </p:txBody>
      </p:sp>
      <p:sp>
        <p:nvSpPr>
          <p:cNvPr id="21" name="TextBox 20"/>
          <p:cNvSpPr txBox="1"/>
          <p:nvPr/>
        </p:nvSpPr>
        <p:spPr>
          <a:xfrm>
            <a:off x="3737157" y="5225424"/>
            <a:ext cx="864096" cy="369332"/>
          </a:xfrm>
          <a:prstGeom prst="rect">
            <a:avLst/>
          </a:prstGeom>
          <a:noFill/>
        </p:spPr>
        <p:txBody>
          <a:bodyPr wrap="square" rtlCol="0">
            <a:spAutoFit/>
          </a:bodyPr>
          <a:lstStyle/>
          <a:p>
            <a:r>
              <a:rPr lang="en-US" altLang="zh-CN" dirty="0" smtClean="0"/>
              <a:t>3</a:t>
            </a:r>
            <a:endParaRPr lang="zh-CN" altLang="en-US" dirty="0"/>
          </a:p>
        </p:txBody>
      </p:sp>
      <p:cxnSp>
        <p:nvCxnSpPr>
          <p:cNvPr id="22" name="直接连接符 21"/>
          <p:cNvCxnSpPr/>
          <p:nvPr/>
        </p:nvCxnSpPr>
        <p:spPr>
          <a:xfrm>
            <a:off x="3662118" y="5112406"/>
            <a:ext cx="396044" cy="28977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891161" y="2031034"/>
            <a:ext cx="2689006" cy="369332"/>
          </a:xfrm>
          <a:prstGeom prst="rect">
            <a:avLst/>
          </a:prstGeom>
        </p:spPr>
        <p:txBody>
          <a:bodyPr wrap="none">
            <a:spAutoFit/>
          </a:bodyPr>
          <a:lstStyle/>
          <a:p>
            <a:r>
              <a:rPr lang="en-US" altLang="zh-CN" dirty="0"/>
              <a:t>Animal a2 = </a:t>
            </a:r>
            <a:r>
              <a:rPr lang="en-US" altLang="zh-CN" b="1" dirty="0"/>
              <a:t>new Animal();</a:t>
            </a:r>
            <a:endParaRPr lang="zh-CN" altLang="en-US" dirty="0"/>
          </a:p>
        </p:txBody>
      </p:sp>
      <p:sp>
        <p:nvSpPr>
          <p:cNvPr id="24" name="TextBox 23"/>
          <p:cNvSpPr txBox="1"/>
          <p:nvPr/>
        </p:nvSpPr>
        <p:spPr>
          <a:xfrm>
            <a:off x="395536" y="5120317"/>
            <a:ext cx="1152128" cy="369332"/>
          </a:xfrm>
          <a:prstGeom prst="rect">
            <a:avLst/>
          </a:prstGeom>
          <a:noFill/>
        </p:spPr>
        <p:txBody>
          <a:bodyPr wrap="square" rtlCol="0">
            <a:spAutoFit/>
          </a:bodyPr>
          <a:lstStyle/>
          <a:p>
            <a:r>
              <a:rPr lang="en-US" altLang="zh-CN" dirty="0" smtClean="0"/>
              <a:t>a2:0x5776</a:t>
            </a:r>
            <a:endParaRPr lang="zh-CN" altLang="en-US" dirty="0"/>
          </a:p>
        </p:txBody>
      </p:sp>
      <p:sp>
        <p:nvSpPr>
          <p:cNvPr id="25" name="矩形 24"/>
          <p:cNvSpPr/>
          <p:nvPr/>
        </p:nvSpPr>
        <p:spPr>
          <a:xfrm>
            <a:off x="2771800" y="2594521"/>
            <a:ext cx="1728192" cy="105050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2505109" y="2246387"/>
            <a:ext cx="954106" cy="369332"/>
          </a:xfrm>
          <a:prstGeom prst="rect">
            <a:avLst/>
          </a:prstGeom>
          <a:noFill/>
        </p:spPr>
        <p:txBody>
          <a:bodyPr wrap="square" rtlCol="0">
            <a:spAutoFit/>
          </a:bodyPr>
          <a:lstStyle/>
          <a:p>
            <a:r>
              <a:rPr lang="en-US" altLang="zh-CN" dirty="0" smtClean="0"/>
              <a:t>0x5776</a:t>
            </a:r>
            <a:endParaRPr lang="zh-CN" altLang="en-US" dirty="0"/>
          </a:p>
        </p:txBody>
      </p:sp>
      <p:cxnSp>
        <p:nvCxnSpPr>
          <p:cNvPr id="28" name="直接箭头连接符 27"/>
          <p:cNvCxnSpPr/>
          <p:nvPr/>
        </p:nvCxnSpPr>
        <p:spPr>
          <a:xfrm flipV="1">
            <a:off x="1187624" y="2615719"/>
            <a:ext cx="1584176" cy="255076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90600" y="2796606"/>
            <a:ext cx="1224136" cy="646331"/>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endParaRPr lang="zh-CN" altLang="en-US" dirty="0"/>
          </a:p>
        </p:txBody>
      </p:sp>
      <p:sp>
        <p:nvSpPr>
          <p:cNvPr id="30" name="TextBox 29"/>
          <p:cNvSpPr txBox="1"/>
          <p:nvPr/>
        </p:nvSpPr>
        <p:spPr>
          <a:xfrm>
            <a:off x="323528" y="4581128"/>
            <a:ext cx="1224136" cy="369332"/>
          </a:xfrm>
          <a:prstGeom prst="rect">
            <a:avLst/>
          </a:prstGeom>
          <a:noFill/>
        </p:spPr>
        <p:txBody>
          <a:bodyPr wrap="square" rtlCol="0">
            <a:spAutoFit/>
          </a:bodyPr>
          <a:lstStyle/>
          <a:p>
            <a:r>
              <a:rPr lang="en-US" altLang="zh-CN" dirty="0" smtClean="0"/>
              <a:t>a3:0x5566</a:t>
            </a:r>
            <a:endParaRPr lang="zh-CN" altLang="en-US" dirty="0"/>
          </a:p>
        </p:txBody>
      </p:sp>
      <p:cxnSp>
        <p:nvCxnSpPr>
          <p:cNvPr id="32" name="直接箭头连接符 31"/>
          <p:cNvCxnSpPr/>
          <p:nvPr/>
        </p:nvCxnSpPr>
        <p:spPr>
          <a:xfrm flipV="1">
            <a:off x="1331640" y="4581128"/>
            <a:ext cx="1746194" cy="1846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5954960" y="2400366"/>
            <a:ext cx="1632178" cy="369332"/>
          </a:xfrm>
          <a:prstGeom prst="rect">
            <a:avLst/>
          </a:prstGeom>
        </p:spPr>
        <p:txBody>
          <a:bodyPr wrap="none">
            <a:spAutoFit/>
          </a:bodyPr>
          <a:lstStyle/>
          <a:p>
            <a:r>
              <a:rPr lang="en-US" altLang="zh-CN" dirty="0"/>
              <a:t>Animal a3 = a1;</a:t>
            </a:r>
            <a:endParaRPr lang="zh-CN" altLang="en-US" dirty="0"/>
          </a:p>
        </p:txBody>
      </p:sp>
    </p:spTree>
    <p:extLst>
      <p:ext uri="{BB962C8B-B14F-4D97-AF65-F5344CB8AC3E}">
        <p14:creationId xmlns:p14="http://schemas.microsoft.com/office/powerpoint/2010/main" val="744931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80112" y="1340768"/>
            <a:ext cx="2659446" cy="369332"/>
          </a:xfrm>
          <a:prstGeom prst="rect">
            <a:avLst/>
          </a:prstGeom>
        </p:spPr>
        <p:txBody>
          <a:bodyPr wrap="none">
            <a:spAutoFit/>
          </a:bodyPr>
          <a:lstStyle/>
          <a:p>
            <a:r>
              <a:rPr lang="en-US" altLang="zh-CN" dirty="0"/>
              <a:t>Person p1 = </a:t>
            </a:r>
            <a:r>
              <a:rPr lang="en-US" altLang="zh-CN" b="1" dirty="0"/>
              <a:t>new Person();</a:t>
            </a:r>
            <a:endParaRPr lang="zh-CN" altLang="en-US" dirty="0"/>
          </a:p>
        </p:txBody>
      </p:sp>
      <p:sp>
        <p:nvSpPr>
          <p:cNvPr id="5" name="矩形 4"/>
          <p:cNvSpPr/>
          <p:nvPr/>
        </p:nvSpPr>
        <p:spPr>
          <a:xfrm>
            <a:off x="5686142" y="1710100"/>
            <a:ext cx="2172774" cy="369332"/>
          </a:xfrm>
          <a:prstGeom prst="rect">
            <a:avLst/>
          </a:prstGeom>
        </p:spPr>
        <p:txBody>
          <a:bodyPr wrap="none">
            <a:spAutoFit/>
          </a:bodyPr>
          <a:lstStyle/>
          <a:p>
            <a:r>
              <a:rPr lang="en-US" altLang="zh-CN" dirty="0"/>
              <a:t>p1.setName("</a:t>
            </a:r>
            <a:r>
              <a:rPr lang="zh-CN" altLang="en-US" dirty="0"/>
              <a:t>付昊</a:t>
            </a:r>
            <a:r>
              <a:rPr lang="en-US" altLang="zh-CN" dirty="0"/>
              <a:t>");</a:t>
            </a:r>
            <a:endParaRPr lang="zh-CN" altLang="en-US" dirty="0"/>
          </a:p>
        </p:txBody>
      </p:sp>
      <p:sp>
        <p:nvSpPr>
          <p:cNvPr id="6" name="矩形 5"/>
          <p:cNvSpPr/>
          <p:nvPr/>
        </p:nvSpPr>
        <p:spPr>
          <a:xfrm>
            <a:off x="683568" y="1988840"/>
            <a:ext cx="864096" cy="43204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411760" y="2204864"/>
            <a:ext cx="5688632" cy="36004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67544" y="5949280"/>
            <a:ext cx="1440160" cy="369332"/>
          </a:xfrm>
          <a:prstGeom prst="rect">
            <a:avLst/>
          </a:prstGeom>
          <a:noFill/>
        </p:spPr>
        <p:txBody>
          <a:bodyPr wrap="square" rtlCol="0">
            <a:spAutoFit/>
          </a:bodyPr>
          <a:lstStyle/>
          <a:p>
            <a:r>
              <a:rPr lang="en-US" altLang="zh-CN" dirty="0" smtClean="0"/>
              <a:t>p1:</a:t>
            </a:r>
          </a:p>
        </p:txBody>
      </p:sp>
      <p:sp>
        <p:nvSpPr>
          <p:cNvPr id="9" name="矩形 8"/>
          <p:cNvSpPr/>
          <p:nvPr/>
        </p:nvSpPr>
        <p:spPr>
          <a:xfrm>
            <a:off x="3059832" y="4149080"/>
            <a:ext cx="1728192" cy="12961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38280" y="3964414"/>
            <a:ext cx="1507464" cy="369332"/>
          </a:xfrm>
          <a:prstGeom prst="rect">
            <a:avLst/>
          </a:prstGeom>
        </p:spPr>
        <p:txBody>
          <a:bodyPr wrap="none">
            <a:spAutoFit/>
          </a:bodyPr>
          <a:lstStyle/>
          <a:p>
            <a:r>
              <a:rPr lang="en-US" altLang="zh-CN" b="1" dirty="0"/>
              <a:t>new Person();</a:t>
            </a:r>
            <a:endParaRPr lang="zh-CN" altLang="en-US" dirty="0"/>
          </a:p>
        </p:txBody>
      </p:sp>
      <p:sp>
        <p:nvSpPr>
          <p:cNvPr id="11" name="TextBox 10"/>
          <p:cNvSpPr txBox="1"/>
          <p:nvPr/>
        </p:nvSpPr>
        <p:spPr>
          <a:xfrm>
            <a:off x="3203848" y="4333746"/>
            <a:ext cx="1368152" cy="923330"/>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p>
          <a:p>
            <a:r>
              <a:rPr lang="en-US" altLang="zh-CN" dirty="0" err="1" smtClean="0"/>
              <a:t>sex:false</a:t>
            </a:r>
            <a:endParaRPr lang="en-US" altLang="zh-CN" dirty="0" smtClean="0"/>
          </a:p>
        </p:txBody>
      </p:sp>
      <p:cxnSp>
        <p:nvCxnSpPr>
          <p:cNvPr id="13" name="直接连接符 12"/>
          <p:cNvCxnSpPr/>
          <p:nvPr/>
        </p:nvCxnSpPr>
        <p:spPr>
          <a:xfrm>
            <a:off x="3707904" y="4653136"/>
            <a:ext cx="180020"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38280" y="4653136"/>
            <a:ext cx="489704" cy="369332"/>
          </a:xfrm>
          <a:prstGeom prst="rect">
            <a:avLst/>
          </a:prstGeom>
          <a:noFill/>
        </p:spPr>
        <p:txBody>
          <a:bodyPr wrap="square" rtlCol="0">
            <a:spAutoFit/>
          </a:bodyPr>
          <a:lstStyle/>
          <a:p>
            <a:r>
              <a:rPr lang="en-US" altLang="zh-CN" dirty="0" smtClean="0"/>
              <a:t>10</a:t>
            </a:r>
            <a:endParaRPr lang="zh-CN" altLang="en-US" dirty="0"/>
          </a:p>
        </p:txBody>
      </p:sp>
      <p:cxnSp>
        <p:nvCxnSpPr>
          <p:cNvPr id="16" name="直接箭头连接符 15"/>
          <p:cNvCxnSpPr/>
          <p:nvPr/>
        </p:nvCxnSpPr>
        <p:spPr>
          <a:xfrm flipV="1">
            <a:off x="1331640" y="4149080"/>
            <a:ext cx="1728192" cy="19848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3568" y="5445224"/>
            <a:ext cx="864096" cy="369332"/>
          </a:xfrm>
          <a:prstGeom prst="rect">
            <a:avLst/>
          </a:prstGeom>
          <a:noFill/>
        </p:spPr>
        <p:txBody>
          <a:bodyPr wrap="square" rtlCol="0">
            <a:spAutoFit/>
          </a:bodyPr>
          <a:lstStyle/>
          <a:p>
            <a:r>
              <a:rPr lang="en-US" altLang="zh-CN" dirty="0" smtClean="0"/>
              <a:t>n:</a:t>
            </a:r>
            <a:r>
              <a:rPr lang="zh-CN" altLang="en-US" dirty="0" smtClean="0"/>
              <a:t>付昊</a:t>
            </a:r>
            <a:endParaRPr lang="zh-CN" altLang="en-US" dirty="0"/>
          </a:p>
        </p:txBody>
      </p:sp>
      <p:cxnSp>
        <p:nvCxnSpPr>
          <p:cNvPr id="19" name="直接连接符 18"/>
          <p:cNvCxnSpPr>
            <a:stCxn id="11" idx="0"/>
          </p:cNvCxnSpPr>
          <p:nvPr/>
        </p:nvCxnSpPr>
        <p:spPr>
          <a:xfrm>
            <a:off x="3887924" y="4333746"/>
            <a:ext cx="295208" cy="31939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55976" y="4333746"/>
            <a:ext cx="792088" cy="369332"/>
          </a:xfrm>
          <a:prstGeom prst="rect">
            <a:avLst/>
          </a:prstGeom>
          <a:noFill/>
        </p:spPr>
        <p:txBody>
          <a:bodyPr wrap="square" rtlCol="0">
            <a:spAutoFit/>
          </a:bodyPr>
          <a:lstStyle/>
          <a:p>
            <a:r>
              <a:rPr lang="zh-CN" altLang="en-US" dirty="0" smtClean="0"/>
              <a:t>付昊</a:t>
            </a:r>
            <a:endParaRPr lang="zh-CN" altLang="en-US" dirty="0"/>
          </a:p>
        </p:txBody>
      </p:sp>
      <p:sp>
        <p:nvSpPr>
          <p:cNvPr id="21" name="乘号 20"/>
          <p:cNvSpPr/>
          <p:nvPr/>
        </p:nvSpPr>
        <p:spPr>
          <a:xfrm>
            <a:off x="755576" y="5257076"/>
            <a:ext cx="648072" cy="692204"/>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8691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3315" name="Rectangle 3"/>
          <p:cNvSpPr>
            <a:spLocks noGrp="1" noChangeArrowheads="1"/>
          </p:cNvSpPr>
          <p:nvPr>
            <p:ph type="body" idx="1"/>
          </p:nvPr>
        </p:nvSpPr>
        <p:spPr>
          <a:xfrm>
            <a:off x="214282" y="1500174"/>
            <a:ext cx="8353425" cy="975788"/>
          </a:xfrm>
        </p:spPr>
        <p:txBody>
          <a:bodyPr/>
          <a:lstStyle/>
          <a:p>
            <a:pPr eaLnBrk="1" hangingPunct="1">
              <a:buClr>
                <a:schemeClr val="tx1"/>
              </a:buClr>
              <a:buFont typeface="Wingdings" pitchFamily="2" charset="2"/>
              <a:buChar char="Ø"/>
            </a:pPr>
            <a:r>
              <a:rPr lang="zh-CN" altLang="en-US" sz="2000" b="1" dirty="0" smtClean="0">
                <a:ea typeface="宋体" pitchFamily="2" charset="-122"/>
                <a:cs typeface="Times New Roman" pitchFamily="18" charset="0"/>
              </a:rPr>
              <a:t>使用</a:t>
            </a:r>
            <a:r>
              <a:rPr lang="en-US" altLang="zh-CN" sz="2000" b="1" dirty="0" smtClean="0">
                <a:solidFill>
                  <a:srgbClr val="FF5050"/>
                </a:solidFill>
                <a:ea typeface="宋体" pitchFamily="2" charset="-122"/>
                <a:cs typeface="Times New Roman" pitchFamily="18" charset="0"/>
              </a:rPr>
              <a:t>new +</a:t>
            </a:r>
            <a:r>
              <a:rPr lang="zh-CN" altLang="en-US" sz="2000" b="1" dirty="0" smtClean="0">
                <a:solidFill>
                  <a:srgbClr val="FF5050"/>
                </a:solidFill>
                <a:ea typeface="宋体" pitchFamily="2" charset="-122"/>
                <a:cs typeface="Times New Roman" pitchFamily="18" charset="0"/>
              </a:rPr>
              <a:t>构造</a:t>
            </a:r>
            <a:r>
              <a:rPr lang="zh-CN" altLang="en-US" sz="2000" b="1" dirty="0">
                <a:solidFill>
                  <a:srgbClr val="FF5050"/>
                </a:solidFill>
                <a:ea typeface="宋体" pitchFamily="2" charset="-122"/>
                <a:cs typeface="Times New Roman" pitchFamily="18" charset="0"/>
              </a:rPr>
              <a:t>器</a:t>
            </a:r>
            <a:r>
              <a:rPr lang="zh-CN" altLang="en-US" sz="2000" b="1" dirty="0" smtClean="0">
                <a:ea typeface="宋体" pitchFamily="2" charset="-122"/>
                <a:cs typeface="Times New Roman" pitchFamily="18" charset="0"/>
              </a:rPr>
              <a:t>创建一个新的对象；</a:t>
            </a:r>
          </a:p>
          <a:p>
            <a:pPr eaLnBrk="1" hangingPunct="1">
              <a:buClr>
                <a:schemeClr val="tx1"/>
              </a:buClr>
              <a:buFont typeface="Wingdings" pitchFamily="2" charset="2"/>
              <a:buChar char="Ø"/>
            </a:pPr>
            <a:r>
              <a:rPr lang="zh-CN" altLang="en-US" sz="2000" b="1" dirty="0" smtClean="0">
                <a:solidFill>
                  <a:srgbClr val="000000"/>
                </a:solidFill>
                <a:ea typeface="宋体" pitchFamily="2" charset="-122"/>
                <a:cs typeface="Times New Roman" pitchFamily="18" charset="0"/>
              </a:rPr>
              <a:t>使用“</a:t>
            </a:r>
            <a:r>
              <a:rPr lang="zh-CN" altLang="en-US" sz="2000" b="1" dirty="0" smtClean="0">
                <a:solidFill>
                  <a:srgbClr val="FF5050"/>
                </a:solidFill>
                <a:ea typeface="宋体" pitchFamily="2" charset="-122"/>
                <a:cs typeface="Times New Roman" pitchFamily="18" charset="0"/>
              </a:rPr>
              <a:t>对象名</a:t>
            </a:r>
            <a:r>
              <a:rPr lang="en-US" altLang="zh-CN" sz="2000" b="1" dirty="0" smtClean="0">
                <a:solidFill>
                  <a:srgbClr val="FF5050"/>
                </a:solidFill>
                <a:ea typeface="宋体" pitchFamily="2" charset="-122"/>
                <a:cs typeface="Times New Roman" pitchFamily="18" charset="0"/>
              </a:rPr>
              <a:t>.</a:t>
            </a:r>
            <a:r>
              <a:rPr lang="zh-CN" altLang="en-US" sz="2000" b="1" dirty="0" smtClean="0">
                <a:solidFill>
                  <a:srgbClr val="FF5050"/>
                </a:solidFill>
                <a:ea typeface="宋体" pitchFamily="2" charset="-122"/>
                <a:cs typeface="Times New Roman" pitchFamily="18" charset="0"/>
              </a:rPr>
              <a:t>对象成员</a:t>
            </a:r>
            <a:r>
              <a:rPr lang="zh-CN" altLang="en-US" sz="2000" b="1" dirty="0" smtClean="0">
                <a:solidFill>
                  <a:srgbClr val="000000"/>
                </a:solidFill>
                <a:ea typeface="宋体" pitchFamily="2" charset="-122"/>
                <a:cs typeface="Times New Roman" pitchFamily="18" charset="0"/>
              </a:rPr>
              <a:t>”的方式访问对象成员（包括属性和方法）；</a:t>
            </a:r>
            <a:endParaRPr lang="zh-CN" altLang="en-US" sz="2000" b="1" dirty="0" smtClean="0">
              <a:ea typeface="宋体" pitchFamily="2" charset="-122"/>
              <a:cs typeface="Times New Roman" pitchFamily="18" charset="0"/>
            </a:endParaRPr>
          </a:p>
        </p:txBody>
      </p:sp>
      <p:sp>
        <p:nvSpPr>
          <p:cNvPr id="13316" name="Rectangle 4"/>
          <p:cNvSpPr>
            <a:spLocks noChangeArrowheads="1"/>
          </p:cNvSpPr>
          <p:nvPr/>
        </p:nvSpPr>
        <p:spPr bwMode="auto">
          <a:xfrm>
            <a:off x="179512" y="2815715"/>
            <a:ext cx="4032250" cy="3403304"/>
          </a:xfrm>
          <a:prstGeom prst="rect">
            <a:avLst/>
          </a:prstGeom>
          <a:noFill/>
          <a:ln w="9525">
            <a:solidFill>
              <a:schemeClr val="tx1"/>
            </a:solidFill>
            <a:miter lim="800000"/>
            <a:headEnd/>
            <a:tailEnd/>
          </a:ln>
        </p:spPr>
        <p:txBody>
          <a:bodyPr>
            <a:spAutoFit/>
          </a:bodyPr>
          <a:lstStyle/>
          <a:p>
            <a:pPr>
              <a:lnSpc>
                <a:spcPct val="75000"/>
              </a:lnSpc>
              <a:spcBef>
                <a:spcPct val="50000"/>
              </a:spcBef>
            </a:pPr>
            <a:r>
              <a:rPr lang="en-US" altLang="zh-CN" sz="2000" b="1" dirty="0">
                <a:ea typeface="宋体" pitchFamily="2" charset="-122"/>
                <a:cs typeface="Times New Roman" pitchFamily="18" charset="0"/>
              </a:rPr>
              <a:t>public class Animal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int</a:t>
            </a:r>
            <a:r>
              <a:rPr lang="en-US" altLang="zh-CN" sz="2000" b="1" dirty="0">
                <a:ea typeface="宋体" pitchFamily="2" charset="-122"/>
                <a:cs typeface="Times New Roman" pitchFamily="18" charset="0"/>
              </a:rPr>
              <a:t> legs;	    </a:t>
            </a:r>
          </a:p>
          <a:p>
            <a:pPr>
              <a:lnSpc>
                <a:spcPct val="75000"/>
              </a:lnSpc>
              <a:spcBef>
                <a:spcPct val="50000"/>
              </a:spcBef>
            </a:pPr>
            <a:r>
              <a:rPr lang="en-US" altLang="zh-CN" sz="2000" b="1" dirty="0">
                <a:ea typeface="宋体" pitchFamily="2" charset="-122"/>
                <a:cs typeface="Times New Roman" pitchFamily="18" charset="0"/>
              </a:rPr>
              <a:t>  public void  eat(){</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(“Eating.”);</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viod</a:t>
            </a:r>
            <a:r>
              <a:rPr lang="en-US" altLang="zh-CN" sz="2000" b="1" dirty="0">
                <a:ea typeface="宋体" pitchFamily="2" charset="-122"/>
                <a:cs typeface="Times New Roman" pitchFamily="18" charset="0"/>
              </a:rPr>
              <a:t> move(){</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(“Move.”);</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a:t>
            </a:r>
          </a:p>
        </p:txBody>
      </p:sp>
      <p:sp>
        <p:nvSpPr>
          <p:cNvPr id="13317" name="Rectangle 5"/>
          <p:cNvSpPr>
            <a:spLocks noChangeArrowheads="1"/>
          </p:cNvSpPr>
          <p:nvPr/>
        </p:nvSpPr>
        <p:spPr bwMode="auto">
          <a:xfrm>
            <a:off x="4197723" y="2348880"/>
            <a:ext cx="4752528" cy="4247317"/>
          </a:xfrm>
          <a:prstGeom prst="rect">
            <a:avLst/>
          </a:prstGeom>
          <a:noFill/>
          <a:ln w="9525">
            <a:noFill/>
            <a:miter lim="800000"/>
            <a:headEnd/>
            <a:tailEnd/>
          </a:ln>
        </p:spPr>
        <p:txBody>
          <a:bodyPr wrap="square">
            <a:spAutoFit/>
          </a:bodyPr>
          <a:lstStyle/>
          <a:p>
            <a:pPr>
              <a:lnSpc>
                <a:spcPct val="90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public class Zoo{</a:t>
            </a:r>
          </a:p>
          <a:p>
            <a:pPr>
              <a:lnSpc>
                <a:spcPct val="90000"/>
              </a:lnSpc>
              <a:spcBef>
                <a:spcPct val="50000"/>
              </a:spcBef>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Animal </a:t>
            </a:r>
            <a:r>
              <a:rPr lang="en-US" altLang="zh-CN" sz="2000" b="1" dirty="0" err="1">
                <a:solidFill>
                  <a:srgbClr val="0000FF"/>
                </a:solidFill>
                <a:ea typeface="宋体" pitchFamily="2" charset="-122"/>
                <a:cs typeface="Times New Roman" pitchFamily="18" charset="0"/>
              </a:rPr>
              <a:t>xb</a:t>
            </a:r>
            <a:r>
              <a:rPr lang="en-US" altLang="zh-CN" sz="2000" b="1" dirty="0">
                <a:solidFill>
                  <a:srgbClr val="0000FF"/>
                </a:solidFill>
                <a:ea typeface="宋体" pitchFamily="2" charset="-122"/>
                <a:cs typeface="Times New Roman" pitchFamily="18" charset="0"/>
              </a:rPr>
              <a:t>=new Animal();</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=4;</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xb.eat</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xb.move</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720348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7844" y="2198712"/>
            <a:ext cx="4056124" cy="4038600"/>
            <a:chOff x="144" y="672"/>
            <a:chExt cx="2496" cy="2544"/>
          </a:xfrm>
        </p:grpSpPr>
        <p:sp>
          <p:nvSpPr>
            <p:cNvPr id="7217" name="Rectangle 3"/>
            <p:cNvSpPr>
              <a:spLocks noChangeArrowheads="1"/>
            </p:cNvSpPr>
            <p:nvPr/>
          </p:nvSpPr>
          <p:spPr bwMode="auto">
            <a:xfrm>
              <a:off x="144" y="672"/>
              <a:ext cx="1488" cy="25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ea typeface="宋体" pitchFamily="2" charset="-122"/>
                <a:cs typeface="Times New Roman" pitchFamily="18" charset="0"/>
              </a:endParaRPr>
            </a:p>
          </p:txBody>
        </p:sp>
        <p:sp>
          <p:nvSpPr>
            <p:cNvPr id="7218" name="Text Box 4"/>
            <p:cNvSpPr txBox="1">
              <a:spLocks noChangeArrowheads="1"/>
            </p:cNvSpPr>
            <p:nvPr/>
          </p:nvSpPr>
          <p:spPr bwMode="auto">
            <a:xfrm>
              <a:off x="240" y="768"/>
              <a:ext cx="1056" cy="252"/>
            </a:xfrm>
            <a:prstGeom prst="rect">
              <a:avLst/>
            </a:prstGeom>
            <a:noFill/>
            <a:ln w="9525">
              <a:noFill/>
              <a:miter lim="800000"/>
              <a:headEnd/>
              <a:tailEnd/>
            </a:ln>
          </p:spPr>
          <p:txBody>
            <a:bodyPr>
              <a:spAutoFit/>
            </a:bodyPr>
            <a:lstStyle/>
            <a:p>
              <a:pPr>
                <a:spcBef>
                  <a:spcPct val="50000"/>
                </a:spcBef>
              </a:pPr>
              <a:r>
                <a:rPr lang="en-US" altLang="zh-CN" sz="2000" b="1" dirty="0" smtClean="0">
                  <a:ea typeface="宋体" pitchFamily="2" charset="-122"/>
                  <a:cs typeface="Times New Roman" pitchFamily="18" charset="0"/>
                </a:rPr>
                <a:t>Java </a:t>
              </a:r>
              <a:r>
                <a:rPr lang="zh-CN" altLang="en-US" sz="2000" b="1" dirty="0" smtClean="0">
                  <a:ea typeface="宋体" pitchFamily="2" charset="-122"/>
                  <a:cs typeface="Times New Roman" pitchFamily="18" charset="0"/>
                </a:rPr>
                <a:t>类</a:t>
              </a:r>
              <a:endParaRPr lang="zh-CN" altLang="en-US" sz="2000" b="1" dirty="0">
                <a:ea typeface="宋体" pitchFamily="2" charset="-122"/>
                <a:cs typeface="Times New Roman" pitchFamily="18" charset="0"/>
              </a:endParaRPr>
            </a:p>
          </p:txBody>
        </p:sp>
        <p:sp>
          <p:nvSpPr>
            <p:cNvPr id="7219" name="Text Box 5"/>
            <p:cNvSpPr txBox="1">
              <a:spLocks noChangeArrowheads="1"/>
            </p:cNvSpPr>
            <p:nvPr/>
          </p:nvSpPr>
          <p:spPr bwMode="auto">
            <a:xfrm>
              <a:off x="576" y="1056"/>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1</a:t>
              </a:r>
            </a:p>
          </p:txBody>
        </p:sp>
        <p:sp>
          <p:nvSpPr>
            <p:cNvPr id="7220" name="Text Box 6"/>
            <p:cNvSpPr txBox="1">
              <a:spLocks noChangeArrowheads="1"/>
            </p:cNvSpPr>
            <p:nvPr/>
          </p:nvSpPr>
          <p:spPr bwMode="auto">
            <a:xfrm>
              <a:off x="576" y="1376"/>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	</a:t>
              </a:r>
            </a:p>
          </p:txBody>
        </p:sp>
        <p:sp>
          <p:nvSpPr>
            <p:cNvPr id="7221" name="Text Box 7"/>
            <p:cNvSpPr txBox="1">
              <a:spLocks noChangeArrowheads="1"/>
            </p:cNvSpPr>
            <p:nvPr/>
          </p:nvSpPr>
          <p:spPr bwMode="auto">
            <a:xfrm>
              <a:off x="576" y="171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n</a:t>
              </a:r>
            </a:p>
          </p:txBody>
        </p:sp>
        <p:sp>
          <p:nvSpPr>
            <p:cNvPr id="7222" name="Text Box 8"/>
            <p:cNvSpPr txBox="1">
              <a:spLocks noChangeArrowheads="1"/>
            </p:cNvSpPr>
            <p:nvPr/>
          </p:nvSpPr>
          <p:spPr bwMode="auto">
            <a:xfrm>
              <a:off x="576" y="2048"/>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1</a:t>
              </a:r>
            </a:p>
          </p:txBody>
        </p:sp>
        <p:sp>
          <p:nvSpPr>
            <p:cNvPr id="7223" name="Text Box 9"/>
            <p:cNvSpPr txBox="1">
              <a:spLocks noChangeArrowheads="1"/>
            </p:cNvSpPr>
            <p:nvPr/>
          </p:nvSpPr>
          <p:spPr bwMode="auto">
            <a:xfrm>
              <a:off x="576" y="2432"/>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a:t>
              </a:r>
            </a:p>
          </p:txBody>
        </p:sp>
        <p:sp>
          <p:nvSpPr>
            <p:cNvPr id="7224" name="Text Box 10"/>
            <p:cNvSpPr txBox="1">
              <a:spLocks noChangeArrowheads="1"/>
            </p:cNvSpPr>
            <p:nvPr/>
          </p:nvSpPr>
          <p:spPr bwMode="auto">
            <a:xfrm>
              <a:off x="576" y="283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n</a:t>
              </a:r>
            </a:p>
          </p:txBody>
        </p:sp>
        <p:sp>
          <p:nvSpPr>
            <p:cNvPr id="7225" name="Line 11"/>
            <p:cNvSpPr>
              <a:spLocks noChangeShapeType="1"/>
            </p:cNvSpPr>
            <p:nvPr/>
          </p:nvSpPr>
          <p:spPr bwMode="auto">
            <a:xfrm>
              <a:off x="1392" y="1152"/>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6" name="Line 12"/>
            <p:cNvSpPr>
              <a:spLocks noChangeShapeType="1"/>
            </p:cNvSpPr>
            <p:nvPr/>
          </p:nvSpPr>
          <p:spPr bwMode="auto">
            <a:xfrm>
              <a:off x="1824" y="1152"/>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7" name="Line 13"/>
            <p:cNvSpPr>
              <a:spLocks noChangeShapeType="1"/>
            </p:cNvSpPr>
            <p:nvPr/>
          </p:nvSpPr>
          <p:spPr bwMode="auto">
            <a:xfrm flipH="1">
              <a:off x="1392" y="1824"/>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8" name="Text Box 14"/>
            <p:cNvSpPr txBox="1">
              <a:spLocks noChangeArrowheads="1"/>
            </p:cNvSpPr>
            <p:nvPr/>
          </p:nvSpPr>
          <p:spPr bwMode="auto">
            <a:xfrm>
              <a:off x="2064" y="1382"/>
              <a:ext cx="576"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属性</a:t>
              </a:r>
            </a:p>
          </p:txBody>
        </p:sp>
        <p:sp>
          <p:nvSpPr>
            <p:cNvPr id="7229" name="Line 15"/>
            <p:cNvSpPr>
              <a:spLocks noChangeShapeType="1"/>
            </p:cNvSpPr>
            <p:nvPr/>
          </p:nvSpPr>
          <p:spPr bwMode="auto">
            <a:xfrm>
              <a:off x="1824" y="1488"/>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0" name="Line 16"/>
            <p:cNvSpPr>
              <a:spLocks noChangeShapeType="1"/>
            </p:cNvSpPr>
            <p:nvPr/>
          </p:nvSpPr>
          <p:spPr bwMode="auto">
            <a:xfrm>
              <a:off x="1392" y="2208"/>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1" name="Line 17"/>
            <p:cNvSpPr>
              <a:spLocks noChangeShapeType="1"/>
            </p:cNvSpPr>
            <p:nvPr/>
          </p:nvSpPr>
          <p:spPr bwMode="auto">
            <a:xfrm>
              <a:off x="1824" y="2208"/>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2" name="Line 18"/>
            <p:cNvSpPr>
              <a:spLocks noChangeShapeType="1"/>
            </p:cNvSpPr>
            <p:nvPr/>
          </p:nvSpPr>
          <p:spPr bwMode="auto">
            <a:xfrm flipH="1">
              <a:off x="1392" y="2880"/>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3" name="Line 19"/>
            <p:cNvSpPr>
              <a:spLocks noChangeShapeType="1"/>
            </p:cNvSpPr>
            <p:nvPr/>
          </p:nvSpPr>
          <p:spPr bwMode="auto">
            <a:xfrm>
              <a:off x="1824" y="2544"/>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4" name="Text Box 20"/>
            <p:cNvSpPr txBox="1">
              <a:spLocks noChangeArrowheads="1"/>
            </p:cNvSpPr>
            <p:nvPr/>
          </p:nvSpPr>
          <p:spPr bwMode="auto">
            <a:xfrm>
              <a:off x="2064" y="2400"/>
              <a:ext cx="480"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方法</a:t>
              </a:r>
            </a:p>
          </p:txBody>
        </p:sp>
      </p:grpSp>
      <p:graphicFrame>
        <p:nvGraphicFramePr>
          <p:cNvPr id="447509" name="Group 21"/>
          <p:cNvGraphicFramePr>
            <a:graphicFrameLocks noGrp="1"/>
          </p:cNvGraphicFramePr>
          <p:nvPr>
            <p:extLst>
              <p:ext uri="{D42A27DB-BD31-4B8C-83A1-F6EECF244321}">
                <p14:modId xmlns:p14="http://schemas.microsoft.com/office/powerpoint/2010/main" val="1714175091"/>
              </p:ext>
            </p:extLst>
          </p:nvPr>
        </p:nvGraphicFramePr>
        <p:xfrm>
          <a:off x="5294313" y="1341438"/>
          <a:ext cx="1905000" cy="2067687"/>
        </p:xfrm>
        <a:graphic>
          <a:graphicData uri="http://schemas.openxmlformats.org/drawingml/2006/table">
            <a:tbl>
              <a:tblPr>
                <a:tableStyleId>{284E427A-3D55-4303-BF80-6455036E1DE7}</a:tableStyleId>
              </a:tblPr>
              <a:tblGrid>
                <a:gridCol w="1905000"/>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181" name="Text Box 31"/>
          <p:cNvSpPr txBox="1">
            <a:spLocks noChangeArrowheads="1"/>
          </p:cNvSpPr>
          <p:nvPr/>
        </p:nvSpPr>
        <p:spPr bwMode="auto">
          <a:xfrm>
            <a:off x="7732713" y="2027238"/>
            <a:ext cx="10668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7182" name="Text Box 32"/>
          <p:cNvSpPr txBox="1">
            <a:spLocks noChangeArrowheads="1"/>
          </p:cNvSpPr>
          <p:nvPr/>
        </p:nvSpPr>
        <p:spPr bwMode="auto">
          <a:xfrm>
            <a:off x="7656513" y="2027238"/>
            <a:ext cx="1524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数据</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属性</a:t>
            </a:r>
            <a:r>
              <a:rPr lang="en-US" altLang="zh-CN" sz="2000" b="1" dirty="0">
                <a:latin typeface="Times New Roman" pitchFamily="18" charset="0"/>
                <a:ea typeface="宋体" pitchFamily="2" charset="-122"/>
                <a:cs typeface="Times New Roman" pitchFamily="18" charset="0"/>
              </a:rPr>
              <a:t>)</a:t>
            </a:r>
          </a:p>
        </p:txBody>
      </p:sp>
      <p:sp>
        <p:nvSpPr>
          <p:cNvPr id="7183" name="Text Box 33"/>
          <p:cNvSpPr txBox="1">
            <a:spLocks noChangeArrowheads="1"/>
          </p:cNvSpPr>
          <p:nvPr/>
        </p:nvSpPr>
        <p:spPr bwMode="auto">
          <a:xfrm>
            <a:off x="7656513" y="2865438"/>
            <a:ext cx="1143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方法</a:t>
            </a:r>
          </a:p>
        </p:txBody>
      </p:sp>
      <p:sp>
        <p:nvSpPr>
          <p:cNvPr id="7184" name="Text Box 34"/>
          <p:cNvSpPr txBox="1">
            <a:spLocks noChangeArrowheads="1"/>
          </p:cNvSpPr>
          <p:nvPr/>
        </p:nvSpPr>
        <p:spPr bwMode="auto">
          <a:xfrm>
            <a:off x="7656513" y="1417638"/>
            <a:ext cx="762000" cy="400110"/>
          </a:xfrm>
          <a:prstGeom prst="rect">
            <a:avLst/>
          </a:prstGeom>
          <a:noFill/>
          <a:ln w="9525">
            <a:noFill/>
            <a:miter lim="800000"/>
            <a:headEnd/>
            <a:tailEnd/>
          </a:ln>
        </p:spPr>
        <p:txBody>
          <a:bodyPr wrap="square">
            <a:spAutoFit/>
          </a:bodyPr>
          <a:lstStyle/>
          <a:p>
            <a:pPr>
              <a:spcBef>
                <a:spcPct val="50000"/>
              </a:spcBef>
            </a:pPr>
            <a:r>
              <a:rPr lang="zh-CN" altLang="en-US" sz="2000" b="1" dirty="0" smtClean="0">
                <a:latin typeface="Times New Roman" pitchFamily="18" charset="0"/>
                <a:ea typeface="宋体" pitchFamily="2" charset="-122"/>
                <a:cs typeface="Times New Roman" pitchFamily="18" charset="0"/>
              </a:rPr>
              <a:t>类名</a:t>
            </a:r>
            <a:endParaRPr lang="zh-CN" altLang="en-US" sz="2000" b="1" dirty="0">
              <a:latin typeface="Times New Roman" pitchFamily="18" charset="0"/>
              <a:ea typeface="宋体" pitchFamily="2" charset="-122"/>
              <a:cs typeface="Times New Roman" pitchFamily="18" charset="0"/>
            </a:endParaRPr>
          </a:p>
        </p:txBody>
      </p:sp>
      <p:sp>
        <p:nvSpPr>
          <p:cNvPr id="7185" name="Line 35"/>
          <p:cNvSpPr>
            <a:spLocks noChangeShapeType="1"/>
          </p:cNvSpPr>
          <p:nvPr/>
        </p:nvSpPr>
        <p:spPr bwMode="auto">
          <a:xfrm>
            <a:off x="7199313" y="1570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6" name="Line 36"/>
          <p:cNvSpPr>
            <a:spLocks noChangeShapeType="1"/>
          </p:cNvSpPr>
          <p:nvPr/>
        </p:nvSpPr>
        <p:spPr bwMode="auto">
          <a:xfrm>
            <a:off x="7199313" y="21796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7" name="Line 37"/>
          <p:cNvSpPr>
            <a:spLocks noChangeShapeType="1"/>
          </p:cNvSpPr>
          <p:nvPr/>
        </p:nvSpPr>
        <p:spPr bwMode="auto">
          <a:xfrm>
            <a:off x="7199313" y="3094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graphicFrame>
        <p:nvGraphicFramePr>
          <p:cNvPr id="447526" name="Group 38"/>
          <p:cNvGraphicFramePr>
            <a:graphicFrameLocks noGrp="1"/>
          </p:cNvGraphicFramePr>
          <p:nvPr>
            <p:extLst>
              <p:ext uri="{D42A27DB-BD31-4B8C-83A1-F6EECF244321}">
                <p14:modId xmlns:p14="http://schemas.microsoft.com/office/powerpoint/2010/main" val="2811553417"/>
              </p:ext>
            </p:extLst>
          </p:nvPr>
        </p:nvGraphicFramePr>
        <p:xfrm>
          <a:off x="6742113" y="4402138"/>
          <a:ext cx="1974850" cy="1874013"/>
        </p:xfrm>
        <a:graphic>
          <a:graphicData uri="http://schemas.openxmlformats.org/drawingml/2006/table">
            <a:tbl>
              <a:tblPr>
                <a:tableStyleId>{35758FB7-9AC5-4552-8A53-C91805E547FA}</a:tableStyleId>
              </a:tblPr>
              <a:tblGrid>
                <a:gridCol w="1974850"/>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smtClean="0">
                          <a:ln>
                            <a:noFill/>
                          </a:ln>
                          <a:effectLst/>
                        </a:rPr>
                        <a:t>xh:Animal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06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legs=0</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graphicFrame>
        <p:nvGraphicFramePr>
          <p:cNvPr id="447536" name="Group 48"/>
          <p:cNvGraphicFramePr>
            <a:graphicFrameLocks noGrp="1"/>
          </p:cNvGraphicFramePr>
          <p:nvPr>
            <p:extLst>
              <p:ext uri="{D42A27DB-BD31-4B8C-83A1-F6EECF244321}">
                <p14:modId xmlns:p14="http://schemas.microsoft.com/office/powerpoint/2010/main" val="462560730"/>
              </p:ext>
            </p:extLst>
          </p:nvPr>
        </p:nvGraphicFramePr>
        <p:xfrm>
          <a:off x="4397375" y="4402138"/>
          <a:ext cx="1658938" cy="1894650"/>
        </p:xfrm>
        <a:graphic>
          <a:graphicData uri="http://schemas.openxmlformats.org/drawingml/2006/table">
            <a:tbl>
              <a:tblPr>
                <a:tableStyleId>{35758FB7-9AC5-4552-8A53-C91805E547FA}</a:tableStyleId>
              </a:tblPr>
              <a:tblGrid>
                <a:gridCol w="1658938"/>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smtClean="0">
                          <a:ln>
                            <a:noFill/>
                          </a:ln>
                          <a:effectLst/>
                        </a:rPr>
                        <a:t>xb:Animal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27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legs=4</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208" name="Line 58"/>
          <p:cNvSpPr>
            <a:spLocks noChangeShapeType="1"/>
          </p:cNvSpPr>
          <p:nvPr/>
        </p:nvSpPr>
        <p:spPr bwMode="auto">
          <a:xfrm>
            <a:off x="59801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09" name="Line 59"/>
          <p:cNvSpPr>
            <a:spLocks noChangeShapeType="1"/>
          </p:cNvSpPr>
          <p:nvPr/>
        </p:nvSpPr>
        <p:spPr bwMode="auto">
          <a:xfrm>
            <a:off x="68945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0" name="Line 60"/>
          <p:cNvSpPr>
            <a:spLocks noChangeShapeType="1"/>
          </p:cNvSpPr>
          <p:nvPr/>
        </p:nvSpPr>
        <p:spPr bwMode="auto">
          <a:xfrm flipH="1">
            <a:off x="5370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1" name="Line 61"/>
          <p:cNvSpPr>
            <a:spLocks noChangeShapeType="1"/>
          </p:cNvSpPr>
          <p:nvPr/>
        </p:nvSpPr>
        <p:spPr bwMode="auto">
          <a:xfrm flipH="1">
            <a:off x="6894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2" name="Line 62"/>
          <p:cNvSpPr>
            <a:spLocks noChangeShapeType="1"/>
          </p:cNvSpPr>
          <p:nvPr/>
        </p:nvSpPr>
        <p:spPr bwMode="auto">
          <a:xfrm>
            <a:off x="53705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3" name="Line 63"/>
          <p:cNvSpPr>
            <a:spLocks noChangeShapeType="1"/>
          </p:cNvSpPr>
          <p:nvPr/>
        </p:nvSpPr>
        <p:spPr bwMode="auto">
          <a:xfrm>
            <a:off x="75041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4" name="Text Box 64"/>
          <p:cNvSpPr txBox="1">
            <a:spLocks noChangeArrowheads="1"/>
          </p:cNvSpPr>
          <p:nvPr/>
        </p:nvSpPr>
        <p:spPr bwMode="auto">
          <a:xfrm>
            <a:off x="7504113" y="3687763"/>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7215" name="Text Box 65"/>
          <p:cNvSpPr txBox="1">
            <a:spLocks noChangeArrowheads="1"/>
          </p:cNvSpPr>
          <p:nvPr/>
        </p:nvSpPr>
        <p:spPr bwMode="auto">
          <a:xfrm>
            <a:off x="3821113" y="3703638"/>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3" name="右箭头 2"/>
          <p:cNvSpPr/>
          <p:nvPr/>
        </p:nvSpPr>
        <p:spPr>
          <a:xfrm>
            <a:off x="3533775" y="2307977"/>
            <a:ext cx="1254249" cy="6889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a:solidFill>
                  <a:schemeClr val="bg1"/>
                </a:solidFill>
                <a:latin typeface="Times New Roman" pitchFamily="18" charset="0"/>
                <a:ea typeface="宋体" pitchFamily="2" charset="-122"/>
                <a:cs typeface="Times New Roman" pitchFamily="18" charset="0"/>
              </a:rPr>
              <a:t>举例</a:t>
            </a:r>
            <a:endParaRPr lang="zh-CN" altLang="en-US" b="1" dirty="0">
              <a:solidFill>
                <a:schemeClr val="bg1"/>
              </a:solidFill>
              <a:latin typeface="Times New Roman" pitchFamily="18" charset="0"/>
              <a:ea typeface="宋体" pitchFamily="2" charset="-122"/>
              <a:cs typeface="Times New Roman" pitchFamily="18" charset="0"/>
            </a:endParaRPr>
          </a:p>
        </p:txBody>
      </p:sp>
      <p:sp>
        <p:nvSpPr>
          <p:cNvPr id="4" name="TextBox 3"/>
          <p:cNvSpPr txBox="1"/>
          <p:nvPr/>
        </p:nvSpPr>
        <p:spPr>
          <a:xfrm>
            <a:off x="3152933" y="692696"/>
            <a:ext cx="3579307" cy="646331"/>
          </a:xfrm>
          <a:prstGeom prst="rect">
            <a:avLst/>
          </a:prstGeom>
          <a:noFill/>
        </p:spPr>
        <p:txBody>
          <a:bodyPr wrap="square" rtlCol="0">
            <a:spAutoFit/>
          </a:bodyPr>
          <a:lstStyle/>
          <a:p>
            <a:r>
              <a:rPr lang="en-US" altLang="zh-CN" sz="3600" b="1" dirty="0" smtClean="0">
                <a:latin typeface="Times New Roman" pitchFamily="18" charset="0"/>
                <a:ea typeface="宋体" pitchFamily="2" charset="-122"/>
                <a:cs typeface="Times New Roman" pitchFamily="18" charset="0"/>
              </a:rPr>
              <a:t>Java </a:t>
            </a:r>
            <a:r>
              <a:rPr lang="zh-CN" altLang="en-US" sz="3600" b="1" dirty="0" smtClean="0">
                <a:latin typeface="Times New Roman" pitchFamily="18" charset="0"/>
                <a:ea typeface="宋体" pitchFamily="2" charset="-122"/>
                <a:cs typeface="Times New Roman" pitchFamily="18" charset="0"/>
              </a:rPr>
              <a:t>中类与对象 </a:t>
            </a:r>
            <a:endParaRPr lang="zh-CN" altLang="en-US" sz="3600" b="1"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034322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908720"/>
            <a:ext cx="6336704" cy="646331"/>
          </a:xfrm>
          <a:prstGeom prst="rect">
            <a:avLst/>
          </a:prstGeom>
          <a:noFill/>
        </p:spPr>
        <p:txBody>
          <a:bodyPr wrap="square" rtlCol="0">
            <a:spAutoFit/>
          </a:bodyPr>
          <a:lstStyle/>
          <a:p>
            <a:r>
              <a:rPr lang="zh-CN" altLang="en-US" sz="3600" b="1" dirty="0" smtClean="0">
                <a:latin typeface="Courier New" panose="02070309020205020404" pitchFamily="49" charset="0"/>
                <a:ea typeface="新宋体" panose="02010609030101010101" pitchFamily="49" charset="-122"/>
                <a:cs typeface="Courier New" panose="02070309020205020404" pitchFamily="49" charset="0"/>
              </a:rPr>
              <a:t>学习面向对象内容的三条主线</a:t>
            </a:r>
            <a:endParaRPr lang="zh-CN" altLang="en-US" sz="36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1043608" y="1988840"/>
            <a:ext cx="6264696" cy="2916889"/>
          </a:xfrm>
          <a:prstGeom prst="rect">
            <a:avLst/>
          </a:prstGeom>
          <a:noFill/>
        </p:spPr>
        <p:txBody>
          <a:bodyPr wrap="square" rtlCol="0">
            <a:spAutoFit/>
          </a:bodyPr>
          <a:lstStyle/>
          <a:p>
            <a:pPr>
              <a:lnSpc>
                <a:spcPct val="200000"/>
              </a:lnSpc>
            </a:pP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1</a:t>
            </a: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2.</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b="1"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3.</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其它关键字</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699690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772816"/>
            <a:ext cx="4824536" cy="2308324"/>
          </a:xfrm>
          <a:prstGeom prst="rect">
            <a:avLst/>
          </a:prstGeom>
          <a:noFill/>
        </p:spPr>
        <p:txBody>
          <a:bodyPr wrap="square" rtlCol="0">
            <a:spAutoFit/>
          </a:bodyPr>
          <a:lstStyle/>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白马非马，可乎？</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：“可。”</a:t>
            </a:r>
          </a:p>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a:t>
            </a:r>
            <a:r>
              <a:rPr lang="zh-CN" altLang="en-US" sz="2400" dirty="0" smtClean="0">
                <a:latin typeface="宋体" pitchFamily="2" charset="-122"/>
                <a:ea typeface="宋体" pitchFamily="2" charset="-122"/>
              </a:rPr>
              <a:t>“何哉？”</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：“马者，所以命形也。白者，所以命色也。命色者，非命形也，故曰白马非马。”</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750" y="497710"/>
            <a:ext cx="3197746" cy="6171650"/>
          </a:xfrm>
          <a:prstGeom prst="rect">
            <a:avLst/>
          </a:prstGeom>
        </p:spPr>
      </p:pic>
      <p:sp>
        <p:nvSpPr>
          <p:cNvPr id="3" name="乘号 2"/>
          <p:cNvSpPr/>
          <p:nvPr/>
        </p:nvSpPr>
        <p:spPr>
          <a:xfrm>
            <a:off x="3275856" y="3620448"/>
            <a:ext cx="1548172" cy="1224136"/>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334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55776" y="620688"/>
            <a:ext cx="4679939" cy="73798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4339" name="Rectangle 3"/>
          <p:cNvSpPr>
            <a:spLocks noGrp="1" noChangeArrowheads="1"/>
          </p:cNvSpPr>
          <p:nvPr>
            <p:ph type="body" idx="1"/>
          </p:nvPr>
        </p:nvSpPr>
        <p:spPr>
          <a:xfrm>
            <a:off x="179512" y="2276873"/>
            <a:ext cx="3168352" cy="2520280"/>
          </a:xfrm>
        </p:spPr>
        <p:txBody>
          <a:bodyPr>
            <a:normAutofit/>
          </a:bodyPr>
          <a:lstStyle/>
          <a:p>
            <a:pPr eaLnBrk="1" hangingPunct="1">
              <a:buClr>
                <a:schemeClr val="tx1"/>
              </a:buClr>
              <a:buFont typeface="Wingdings" pitchFamily="2" charset="2"/>
              <a:buChar char="Ø"/>
            </a:pPr>
            <a:r>
              <a:rPr lang="zh-CN" altLang="en-US" sz="2400" b="1" dirty="0" smtClean="0">
                <a:ea typeface="宋体" pitchFamily="2" charset="-122"/>
                <a:cs typeface="Times New Roman" pitchFamily="18" charset="0"/>
              </a:rPr>
              <a:t>如果创建了一个类的多个对象，对于类中定义的属性，每个对象都拥有各自的一套副本，且互不干扰。</a:t>
            </a:r>
          </a:p>
        </p:txBody>
      </p:sp>
      <p:sp>
        <p:nvSpPr>
          <p:cNvPr id="14340" name="Rectangle 4"/>
          <p:cNvSpPr>
            <a:spLocks noChangeArrowheads="1"/>
          </p:cNvSpPr>
          <p:nvPr/>
        </p:nvSpPr>
        <p:spPr bwMode="auto">
          <a:xfrm>
            <a:off x="3203848" y="1479432"/>
            <a:ext cx="5653515" cy="5266057"/>
          </a:xfrm>
          <a:prstGeom prst="rect">
            <a:avLst/>
          </a:prstGeom>
          <a:noFill/>
          <a:ln w="9525">
            <a:noFill/>
            <a:miter lim="800000"/>
            <a:headEnd/>
            <a:tailEnd/>
          </a:ln>
        </p:spPr>
        <p:txBody>
          <a:bodyPr wrap="square">
            <a:spAutoFit/>
          </a:bodyPr>
          <a:lstStyle/>
          <a:p>
            <a:pPr>
              <a:lnSpc>
                <a:spcPct val="75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75000"/>
              </a:lnSpc>
              <a:spcBef>
                <a:spcPct val="50000"/>
              </a:spcBef>
            </a:pPr>
            <a:r>
              <a:rPr lang="en-US" altLang="zh-CN" sz="2200" b="1" dirty="0">
                <a:solidFill>
                  <a:srgbClr val="C00000"/>
                </a:solidFill>
                <a:ea typeface="宋体" pitchFamily="2" charset="-122"/>
                <a:cs typeface="Times New Roman" pitchFamily="18" charset="0"/>
              </a:rPr>
              <a:t>public class Zoo{</a:t>
            </a:r>
          </a:p>
          <a:p>
            <a:pPr>
              <a:lnSpc>
                <a:spcPct val="75000"/>
              </a:lnSpc>
              <a:spcBef>
                <a:spcPct val="50000"/>
              </a:spcBef>
            </a:pPr>
            <a:r>
              <a:rPr lang="en-US" altLang="zh-CN" sz="2200" b="1" dirty="0">
                <a:solidFill>
                  <a:srgbClr val="C00000"/>
                </a:solidFill>
                <a:ea typeface="宋体" pitchFamily="2" charset="-122"/>
                <a:cs typeface="Times New Roman" pitchFamily="18" charset="0"/>
              </a:rPr>
              <a:t>    public static void main(String </a:t>
            </a:r>
            <a:r>
              <a:rPr lang="en-US" altLang="zh-CN" sz="2200" b="1" dirty="0" err="1">
                <a:solidFill>
                  <a:srgbClr val="C00000"/>
                </a:solidFill>
                <a:ea typeface="宋体" pitchFamily="2" charset="-122"/>
                <a:cs typeface="Times New Roman" pitchFamily="18" charset="0"/>
              </a:rPr>
              <a:t>args</a:t>
            </a:r>
            <a:r>
              <a:rPr lang="en-US" altLang="zh-CN" sz="2200" b="1" dirty="0">
                <a:solidFill>
                  <a:srgbClr val="C00000"/>
                </a:solidFill>
                <a:ea typeface="宋体" pitchFamily="2" charset="-122"/>
                <a:cs typeface="Times New Roman" pitchFamily="18" charset="0"/>
              </a:rPr>
              <a:t>[]){</a:t>
            </a:r>
          </a:p>
          <a:p>
            <a:pPr>
              <a:lnSpc>
                <a:spcPct val="55000"/>
              </a:lnSpc>
              <a:spcBef>
                <a:spcPct val="50000"/>
              </a:spcBef>
            </a:pPr>
            <a:r>
              <a:rPr lang="en-US" altLang="zh-CN" sz="2200" b="1" dirty="0">
                <a:solidFill>
                  <a:schemeClr val="accent2"/>
                </a:solidFill>
                <a:ea typeface="宋体" pitchFamily="2" charset="-122"/>
                <a:cs typeface="Times New Roman" pitchFamily="18" charset="0"/>
              </a:rPr>
              <a:t>	</a:t>
            </a:r>
            <a:r>
              <a:rPr lang="en-US" altLang="zh-CN" sz="2200" b="1" dirty="0">
                <a:solidFill>
                  <a:srgbClr val="0000FF"/>
                </a:solidFill>
                <a:ea typeface="宋体" pitchFamily="2" charset="-122"/>
                <a:cs typeface="Times New Roman" pitchFamily="18" charset="0"/>
              </a:rPr>
              <a:t>Animal </a:t>
            </a:r>
            <a:r>
              <a:rPr lang="en-US" altLang="zh-CN" sz="2200" b="1" dirty="0" err="1">
                <a:solidFill>
                  <a:srgbClr val="0000FF"/>
                </a:solidFill>
                <a:ea typeface="宋体" pitchFamily="2" charset="-122"/>
                <a:cs typeface="Times New Roman" pitchFamily="18" charset="0"/>
              </a:rPr>
              <a:t>xb</a:t>
            </a:r>
            <a:r>
              <a:rPr lang="en-US" altLang="zh-CN" sz="2200" b="1" dirty="0">
                <a:solidFill>
                  <a:srgbClr val="0000FF"/>
                </a:solidFill>
                <a:ea typeface="宋体" pitchFamily="2" charset="-122"/>
                <a:cs typeface="Times New Roman" pitchFamily="18" charset="0"/>
              </a:rPr>
              <a:t>=new Animal();</a:t>
            </a:r>
          </a:p>
          <a:p>
            <a:pPr>
              <a:lnSpc>
                <a:spcPct val="55000"/>
              </a:lnSpc>
              <a:spcBef>
                <a:spcPct val="50000"/>
              </a:spcBef>
            </a:pPr>
            <a:r>
              <a:rPr lang="en-US" altLang="zh-CN" sz="2200" b="1" dirty="0">
                <a:solidFill>
                  <a:srgbClr val="0000FF"/>
                </a:solidFill>
                <a:ea typeface="宋体" pitchFamily="2" charset="-122"/>
                <a:cs typeface="Times New Roman" pitchFamily="18" charset="0"/>
              </a:rPr>
              <a:t>	Animal </a:t>
            </a:r>
            <a:r>
              <a:rPr lang="en-US" altLang="zh-CN" sz="2200" b="1" dirty="0" err="1">
                <a:solidFill>
                  <a:srgbClr val="0000FF"/>
                </a:solidFill>
                <a:ea typeface="宋体" pitchFamily="2" charset="-122"/>
                <a:cs typeface="Times New Roman" pitchFamily="18" charset="0"/>
              </a:rPr>
              <a:t>xh</a:t>
            </a:r>
            <a:r>
              <a:rPr lang="en-US" altLang="zh-CN" sz="2200" b="1" dirty="0">
                <a:solidFill>
                  <a:srgbClr val="0000FF"/>
                </a:solidFill>
                <a:ea typeface="宋体" pitchFamily="2" charset="-122"/>
                <a:cs typeface="Times New Roman" pitchFamily="18" charset="0"/>
              </a:rPr>
              <a:t>=new Animal();</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smtClean="0">
                <a:solidFill>
                  <a:srgbClr val="C00000"/>
                </a:solidFill>
                <a:ea typeface="宋体" pitchFamily="2" charset="-122"/>
                <a:cs typeface="Times New Roman" pitchFamily="18" charset="0"/>
              </a:rPr>
              <a:t>}  }</a:t>
            </a:r>
            <a:endParaRPr lang="en-US" altLang="zh-CN" sz="22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75961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412776"/>
            <a:ext cx="1008112" cy="460851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59832" y="1196752"/>
            <a:ext cx="5760640" cy="48245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54024" y="5517232"/>
            <a:ext cx="1253680" cy="369332"/>
          </a:xfrm>
          <a:prstGeom prst="rect">
            <a:avLst/>
          </a:prstGeom>
          <a:noFill/>
        </p:spPr>
        <p:txBody>
          <a:bodyPr wrap="square" rtlCol="0">
            <a:spAutoFit/>
          </a:bodyPr>
          <a:lstStyle/>
          <a:p>
            <a:r>
              <a:rPr lang="en-US" altLang="zh-CN" dirty="0" err="1" smtClean="0"/>
              <a:t>animal:null</a:t>
            </a:r>
            <a:endParaRPr lang="zh-CN" altLang="en-US" dirty="0"/>
          </a:p>
        </p:txBody>
      </p:sp>
      <p:sp>
        <p:nvSpPr>
          <p:cNvPr id="7" name="TextBox 6"/>
          <p:cNvSpPr txBox="1"/>
          <p:nvPr/>
        </p:nvSpPr>
        <p:spPr>
          <a:xfrm>
            <a:off x="683568" y="5142873"/>
            <a:ext cx="1008112" cy="369332"/>
          </a:xfrm>
          <a:prstGeom prst="rect">
            <a:avLst/>
          </a:prstGeom>
          <a:noFill/>
        </p:spPr>
        <p:txBody>
          <a:bodyPr wrap="square" rtlCol="0">
            <a:spAutoFit/>
          </a:bodyPr>
          <a:lstStyle/>
          <a:p>
            <a:r>
              <a:rPr lang="en-US" altLang="zh-CN" dirty="0" smtClean="0"/>
              <a:t>animal2:</a:t>
            </a:r>
            <a:endParaRPr lang="zh-CN" altLang="en-US" dirty="0"/>
          </a:p>
        </p:txBody>
      </p:sp>
      <p:cxnSp>
        <p:nvCxnSpPr>
          <p:cNvPr id="9" name="直接连接符 8"/>
          <p:cNvCxnSpPr/>
          <p:nvPr/>
        </p:nvCxnSpPr>
        <p:spPr>
          <a:xfrm>
            <a:off x="683568" y="5512205"/>
            <a:ext cx="1008112" cy="502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3568" y="5013176"/>
            <a:ext cx="1008112" cy="502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7904" y="1700808"/>
            <a:ext cx="1728192" cy="259228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28184" y="1700808"/>
            <a:ext cx="1872208" cy="259228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V="1">
            <a:off x="1691680" y="1916832"/>
            <a:ext cx="4464496" cy="32260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a:graphicFrameLocks noGrp="1"/>
          </p:cNvGraphicFramePr>
          <p:nvPr>
            <p:extLst>
              <p:ext uri="{D42A27DB-BD31-4B8C-83A1-F6EECF244321}">
                <p14:modId xmlns:p14="http://schemas.microsoft.com/office/powerpoint/2010/main" val="3963484557"/>
              </p:ext>
            </p:extLst>
          </p:nvPr>
        </p:nvGraphicFramePr>
        <p:xfrm>
          <a:off x="3804084" y="1998349"/>
          <a:ext cx="1535832" cy="1311921"/>
        </p:xfrm>
        <a:graphic>
          <a:graphicData uri="http://schemas.openxmlformats.org/drawingml/2006/table">
            <a:tbl>
              <a:tblPr firstRow="1" bandRow="1">
                <a:tableStyleId>{5940675A-B579-460E-94D1-54222C63F5DA}</a:tableStyleId>
              </a:tblPr>
              <a:tblGrid>
                <a:gridCol w="1535832"/>
              </a:tblGrid>
              <a:tr h="437307">
                <a:tc>
                  <a:txBody>
                    <a:bodyPr/>
                    <a:lstStyle/>
                    <a:p>
                      <a:r>
                        <a:rPr lang="en-US" altLang="zh-CN" dirty="0" smtClean="0"/>
                        <a:t>legs:0</a:t>
                      </a:r>
                      <a:endParaRPr lang="zh-CN" altLang="en-US" dirty="0"/>
                    </a:p>
                  </a:txBody>
                  <a:tcPr/>
                </a:tc>
              </a:tr>
              <a:tr h="437307">
                <a:tc>
                  <a:txBody>
                    <a:bodyPr/>
                    <a:lstStyle/>
                    <a:p>
                      <a:r>
                        <a:rPr lang="en-US" altLang="zh-CN" dirty="0" smtClean="0"/>
                        <a:t>name:</a:t>
                      </a:r>
                      <a:r>
                        <a:rPr lang="zh-CN" altLang="en-US" dirty="0" smtClean="0"/>
                        <a:t>花花</a:t>
                      </a:r>
                      <a:endParaRPr lang="zh-CN" altLang="en-US" dirty="0"/>
                    </a:p>
                  </a:txBody>
                  <a:tcPr/>
                </a:tc>
              </a:tr>
              <a:tr h="437307">
                <a:tc>
                  <a:txBody>
                    <a:bodyPr/>
                    <a:lstStyle/>
                    <a:p>
                      <a:r>
                        <a:rPr lang="en-US" altLang="zh-CN" dirty="0" smtClean="0"/>
                        <a:t>weight:30</a:t>
                      </a:r>
                      <a:endParaRPr lang="zh-CN" altLang="en-US" dirty="0"/>
                    </a:p>
                  </a:txBody>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398231678"/>
              </p:ext>
            </p:extLst>
          </p:nvPr>
        </p:nvGraphicFramePr>
        <p:xfrm>
          <a:off x="6396372" y="1952400"/>
          <a:ext cx="1535832" cy="1311921"/>
        </p:xfrm>
        <a:graphic>
          <a:graphicData uri="http://schemas.openxmlformats.org/drawingml/2006/table">
            <a:tbl>
              <a:tblPr firstRow="1" bandRow="1">
                <a:tableStyleId>{5940675A-B579-460E-94D1-54222C63F5DA}</a:tableStyleId>
              </a:tblPr>
              <a:tblGrid>
                <a:gridCol w="1535832"/>
              </a:tblGrid>
              <a:tr h="437307">
                <a:tc>
                  <a:txBody>
                    <a:bodyPr/>
                    <a:lstStyle/>
                    <a:p>
                      <a:r>
                        <a:rPr lang="en-US" altLang="zh-CN" dirty="0" smtClean="0"/>
                        <a:t>legs:0</a:t>
                      </a:r>
                      <a:endParaRPr lang="zh-CN" altLang="en-US" dirty="0"/>
                    </a:p>
                  </a:txBody>
                  <a:tcPr/>
                </a:tc>
              </a:tr>
              <a:tr h="437307">
                <a:tc>
                  <a:txBody>
                    <a:bodyPr/>
                    <a:lstStyle/>
                    <a:p>
                      <a:r>
                        <a:rPr lang="en-US" altLang="zh-CN" dirty="0" smtClean="0"/>
                        <a:t>name:</a:t>
                      </a:r>
                      <a:r>
                        <a:rPr lang="zh-CN" altLang="en-US" dirty="0" smtClean="0"/>
                        <a:t>小白</a:t>
                      </a:r>
                      <a:endParaRPr lang="zh-CN" altLang="en-US" dirty="0"/>
                    </a:p>
                  </a:txBody>
                  <a:tcPr/>
                </a:tc>
              </a:tr>
              <a:tr h="437307">
                <a:tc>
                  <a:txBody>
                    <a:bodyPr/>
                    <a:lstStyle/>
                    <a:p>
                      <a:r>
                        <a:rPr lang="en-US" altLang="zh-CN" dirty="0" smtClean="0"/>
                        <a:t>weight:20</a:t>
                      </a:r>
                      <a:endParaRPr lang="zh-CN" altLang="en-US" dirty="0"/>
                    </a:p>
                  </a:txBody>
                  <a:tcPr/>
                </a:tc>
              </a:tr>
            </a:tbl>
          </a:graphicData>
        </a:graphic>
      </p:graphicFrame>
      <p:sp>
        <p:nvSpPr>
          <p:cNvPr id="19" name="TextBox 18"/>
          <p:cNvSpPr txBox="1"/>
          <p:nvPr/>
        </p:nvSpPr>
        <p:spPr>
          <a:xfrm>
            <a:off x="654024" y="4112929"/>
            <a:ext cx="1008112" cy="923330"/>
          </a:xfrm>
          <a:prstGeom prst="rect">
            <a:avLst/>
          </a:prstGeom>
          <a:noFill/>
        </p:spPr>
        <p:txBody>
          <a:bodyPr wrap="square" rtlCol="0">
            <a:spAutoFit/>
          </a:bodyPr>
          <a:lstStyle/>
          <a:p>
            <a:r>
              <a:rPr lang="en-US" altLang="zh-CN" dirty="0" smtClean="0"/>
              <a:t>animal3:</a:t>
            </a:r>
            <a:r>
              <a:rPr lang="en-US" altLang="zh-CN" dirty="0"/>
              <a:t>0x1234</a:t>
            </a:r>
            <a:endParaRPr lang="zh-CN" altLang="en-US" dirty="0"/>
          </a:p>
          <a:p>
            <a:endParaRPr lang="zh-CN" altLang="en-US" dirty="0"/>
          </a:p>
        </p:txBody>
      </p:sp>
      <p:cxnSp>
        <p:nvCxnSpPr>
          <p:cNvPr id="21" name="直接箭头连接符 20"/>
          <p:cNvCxnSpPr/>
          <p:nvPr/>
        </p:nvCxnSpPr>
        <p:spPr>
          <a:xfrm flipV="1">
            <a:off x="1691680" y="1916832"/>
            <a:ext cx="2016224" cy="23762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414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933" y="1290902"/>
            <a:ext cx="8712968" cy="461665"/>
          </a:xfrm>
          <a:prstGeom prst="rect">
            <a:avLst/>
          </a:prstGeom>
          <a:noFill/>
        </p:spPr>
        <p:txBody>
          <a:bodyPr wrap="square" rtlCol="0">
            <a:spAutoFit/>
          </a:bodyPr>
          <a:lstStyle/>
          <a:p>
            <a:r>
              <a:rPr lang="zh-CN" altLang="en-US" sz="2400" b="1" dirty="0" smtClean="0">
                <a:ea typeface="宋体" pitchFamily="2" charset="-122"/>
                <a:cs typeface="Times New Roman" pitchFamily="18" charset="0"/>
              </a:rPr>
              <a:t>编写教师类和学生类，并通过测试类创建对象进行测试</a:t>
            </a:r>
            <a:endParaRPr lang="zh-CN" altLang="en-US" sz="2400" b="1" dirty="0">
              <a:ea typeface="宋体" pitchFamily="2" charset="-122"/>
              <a:cs typeface="Times New Roman" pitchFamily="18" charset="0"/>
            </a:endParaRPr>
          </a:p>
        </p:txBody>
      </p:sp>
      <p:graphicFrame>
        <p:nvGraphicFramePr>
          <p:cNvPr id="5" name="Group 4"/>
          <p:cNvGraphicFramePr>
            <a:graphicFrameLocks noGrp="1"/>
          </p:cNvGraphicFramePr>
          <p:nvPr>
            <p:extLst>
              <p:ext uri="{D42A27DB-BD31-4B8C-83A1-F6EECF244321}">
                <p14:modId xmlns:p14="http://schemas.microsoft.com/office/powerpoint/2010/main" val="286143413"/>
              </p:ext>
            </p:extLst>
          </p:nvPr>
        </p:nvGraphicFramePr>
        <p:xfrm>
          <a:off x="818539" y="1988840"/>
          <a:ext cx="3024336" cy="4224668"/>
        </p:xfrm>
        <a:graphic>
          <a:graphicData uri="http://schemas.openxmlformats.org/drawingml/2006/table">
            <a:tbl>
              <a:tblPr>
                <a:tableStyleId>{3C2FFA5D-87B4-456A-9821-1D502468CF0F}</a:tableStyleId>
              </a:tblPr>
              <a:tblGrid>
                <a:gridCol w="3024336"/>
              </a:tblGrid>
              <a:tr h="8145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学生类</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r h="20926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属性：</a:t>
                      </a:r>
                      <a:endParaRPr kumimoji="1" lang="en-US" altLang="zh-CN"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姓名</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年龄</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参加的课程</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兴趣</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r h="1197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方法：</a:t>
                      </a:r>
                      <a:endParaRPr kumimoji="1" lang="en-US" altLang="zh-CN"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显示学生的个人信息</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bl>
          </a:graphicData>
        </a:graphic>
      </p:graphicFrame>
      <p:graphicFrame>
        <p:nvGraphicFramePr>
          <p:cNvPr id="6" name="Group 4"/>
          <p:cNvGraphicFramePr>
            <a:graphicFrameLocks noGrp="1"/>
          </p:cNvGraphicFramePr>
          <p:nvPr>
            <p:extLst>
              <p:ext uri="{D42A27DB-BD31-4B8C-83A1-F6EECF244321}">
                <p14:modId xmlns:p14="http://schemas.microsoft.com/office/powerpoint/2010/main" val="2933238210"/>
              </p:ext>
            </p:extLst>
          </p:nvPr>
        </p:nvGraphicFramePr>
        <p:xfrm>
          <a:off x="4842030" y="1988840"/>
          <a:ext cx="3024336" cy="4202754"/>
        </p:xfrm>
        <a:graphic>
          <a:graphicData uri="http://schemas.openxmlformats.org/drawingml/2006/table">
            <a:tbl>
              <a:tblPr>
                <a:tableStyleId>{3C2FFA5D-87B4-456A-9821-1D502468CF0F}</a:tableStyleId>
              </a:tblPr>
              <a:tblGrid>
                <a:gridCol w="3024336"/>
              </a:tblGrid>
              <a:tr h="805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教师类</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r h="21145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属性：</a:t>
                      </a:r>
                      <a:endParaRPr kumimoji="1" lang="en-US" altLang="zh-CN"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姓名</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专业</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教授的课程</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教龄</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r h="11842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方法：</a:t>
                      </a:r>
                      <a:endParaRPr kumimoji="1" lang="en-US" altLang="zh-CN"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显示教师的个人信息</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bl>
          </a:graphicData>
        </a:graphic>
      </p:graphicFrame>
      <p:sp>
        <p:nvSpPr>
          <p:cNvPr id="7" name="TextBox 6"/>
          <p:cNvSpPr txBox="1"/>
          <p:nvPr/>
        </p:nvSpPr>
        <p:spPr>
          <a:xfrm>
            <a:off x="3851920" y="651715"/>
            <a:ext cx="1980220"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练  习 </a:t>
            </a:r>
            <a:r>
              <a:rPr lang="en-US" altLang="zh-CN" sz="3600" b="1" dirty="0" smtClean="0">
                <a:ea typeface="宋体" pitchFamily="2" charset="-122"/>
                <a:cs typeface="Times New Roman" pitchFamily="18" charset="0"/>
              </a:rPr>
              <a:t>1</a:t>
            </a:r>
            <a:endParaRPr lang="zh-CN" altLang="en-US" sz="3600" dirty="0">
              <a:ea typeface="宋体" pitchFamily="2" charset="-122"/>
              <a:cs typeface="Times New Roman" pitchFamily="18" charset="0"/>
            </a:endParaRPr>
          </a:p>
        </p:txBody>
      </p:sp>
    </p:spTree>
    <p:extLst>
      <p:ext uri="{BB962C8B-B14F-4D97-AF65-F5344CB8AC3E}">
        <p14:creationId xmlns:p14="http://schemas.microsoft.com/office/powerpoint/2010/main" val="317216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47864" y="620688"/>
            <a:ext cx="2771832" cy="792088"/>
          </a:xfrm>
        </p:spPr>
        <p:txBody>
          <a:bodyPr>
            <a:normAutofit/>
          </a:bodyPr>
          <a:lstStyle/>
          <a:p>
            <a:pPr eaLnBrk="1" hangingPunct="1"/>
            <a:r>
              <a:rPr lang="zh-CN" altLang="en-US" b="1" dirty="0" smtClean="0">
                <a:latin typeface="宋体" pitchFamily="2" charset="-122"/>
                <a:ea typeface="宋体" pitchFamily="2" charset="-122"/>
                <a:cs typeface="Arial Unicode MS" pitchFamily="34" charset="-122"/>
              </a:rPr>
              <a:t>提 示</a:t>
            </a:r>
          </a:p>
        </p:txBody>
      </p:sp>
      <p:sp>
        <p:nvSpPr>
          <p:cNvPr id="15363" name="Rectangle 3"/>
          <p:cNvSpPr>
            <a:spLocks noGrp="1" noChangeArrowheads="1"/>
          </p:cNvSpPr>
          <p:nvPr>
            <p:ph type="body" idx="1"/>
          </p:nvPr>
        </p:nvSpPr>
        <p:spPr>
          <a:xfrm>
            <a:off x="250825" y="1785926"/>
            <a:ext cx="8353624" cy="3227250"/>
          </a:xfrm>
        </p:spPr>
        <p:txBody>
          <a:bodyPr/>
          <a:lstStyle/>
          <a:p>
            <a:pPr algn="just" eaLnBrk="1" hangingPunct="1">
              <a:buClr>
                <a:srgbClr val="000000"/>
              </a:buClr>
              <a:buFont typeface="Wingdings" pitchFamily="2" charset="2"/>
              <a:buChar char="l"/>
            </a:pPr>
            <a:r>
              <a:rPr lang="zh-CN" altLang="en-US" sz="2800" b="1" dirty="0" smtClean="0">
                <a:solidFill>
                  <a:srgbClr val="000000"/>
                </a:solidFill>
                <a:latin typeface="宋体" pitchFamily="2" charset="-122"/>
                <a:ea typeface="宋体" pitchFamily="2" charset="-122"/>
                <a:cs typeface="Arial Unicode MS" pitchFamily="34" charset="-122"/>
              </a:rPr>
              <a:t>类的访问机制：</a:t>
            </a:r>
          </a:p>
          <a:p>
            <a:pPr lvl="1" algn="just" eaLnBrk="1" hangingPunct="1">
              <a:buClr>
                <a:srgbClr val="000000"/>
              </a:buClr>
              <a:buFont typeface="Wingdings" pitchFamily="2" charset="2"/>
              <a:buChar char="v"/>
            </a:pPr>
            <a:r>
              <a:rPr lang="zh-CN" altLang="en-US" sz="2400" b="1" dirty="0" smtClean="0">
                <a:solidFill>
                  <a:srgbClr val="FF0000"/>
                </a:solidFill>
                <a:latin typeface="宋体" pitchFamily="2" charset="-122"/>
                <a:ea typeface="宋体" pitchFamily="2" charset="-122"/>
                <a:cs typeface="Arial Unicode MS" pitchFamily="34" charset="-122"/>
              </a:rPr>
              <a:t>在一个类中的访问机制：</a:t>
            </a:r>
            <a:r>
              <a:rPr lang="zh-CN" altLang="en-US" sz="2400" b="1" dirty="0" smtClean="0">
                <a:solidFill>
                  <a:srgbClr val="000000"/>
                </a:solidFill>
                <a:latin typeface="宋体" pitchFamily="2" charset="-122"/>
                <a:ea typeface="宋体" pitchFamily="2" charset="-122"/>
                <a:cs typeface="Arial Unicode MS" pitchFamily="34" charset="-122"/>
              </a:rPr>
              <a:t>类中的方法可以直接访问类中的成员变量。（例外：</a:t>
            </a:r>
            <a:r>
              <a:rPr lang="en-US" altLang="zh-CN" sz="2400" b="1" dirty="0" smtClean="0">
                <a:solidFill>
                  <a:srgbClr val="0000FF"/>
                </a:solidFill>
                <a:latin typeface="宋体" pitchFamily="2" charset="-122"/>
                <a:ea typeface="宋体" pitchFamily="2" charset="-122"/>
                <a:cs typeface="Arial Unicode MS" pitchFamily="34" charset="-122"/>
              </a:rPr>
              <a:t>static</a:t>
            </a:r>
            <a:r>
              <a:rPr lang="zh-CN" altLang="en-US" sz="2400" b="1" dirty="0" smtClean="0">
                <a:solidFill>
                  <a:srgbClr val="0000FF"/>
                </a:solidFill>
                <a:latin typeface="宋体" pitchFamily="2" charset="-122"/>
                <a:ea typeface="宋体" pitchFamily="2" charset="-122"/>
                <a:cs typeface="Arial Unicode MS" pitchFamily="34" charset="-122"/>
              </a:rPr>
              <a:t>方法访问非</a:t>
            </a:r>
            <a:r>
              <a:rPr lang="en-US" altLang="zh-CN" b="1" dirty="0" smtClean="0">
                <a:solidFill>
                  <a:srgbClr val="0000FF"/>
                </a:solidFill>
                <a:latin typeface="宋体" pitchFamily="2" charset="-122"/>
                <a:ea typeface="宋体" pitchFamily="2" charset="-122"/>
                <a:cs typeface="Arial Unicode MS" pitchFamily="34" charset="-122"/>
              </a:rPr>
              <a:t>static</a:t>
            </a:r>
            <a:r>
              <a:rPr lang="zh-CN" altLang="en-US" b="1" dirty="0" smtClean="0">
                <a:solidFill>
                  <a:srgbClr val="0000FF"/>
                </a:solidFill>
                <a:latin typeface="宋体" pitchFamily="2" charset="-122"/>
                <a:ea typeface="宋体" pitchFamily="2" charset="-122"/>
                <a:cs typeface="Arial Unicode MS" pitchFamily="34" charset="-122"/>
              </a:rPr>
              <a:t>，</a:t>
            </a:r>
            <a:r>
              <a:rPr lang="zh-CN" altLang="en-US" sz="2400" b="1" dirty="0" smtClean="0">
                <a:solidFill>
                  <a:srgbClr val="0000FF"/>
                </a:solidFill>
                <a:latin typeface="宋体" pitchFamily="2" charset="-122"/>
                <a:ea typeface="宋体" pitchFamily="2" charset="-122"/>
                <a:cs typeface="Arial Unicode MS" pitchFamily="34" charset="-122"/>
              </a:rPr>
              <a:t>编译不通过。</a:t>
            </a:r>
            <a:r>
              <a:rPr lang="zh-CN" altLang="en-US" sz="2400" b="1" dirty="0" smtClean="0">
                <a:solidFill>
                  <a:srgbClr val="000000"/>
                </a:solidFill>
                <a:latin typeface="宋体" pitchFamily="2" charset="-122"/>
                <a:ea typeface="宋体" pitchFamily="2" charset="-122"/>
                <a:cs typeface="Arial Unicode MS" pitchFamily="34" charset="-122"/>
              </a:rPr>
              <a:t>）</a:t>
            </a:r>
            <a:endParaRPr lang="en-US" altLang="zh-CN" sz="2400" b="1" dirty="0" smtClean="0">
              <a:solidFill>
                <a:srgbClr val="000000"/>
              </a:solidFill>
              <a:latin typeface="宋体" pitchFamily="2" charset="-122"/>
              <a:ea typeface="宋体" pitchFamily="2" charset="-122"/>
              <a:cs typeface="Arial Unicode MS" pitchFamily="34" charset="-122"/>
            </a:endParaRPr>
          </a:p>
          <a:p>
            <a:pPr lvl="1" algn="just" eaLnBrk="1" hangingPunct="1">
              <a:buClr>
                <a:srgbClr val="000000"/>
              </a:buClr>
              <a:buFont typeface="Wingdings" pitchFamily="2" charset="2"/>
              <a:buChar char="v"/>
            </a:pPr>
            <a:endParaRPr lang="zh-CN" altLang="en-US" sz="2400" b="1" dirty="0" smtClean="0">
              <a:solidFill>
                <a:srgbClr val="000000"/>
              </a:solidFill>
              <a:latin typeface="宋体" pitchFamily="2" charset="-122"/>
              <a:ea typeface="宋体" pitchFamily="2" charset="-122"/>
              <a:cs typeface="Arial Unicode MS" pitchFamily="34" charset="-122"/>
            </a:endParaRPr>
          </a:p>
          <a:p>
            <a:pPr lvl="1" algn="just" eaLnBrk="1" hangingPunct="1">
              <a:buClr>
                <a:srgbClr val="000000"/>
              </a:buClr>
              <a:buFont typeface="Wingdings" pitchFamily="2" charset="2"/>
              <a:buChar char="v"/>
            </a:pPr>
            <a:r>
              <a:rPr lang="zh-CN" altLang="en-US" sz="2400" b="1" dirty="0" smtClean="0">
                <a:solidFill>
                  <a:srgbClr val="FF0000"/>
                </a:solidFill>
                <a:latin typeface="宋体" pitchFamily="2" charset="-122"/>
                <a:ea typeface="宋体" pitchFamily="2" charset="-122"/>
                <a:cs typeface="Arial Unicode MS" pitchFamily="34" charset="-122"/>
              </a:rPr>
              <a:t>在不同类中的访问机制：</a:t>
            </a:r>
            <a:r>
              <a:rPr lang="zh-CN" altLang="en-US" sz="2400" b="1" dirty="0" smtClean="0">
                <a:solidFill>
                  <a:srgbClr val="000000"/>
                </a:solidFill>
                <a:latin typeface="宋体" pitchFamily="2" charset="-122"/>
                <a:ea typeface="宋体" pitchFamily="2" charset="-122"/>
                <a:cs typeface="Arial Unicode MS" pitchFamily="34" charset="-122"/>
              </a:rPr>
              <a:t>先创建要访问类的对象，再用对象访问类中定义的成员。</a:t>
            </a:r>
          </a:p>
          <a:p>
            <a:pPr lvl="1" algn="just" eaLnBrk="1" hangingPunct="1">
              <a:buClr>
                <a:srgbClr val="000000"/>
              </a:buClr>
              <a:buFont typeface="Wingdings" pitchFamily="2" charset="2"/>
              <a:buChar char="v"/>
            </a:pPr>
            <a:endParaRPr lang="zh-CN" altLang="en-US" sz="2400" b="1" dirty="0" smtClean="0">
              <a:solidFill>
                <a:srgbClr val="000000"/>
              </a:solidFill>
              <a:latin typeface="宋体" pitchFamily="2" charset="-122"/>
              <a:ea typeface="宋体" pitchFamily="2" charset="-122"/>
              <a:cs typeface="Arial Unicode MS" pitchFamily="34" charset="-122"/>
            </a:endParaRPr>
          </a:p>
        </p:txBody>
      </p:sp>
    </p:spTree>
    <p:extLst>
      <p:ext uri="{BB962C8B-B14F-4D97-AF65-F5344CB8AC3E}">
        <p14:creationId xmlns:p14="http://schemas.microsoft.com/office/powerpoint/2010/main" val="838939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05600" y="620688"/>
            <a:ext cx="3672408" cy="713151"/>
          </a:xfrm>
          <a:noFill/>
        </p:spPr>
        <p:txBody>
          <a:bodyPr lIns="92075" tIns="46038" rIns="92075" bIns="46038">
            <a:normAutofit/>
          </a:bodyPr>
          <a:lstStyle/>
          <a:p>
            <a:pPr eaLnBrk="1" hangingPunct="1"/>
            <a:r>
              <a:rPr lang="zh-CN" altLang="en-US" b="1" dirty="0" smtClean="0">
                <a:latin typeface="+mn-lt"/>
                <a:ea typeface="宋体" pitchFamily="2" charset="-122"/>
                <a:cs typeface="Times New Roman" pitchFamily="18" charset="0"/>
              </a:rPr>
              <a:t>对象的产生</a:t>
            </a:r>
          </a:p>
        </p:txBody>
      </p:sp>
      <p:sp>
        <p:nvSpPr>
          <p:cNvPr id="16387" name="Rectangle 3"/>
          <p:cNvSpPr>
            <a:spLocks noGrp="1" noChangeArrowheads="1"/>
          </p:cNvSpPr>
          <p:nvPr>
            <p:ph type="body" sz="half" idx="1"/>
          </p:nvPr>
        </p:nvSpPr>
        <p:spPr>
          <a:xfrm>
            <a:off x="507041" y="1340768"/>
            <a:ext cx="8496300" cy="2519362"/>
          </a:xfrm>
          <a:noFill/>
        </p:spPr>
        <p:txBody>
          <a:bodyPr lIns="92075" tIns="46038" rIns="92075" bIns="46038">
            <a:noAutofit/>
          </a:bodyPr>
          <a:lstStyle/>
          <a:p>
            <a:pPr eaLnBrk="1" hangingPunct="1">
              <a:lnSpc>
                <a:spcPct val="80000"/>
              </a:lnSpc>
              <a:buFontTx/>
              <a:buNone/>
            </a:pPr>
            <a:r>
              <a:rPr lang="en-US" altLang="zh-CN" sz="2400" b="1" dirty="0" smtClean="0">
                <a:ea typeface="宋体" pitchFamily="2" charset="-122"/>
                <a:cs typeface="Times New Roman" pitchFamily="18" charset="0"/>
              </a:rPr>
              <a:t>class Person{</a:t>
            </a:r>
          </a:p>
          <a:p>
            <a:pPr eaLnBrk="1" hangingPunct="1">
              <a:lnSpc>
                <a:spcPct val="80000"/>
              </a:lnSpc>
              <a:buFontTx/>
              <a:buNone/>
            </a:pPr>
            <a:r>
              <a:rPr lang="en-US" altLang="zh-CN" sz="2400" b="1" dirty="0" smtClean="0">
                <a:ea typeface="宋体" pitchFamily="2" charset="-122"/>
                <a:cs typeface="Times New Roman" pitchFamily="18" charset="0"/>
              </a:rPr>
              <a:t>	</a:t>
            </a:r>
            <a:r>
              <a:rPr lang="en-US" altLang="zh-CN" sz="2400" b="1" dirty="0" err="1" smtClean="0">
                <a:ea typeface="宋体" pitchFamily="2" charset="-122"/>
                <a:cs typeface="Times New Roman" pitchFamily="18" charset="0"/>
              </a:rPr>
              <a:t>int</a:t>
            </a:r>
            <a:r>
              <a:rPr lang="en-US" altLang="zh-CN" sz="2400" b="1" dirty="0" smtClean="0">
                <a:ea typeface="宋体" pitchFamily="2" charset="-122"/>
                <a:cs typeface="Times New Roman" pitchFamily="18" charset="0"/>
              </a:rPr>
              <a:t> age;</a:t>
            </a:r>
          </a:p>
          <a:p>
            <a:pPr eaLnBrk="1" hangingPunct="1">
              <a:lnSpc>
                <a:spcPct val="80000"/>
              </a:lnSpc>
              <a:buFontTx/>
              <a:buNone/>
            </a:pPr>
            <a:r>
              <a:rPr lang="en-US" altLang="zh-CN" sz="2400" b="1" dirty="0" smtClean="0">
                <a:ea typeface="宋体" pitchFamily="2" charset="-122"/>
                <a:cs typeface="Times New Roman" pitchFamily="18" charset="0"/>
              </a:rPr>
              <a:t>	void shout(){</a:t>
            </a:r>
          </a:p>
          <a:p>
            <a:pPr eaLnBrk="1" hangingPunct="1">
              <a:lnSpc>
                <a:spcPct val="80000"/>
              </a:lnSpc>
              <a:buFontTx/>
              <a:buNone/>
            </a:pPr>
            <a:r>
              <a:rPr lang="en-US" altLang="zh-CN" sz="2400" b="1" dirty="0" smtClean="0">
                <a:ea typeface="宋体" pitchFamily="2" charset="-122"/>
                <a:cs typeface="Times New Roman" pitchFamily="18" charset="0"/>
              </a:rPr>
              <a:t>		</a:t>
            </a:r>
            <a:r>
              <a:rPr lang="en-US" altLang="zh-CN" sz="2400" b="1" dirty="0" err="1" smtClean="0">
                <a:ea typeface="宋体" pitchFamily="2" charset="-122"/>
                <a:cs typeface="Times New Roman" pitchFamily="18" charset="0"/>
              </a:rPr>
              <a:t>System.out.println</a:t>
            </a:r>
            <a:r>
              <a:rPr lang="en-US" altLang="zh-CN" sz="2400" b="1" dirty="0" smtClean="0">
                <a:ea typeface="宋体" pitchFamily="2" charset="-122"/>
                <a:cs typeface="Times New Roman" pitchFamily="18" charset="0"/>
              </a:rPr>
              <a:t>(“</a:t>
            </a:r>
            <a:r>
              <a:rPr lang="en-US" altLang="zh-CN" sz="2400" b="1" dirty="0" err="1" smtClean="0">
                <a:ea typeface="宋体" pitchFamily="2" charset="-122"/>
                <a:cs typeface="Times New Roman" pitchFamily="18" charset="0"/>
              </a:rPr>
              <a:t>oh,my</a:t>
            </a:r>
            <a:r>
              <a:rPr lang="en-US" altLang="zh-CN" sz="2400" b="1" dirty="0" smtClean="0">
                <a:ea typeface="宋体" pitchFamily="2" charset="-122"/>
                <a:cs typeface="Times New Roman" pitchFamily="18" charset="0"/>
              </a:rPr>
              <a:t> god! I am ” + age);</a:t>
            </a:r>
          </a:p>
          <a:p>
            <a:pPr eaLnBrk="1" hangingPunct="1">
              <a:lnSpc>
                <a:spcPct val="80000"/>
              </a:lnSpc>
              <a:buFontTx/>
              <a:buNone/>
            </a:pPr>
            <a:r>
              <a:rPr lang="en-US" altLang="zh-CN" sz="2400" b="1" dirty="0" smtClean="0">
                <a:ea typeface="宋体" pitchFamily="2" charset="-122"/>
                <a:cs typeface="Times New Roman" pitchFamily="18" charset="0"/>
              </a:rPr>
              <a:t>	}</a:t>
            </a:r>
          </a:p>
          <a:p>
            <a:pPr eaLnBrk="1" hangingPunct="1">
              <a:lnSpc>
                <a:spcPct val="80000"/>
              </a:lnSpc>
              <a:buFontTx/>
              <a:buNone/>
            </a:pPr>
            <a:r>
              <a:rPr lang="en-US" altLang="zh-CN" sz="2400" b="1" dirty="0" smtClean="0">
                <a:ea typeface="宋体" pitchFamily="2" charset="-122"/>
                <a:cs typeface="Times New Roman" pitchFamily="18" charset="0"/>
              </a:rPr>
              <a:t>}</a:t>
            </a:r>
          </a:p>
          <a:p>
            <a:pPr eaLnBrk="1" hangingPunct="1">
              <a:lnSpc>
                <a:spcPct val="80000"/>
              </a:lnSpc>
              <a:buFontTx/>
              <a:buNone/>
            </a:pPr>
            <a:r>
              <a:rPr lang="en-US" altLang="zh-CN" sz="2400" b="1" dirty="0" smtClean="0">
                <a:solidFill>
                  <a:srgbClr val="C00000"/>
                </a:solidFill>
                <a:ea typeface="宋体" pitchFamily="2" charset="-122"/>
                <a:cs typeface="Times New Roman" pitchFamily="18" charset="0"/>
              </a:rPr>
              <a:t>Person p1 = new Person();</a:t>
            </a:r>
            <a:r>
              <a:rPr lang="zh-CN" altLang="en-US" sz="2400" b="1" dirty="0" smtClean="0">
                <a:solidFill>
                  <a:srgbClr val="C00000"/>
                </a:solidFill>
                <a:ea typeface="宋体" pitchFamily="2" charset="-122"/>
                <a:cs typeface="Times New Roman" pitchFamily="18" charset="0"/>
              </a:rPr>
              <a:t>执行完后的内存状态</a:t>
            </a:r>
          </a:p>
        </p:txBody>
      </p:sp>
      <p:pic>
        <p:nvPicPr>
          <p:cNvPr id="16388" name="Picture 4" descr="三创建对象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31640" y="4149080"/>
            <a:ext cx="6048375" cy="2244725"/>
          </a:xfrm>
          <a:prstGeom prst="rect">
            <a:avLst/>
          </a:prstGeom>
          <a:noFill/>
          <a:ln w="9525">
            <a:noFill/>
            <a:miter lim="800000"/>
            <a:headEnd/>
            <a:tailEnd/>
          </a:ln>
        </p:spPr>
      </p:pic>
    </p:spTree>
    <p:extLst>
      <p:ext uri="{BB962C8B-B14F-4D97-AF65-F5344CB8AC3E}">
        <p14:creationId xmlns:p14="http://schemas.microsoft.com/office/powerpoint/2010/main" val="23556966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699792" y="692696"/>
            <a:ext cx="4005088" cy="718614"/>
          </a:xfrm>
          <a:noFill/>
        </p:spPr>
        <p:txBody>
          <a:bodyPr lIns="92075" tIns="46038" rIns="92075" bIns="46038">
            <a:normAutofit/>
          </a:bodyPr>
          <a:lstStyle/>
          <a:p>
            <a:pPr eaLnBrk="1" hangingPunct="1"/>
            <a:r>
              <a:rPr lang="zh-CN" altLang="en-US" b="1" dirty="0" smtClean="0">
                <a:latin typeface="Times New Roman" pitchFamily="18" charset="0"/>
                <a:ea typeface="宋体" pitchFamily="2" charset="-122"/>
                <a:cs typeface="Times New Roman" pitchFamily="18" charset="0"/>
              </a:rPr>
              <a:t>对象的产生</a:t>
            </a:r>
          </a:p>
        </p:txBody>
      </p:sp>
      <p:sp>
        <p:nvSpPr>
          <p:cNvPr id="17411" name="Rectangle 3"/>
          <p:cNvSpPr>
            <a:spLocks noGrp="1" noChangeArrowheads="1"/>
          </p:cNvSpPr>
          <p:nvPr>
            <p:ph type="body" sz="half" idx="1"/>
          </p:nvPr>
        </p:nvSpPr>
        <p:spPr>
          <a:xfrm>
            <a:off x="179512" y="1340768"/>
            <a:ext cx="8640762" cy="1223963"/>
          </a:xfrm>
          <a:noFill/>
        </p:spPr>
        <p:txBody>
          <a:bodyPr lIns="92075" tIns="46038" rIns="92075" bIns="46038">
            <a:normAutofit/>
          </a:bodyPr>
          <a:lstStyle/>
          <a:p>
            <a:pPr eaLnBrk="1" hangingPunct="1">
              <a:buFontTx/>
              <a:buNone/>
            </a:pPr>
            <a:r>
              <a:rPr lang="en-US" altLang="zh-CN" sz="2200" b="1" dirty="0" smtClean="0">
                <a:latin typeface="Times New Roman" pitchFamily="18" charset="0"/>
                <a:ea typeface="宋体" pitchFamily="2" charset="-122"/>
                <a:cs typeface="Times New Roman" pitchFamily="18" charset="0"/>
              </a:rPr>
              <a:t>             </a:t>
            </a:r>
            <a:r>
              <a:rPr lang="zh-CN" altLang="en-US" sz="2400" dirty="0" smtClean="0">
                <a:latin typeface="Times New Roman" pitchFamily="18" charset="0"/>
                <a:ea typeface="宋体" pitchFamily="2" charset="-122"/>
                <a:cs typeface="Times New Roman" pitchFamily="18" charset="0"/>
              </a:rPr>
              <a:t>当一个对象被创建时，会对其中各种类型的</a:t>
            </a:r>
            <a:r>
              <a:rPr lang="zh-CN" altLang="en-US" sz="2400" dirty="0" smtClean="0">
                <a:solidFill>
                  <a:srgbClr val="FF0000"/>
                </a:solidFill>
                <a:latin typeface="Times New Roman" pitchFamily="18" charset="0"/>
                <a:ea typeface="宋体" pitchFamily="2" charset="-122"/>
                <a:cs typeface="Times New Roman" pitchFamily="18" charset="0"/>
              </a:rPr>
              <a:t>成员变量</a:t>
            </a:r>
            <a:r>
              <a:rPr lang="zh-CN" altLang="en-US" sz="2400" dirty="0" smtClean="0">
                <a:latin typeface="Times New Roman" pitchFamily="18" charset="0"/>
                <a:ea typeface="宋体" pitchFamily="2" charset="-122"/>
                <a:cs typeface="Times New Roman" pitchFamily="18" charset="0"/>
              </a:rPr>
              <a:t>自动进行初始化赋值。除了基本数据类型之外的变量类型都是引用类型，如上面的</a:t>
            </a:r>
            <a:r>
              <a:rPr lang="en-US" altLang="zh-CN" sz="2400" dirty="0" smtClean="0">
                <a:latin typeface="Times New Roman" pitchFamily="18" charset="0"/>
                <a:ea typeface="宋体" pitchFamily="2" charset="-122"/>
                <a:cs typeface="Times New Roman" pitchFamily="18" charset="0"/>
              </a:rPr>
              <a:t>Person</a:t>
            </a:r>
            <a:r>
              <a:rPr lang="zh-CN" altLang="en-US" sz="2400" dirty="0" smtClean="0">
                <a:latin typeface="Times New Roman" pitchFamily="18" charset="0"/>
                <a:ea typeface="宋体" pitchFamily="2" charset="-122"/>
                <a:cs typeface="Times New Roman" pitchFamily="18" charset="0"/>
              </a:rPr>
              <a:t>及前面讲过的数组。 </a:t>
            </a:r>
          </a:p>
        </p:txBody>
      </p:sp>
      <p:graphicFrame>
        <p:nvGraphicFramePr>
          <p:cNvPr id="5" name="表格 4"/>
          <p:cNvGraphicFramePr>
            <a:graphicFrameLocks noGrp="1"/>
          </p:cNvGraphicFramePr>
          <p:nvPr>
            <p:extLst>
              <p:ext uri="{D42A27DB-BD31-4B8C-83A1-F6EECF244321}">
                <p14:modId xmlns:p14="http://schemas.microsoft.com/office/powerpoint/2010/main" val="248996940"/>
              </p:ext>
            </p:extLst>
          </p:nvPr>
        </p:nvGraphicFramePr>
        <p:xfrm>
          <a:off x="1187624" y="2564904"/>
          <a:ext cx="6336704" cy="3962400"/>
        </p:xfrm>
        <a:graphic>
          <a:graphicData uri="http://schemas.openxmlformats.org/drawingml/2006/table">
            <a:tbl>
              <a:tblPr firstRow="1" bandRow="1">
                <a:tableStyleId>{35758FB7-9AC5-4552-8A53-C91805E547FA}</a:tableStyleId>
              </a:tblPr>
              <a:tblGrid>
                <a:gridCol w="3168352"/>
                <a:gridCol w="3168352"/>
              </a:tblGrid>
              <a:tr h="317031">
                <a:tc>
                  <a:txBody>
                    <a:bodyPr/>
                    <a:lstStyle/>
                    <a:p>
                      <a:pPr algn="ctr"/>
                      <a:r>
                        <a:rPr lang="zh-CN" altLang="en-US" sz="2000" dirty="0" smtClean="0">
                          <a:latin typeface="宋体" pitchFamily="2" charset="-122"/>
                          <a:ea typeface="宋体" pitchFamily="2" charset="-122"/>
                          <a:cs typeface="Times New Roman" pitchFamily="18" charset="0"/>
                        </a:rPr>
                        <a:t>成员变量类型</a:t>
                      </a:r>
                      <a:endParaRPr lang="zh-CN" altLang="en-US" sz="2000" dirty="0">
                        <a:latin typeface="宋体" pitchFamily="2" charset="-122"/>
                        <a:ea typeface="宋体" pitchFamily="2" charset="-122"/>
                        <a:cs typeface="Times New Roman" pitchFamily="18" charset="0"/>
                      </a:endParaRPr>
                    </a:p>
                  </a:txBody>
                  <a:tcPr/>
                </a:tc>
                <a:tc>
                  <a:txBody>
                    <a:bodyPr/>
                    <a:lstStyle/>
                    <a:p>
                      <a:pPr algn="ctr"/>
                      <a:r>
                        <a:rPr lang="zh-CN" altLang="en-US" sz="2000" dirty="0" smtClean="0">
                          <a:latin typeface="宋体" pitchFamily="2" charset="-122"/>
                          <a:ea typeface="宋体" pitchFamily="2" charset="-122"/>
                          <a:cs typeface="Times New Roman" pitchFamily="18" charset="0"/>
                        </a:rPr>
                        <a:t>初始值</a:t>
                      </a:r>
                      <a:endParaRPr lang="zh-CN" altLang="en-US" sz="2000" dirty="0">
                        <a:latin typeface="宋体" pitchFamily="2" charset="-122"/>
                        <a:ea typeface="宋体" pitchFamily="2" charset="-122"/>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byte</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short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p>
                  </a:txBody>
                  <a:tcPr/>
                </a:tc>
              </a:tr>
              <a:tr h="317031">
                <a:tc>
                  <a:txBody>
                    <a:bodyPr/>
                    <a:lstStyle/>
                    <a:p>
                      <a:pPr algn="ctr"/>
                      <a:r>
                        <a:rPr lang="en-US" altLang="zh-CN" sz="2000" dirty="0" err="1" smtClean="0">
                          <a:latin typeface="+mn-ea"/>
                          <a:ea typeface="+mn-ea"/>
                          <a:cs typeface="Times New Roman" pitchFamily="18" charset="0"/>
                        </a:rPr>
                        <a:t>int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long</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0L</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float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0.0F</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double</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0.0D</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char</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‘\u0000’(</a:t>
                      </a:r>
                      <a:r>
                        <a:rPr lang="zh-CN" altLang="en-US" sz="2000" dirty="0" smtClean="0">
                          <a:latin typeface="宋体" pitchFamily="2" charset="-122"/>
                          <a:ea typeface="宋体" pitchFamily="2" charset="-122"/>
                          <a:cs typeface="Times New Roman" pitchFamily="18" charset="0"/>
                        </a:rPr>
                        <a:t>表示为空</a:t>
                      </a:r>
                      <a:r>
                        <a:rPr lang="en-US" altLang="zh-CN" sz="2000" dirty="0" smtClean="0">
                          <a:latin typeface="+mn-ea"/>
                          <a:ea typeface="+mn-ea"/>
                          <a:cs typeface="Times New Roman" pitchFamily="18" charset="0"/>
                        </a:rPr>
                        <a:t>)</a:t>
                      </a:r>
                    </a:p>
                  </a:txBody>
                  <a:tcPr/>
                </a:tc>
              </a:tr>
              <a:tr h="317031">
                <a:tc>
                  <a:txBody>
                    <a:bodyPr/>
                    <a:lstStyle/>
                    <a:p>
                      <a:pPr algn="ctr"/>
                      <a:r>
                        <a:rPr lang="en-US" altLang="zh-CN" sz="2000" dirty="0" err="1" smtClean="0">
                          <a:latin typeface="+mn-ea"/>
                          <a:ea typeface="+mn-ea"/>
                          <a:cs typeface="Times New Roman" pitchFamily="18" charset="0"/>
                        </a:rPr>
                        <a:t>boolean</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false</a:t>
                      </a:r>
                      <a:endParaRPr lang="zh-CN" altLang="en-US" sz="2000" dirty="0">
                        <a:latin typeface="+mn-ea"/>
                        <a:ea typeface="+mn-ea"/>
                        <a:cs typeface="Times New Roman" pitchFamily="18" charset="0"/>
                      </a:endParaRPr>
                    </a:p>
                  </a:txBody>
                  <a:tcPr/>
                </a:tc>
              </a:tr>
              <a:tr h="317031">
                <a:tc>
                  <a:txBody>
                    <a:bodyPr/>
                    <a:lstStyle/>
                    <a:p>
                      <a:pPr algn="ctr"/>
                      <a:r>
                        <a:rPr lang="zh-CN" altLang="en-US" sz="2000" dirty="0" smtClean="0">
                          <a:latin typeface="宋体" pitchFamily="2" charset="-122"/>
                          <a:ea typeface="宋体" pitchFamily="2" charset="-122"/>
                          <a:cs typeface="Times New Roman" pitchFamily="18" charset="0"/>
                        </a:rPr>
                        <a:t>引用类型</a:t>
                      </a:r>
                      <a:endParaRPr lang="zh-CN" altLang="en-US" sz="2000" dirty="0">
                        <a:latin typeface="宋体" pitchFamily="2" charset="-122"/>
                        <a:ea typeface="宋体" pitchFamily="2" charset="-122"/>
                        <a:cs typeface="Times New Roman" pitchFamily="18" charset="0"/>
                      </a:endParaRPr>
                    </a:p>
                  </a:txBody>
                  <a:tcPr/>
                </a:tc>
                <a:tc>
                  <a:txBody>
                    <a:bodyPr/>
                    <a:lstStyle/>
                    <a:p>
                      <a:pPr algn="ctr"/>
                      <a:r>
                        <a:rPr lang="en-US" altLang="zh-CN" sz="2000" dirty="0" smtClean="0">
                          <a:latin typeface="+mn-ea"/>
                          <a:ea typeface="+mn-ea"/>
                          <a:cs typeface="Times New Roman" pitchFamily="18" charset="0"/>
                        </a:rPr>
                        <a:t>null</a:t>
                      </a:r>
                      <a:endParaRPr lang="zh-CN" altLang="en-US" sz="2000" dirty="0">
                        <a:latin typeface="+mn-ea"/>
                        <a:ea typeface="+mn-ea"/>
                        <a:cs typeface="Times New Roman" pitchFamily="18" charset="0"/>
                      </a:endParaRPr>
                    </a:p>
                  </a:txBody>
                  <a:tcPr/>
                </a:tc>
              </a:tr>
            </a:tbl>
          </a:graphicData>
        </a:graphic>
      </p:graphicFrame>
    </p:spTree>
    <p:extLst>
      <p:ext uri="{BB962C8B-B14F-4D97-AF65-F5344CB8AC3E}">
        <p14:creationId xmlns:p14="http://schemas.microsoft.com/office/powerpoint/2010/main" val="40480548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59832" y="620688"/>
            <a:ext cx="3816424" cy="720080"/>
          </a:xfrm>
        </p:spPr>
        <p:txBody>
          <a:bodyPr>
            <a:normAutofit/>
          </a:bodyPr>
          <a:lstStyle/>
          <a:p>
            <a:pPr eaLnBrk="1" hangingPunct="1"/>
            <a:r>
              <a:rPr lang="zh-CN" altLang="en-US" b="1" dirty="0" smtClean="0">
                <a:latin typeface="+mn-lt"/>
                <a:ea typeface="宋体" pitchFamily="2" charset="-122"/>
                <a:cs typeface="Times New Roman" pitchFamily="18" charset="0"/>
              </a:rPr>
              <a:t>对象的使用</a:t>
            </a:r>
          </a:p>
        </p:txBody>
      </p:sp>
      <p:sp>
        <p:nvSpPr>
          <p:cNvPr id="18435" name="Rectangle 3"/>
          <p:cNvSpPr>
            <a:spLocks noGrp="1" noChangeArrowheads="1"/>
          </p:cNvSpPr>
          <p:nvPr>
            <p:ph type="body" sz="half" idx="1"/>
          </p:nvPr>
        </p:nvSpPr>
        <p:spPr>
          <a:xfrm>
            <a:off x="179512" y="1340768"/>
            <a:ext cx="8716233" cy="3960440"/>
          </a:xfrm>
        </p:spPr>
        <p:txBody>
          <a:bodyPr>
            <a:noAutofit/>
          </a:bodyPr>
          <a:lstStyle/>
          <a:p>
            <a:pPr eaLnBrk="1" hangingPunct="1">
              <a:lnSpc>
                <a:spcPct val="70000"/>
              </a:lnSpc>
              <a:buFontTx/>
              <a:buNone/>
            </a:pPr>
            <a:r>
              <a:rPr lang="en-US" altLang="zh-CN" sz="2400" b="1" dirty="0" smtClean="0">
                <a:ea typeface="宋体" pitchFamily="2" charset="-122"/>
                <a:cs typeface="Times New Roman" pitchFamily="18" charset="0"/>
              </a:rPr>
              <a:t>class </a:t>
            </a:r>
            <a:r>
              <a:rPr lang="en-US" altLang="zh-CN" sz="2400" b="1" dirty="0" err="1" smtClean="0">
                <a:ea typeface="宋体" pitchFamily="2" charset="-122"/>
                <a:cs typeface="Times New Roman" pitchFamily="18" charset="0"/>
              </a:rPr>
              <a:t>TestPerson</a:t>
            </a:r>
            <a:r>
              <a:rPr lang="en-US" altLang="zh-CN" sz="2400" b="1" dirty="0" smtClean="0">
                <a:ea typeface="宋体" pitchFamily="2" charset="-122"/>
                <a:cs typeface="Times New Roman" pitchFamily="18" charset="0"/>
              </a:rPr>
              <a:t>{</a:t>
            </a:r>
          </a:p>
          <a:p>
            <a:pPr>
              <a:lnSpc>
                <a:spcPct val="70000"/>
              </a:lnSpc>
              <a:buNone/>
            </a:pPr>
            <a:r>
              <a:rPr lang="en-US" altLang="zh-CN" sz="2400" b="1" dirty="0" smtClean="0">
                <a:ea typeface="宋体" pitchFamily="2" charset="-122"/>
                <a:cs typeface="Times New Roman" pitchFamily="18" charset="0"/>
              </a:rPr>
              <a:t>	public static void main(String[] </a:t>
            </a:r>
            <a:r>
              <a:rPr lang="en-US" altLang="zh-CN" sz="2400" b="1" dirty="0" err="1" smtClean="0">
                <a:ea typeface="宋体" pitchFamily="2" charset="-122"/>
                <a:cs typeface="Times New Roman" pitchFamily="18" charset="0"/>
              </a:rPr>
              <a:t>args</a:t>
            </a:r>
            <a:r>
              <a:rPr lang="en-US" altLang="zh-CN" sz="2400" b="1" dirty="0" smtClean="0">
                <a:ea typeface="宋体" pitchFamily="2" charset="-122"/>
                <a:cs typeface="Times New Roman" pitchFamily="18" charset="0"/>
              </a:rPr>
              <a:t>) {   //</a:t>
            </a:r>
            <a:r>
              <a:rPr lang="zh-CN" altLang="en-US" sz="1800" b="1" dirty="0" smtClean="0">
                <a:solidFill>
                  <a:schemeClr val="hlink"/>
                </a:solidFill>
                <a:ea typeface="宋体" pitchFamily="2" charset="-122"/>
                <a:cs typeface="Times New Roman" pitchFamily="18" charset="0"/>
              </a:rPr>
              <a:t>程序运行的内存布局如下图</a:t>
            </a:r>
            <a:r>
              <a:rPr lang="zh-CN" altLang="en-US" sz="1800" b="1" dirty="0" smtClean="0">
                <a:ea typeface="宋体" pitchFamily="2" charset="-122"/>
                <a:cs typeface="Times New Roman" pitchFamily="18" charset="0"/>
              </a:rPr>
              <a:t> </a:t>
            </a:r>
          </a:p>
          <a:p>
            <a:pPr eaLnBrk="1" hangingPunct="1">
              <a:lnSpc>
                <a:spcPct val="70000"/>
              </a:lnSpc>
              <a:buFontTx/>
              <a:buNone/>
            </a:pPr>
            <a:r>
              <a:rPr lang="zh-CN" altLang="en-US" sz="2400" b="1" dirty="0" smtClean="0">
                <a:ea typeface="宋体" pitchFamily="2" charset="-122"/>
                <a:cs typeface="Times New Roman" pitchFamily="18" charset="0"/>
              </a:rPr>
              <a:t>	</a:t>
            </a:r>
            <a:r>
              <a:rPr lang="en-US" altLang="zh-CN" sz="2400" b="1" dirty="0" smtClean="0">
                <a:ea typeface="宋体" pitchFamily="2" charset="-122"/>
                <a:cs typeface="Times New Roman" pitchFamily="18" charset="0"/>
              </a:rPr>
              <a:t>	Person p1 = new Person();</a:t>
            </a:r>
          </a:p>
          <a:p>
            <a:pPr eaLnBrk="1" hangingPunct="1">
              <a:lnSpc>
                <a:spcPct val="70000"/>
              </a:lnSpc>
              <a:buFontTx/>
              <a:buNone/>
            </a:pPr>
            <a:r>
              <a:rPr lang="en-US" altLang="zh-CN" sz="2400" b="1" dirty="0" smtClean="0">
                <a:ea typeface="宋体" pitchFamily="2" charset="-122"/>
                <a:cs typeface="Times New Roman" pitchFamily="18" charset="0"/>
              </a:rPr>
              <a:t>		Person p2 =new Person();</a:t>
            </a:r>
          </a:p>
          <a:p>
            <a:pPr eaLnBrk="1" hangingPunct="1">
              <a:lnSpc>
                <a:spcPct val="70000"/>
              </a:lnSpc>
              <a:buFontTx/>
              <a:buNone/>
            </a:pPr>
            <a:r>
              <a:rPr lang="en-US" altLang="zh-CN" sz="2400" b="1" dirty="0" smtClean="0">
                <a:ea typeface="宋体" pitchFamily="2" charset="-122"/>
                <a:cs typeface="Times New Roman" pitchFamily="18" charset="0"/>
              </a:rPr>
              <a:t>		p1.age = -30;</a:t>
            </a:r>
          </a:p>
          <a:p>
            <a:pPr eaLnBrk="1" hangingPunct="1">
              <a:lnSpc>
                <a:spcPct val="70000"/>
              </a:lnSpc>
              <a:buFontTx/>
              <a:buNone/>
            </a:pPr>
            <a:r>
              <a:rPr lang="en-US" altLang="zh-CN" sz="2400" b="1" dirty="0" smtClean="0">
                <a:ea typeface="宋体" pitchFamily="2" charset="-122"/>
                <a:cs typeface="Times New Roman" pitchFamily="18" charset="0"/>
              </a:rPr>
              <a:t>		p1.shout();</a:t>
            </a:r>
          </a:p>
          <a:p>
            <a:pPr eaLnBrk="1" hangingPunct="1">
              <a:lnSpc>
                <a:spcPct val="70000"/>
              </a:lnSpc>
              <a:buFontTx/>
              <a:buNone/>
            </a:pPr>
            <a:r>
              <a:rPr lang="en-US" altLang="zh-CN" sz="2400" b="1" dirty="0" smtClean="0">
                <a:ea typeface="宋体" pitchFamily="2" charset="-122"/>
                <a:cs typeface="Times New Roman" pitchFamily="18" charset="0"/>
              </a:rPr>
              <a:t>		p2.shout();</a:t>
            </a:r>
          </a:p>
          <a:p>
            <a:pPr eaLnBrk="1" hangingPunct="1">
              <a:lnSpc>
                <a:spcPct val="70000"/>
              </a:lnSpc>
              <a:buFontTx/>
              <a:buNone/>
            </a:pPr>
            <a:r>
              <a:rPr lang="en-US" altLang="zh-CN" sz="2400" b="1" dirty="0" smtClean="0">
                <a:ea typeface="宋体" pitchFamily="2" charset="-122"/>
                <a:cs typeface="Times New Roman" pitchFamily="18" charset="0"/>
              </a:rPr>
              <a:t>	}</a:t>
            </a:r>
          </a:p>
          <a:p>
            <a:pPr eaLnBrk="1" hangingPunct="1">
              <a:lnSpc>
                <a:spcPct val="70000"/>
              </a:lnSpc>
              <a:buFontTx/>
              <a:buNone/>
            </a:pPr>
            <a:r>
              <a:rPr lang="en-US" altLang="zh-CN" sz="2400" b="1" dirty="0" smtClean="0">
                <a:ea typeface="宋体" pitchFamily="2" charset="-122"/>
                <a:cs typeface="Times New Roman" pitchFamily="18" charset="0"/>
              </a:rPr>
              <a:t>}</a:t>
            </a:r>
          </a:p>
        </p:txBody>
      </p:sp>
      <p:pic>
        <p:nvPicPr>
          <p:cNvPr id="18436" name="Picture 4" descr="三创建对象2"/>
          <p:cNvPicPr>
            <a:picLocks noGrp="1" noChangeAspect="1" noChangeArrowheads="1"/>
          </p:cNvPicPr>
          <p:nvPr>
            <p:ph sz="half" idx="2"/>
          </p:nvPr>
        </p:nvPicPr>
        <p:blipFill>
          <a:blip r:embed="rId3">
            <a:clrChange>
              <a:clrFrom>
                <a:srgbClr val="FFFFFF"/>
              </a:clrFrom>
              <a:clrTo>
                <a:srgbClr val="FFFFFF">
                  <a:alpha val="0"/>
                </a:srgbClr>
              </a:clrTo>
            </a:clrChange>
          </a:blip>
          <a:srcRect/>
          <a:stretch>
            <a:fillRect/>
          </a:stretch>
        </p:blipFill>
        <p:spPr>
          <a:xfrm>
            <a:off x="2483768" y="3717032"/>
            <a:ext cx="6332441" cy="2736304"/>
          </a:xfrm>
          <a:noFill/>
        </p:spPr>
      </p:pic>
    </p:spTree>
    <p:extLst>
      <p:ext uri="{BB962C8B-B14F-4D97-AF65-F5344CB8AC3E}">
        <p14:creationId xmlns:p14="http://schemas.microsoft.com/office/powerpoint/2010/main" val="1117962684"/>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730101" y="541474"/>
            <a:ext cx="4182159" cy="792162"/>
          </a:xfrm>
        </p:spPr>
        <p:txBody>
          <a:bodyPr>
            <a:normAutofit/>
          </a:bodyPr>
          <a:lstStyle/>
          <a:p>
            <a:pPr eaLnBrk="1" hangingPunct="1"/>
            <a:r>
              <a:rPr lang="zh-CN" altLang="en-US" b="1" dirty="0" smtClean="0">
                <a:latin typeface="宋体" pitchFamily="2" charset="-122"/>
                <a:ea typeface="宋体" pitchFamily="2" charset="-122"/>
                <a:cs typeface="Arial Unicode MS" pitchFamily="34" charset="-122"/>
              </a:rPr>
              <a:t>对象的生命周期  </a:t>
            </a:r>
          </a:p>
        </p:txBody>
      </p:sp>
      <p:pic>
        <p:nvPicPr>
          <p:cNvPr id="19459" name="Picture 3" descr="对象作用域1"/>
          <p:cNvPicPr>
            <a:picLocks noGrp="1" noChangeAspect="1" noChangeArrowheads="1"/>
          </p:cNvPicPr>
          <p:nvPr>
            <p:ph sz="half" idx="1"/>
          </p:nvPr>
        </p:nvPicPr>
        <p:blipFill>
          <a:blip r:embed="rId3">
            <a:clrChange>
              <a:clrFrom>
                <a:srgbClr val="FFFFFF"/>
              </a:clrFrom>
              <a:clrTo>
                <a:srgbClr val="FFFFFF">
                  <a:alpha val="0"/>
                </a:srgbClr>
              </a:clrTo>
            </a:clrChange>
          </a:blip>
          <a:srcRect/>
          <a:stretch>
            <a:fillRect/>
          </a:stretch>
        </p:blipFill>
        <p:spPr>
          <a:xfrm>
            <a:off x="179958" y="1190862"/>
            <a:ext cx="4248026" cy="2382154"/>
          </a:xfrm>
          <a:noFill/>
        </p:spPr>
      </p:pic>
      <p:pic>
        <p:nvPicPr>
          <p:cNvPr id="19460" name="Picture 4" descr="对象作用域2"/>
          <p:cNvPicPr>
            <a:picLocks noGrp="1" noChangeAspect="1" noChangeArrowheads="1"/>
          </p:cNvPicPr>
          <p:nvPr>
            <p:ph sz="quarter" idx="2"/>
          </p:nvPr>
        </p:nvPicPr>
        <p:blipFill>
          <a:blip r:embed="rId4">
            <a:clrChange>
              <a:clrFrom>
                <a:srgbClr val="FFFFFF"/>
              </a:clrFrom>
              <a:clrTo>
                <a:srgbClr val="FFFFFF">
                  <a:alpha val="0"/>
                </a:srgbClr>
              </a:clrTo>
            </a:clrChange>
          </a:blip>
          <a:srcRect/>
          <a:stretch>
            <a:fillRect/>
          </a:stretch>
        </p:blipFill>
        <p:spPr>
          <a:xfrm>
            <a:off x="4788024" y="1340768"/>
            <a:ext cx="4103687" cy="2016125"/>
          </a:xfrm>
          <a:noFill/>
        </p:spPr>
      </p:pic>
      <p:pic>
        <p:nvPicPr>
          <p:cNvPr id="19461" name="Picture 5" descr="对象作用域3"/>
          <p:cNvPicPr>
            <a:picLocks noGrp="1" noChangeAspect="1" noChangeArrowheads="1"/>
          </p:cNvPicPr>
          <p:nvPr>
            <p:ph sz="quarter" idx="3"/>
          </p:nvPr>
        </p:nvPicPr>
        <p:blipFill>
          <a:blip r:embed="rId5">
            <a:clrChange>
              <a:clrFrom>
                <a:srgbClr val="FFFFFF"/>
              </a:clrFrom>
              <a:clrTo>
                <a:srgbClr val="FFFFFF">
                  <a:alpha val="0"/>
                </a:srgbClr>
              </a:clrTo>
            </a:clrChange>
          </a:blip>
          <a:srcRect/>
          <a:stretch>
            <a:fillRect/>
          </a:stretch>
        </p:blipFill>
        <p:spPr>
          <a:xfrm>
            <a:off x="1260475" y="3933849"/>
            <a:ext cx="6624638" cy="2924175"/>
          </a:xfrm>
          <a:noFill/>
        </p:spPr>
      </p:pic>
      <p:sp>
        <p:nvSpPr>
          <p:cNvPr id="2" name="矩形 1"/>
          <p:cNvSpPr/>
          <p:nvPr/>
        </p:nvSpPr>
        <p:spPr>
          <a:xfrm>
            <a:off x="107504" y="1340768"/>
            <a:ext cx="4464496"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88024" y="1340768"/>
            <a:ext cx="4248472"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7584" y="3933056"/>
            <a:ext cx="7200800" cy="29249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7308153"/>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2987824" y="728343"/>
            <a:ext cx="4176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mn-lt"/>
              </a:rPr>
              <a:t>根据代码，画出内存图</a:t>
            </a:r>
            <a:endParaRPr lang="zh-CN" altLang="en-US" sz="2800" b="1" dirty="0">
              <a:latin typeface="+mn-lt"/>
            </a:endParaRPr>
          </a:p>
        </p:txBody>
      </p:sp>
      <p:sp>
        <p:nvSpPr>
          <p:cNvPr id="12293" name="TextBox 5"/>
          <p:cNvSpPr txBox="1">
            <a:spLocks noChangeArrowheads="1"/>
          </p:cNvSpPr>
          <p:nvPr/>
        </p:nvSpPr>
        <p:spPr bwMode="auto">
          <a:xfrm>
            <a:off x="467545" y="989953"/>
            <a:ext cx="828275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latin typeface="+mn-lt"/>
                <a:cs typeface="Times New Roman" pitchFamily="18" charset="0"/>
              </a:rPr>
              <a:t>class Car</a:t>
            </a:r>
            <a:r>
              <a:rPr lang="en-US" altLang="zh-CN" sz="2400" b="1" dirty="0" smtClean="0">
                <a:latin typeface="+mn-lt"/>
                <a:cs typeface="Times New Roman" pitchFamily="18" charset="0"/>
              </a:rPr>
              <a:t>{</a:t>
            </a:r>
          </a:p>
          <a:p>
            <a:pPr eaLnBrk="1" hangingPunct="1"/>
            <a:r>
              <a:rPr lang="en-US" altLang="zh-CN" sz="2400" b="1" dirty="0" smtClean="0">
                <a:latin typeface="+mn-lt"/>
                <a:cs typeface="Times New Roman" pitchFamily="18" charset="0"/>
              </a:rPr>
              <a:t>       String </a:t>
            </a:r>
            <a:r>
              <a:rPr lang="en-US" altLang="zh-CN" sz="2400" b="1" dirty="0">
                <a:latin typeface="+mn-lt"/>
                <a:cs typeface="Times New Roman" pitchFamily="18" charset="0"/>
              </a:rPr>
              <a:t>color = "red";</a:t>
            </a:r>
          </a:p>
          <a:p>
            <a:pPr eaLnBrk="1" hangingPunct="1"/>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int</a:t>
            </a:r>
            <a:r>
              <a:rPr lang="en-US" altLang="zh-CN" sz="2400" b="1" dirty="0">
                <a:latin typeface="+mn-lt"/>
                <a:cs typeface="Times New Roman" pitchFamily="18" charset="0"/>
              </a:rPr>
              <a:t> </a:t>
            </a:r>
            <a:r>
              <a:rPr lang="en-US" altLang="zh-CN" sz="2400" b="1" dirty="0" err="1" smtClean="0">
                <a:latin typeface="+mn-lt"/>
                <a:cs typeface="Times New Roman" pitchFamily="18" charset="0"/>
              </a:rPr>
              <a:t>num</a:t>
            </a:r>
            <a:r>
              <a:rPr lang="en-US" altLang="zh-CN" sz="2400" b="1" dirty="0" smtClean="0">
                <a:latin typeface="+mn-lt"/>
                <a:cs typeface="Times New Roman" pitchFamily="18" charset="0"/>
              </a:rPr>
              <a:t> </a:t>
            </a:r>
            <a:r>
              <a:rPr lang="en-US" altLang="zh-CN" sz="2400" b="1" dirty="0">
                <a:latin typeface="+mn-lt"/>
                <a:cs typeface="Times New Roman" pitchFamily="18" charset="0"/>
              </a:rPr>
              <a:t>= 4;</a:t>
            </a:r>
          </a:p>
          <a:p>
            <a:pPr eaLnBrk="1" hangingPunct="1"/>
            <a:r>
              <a:rPr lang="en-US" altLang="zh-CN" sz="2400" b="1" dirty="0" smtClean="0">
                <a:latin typeface="+mn-lt"/>
                <a:cs typeface="Times New Roman" pitchFamily="18" charset="0"/>
              </a:rPr>
              <a:t>       void </a:t>
            </a:r>
            <a:r>
              <a:rPr lang="en-US" altLang="zh-CN" sz="2400" b="1" dirty="0">
                <a:latin typeface="+mn-lt"/>
                <a:cs typeface="Times New Roman" pitchFamily="18" charset="0"/>
              </a:rPr>
              <a:t>show(){</a:t>
            </a: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System.out.println</a:t>
            </a:r>
            <a:r>
              <a:rPr lang="en-US" altLang="zh-CN" sz="2400" b="1" dirty="0">
                <a:latin typeface="+mn-lt"/>
                <a:cs typeface="Times New Roman" pitchFamily="18" charset="0"/>
              </a:rPr>
              <a:t>("color="+color+"..</a:t>
            </a:r>
            <a:r>
              <a:rPr lang="en-US" altLang="zh-CN" sz="2400" b="1" dirty="0" err="1">
                <a:latin typeface="+mn-lt"/>
                <a:cs typeface="Times New Roman" pitchFamily="18" charset="0"/>
              </a:rPr>
              <a:t>num</a:t>
            </a:r>
            <a:r>
              <a:rPr lang="en-US" altLang="zh-CN" sz="2400" b="1" dirty="0">
                <a:latin typeface="+mn-lt"/>
                <a:cs typeface="Times New Roman" pitchFamily="18" charset="0"/>
              </a:rPr>
              <a:t>="+</a:t>
            </a:r>
            <a:r>
              <a:rPr lang="en-US" altLang="zh-CN" sz="2400" b="1" dirty="0" err="1">
                <a:latin typeface="+mn-lt"/>
                <a:cs typeface="Times New Roman" pitchFamily="18" charset="0"/>
              </a:rPr>
              <a:t>num</a:t>
            </a:r>
            <a:r>
              <a:rPr lang="en-US" altLang="zh-CN" sz="2400" b="1" dirty="0">
                <a:latin typeface="+mn-lt"/>
                <a:cs typeface="Times New Roman" pitchFamily="18" charset="0"/>
              </a:rPr>
              <a:t>);</a:t>
            </a:r>
          </a:p>
          <a:p>
            <a:pPr eaLnBrk="1" hangingPunct="1"/>
            <a:r>
              <a:rPr lang="en-US" altLang="zh-CN" sz="2400" b="1" dirty="0" smtClean="0">
                <a:latin typeface="+mn-lt"/>
                <a:cs typeface="Times New Roman" pitchFamily="18" charset="0"/>
              </a:rPr>
              <a:t>        }</a:t>
            </a:r>
            <a:endParaRPr lang="en-US" altLang="zh-CN"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class </a:t>
            </a:r>
            <a:r>
              <a:rPr lang="en-US" altLang="zh-CN" sz="2400" b="1" dirty="0" err="1" smtClean="0">
                <a:latin typeface="+mn-lt"/>
                <a:cs typeface="Times New Roman" pitchFamily="18" charset="0"/>
              </a:rPr>
              <a:t>TestCar</a:t>
            </a:r>
            <a:r>
              <a:rPr lang="en-US" altLang="zh-CN" sz="2400" b="1" dirty="0" smtClean="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	public static void main(String[] </a:t>
            </a:r>
            <a:r>
              <a:rPr lang="en-US" altLang="zh-CN" sz="2400" b="1" dirty="0" err="1">
                <a:latin typeface="+mn-lt"/>
                <a:cs typeface="Times New Roman" pitchFamily="18" charset="0"/>
              </a:rPr>
              <a:t>args</a:t>
            </a:r>
            <a:r>
              <a:rPr lang="en-US" altLang="zh-CN" sz="2400" b="1" dirty="0">
                <a:latin typeface="+mn-lt"/>
                <a:cs typeface="Times New Roman" pitchFamily="18" charset="0"/>
              </a:rPr>
              <a:t>) {</a:t>
            </a:r>
          </a:p>
          <a:p>
            <a:pPr eaLnBrk="1" hangingPunct="1"/>
            <a:r>
              <a:rPr lang="en-US" altLang="zh-CN" sz="2400" b="1" dirty="0">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c1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c1</a:t>
            </a:r>
          </a:p>
          <a:p>
            <a:pPr eaLnBrk="1" hangingPunct="1"/>
            <a:r>
              <a:rPr lang="en-US" altLang="zh-CN" sz="2400" b="1" dirty="0">
                <a:solidFill>
                  <a:srgbClr val="FF0000"/>
                </a:solidFill>
                <a:latin typeface="+mn-lt"/>
                <a:cs typeface="Times New Roman" pitchFamily="18" charset="0"/>
              </a:rPr>
              <a:t>	</a:t>
            </a:r>
            <a:r>
              <a:rPr lang="en-US" altLang="zh-CN" sz="2400" b="1" dirty="0" smtClean="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c2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c2</a:t>
            </a:r>
            <a:endParaRPr lang="zh-CN" altLang="en-US" sz="2400" b="1" dirty="0">
              <a:solidFill>
                <a:srgbClr val="FF0000"/>
              </a:solidFill>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c1.color </a:t>
            </a:r>
            <a:r>
              <a:rPr lang="en-US" altLang="zh-CN" sz="2400" b="1" dirty="0">
                <a:latin typeface="+mn-lt"/>
                <a:cs typeface="Times New Roman" pitchFamily="18" charset="0"/>
              </a:rPr>
              <a:t>= "</a:t>
            </a:r>
            <a:r>
              <a:rPr lang="en-US" altLang="zh-CN" sz="2400" b="1" dirty="0" smtClean="0">
                <a:latin typeface="+mn-lt"/>
                <a:cs typeface="Times New Roman" pitchFamily="18" charset="0"/>
              </a:rPr>
              <a:t>blue";</a:t>
            </a:r>
            <a:r>
              <a:rPr lang="zh-CN" altLang="en-US" sz="2400" b="1" dirty="0" smtClean="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对对象的属性进行修改</a:t>
            </a: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c1.show</a:t>
            </a:r>
            <a:r>
              <a:rPr lang="en-US" altLang="zh-CN" sz="2400" b="1" dirty="0">
                <a:latin typeface="+mn-lt"/>
                <a:cs typeface="Times New Roman" pitchFamily="18" charset="0"/>
              </a:rPr>
              <a:t>();</a:t>
            </a:r>
            <a:r>
              <a:rPr lang="zh-CN" altLang="en-US" sz="2400" b="1" dirty="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使用对象</a:t>
            </a:r>
            <a:r>
              <a:rPr lang="zh-CN" altLang="en-US" sz="2400" b="1" dirty="0" smtClean="0">
                <a:latin typeface="+mn-lt"/>
                <a:cs typeface="Times New Roman" pitchFamily="18" charset="0"/>
              </a:rPr>
              <a:t>的方法</a:t>
            </a:r>
            <a:endParaRPr lang="en-US" altLang="zh-CN" sz="2400" b="1" dirty="0" smtClean="0">
              <a:latin typeface="+mn-lt"/>
              <a:cs typeface="Times New Roman" pitchFamily="18" charset="0"/>
            </a:endParaRP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c2.show();</a:t>
            </a:r>
            <a:endParaRPr lang="zh-CN" altLang="en-US"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  }</a:t>
            </a:r>
            <a:endParaRPr lang="en-US" altLang="zh-CN" sz="2400" b="1" dirty="0">
              <a:latin typeface="+mn-lt"/>
              <a:cs typeface="Times New Roman" pitchFamily="18" charset="0"/>
            </a:endParaRPr>
          </a:p>
        </p:txBody>
      </p:sp>
    </p:spTree>
    <p:extLst>
      <p:ext uri="{BB962C8B-B14F-4D97-AF65-F5344CB8AC3E}">
        <p14:creationId xmlns:p14="http://schemas.microsoft.com/office/powerpoint/2010/main" val="238131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55776" y="692696"/>
            <a:ext cx="4032448" cy="792088"/>
          </a:xfrm>
        </p:spPr>
        <p:txBody>
          <a:bodyPr>
            <a:normAutofit/>
          </a:bodyPr>
          <a:lstStyle/>
          <a:p>
            <a:pPr eaLnBrk="1" hangingPunct="1"/>
            <a:r>
              <a:rPr lang="zh-CN" altLang="en-US" b="1" dirty="0" smtClean="0">
                <a:latin typeface="+mn-lt"/>
                <a:ea typeface="宋体" pitchFamily="2" charset="-122"/>
                <a:cs typeface="Times New Roman" pitchFamily="18" charset="0"/>
              </a:rPr>
              <a:t>学习</a:t>
            </a:r>
            <a:r>
              <a:rPr lang="zh-CN" altLang="en-US" b="1" dirty="0">
                <a:latin typeface="+mn-lt"/>
                <a:ea typeface="宋体" pitchFamily="2" charset="-122"/>
                <a:cs typeface="Times New Roman" pitchFamily="18" charset="0"/>
              </a:rPr>
              <a:t>内容</a:t>
            </a:r>
            <a:endParaRPr lang="zh-CN" altLang="en-US" b="1" dirty="0" smtClean="0">
              <a:latin typeface="+mn-lt"/>
              <a:ea typeface="宋体" pitchFamily="2" charset="-122"/>
              <a:cs typeface="Times New Roman" pitchFamily="18" charset="0"/>
            </a:endParaRPr>
          </a:p>
        </p:txBody>
      </p:sp>
      <p:sp>
        <p:nvSpPr>
          <p:cNvPr id="4" name="Rectangle 3"/>
          <p:cNvSpPr txBox="1">
            <a:spLocks noChangeArrowheads="1"/>
          </p:cNvSpPr>
          <p:nvPr/>
        </p:nvSpPr>
        <p:spPr>
          <a:xfrm>
            <a:off x="467544" y="1484784"/>
            <a:ext cx="8424936" cy="4995936"/>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altLang="zh-CN" sz="3000" dirty="0" smtClean="0">
                <a:solidFill>
                  <a:schemeClr val="tx1"/>
                </a:solidFill>
                <a:ea typeface="宋体" pitchFamily="2" charset="-122"/>
                <a:cs typeface="Times New Roman" pitchFamily="18" charset="0"/>
              </a:rPr>
              <a:t>3.1  </a:t>
            </a:r>
            <a:r>
              <a:rPr lang="zh-CN" altLang="en-US" sz="3000" dirty="0" smtClean="0">
                <a:solidFill>
                  <a:schemeClr val="tx1"/>
                </a:solidFill>
                <a:ea typeface="宋体" pitchFamily="2" charset="-122"/>
                <a:cs typeface="Times New Roman" pitchFamily="18" charset="0"/>
              </a:rPr>
              <a:t>面向对象与面向过程</a:t>
            </a:r>
            <a:endParaRPr lang="en-US" altLang="zh-CN" sz="3000" dirty="0" smtClean="0">
              <a:solidFill>
                <a:schemeClr val="tx1"/>
              </a:solidFill>
              <a:ea typeface="宋体" pitchFamily="2" charset="-122"/>
              <a:cs typeface="Times New Roman" pitchFamily="18" charset="0"/>
            </a:endParaRPr>
          </a:p>
          <a:p>
            <a:pPr algn="l"/>
            <a:r>
              <a:rPr lang="en-US" altLang="zh-CN" sz="3000" dirty="0" smtClean="0">
                <a:solidFill>
                  <a:schemeClr val="tx1"/>
                </a:solidFill>
                <a:ea typeface="宋体" pitchFamily="2" charset="-122"/>
                <a:cs typeface="Times New Roman" pitchFamily="18" charset="0"/>
              </a:rPr>
              <a:t>3.2  java</a:t>
            </a:r>
            <a:r>
              <a:rPr lang="zh-CN" altLang="en-US" sz="3000" dirty="0" smtClean="0">
                <a:solidFill>
                  <a:schemeClr val="tx1"/>
                </a:solidFill>
                <a:ea typeface="宋体" pitchFamily="2" charset="-122"/>
                <a:cs typeface="Times New Roman" pitchFamily="18" charset="0"/>
              </a:rPr>
              <a:t>语言的基本元素：类和对象</a:t>
            </a:r>
          </a:p>
          <a:p>
            <a:pPr algn="l"/>
            <a:r>
              <a:rPr lang="en-US" altLang="zh-CN" sz="3000" dirty="0" smtClean="0">
                <a:solidFill>
                  <a:schemeClr val="tx1"/>
                </a:solidFill>
                <a:ea typeface="宋体" pitchFamily="2" charset="-122"/>
                <a:cs typeface="Times New Roman" pitchFamily="18" charset="0"/>
              </a:rPr>
              <a:t>3.3  </a:t>
            </a:r>
            <a:r>
              <a:rPr lang="zh-CN" altLang="en-US" sz="3000" b="1" dirty="0" smtClean="0">
                <a:solidFill>
                  <a:srgbClr val="0000FF"/>
                </a:solidFill>
                <a:ea typeface="宋体" pitchFamily="2" charset="-122"/>
                <a:cs typeface="Times New Roman" pitchFamily="18" charset="0"/>
              </a:rPr>
              <a:t>类的成员之一</a:t>
            </a:r>
            <a:r>
              <a:rPr lang="zh-CN" altLang="en-US" sz="3000" dirty="0" smtClean="0">
                <a:solidFill>
                  <a:schemeClr val="tx1"/>
                </a:solidFill>
                <a:ea typeface="宋体" pitchFamily="2" charset="-122"/>
                <a:cs typeface="Times New Roman" pitchFamily="18" charset="0"/>
              </a:rPr>
              <a:t>：属 性</a:t>
            </a:r>
            <a:endParaRPr lang="en-US" altLang="zh-CN" sz="3000" dirty="0" smtClean="0">
              <a:solidFill>
                <a:schemeClr val="tx1"/>
              </a:solidFill>
              <a:ea typeface="宋体" pitchFamily="2" charset="-122"/>
              <a:cs typeface="Times New Roman" pitchFamily="18" charset="0"/>
            </a:endParaRPr>
          </a:p>
          <a:p>
            <a:pPr algn="l"/>
            <a:r>
              <a:rPr lang="en-US" altLang="zh-CN" sz="3000" dirty="0" smtClean="0">
                <a:solidFill>
                  <a:schemeClr val="tx1"/>
                </a:solidFill>
                <a:ea typeface="宋体" pitchFamily="2" charset="-122"/>
                <a:cs typeface="Times New Roman" pitchFamily="18" charset="0"/>
              </a:rPr>
              <a:t>3.4  </a:t>
            </a:r>
            <a:r>
              <a:rPr lang="zh-CN" altLang="en-US" sz="3000" b="1" dirty="0" smtClean="0">
                <a:solidFill>
                  <a:srgbClr val="0000FF"/>
                </a:solidFill>
                <a:ea typeface="宋体" pitchFamily="2" charset="-122"/>
                <a:cs typeface="Times New Roman" pitchFamily="18" charset="0"/>
              </a:rPr>
              <a:t>类</a:t>
            </a:r>
            <a:r>
              <a:rPr lang="zh-CN" altLang="en-US" sz="3000" b="1" dirty="0">
                <a:solidFill>
                  <a:srgbClr val="0000FF"/>
                </a:solidFill>
                <a:ea typeface="宋体" pitchFamily="2" charset="-122"/>
                <a:cs typeface="Times New Roman" pitchFamily="18" charset="0"/>
              </a:rPr>
              <a:t>的成员</a:t>
            </a:r>
            <a:r>
              <a:rPr lang="zh-CN" altLang="en-US" sz="3000" b="1" dirty="0" smtClean="0">
                <a:solidFill>
                  <a:srgbClr val="0000FF"/>
                </a:solidFill>
                <a:ea typeface="宋体" pitchFamily="2" charset="-122"/>
                <a:cs typeface="Times New Roman" pitchFamily="18" charset="0"/>
              </a:rPr>
              <a:t>之二</a:t>
            </a:r>
            <a:r>
              <a:rPr lang="zh-CN" altLang="en-US" sz="3000" dirty="0" smtClean="0">
                <a:solidFill>
                  <a:schemeClr val="tx1"/>
                </a:solidFill>
                <a:ea typeface="宋体" pitchFamily="2" charset="-122"/>
                <a:cs typeface="Times New Roman" pitchFamily="18" charset="0"/>
              </a:rPr>
              <a:t>：方 法</a:t>
            </a:r>
            <a:endParaRPr lang="en-US" altLang="zh-CN" sz="3000" dirty="0" smtClean="0">
              <a:solidFill>
                <a:schemeClr val="tx1"/>
              </a:solidFill>
              <a:ea typeface="宋体" pitchFamily="2" charset="-122"/>
              <a:cs typeface="Times New Roman" pitchFamily="18" charset="0"/>
            </a:endParaRPr>
          </a:p>
          <a:p>
            <a:pPr algn="l"/>
            <a:r>
              <a:rPr lang="en-US" altLang="zh-CN" sz="3000" dirty="0" smtClean="0">
                <a:solidFill>
                  <a:schemeClr val="tx1"/>
                </a:solidFill>
                <a:ea typeface="宋体" pitchFamily="2" charset="-122"/>
                <a:cs typeface="Times New Roman" pitchFamily="18" charset="0"/>
              </a:rPr>
              <a:t>3.5  </a:t>
            </a:r>
            <a:r>
              <a:rPr lang="zh-CN" altLang="en-US" sz="3000" dirty="0" smtClean="0">
                <a:solidFill>
                  <a:schemeClr val="tx1"/>
                </a:solidFill>
                <a:ea typeface="宋体" pitchFamily="2" charset="-122"/>
                <a:cs typeface="Times New Roman" pitchFamily="18" charset="0"/>
              </a:rPr>
              <a:t>对象的创建和使用</a:t>
            </a:r>
            <a:endParaRPr lang="en-US" altLang="zh-CN" sz="3000" dirty="0" smtClean="0">
              <a:solidFill>
                <a:schemeClr val="tx1"/>
              </a:solidFill>
              <a:ea typeface="宋体" pitchFamily="2" charset="-122"/>
              <a:cs typeface="Times New Roman" pitchFamily="18" charset="0"/>
            </a:endParaRPr>
          </a:p>
          <a:p>
            <a:pPr algn="l"/>
            <a:r>
              <a:rPr lang="en-US" altLang="zh-CN" sz="3000" dirty="0" smtClean="0">
                <a:solidFill>
                  <a:schemeClr val="tx1"/>
                </a:solidFill>
                <a:ea typeface="宋体" pitchFamily="2" charset="-122"/>
                <a:cs typeface="Times New Roman" pitchFamily="18" charset="0"/>
              </a:rPr>
              <a:t>3.6  </a:t>
            </a:r>
            <a:r>
              <a:rPr lang="zh-CN" altLang="en-US" sz="3000" dirty="0" smtClean="0">
                <a:solidFill>
                  <a:schemeClr val="tx1"/>
                </a:solidFill>
                <a:ea typeface="宋体" pitchFamily="2" charset="-122"/>
                <a:cs typeface="Times New Roman" pitchFamily="18" charset="0"/>
              </a:rPr>
              <a:t>再谈方法</a:t>
            </a:r>
          </a:p>
          <a:p>
            <a:pPr algn="l"/>
            <a:r>
              <a:rPr lang="en-US" altLang="zh-CN" sz="3000" dirty="0" smtClean="0">
                <a:solidFill>
                  <a:schemeClr val="tx1"/>
                </a:solidFill>
                <a:ea typeface="宋体" pitchFamily="2" charset="-122"/>
                <a:cs typeface="Times New Roman" pitchFamily="18" charset="0"/>
              </a:rPr>
              <a:t>3.7  </a:t>
            </a:r>
            <a:r>
              <a:rPr lang="zh-CN" altLang="en-US" sz="3000" b="1" dirty="0" smtClean="0">
                <a:solidFill>
                  <a:srgbClr val="C00000"/>
                </a:solidFill>
                <a:ea typeface="宋体" pitchFamily="2" charset="-122"/>
                <a:cs typeface="Times New Roman" pitchFamily="18" charset="0"/>
              </a:rPr>
              <a:t>面向对象特征之一</a:t>
            </a:r>
            <a:r>
              <a:rPr lang="zh-CN" altLang="en-US" sz="3000" dirty="0" smtClean="0">
                <a:solidFill>
                  <a:schemeClr val="tx1"/>
                </a:solidFill>
                <a:ea typeface="宋体" pitchFamily="2" charset="-122"/>
                <a:cs typeface="Times New Roman" pitchFamily="18" charset="0"/>
              </a:rPr>
              <a:t>：封装和隐藏</a:t>
            </a:r>
            <a:endParaRPr lang="en-US" altLang="zh-CN" sz="3000" dirty="0" smtClean="0">
              <a:solidFill>
                <a:schemeClr val="tx1"/>
              </a:solidFill>
              <a:ea typeface="宋体" pitchFamily="2" charset="-122"/>
              <a:cs typeface="Times New Roman" pitchFamily="18" charset="0"/>
            </a:endParaRPr>
          </a:p>
          <a:p>
            <a:pPr algn="l"/>
            <a:r>
              <a:rPr lang="en-US" altLang="zh-CN" sz="3000" dirty="0" smtClean="0">
                <a:solidFill>
                  <a:schemeClr val="tx1"/>
                </a:solidFill>
                <a:ea typeface="宋体" pitchFamily="2" charset="-122"/>
                <a:cs typeface="Times New Roman" pitchFamily="18" charset="0"/>
              </a:rPr>
              <a:t>3.8  </a:t>
            </a:r>
            <a:r>
              <a:rPr lang="zh-CN" altLang="en-US" sz="3000" b="1" dirty="0" smtClean="0">
                <a:solidFill>
                  <a:srgbClr val="0000FF"/>
                </a:solidFill>
                <a:ea typeface="宋体" pitchFamily="2" charset="-122"/>
                <a:cs typeface="Times New Roman" pitchFamily="18" charset="0"/>
              </a:rPr>
              <a:t>类</a:t>
            </a:r>
            <a:r>
              <a:rPr lang="zh-CN" altLang="en-US" sz="3000" b="1" dirty="0">
                <a:solidFill>
                  <a:srgbClr val="0000FF"/>
                </a:solidFill>
                <a:ea typeface="宋体" pitchFamily="2" charset="-122"/>
                <a:cs typeface="Times New Roman" pitchFamily="18" charset="0"/>
              </a:rPr>
              <a:t>的成员</a:t>
            </a:r>
            <a:r>
              <a:rPr lang="zh-CN" altLang="en-US" sz="3000" b="1" dirty="0" smtClean="0">
                <a:solidFill>
                  <a:srgbClr val="0000FF"/>
                </a:solidFill>
                <a:ea typeface="宋体" pitchFamily="2" charset="-122"/>
                <a:cs typeface="Times New Roman" pitchFamily="18" charset="0"/>
              </a:rPr>
              <a:t>之三</a:t>
            </a:r>
            <a:r>
              <a:rPr lang="zh-CN" altLang="en-US" sz="3000" dirty="0" smtClean="0">
                <a:solidFill>
                  <a:schemeClr val="tx1"/>
                </a:solidFill>
                <a:ea typeface="宋体" pitchFamily="2" charset="-122"/>
                <a:cs typeface="Times New Roman" pitchFamily="18" charset="0"/>
              </a:rPr>
              <a:t>：</a:t>
            </a:r>
            <a:r>
              <a:rPr lang="zh-CN" altLang="en-US" sz="3000" dirty="0">
                <a:solidFill>
                  <a:schemeClr val="tx1"/>
                </a:solidFill>
                <a:ea typeface="宋体" pitchFamily="2" charset="-122"/>
                <a:cs typeface="Times New Roman" pitchFamily="18" charset="0"/>
              </a:rPr>
              <a:t>构造</a:t>
            </a:r>
            <a:r>
              <a:rPr lang="zh-CN" altLang="en-US" sz="3000" dirty="0" smtClean="0">
                <a:solidFill>
                  <a:schemeClr val="tx1"/>
                </a:solidFill>
                <a:ea typeface="宋体" pitchFamily="2" charset="-122"/>
                <a:cs typeface="Times New Roman" pitchFamily="18" charset="0"/>
              </a:rPr>
              <a:t>器（构造方法）</a:t>
            </a:r>
          </a:p>
          <a:p>
            <a:pPr algn="l"/>
            <a:r>
              <a:rPr lang="en-US" altLang="zh-CN" sz="3000" dirty="0" smtClean="0">
                <a:solidFill>
                  <a:schemeClr val="tx1"/>
                </a:solidFill>
                <a:ea typeface="宋体" pitchFamily="2" charset="-122"/>
                <a:cs typeface="Times New Roman" pitchFamily="18" charset="0"/>
              </a:rPr>
              <a:t>3.9  </a:t>
            </a:r>
            <a:r>
              <a:rPr lang="zh-CN" altLang="en-US" sz="3000" dirty="0" smtClean="0">
                <a:solidFill>
                  <a:schemeClr val="tx1"/>
                </a:solidFill>
                <a:ea typeface="宋体" pitchFamily="2" charset="-122"/>
                <a:cs typeface="Times New Roman" pitchFamily="18" charset="0"/>
              </a:rPr>
              <a:t>几个关键字：</a:t>
            </a:r>
            <a:r>
              <a:rPr lang="en-US" altLang="zh-CN" sz="3000" dirty="0" smtClean="0">
                <a:solidFill>
                  <a:schemeClr val="tx1"/>
                </a:solidFill>
                <a:ea typeface="宋体" pitchFamily="2" charset="-122"/>
                <a:cs typeface="Times New Roman" pitchFamily="18" charset="0"/>
              </a:rPr>
              <a:t>this</a:t>
            </a:r>
            <a:r>
              <a:rPr lang="zh-CN" altLang="en-US" sz="3000" dirty="0" smtClean="0">
                <a:solidFill>
                  <a:schemeClr val="tx1"/>
                </a:solidFill>
                <a:ea typeface="宋体" pitchFamily="2" charset="-122"/>
                <a:cs typeface="Times New Roman" pitchFamily="18" charset="0"/>
              </a:rPr>
              <a:t>、</a:t>
            </a:r>
            <a:r>
              <a:rPr lang="en-US" altLang="zh-CN" sz="3000" dirty="0" smtClean="0">
                <a:solidFill>
                  <a:schemeClr val="tx1"/>
                </a:solidFill>
                <a:ea typeface="宋体" pitchFamily="2" charset="-122"/>
                <a:cs typeface="Times New Roman" pitchFamily="18" charset="0"/>
              </a:rPr>
              <a:t>package</a:t>
            </a:r>
            <a:r>
              <a:rPr lang="zh-CN" altLang="en-US" sz="3000" dirty="0" smtClean="0">
                <a:solidFill>
                  <a:schemeClr val="tx1"/>
                </a:solidFill>
                <a:ea typeface="宋体" pitchFamily="2" charset="-122"/>
                <a:cs typeface="Times New Roman" pitchFamily="18" charset="0"/>
              </a:rPr>
              <a:t>、</a:t>
            </a:r>
            <a:r>
              <a:rPr lang="en-US" altLang="zh-CN" sz="3000" dirty="0" smtClean="0">
                <a:solidFill>
                  <a:schemeClr val="tx1"/>
                </a:solidFill>
                <a:ea typeface="宋体" pitchFamily="2" charset="-122"/>
                <a:cs typeface="Times New Roman" pitchFamily="18" charset="0"/>
              </a:rPr>
              <a:t>import</a:t>
            </a:r>
            <a:endParaRPr lang="zh-CN" altLang="en-US" sz="3000" dirty="0" smtClean="0">
              <a:solidFill>
                <a:schemeClr val="tx1"/>
              </a:solidFill>
              <a:ea typeface="宋体" pitchFamily="2" charset="-122"/>
              <a:cs typeface="Times New Roman" pitchFamily="18" charset="0"/>
            </a:endParaRPr>
          </a:p>
        </p:txBody>
      </p:sp>
    </p:spTree>
    <p:extLst>
      <p:ext uri="{BB962C8B-B14F-4D97-AF65-F5344CB8AC3E}">
        <p14:creationId xmlns:p14="http://schemas.microsoft.com/office/powerpoint/2010/main" val="3121504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圆角矩形 3"/>
          <p:cNvSpPr>
            <a:spLocks noChangeArrowheads="1"/>
          </p:cNvSpPr>
          <p:nvPr/>
        </p:nvSpPr>
        <p:spPr bwMode="auto">
          <a:xfrm>
            <a:off x="215900" y="1701800"/>
            <a:ext cx="8605838" cy="4537075"/>
          </a:xfrm>
          <a:prstGeom prst="roundRect">
            <a:avLst>
              <a:gd name="adj" fmla="val 16667"/>
            </a:avLst>
          </a:prstGeom>
          <a:solidFill>
            <a:srgbClr val="B9CDE5"/>
          </a:solidFill>
          <a:ln w="25400">
            <a:solidFill>
              <a:srgbClr val="385D8A"/>
            </a:solidFill>
            <a:round/>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16" name="TextBox 4"/>
          <p:cNvSpPr txBox="1">
            <a:spLocks noChangeArrowheads="1"/>
          </p:cNvSpPr>
          <p:nvPr/>
        </p:nvSpPr>
        <p:spPr bwMode="auto">
          <a:xfrm>
            <a:off x="682625" y="979488"/>
            <a:ext cx="3384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t>对象</a:t>
            </a:r>
            <a:r>
              <a:rPr lang="zh-CN" altLang="en-US" sz="2800" b="1" dirty="0"/>
              <a:t>内存结构</a:t>
            </a:r>
          </a:p>
        </p:txBody>
      </p:sp>
      <p:sp>
        <p:nvSpPr>
          <p:cNvPr id="13317" name="TextBox 5"/>
          <p:cNvSpPr txBox="1">
            <a:spLocks noChangeArrowheads="1"/>
          </p:cNvSpPr>
          <p:nvPr/>
        </p:nvSpPr>
        <p:spPr bwMode="auto">
          <a:xfrm>
            <a:off x="969963" y="1771650"/>
            <a:ext cx="52593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t>Car c1 = new Car();</a:t>
            </a:r>
            <a:r>
              <a:rPr lang="zh-CN" altLang="en-US" sz="2200"/>
              <a:t>  </a:t>
            </a:r>
            <a:r>
              <a:rPr lang="en-US" altLang="zh-CN" sz="2200">
                <a:solidFill>
                  <a:srgbClr val="FF0000"/>
                </a:solidFill>
              </a:rPr>
              <a:t>c1.color="blue";</a:t>
            </a:r>
          </a:p>
          <a:p>
            <a:pPr eaLnBrk="1" hangingPunct="1"/>
            <a:r>
              <a:rPr lang="en-US" altLang="zh-CN" sz="2200"/>
              <a:t>Car c2 = new Car();</a:t>
            </a:r>
            <a:endParaRPr lang="zh-CN" altLang="en-US" sz="2200"/>
          </a:p>
        </p:txBody>
      </p:sp>
      <p:sp>
        <p:nvSpPr>
          <p:cNvPr id="13318" name="矩形 6"/>
          <p:cNvSpPr>
            <a:spLocks noChangeArrowheads="1"/>
          </p:cNvSpPr>
          <p:nvPr/>
        </p:nvSpPr>
        <p:spPr bwMode="auto">
          <a:xfrm>
            <a:off x="609600" y="3213100"/>
            <a:ext cx="1728788" cy="1081088"/>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19" name="矩形 7"/>
          <p:cNvSpPr>
            <a:spLocks noChangeArrowheads="1"/>
          </p:cNvSpPr>
          <p:nvPr/>
        </p:nvSpPr>
        <p:spPr bwMode="auto">
          <a:xfrm>
            <a:off x="609600" y="4294188"/>
            <a:ext cx="1728788" cy="1079500"/>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0" name="矩形 8"/>
          <p:cNvSpPr>
            <a:spLocks noChangeArrowheads="1"/>
          </p:cNvSpPr>
          <p:nvPr/>
        </p:nvSpPr>
        <p:spPr bwMode="auto">
          <a:xfrm>
            <a:off x="4643438" y="2781300"/>
            <a:ext cx="2593975" cy="1584325"/>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1" name="矩形 10"/>
          <p:cNvSpPr>
            <a:spLocks noChangeArrowheads="1"/>
          </p:cNvSpPr>
          <p:nvPr/>
        </p:nvSpPr>
        <p:spPr bwMode="auto">
          <a:xfrm>
            <a:off x="4643438" y="4365625"/>
            <a:ext cx="2593975" cy="1584325"/>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2" name="TextBox 11"/>
          <p:cNvSpPr txBox="1">
            <a:spLocks noChangeArrowheads="1"/>
          </p:cNvSpPr>
          <p:nvPr/>
        </p:nvSpPr>
        <p:spPr bwMode="auto">
          <a:xfrm>
            <a:off x="5076825" y="2347913"/>
            <a:ext cx="1728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heap</a:t>
            </a:r>
            <a:endParaRPr lang="zh-CN" altLang="en-US"/>
          </a:p>
        </p:txBody>
      </p:sp>
      <p:cxnSp>
        <p:nvCxnSpPr>
          <p:cNvPr id="13323" name="直接箭头连接符 13"/>
          <p:cNvCxnSpPr>
            <a:cxnSpLocks noChangeShapeType="1"/>
          </p:cNvCxnSpPr>
          <p:nvPr/>
        </p:nvCxnSpPr>
        <p:spPr bwMode="auto">
          <a:xfrm flipV="1">
            <a:off x="2338387" y="2893219"/>
            <a:ext cx="2305051" cy="861220"/>
          </a:xfrm>
          <a:prstGeom prst="straightConnector1">
            <a:avLst/>
          </a:prstGeom>
          <a:noFill/>
          <a:ln w="381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3324" name="直接箭头连接符 15"/>
          <p:cNvCxnSpPr>
            <a:cxnSpLocks noChangeShapeType="1"/>
            <a:stCxn id="13319" idx="3"/>
          </p:cNvCxnSpPr>
          <p:nvPr/>
        </p:nvCxnSpPr>
        <p:spPr bwMode="auto">
          <a:xfrm flipV="1">
            <a:off x="2338388" y="4437063"/>
            <a:ext cx="2305050" cy="396875"/>
          </a:xfrm>
          <a:prstGeom prst="straightConnector1">
            <a:avLst/>
          </a:prstGeom>
          <a:noFill/>
          <a:ln w="381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13325" name="TextBox 17"/>
          <p:cNvSpPr txBox="1">
            <a:spLocks noChangeArrowheads="1"/>
          </p:cNvSpPr>
          <p:nvPr/>
        </p:nvSpPr>
        <p:spPr bwMode="auto">
          <a:xfrm>
            <a:off x="898525" y="3500438"/>
            <a:ext cx="1152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c1</a:t>
            </a:r>
          </a:p>
          <a:p>
            <a:pPr eaLnBrk="1" hangingPunct="1"/>
            <a:r>
              <a:rPr lang="en-US" altLang="zh-CN" dirty="0"/>
              <a:t>0x0034</a:t>
            </a:r>
            <a:endParaRPr lang="zh-CN" altLang="en-US" dirty="0"/>
          </a:p>
        </p:txBody>
      </p:sp>
      <p:sp>
        <p:nvSpPr>
          <p:cNvPr id="13326" name="TextBox 18"/>
          <p:cNvSpPr txBox="1">
            <a:spLocks noChangeArrowheads="1"/>
          </p:cNvSpPr>
          <p:nvPr/>
        </p:nvSpPr>
        <p:spPr bwMode="auto">
          <a:xfrm>
            <a:off x="825500" y="4511675"/>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c2</a:t>
            </a:r>
          </a:p>
          <a:p>
            <a:pPr eaLnBrk="1" hangingPunct="1"/>
            <a:r>
              <a:rPr lang="en-US" altLang="zh-CN" dirty="0"/>
              <a:t>0x0078</a:t>
            </a:r>
            <a:endParaRPr lang="zh-CN" altLang="en-US" dirty="0"/>
          </a:p>
        </p:txBody>
      </p:sp>
      <p:sp>
        <p:nvSpPr>
          <p:cNvPr id="13327" name="TextBox 19"/>
          <p:cNvSpPr txBox="1">
            <a:spLocks noChangeArrowheads="1"/>
          </p:cNvSpPr>
          <p:nvPr/>
        </p:nvSpPr>
        <p:spPr bwMode="auto">
          <a:xfrm>
            <a:off x="3348038" y="2708275"/>
            <a:ext cx="1008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0x0034</a:t>
            </a:r>
            <a:endParaRPr lang="zh-CN" altLang="en-US" dirty="0"/>
          </a:p>
        </p:txBody>
      </p:sp>
      <p:sp>
        <p:nvSpPr>
          <p:cNvPr id="13328" name="TextBox 20"/>
          <p:cNvSpPr txBox="1">
            <a:spLocks noChangeArrowheads="1"/>
          </p:cNvSpPr>
          <p:nvPr/>
        </p:nvSpPr>
        <p:spPr bwMode="auto">
          <a:xfrm>
            <a:off x="3348038" y="4221163"/>
            <a:ext cx="1008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0x0078</a:t>
            </a:r>
            <a:endParaRPr lang="zh-CN" altLang="en-US" dirty="0"/>
          </a:p>
        </p:txBody>
      </p:sp>
      <p:cxnSp>
        <p:nvCxnSpPr>
          <p:cNvPr id="13329" name="AutoShape 7"/>
          <p:cNvCxnSpPr>
            <a:cxnSpLocks noChangeShapeType="1"/>
          </p:cNvCxnSpPr>
          <p:nvPr/>
        </p:nvCxnSpPr>
        <p:spPr bwMode="auto">
          <a:xfrm>
            <a:off x="4260850" y="2852738"/>
            <a:ext cx="38258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330" name="AutoShape 8"/>
          <p:cNvCxnSpPr>
            <a:cxnSpLocks noChangeShapeType="1"/>
          </p:cNvCxnSpPr>
          <p:nvPr/>
        </p:nvCxnSpPr>
        <p:spPr bwMode="auto">
          <a:xfrm>
            <a:off x="4260850" y="4437063"/>
            <a:ext cx="38258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331" name="TextBox 41"/>
          <p:cNvSpPr txBox="1">
            <a:spLocks noChangeArrowheads="1"/>
          </p:cNvSpPr>
          <p:nvPr/>
        </p:nvSpPr>
        <p:spPr bwMode="auto">
          <a:xfrm>
            <a:off x="7381875" y="3275013"/>
            <a:ext cx="1185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new Car( )</a:t>
            </a:r>
            <a:endParaRPr lang="zh-CN" altLang="en-US"/>
          </a:p>
        </p:txBody>
      </p:sp>
      <p:sp>
        <p:nvSpPr>
          <p:cNvPr id="13332" name="TextBox 42"/>
          <p:cNvSpPr txBox="1">
            <a:spLocks noChangeArrowheads="1"/>
          </p:cNvSpPr>
          <p:nvPr/>
        </p:nvSpPr>
        <p:spPr bwMode="auto">
          <a:xfrm>
            <a:off x="7308850" y="5013325"/>
            <a:ext cx="1187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new Car( )</a:t>
            </a:r>
            <a:endParaRPr lang="zh-CN" altLang="en-US"/>
          </a:p>
        </p:txBody>
      </p:sp>
      <p:sp>
        <p:nvSpPr>
          <p:cNvPr id="13333" name="TextBox 43"/>
          <p:cNvSpPr txBox="1">
            <a:spLocks noChangeArrowheads="1"/>
          </p:cNvSpPr>
          <p:nvPr/>
        </p:nvSpPr>
        <p:spPr bwMode="auto">
          <a:xfrm>
            <a:off x="5003800" y="4725988"/>
            <a:ext cx="1873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color="red"</a:t>
            </a:r>
          </a:p>
          <a:p>
            <a:pPr eaLnBrk="1" hangingPunct="1"/>
            <a:r>
              <a:rPr lang="en-US" altLang="zh-CN" dirty="0" err="1"/>
              <a:t>num</a:t>
            </a:r>
            <a:r>
              <a:rPr lang="en-US" altLang="zh-CN" dirty="0"/>
              <a:t>=4</a:t>
            </a:r>
            <a:endParaRPr lang="zh-CN" altLang="en-US" dirty="0"/>
          </a:p>
        </p:txBody>
      </p:sp>
      <p:sp>
        <p:nvSpPr>
          <p:cNvPr id="13334" name="TextBox 44"/>
          <p:cNvSpPr txBox="1">
            <a:spLocks noChangeArrowheads="1"/>
          </p:cNvSpPr>
          <p:nvPr/>
        </p:nvSpPr>
        <p:spPr bwMode="auto">
          <a:xfrm>
            <a:off x="5076825" y="3068638"/>
            <a:ext cx="1871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color="red"</a:t>
            </a:r>
          </a:p>
          <a:p>
            <a:pPr eaLnBrk="1" hangingPunct="1"/>
            <a:r>
              <a:rPr lang="en-US" altLang="zh-CN" dirty="0" err="1"/>
              <a:t>num</a:t>
            </a:r>
            <a:r>
              <a:rPr lang="en-US" altLang="zh-CN" dirty="0"/>
              <a:t>=4</a:t>
            </a:r>
            <a:endParaRPr lang="zh-CN" altLang="en-US" dirty="0"/>
          </a:p>
        </p:txBody>
      </p:sp>
      <p:sp>
        <p:nvSpPr>
          <p:cNvPr id="13335" name="TextBox 45"/>
          <p:cNvSpPr txBox="1">
            <a:spLocks noChangeArrowheads="1"/>
          </p:cNvSpPr>
          <p:nvPr/>
        </p:nvSpPr>
        <p:spPr bwMode="auto">
          <a:xfrm>
            <a:off x="6445250" y="3068638"/>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solidFill>
                  <a:srgbClr val="FF0000"/>
                </a:solidFill>
              </a:rPr>
              <a:t>"blue"</a:t>
            </a:r>
            <a:endParaRPr lang="zh-CN" altLang="en-US" dirty="0">
              <a:solidFill>
                <a:srgbClr val="FF0000"/>
              </a:solidFill>
            </a:endParaRPr>
          </a:p>
        </p:txBody>
      </p:sp>
      <p:cxnSp>
        <p:nvCxnSpPr>
          <p:cNvPr id="13336" name="AutoShape 9"/>
          <p:cNvCxnSpPr>
            <a:cxnSpLocks noChangeShapeType="1"/>
          </p:cNvCxnSpPr>
          <p:nvPr/>
        </p:nvCxnSpPr>
        <p:spPr bwMode="auto">
          <a:xfrm>
            <a:off x="5910263" y="3140075"/>
            <a:ext cx="319087" cy="212725"/>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55435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03848" y="620688"/>
            <a:ext cx="3096344" cy="792088"/>
          </a:xfrm>
        </p:spPr>
        <p:txBody>
          <a:bodyPr/>
          <a:lstStyle/>
          <a:p>
            <a:pPr eaLnBrk="1" hangingPunct="1"/>
            <a:r>
              <a:rPr lang="zh-CN" altLang="en-US" b="1" dirty="0" smtClean="0">
                <a:latin typeface="宋体" pitchFamily="2" charset="-122"/>
                <a:ea typeface="宋体" pitchFamily="2" charset="-122"/>
                <a:cs typeface="Arial Unicode MS" pitchFamily="34" charset="-122"/>
              </a:rPr>
              <a:t>匿名对象 </a:t>
            </a:r>
          </a:p>
        </p:txBody>
      </p:sp>
      <p:sp>
        <p:nvSpPr>
          <p:cNvPr id="20483" name="Rectangle 3"/>
          <p:cNvSpPr>
            <a:spLocks noGrp="1" noChangeArrowheads="1"/>
          </p:cNvSpPr>
          <p:nvPr>
            <p:ph type="body" idx="1"/>
          </p:nvPr>
        </p:nvSpPr>
        <p:spPr>
          <a:xfrm>
            <a:off x="250825" y="1700213"/>
            <a:ext cx="8642350" cy="3889027"/>
          </a:xfrm>
        </p:spPr>
        <p:txBody>
          <a:bodyPr>
            <a:normAutofit/>
          </a:bodyPr>
          <a:lstStyle/>
          <a:p>
            <a:pPr eaLnBrk="1" hangingPunct="1">
              <a:buFont typeface="Wingdings" pitchFamily="2" charset="2"/>
              <a:buChar char="l"/>
            </a:pPr>
            <a:r>
              <a:rPr lang="zh-CN" altLang="en-US" dirty="0" smtClean="0">
                <a:latin typeface="宋体" pitchFamily="2" charset="-122"/>
                <a:ea typeface="宋体" pitchFamily="2" charset="-122"/>
                <a:cs typeface="Arial Unicode MS" pitchFamily="34" charset="-122"/>
              </a:rPr>
              <a:t>我们也可以不定义对象的句柄，而直接调用这个对象的方法。这样的对象叫做匿名对象。</a:t>
            </a:r>
            <a:endParaRPr lang="en-US" altLang="zh-CN" dirty="0" smtClean="0">
              <a:latin typeface="宋体" pitchFamily="2" charset="-122"/>
              <a:ea typeface="宋体" pitchFamily="2" charset="-122"/>
              <a:cs typeface="Arial Unicode MS" pitchFamily="34" charset="-122"/>
            </a:endParaRP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如：</a:t>
            </a:r>
            <a:r>
              <a:rPr lang="en-US" altLang="zh-CN" b="1" dirty="0" smtClean="0">
                <a:solidFill>
                  <a:srgbClr val="C00000"/>
                </a:solidFill>
                <a:ea typeface="宋体" pitchFamily="2" charset="-122"/>
                <a:cs typeface="Arial Unicode MS" pitchFamily="34" charset="-122"/>
              </a:rPr>
              <a:t>new Person().shout(); </a:t>
            </a:r>
          </a:p>
          <a:p>
            <a:pPr marL="0" indent="0" eaLnBrk="1" hangingPunct="1">
              <a:buNone/>
            </a:pPr>
            <a:endParaRPr lang="en-US" altLang="zh-CN" dirty="0" smtClean="0">
              <a:latin typeface="宋体" pitchFamily="2" charset="-122"/>
              <a:ea typeface="宋体" pitchFamily="2" charset="-122"/>
              <a:cs typeface="Arial Unicode MS" pitchFamily="34" charset="-122"/>
            </a:endParaRPr>
          </a:p>
          <a:p>
            <a:pPr eaLnBrk="1" hangingPunct="1">
              <a:buFont typeface="Wingdings" pitchFamily="2" charset="2"/>
              <a:buChar char="l"/>
            </a:pPr>
            <a:r>
              <a:rPr lang="zh-CN" altLang="en-US" dirty="0" smtClean="0">
                <a:latin typeface="宋体" pitchFamily="2" charset="-122"/>
                <a:ea typeface="宋体" pitchFamily="2" charset="-122"/>
                <a:cs typeface="Arial Unicode MS" pitchFamily="34" charset="-122"/>
              </a:rPr>
              <a:t>使用情况</a:t>
            </a:r>
            <a:endParaRPr lang="en-US" altLang="zh-CN" dirty="0" smtClean="0">
              <a:latin typeface="宋体" pitchFamily="2" charset="-122"/>
              <a:ea typeface="宋体" pitchFamily="2" charset="-122"/>
              <a:cs typeface="Arial Unicode MS" pitchFamily="34" charset="-122"/>
            </a:endParaRP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如果对一个对象只需要进行一次方法调用，那么就可以使用匿名对象。 </a:t>
            </a: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我们经常将匿名对象作为实参传递给一个</a:t>
            </a:r>
            <a:r>
              <a:rPr lang="zh-CN" altLang="en-US" dirty="0">
                <a:latin typeface="宋体" pitchFamily="2" charset="-122"/>
                <a:ea typeface="宋体" pitchFamily="2" charset="-122"/>
                <a:cs typeface="Arial Unicode MS" pitchFamily="34" charset="-122"/>
              </a:rPr>
              <a:t>方法</a:t>
            </a:r>
            <a:r>
              <a:rPr lang="zh-CN" altLang="en-US" dirty="0" smtClean="0">
                <a:latin typeface="宋体" pitchFamily="2" charset="-122"/>
                <a:ea typeface="宋体" pitchFamily="2" charset="-122"/>
                <a:cs typeface="Arial Unicode MS" pitchFamily="34" charset="-122"/>
              </a:rPr>
              <a:t>调用。 </a:t>
            </a:r>
          </a:p>
        </p:txBody>
      </p:sp>
    </p:spTree>
    <p:extLst>
      <p:ext uri="{BB962C8B-B14F-4D97-AF65-F5344CB8AC3E}">
        <p14:creationId xmlns:p14="http://schemas.microsoft.com/office/powerpoint/2010/main" val="904787919"/>
      </p:ext>
    </p:extLst>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smtClean="0">
                <a:latin typeface="+mn-lt"/>
                <a:ea typeface="宋体" pitchFamily="2" charset="-122"/>
                <a:cs typeface="Arial Unicode MS" pitchFamily="34" charset="-122"/>
              </a:rPr>
              <a:t>练习</a:t>
            </a:r>
            <a:r>
              <a:rPr lang="en-US" altLang="zh-CN" b="1" dirty="0">
                <a:latin typeface="+mn-lt"/>
                <a:ea typeface="宋体" pitchFamily="2" charset="-122"/>
                <a:cs typeface="Arial Unicode MS" pitchFamily="34" charset="-122"/>
              </a:rPr>
              <a:t>2</a:t>
            </a:r>
            <a:endParaRPr lang="en-US" altLang="zh-CN" b="1" dirty="0" smtClean="0">
              <a:latin typeface="+mn-lt"/>
              <a:ea typeface="宋体" pitchFamily="2" charset="-122"/>
              <a:cs typeface="Arial Unicode MS" pitchFamily="34" charset="-122"/>
            </a:endParaRPr>
          </a:p>
        </p:txBody>
      </p:sp>
      <p:sp>
        <p:nvSpPr>
          <p:cNvPr id="21507" name="Rectangle 3"/>
          <p:cNvSpPr>
            <a:spLocks noGrp="1" noChangeArrowheads="1"/>
          </p:cNvSpPr>
          <p:nvPr>
            <p:ph type="body" idx="1"/>
          </p:nvPr>
        </p:nvSpPr>
        <p:spPr>
          <a:xfrm>
            <a:off x="539552" y="1340768"/>
            <a:ext cx="7848600" cy="3581400"/>
          </a:xfrm>
        </p:spPr>
        <p:txBody>
          <a:bodyPr>
            <a:normAutofit/>
          </a:bodyPr>
          <a:lstStyle/>
          <a:p>
            <a:pPr algn="just" eaLnBrk="1" hangingPunct="1">
              <a:buFontTx/>
              <a:buNone/>
            </a:pPr>
            <a:r>
              <a:rPr lang="en-US" altLang="zh-CN" sz="2600" dirty="0" smtClean="0">
                <a:ea typeface="宋体" pitchFamily="2" charset="-122"/>
                <a:cs typeface="Arial Unicode MS" pitchFamily="34" charset="-122"/>
              </a:rPr>
              <a:t>1.</a:t>
            </a:r>
            <a:r>
              <a:rPr lang="zh-CN" altLang="en-US" sz="2600" dirty="0" smtClean="0">
                <a:ea typeface="宋体" pitchFamily="2" charset="-122"/>
                <a:cs typeface="Arial Unicode MS" pitchFamily="34" charset="-122"/>
              </a:rPr>
              <a:t>创建一个</a:t>
            </a:r>
            <a:r>
              <a:rPr lang="en-US" altLang="zh-CN" sz="2600" dirty="0" smtClean="0">
                <a:ea typeface="宋体" pitchFamily="2" charset="-122"/>
                <a:cs typeface="Arial Unicode MS" pitchFamily="34" charset="-122"/>
              </a:rPr>
              <a:t>Person</a:t>
            </a:r>
            <a:r>
              <a:rPr lang="zh-CN" altLang="en-US" sz="2600" dirty="0" smtClean="0">
                <a:ea typeface="宋体" pitchFamily="2" charset="-122"/>
                <a:cs typeface="Arial Unicode MS" pitchFamily="34" charset="-122"/>
              </a:rPr>
              <a:t>类，其定义如下：</a:t>
            </a:r>
          </a:p>
        </p:txBody>
      </p:sp>
      <p:graphicFrame>
        <p:nvGraphicFramePr>
          <p:cNvPr id="464900" name="Group 4"/>
          <p:cNvGraphicFramePr>
            <a:graphicFrameLocks noGrp="1"/>
          </p:cNvGraphicFramePr>
          <p:nvPr>
            <p:extLst>
              <p:ext uri="{D42A27DB-BD31-4B8C-83A1-F6EECF244321}">
                <p14:modId xmlns:p14="http://schemas.microsoft.com/office/powerpoint/2010/main" val="3066148416"/>
              </p:ext>
            </p:extLst>
          </p:nvPr>
        </p:nvGraphicFramePr>
        <p:xfrm>
          <a:off x="827584" y="2330683"/>
          <a:ext cx="2667000" cy="2755202"/>
        </p:xfrm>
        <a:graphic>
          <a:graphicData uri="http://schemas.openxmlformats.org/drawingml/2006/table">
            <a:tbl>
              <a:tblPr>
                <a:tableStyleId>{3C2FFA5D-87B4-456A-9821-1D502468CF0F}</a:tableStyleId>
              </a:tblPr>
              <a:tblGrid>
                <a:gridCol w="2667000"/>
              </a:tblGrid>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smtClean="0">
                          <a:ln>
                            <a:noFill/>
                          </a:ln>
                          <a:effectLst/>
                        </a:rPr>
                        <a:t>Person</a:t>
                      </a:r>
                      <a:endParaRPr kumimoji="1" lang="en-US" altLang="zh-CN" sz="2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609600">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err="1" smtClean="0">
                          <a:ln>
                            <a:noFill/>
                          </a:ln>
                          <a:effectLst/>
                        </a:rPr>
                        <a:t>name:String</a:t>
                      </a:r>
                      <a:endParaRPr kumimoji="1" lang="en-US" altLang="zh-CN" sz="2400" u="none" strike="noStrike" cap="none" normalizeH="0" baseline="0" dirty="0" smtClean="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err="1" smtClean="0">
                          <a:ln>
                            <a:noFill/>
                          </a:ln>
                          <a:effectLst/>
                        </a:rPr>
                        <a:t>age:int</a:t>
                      </a:r>
                      <a:endParaRPr kumimoji="1" lang="en-US" altLang="zh-CN" sz="2400" u="none" strike="noStrike" cap="none" normalizeH="0" baseline="0" dirty="0" smtClean="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err="1" smtClean="0">
                          <a:ln>
                            <a:noFill/>
                          </a:ln>
                          <a:effectLst/>
                        </a:rPr>
                        <a:t>sex:int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838200">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smtClean="0">
                          <a:ln>
                            <a:noFill/>
                          </a:ln>
                          <a:effectLst/>
                        </a:rPr>
                        <a:t>+study():void</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showAge</a:t>
                      </a:r>
                      <a:r>
                        <a:rPr kumimoji="1" lang="en-US" altLang="zh-CN" sz="2400" u="none" strike="noStrike" cap="none" normalizeH="0" baseline="0" dirty="0" smtClean="0">
                          <a:ln>
                            <a:noFill/>
                          </a:ln>
                          <a:effectLst/>
                        </a:rPr>
                        <a:t>():void</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addAge</a:t>
                      </a: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int</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a:t>
                      </a: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
        <p:nvSpPr>
          <p:cNvPr id="21518" name="Text Box 14"/>
          <p:cNvSpPr txBox="1">
            <a:spLocks noChangeArrowheads="1"/>
          </p:cNvSpPr>
          <p:nvPr/>
        </p:nvSpPr>
        <p:spPr bwMode="auto">
          <a:xfrm>
            <a:off x="3923928" y="1916832"/>
            <a:ext cx="4536038" cy="3582904"/>
          </a:xfrm>
          <a:prstGeom prst="rect">
            <a:avLst/>
          </a:prstGeom>
          <a:noFill/>
          <a:ln w="9525">
            <a:noFill/>
            <a:miter lim="800000"/>
            <a:headEnd/>
            <a:tailEnd/>
          </a:ln>
        </p:spPr>
        <p:txBody>
          <a:bodyPr wrap="square">
            <a:spAutoFit/>
          </a:bodyPr>
          <a:lstStyle/>
          <a:p>
            <a:pPr>
              <a:lnSpc>
                <a:spcPct val="110000"/>
              </a:lnSpc>
              <a:spcBef>
                <a:spcPct val="50000"/>
              </a:spcBef>
            </a:pPr>
            <a:r>
              <a:rPr lang="zh-CN" altLang="en-US" sz="2200" b="1" dirty="0">
                <a:ea typeface="宋体" pitchFamily="2" charset="-122"/>
                <a:cs typeface="Times New Roman" pitchFamily="18" charset="0"/>
              </a:rPr>
              <a:t>要求</a:t>
            </a:r>
            <a:r>
              <a:rPr lang="zh-CN" altLang="en-US" sz="2200" b="1" dirty="0" smtClean="0">
                <a:ea typeface="宋体" pitchFamily="2" charset="-122"/>
                <a:cs typeface="Times New Roman" pitchFamily="18" charset="0"/>
              </a:rPr>
              <a:t>：</a:t>
            </a:r>
            <a:r>
              <a:rPr lang="en-US" altLang="zh-CN" sz="2200" b="1" dirty="0" smtClean="0">
                <a:ea typeface="宋体" pitchFamily="2" charset="-122"/>
                <a:cs typeface="Times New Roman" pitchFamily="18" charset="0"/>
                <a:sym typeface="Wingdings" pitchFamily="2" charset="2"/>
              </a:rPr>
              <a:t>(</a:t>
            </a:r>
            <a:r>
              <a:rPr lang="en-US" altLang="zh-CN" sz="2200" b="1" dirty="0">
                <a:ea typeface="宋体" pitchFamily="2" charset="-122"/>
                <a:cs typeface="Times New Roman" pitchFamily="18" charset="0"/>
                <a:sym typeface="Wingdings" pitchFamily="2" charset="2"/>
              </a:rPr>
              <a:t>1)</a:t>
            </a:r>
            <a:r>
              <a:rPr lang="zh-CN" altLang="en-US" sz="2200" b="1" dirty="0">
                <a:ea typeface="宋体" pitchFamily="2" charset="-122"/>
                <a:cs typeface="Times New Roman" pitchFamily="18" charset="0"/>
              </a:rPr>
              <a:t>创建</a:t>
            </a:r>
            <a:r>
              <a:rPr lang="en-US" altLang="zh-CN" sz="2200" b="1" dirty="0">
                <a:ea typeface="宋体" pitchFamily="2" charset="-122"/>
                <a:cs typeface="Times New Roman" pitchFamily="18" charset="0"/>
              </a:rPr>
              <a:t>Person</a:t>
            </a:r>
            <a:r>
              <a:rPr lang="zh-CN" altLang="en-US" sz="2200" b="1" dirty="0">
                <a:ea typeface="宋体" pitchFamily="2" charset="-122"/>
                <a:cs typeface="Times New Roman" pitchFamily="18" charset="0"/>
              </a:rPr>
              <a:t>类的对象，设置该对象的</a:t>
            </a:r>
            <a:r>
              <a:rPr lang="en-US" altLang="zh-CN" sz="2200" b="1" dirty="0">
                <a:ea typeface="宋体" pitchFamily="2" charset="-122"/>
                <a:cs typeface="Times New Roman" pitchFamily="18" charset="0"/>
              </a:rPr>
              <a:t>name</a:t>
            </a:r>
            <a:r>
              <a:rPr lang="zh-CN" altLang="en-US" sz="2200" b="1" dirty="0">
                <a:ea typeface="宋体" pitchFamily="2" charset="-122"/>
                <a:cs typeface="Times New Roman" pitchFamily="18" charset="0"/>
              </a:rPr>
              <a:t>、</a:t>
            </a:r>
            <a:r>
              <a:rPr lang="en-US" altLang="zh-CN" sz="2200" b="1" dirty="0">
                <a:ea typeface="宋体" pitchFamily="2" charset="-122"/>
                <a:cs typeface="Times New Roman" pitchFamily="18" charset="0"/>
              </a:rPr>
              <a:t>age</a:t>
            </a:r>
            <a:r>
              <a:rPr lang="zh-CN" altLang="en-US" sz="2200" b="1" dirty="0">
                <a:ea typeface="宋体" pitchFamily="2" charset="-122"/>
                <a:cs typeface="Times New Roman" pitchFamily="18" charset="0"/>
              </a:rPr>
              <a:t>和</a:t>
            </a:r>
            <a:r>
              <a:rPr lang="en-US" altLang="zh-CN" sz="2200" b="1" dirty="0">
                <a:ea typeface="宋体" pitchFamily="2" charset="-122"/>
                <a:cs typeface="Times New Roman" pitchFamily="18" charset="0"/>
              </a:rPr>
              <a:t>sex</a:t>
            </a:r>
            <a:r>
              <a:rPr lang="zh-CN" altLang="en-US" sz="2200" b="1" dirty="0">
                <a:ea typeface="宋体" pitchFamily="2" charset="-122"/>
                <a:cs typeface="Times New Roman" pitchFamily="18" charset="0"/>
              </a:rPr>
              <a:t>属性，调用</a:t>
            </a:r>
            <a:r>
              <a:rPr lang="en-US" altLang="zh-CN" sz="2200" b="1" dirty="0">
                <a:ea typeface="宋体" pitchFamily="2" charset="-122"/>
                <a:cs typeface="Times New Roman" pitchFamily="18" charset="0"/>
              </a:rPr>
              <a:t>study</a:t>
            </a:r>
            <a:r>
              <a:rPr lang="zh-CN" altLang="en-US" sz="2200" b="1" dirty="0">
                <a:ea typeface="宋体" pitchFamily="2" charset="-122"/>
                <a:cs typeface="Times New Roman" pitchFamily="18" charset="0"/>
              </a:rPr>
              <a:t>方法，输出字符串“</a:t>
            </a:r>
            <a:r>
              <a:rPr lang="en-US" altLang="zh-CN" sz="2200" b="1" dirty="0">
                <a:ea typeface="宋体" pitchFamily="2" charset="-122"/>
                <a:cs typeface="Times New Roman" pitchFamily="18" charset="0"/>
              </a:rPr>
              <a:t>studying”</a:t>
            </a:r>
            <a:r>
              <a:rPr lang="zh-CN" altLang="en-US" sz="2200" b="1" dirty="0">
                <a:ea typeface="宋体" pitchFamily="2" charset="-122"/>
                <a:cs typeface="Times New Roman" pitchFamily="18" charset="0"/>
              </a:rPr>
              <a:t>，调用</a:t>
            </a:r>
            <a:r>
              <a:rPr lang="en-US" altLang="zh-CN" sz="2200" b="1" dirty="0" err="1">
                <a:ea typeface="宋体" pitchFamily="2" charset="-122"/>
                <a:cs typeface="Times New Roman" pitchFamily="18" charset="0"/>
              </a:rPr>
              <a:t>showAge</a:t>
            </a:r>
            <a:r>
              <a:rPr lang="en-US" altLang="zh-CN" sz="2200" b="1" dirty="0">
                <a:ea typeface="宋体" pitchFamily="2" charset="-122"/>
                <a:cs typeface="Times New Roman" pitchFamily="18" charset="0"/>
              </a:rPr>
              <a:t>()</a:t>
            </a:r>
            <a:r>
              <a:rPr lang="zh-CN" altLang="en-US" sz="2200" b="1" dirty="0">
                <a:ea typeface="宋体" pitchFamily="2" charset="-122"/>
                <a:cs typeface="Times New Roman" pitchFamily="18" charset="0"/>
              </a:rPr>
              <a:t>方法显示</a:t>
            </a:r>
            <a:r>
              <a:rPr lang="en-US" altLang="zh-CN" sz="2200" b="1" dirty="0">
                <a:ea typeface="宋体" pitchFamily="2" charset="-122"/>
                <a:cs typeface="Times New Roman" pitchFamily="18" charset="0"/>
              </a:rPr>
              <a:t>age</a:t>
            </a:r>
            <a:r>
              <a:rPr lang="zh-CN" altLang="en-US" sz="2200" b="1" dirty="0">
                <a:ea typeface="宋体" pitchFamily="2" charset="-122"/>
                <a:cs typeface="Times New Roman" pitchFamily="18" charset="0"/>
              </a:rPr>
              <a:t>值，</a:t>
            </a:r>
            <a:r>
              <a:rPr lang="zh-CN" altLang="en-US" sz="2200" b="1" dirty="0" smtClean="0">
                <a:ea typeface="宋体" pitchFamily="2" charset="-122"/>
                <a:cs typeface="Times New Roman" pitchFamily="18" charset="0"/>
              </a:rPr>
              <a:t>调用</a:t>
            </a:r>
            <a:r>
              <a:rPr lang="en-US" altLang="zh-CN" sz="2200" b="1" dirty="0" err="1" smtClean="0">
                <a:ea typeface="宋体" pitchFamily="2" charset="-122"/>
                <a:cs typeface="Times New Roman" pitchFamily="18" charset="0"/>
              </a:rPr>
              <a:t>addAge</a:t>
            </a:r>
            <a:r>
              <a:rPr lang="en-US" altLang="zh-CN" sz="2200" b="1" dirty="0">
                <a:ea typeface="宋体" pitchFamily="2" charset="-122"/>
                <a:cs typeface="Times New Roman" pitchFamily="18" charset="0"/>
              </a:rPr>
              <a:t>()</a:t>
            </a:r>
            <a:r>
              <a:rPr lang="zh-CN" altLang="en-US" sz="2200" b="1" dirty="0">
                <a:ea typeface="宋体" pitchFamily="2" charset="-122"/>
                <a:cs typeface="Times New Roman" pitchFamily="18" charset="0"/>
              </a:rPr>
              <a:t>方法给对象的</a:t>
            </a:r>
            <a:r>
              <a:rPr lang="en-US" altLang="zh-CN" sz="2200" b="1" dirty="0">
                <a:ea typeface="宋体" pitchFamily="2" charset="-122"/>
                <a:cs typeface="Times New Roman" pitchFamily="18" charset="0"/>
              </a:rPr>
              <a:t>age</a:t>
            </a:r>
            <a:r>
              <a:rPr lang="zh-CN" altLang="en-US" sz="2200" b="1" dirty="0">
                <a:ea typeface="宋体" pitchFamily="2" charset="-122"/>
                <a:cs typeface="Times New Roman" pitchFamily="18" charset="0"/>
              </a:rPr>
              <a:t>属性</a:t>
            </a:r>
            <a:r>
              <a:rPr lang="zh-CN" altLang="en-US" sz="2200" b="1" dirty="0" smtClean="0">
                <a:ea typeface="宋体" pitchFamily="2" charset="-122"/>
                <a:cs typeface="Times New Roman" pitchFamily="18" charset="0"/>
              </a:rPr>
              <a:t>值</a:t>
            </a:r>
            <a:r>
              <a:rPr lang="zh-CN" altLang="en-US" sz="2200" b="1" dirty="0">
                <a:ea typeface="宋体" pitchFamily="2" charset="-122"/>
                <a:cs typeface="Times New Roman" pitchFamily="18" charset="0"/>
              </a:rPr>
              <a:t>增加</a:t>
            </a:r>
            <a:r>
              <a:rPr lang="en-US" altLang="zh-CN" sz="2200" b="1" dirty="0" smtClean="0">
                <a:ea typeface="宋体" pitchFamily="2" charset="-122"/>
                <a:cs typeface="Times New Roman" pitchFamily="18" charset="0"/>
              </a:rPr>
              <a:t>2</a:t>
            </a:r>
            <a:r>
              <a:rPr lang="zh-CN" altLang="en-US" sz="2200" b="1" dirty="0" smtClean="0">
                <a:ea typeface="宋体" pitchFamily="2" charset="-122"/>
                <a:cs typeface="Times New Roman" pitchFamily="18" charset="0"/>
              </a:rPr>
              <a:t>岁</a:t>
            </a:r>
            <a:r>
              <a:rPr lang="zh-CN" altLang="en-US" sz="2200" b="1" dirty="0">
                <a:ea typeface="宋体" pitchFamily="2" charset="-122"/>
                <a:cs typeface="Times New Roman" pitchFamily="18" charset="0"/>
              </a:rPr>
              <a:t>。</a:t>
            </a:r>
          </a:p>
          <a:p>
            <a:pPr>
              <a:lnSpc>
                <a:spcPct val="110000"/>
              </a:lnSpc>
              <a:spcBef>
                <a:spcPct val="50000"/>
              </a:spcBef>
            </a:pPr>
            <a:r>
              <a:rPr lang="en-US" altLang="zh-CN" sz="2200" b="1" dirty="0">
                <a:ea typeface="宋体" pitchFamily="2" charset="-122"/>
                <a:cs typeface="Times New Roman" pitchFamily="18" charset="0"/>
              </a:rPr>
              <a:t>(2)</a:t>
            </a:r>
            <a:r>
              <a:rPr lang="zh-CN" altLang="en-US" sz="2200" b="1" dirty="0">
                <a:ea typeface="宋体" pitchFamily="2" charset="-122"/>
                <a:cs typeface="Times New Roman" pitchFamily="18" charset="0"/>
              </a:rPr>
              <a:t>创建第二个对象，执行上述操作，体会同一个类的不同对象之间的关系。</a:t>
            </a:r>
          </a:p>
        </p:txBody>
      </p:sp>
      <p:sp>
        <p:nvSpPr>
          <p:cNvPr id="21519" name="Text Box 15"/>
          <p:cNvSpPr txBox="1">
            <a:spLocks noChangeArrowheads="1"/>
          </p:cNvSpPr>
          <p:nvPr/>
        </p:nvSpPr>
        <p:spPr bwMode="auto">
          <a:xfrm>
            <a:off x="395535" y="5491313"/>
            <a:ext cx="8428713" cy="492443"/>
          </a:xfrm>
          <a:prstGeom prst="rect">
            <a:avLst/>
          </a:prstGeom>
          <a:noFill/>
          <a:ln w="9525">
            <a:noFill/>
            <a:miter lim="800000"/>
            <a:headEnd/>
            <a:tailEnd/>
          </a:ln>
        </p:spPr>
        <p:txBody>
          <a:bodyPr wrap="square">
            <a:spAutoFit/>
          </a:bodyPr>
          <a:lstStyle/>
          <a:p>
            <a:pPr>
              <a:spcBef>
                <a:spcPct val="50000"/>
              </a:spcBef>
            </a:pPr>
            <a:r>
              <a:rPr lang="en-US" altLang="zh-CN" sz="2600" dirty="0">
                <a:ea typeface="宋体" pitchFamily="2" charset="-122"/>
                <a:cs typeface="Times New Roman" pitchFamily="18" charset="0"/>
              </a:rPr>
              <a:t>2</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利用</a:t>
            </a:r>
            <a:r>
              <a:rPr lang="zh-CN" altLang="en-US" sz="2600" dirty="0">
                <a:ea typeface="宋体" pitchFamily="2" charset="-122"/>
                <a:cs typeface="Times New Roman" pitchFamily="18" charset="0"/>
              </a:rPr>
              <a:t>面向对象的编程方法，设计类</a:t>
            </a:r>
            <a:r>
              <a:rPr lang="en-US" altLang="zh-CN" sz="2600" dirty="0">
                <a:ea typeface="宋体" pitchFamily="2" charset="-122"/>
                <a:cs typeface="Times New Roman" pitchFamily="18" charset="0"/>
              </a:rPr>
              <a:t>Circle</a:t>
            </a:r>
            <a:r>
              <a:rPr lang="zh-CN" altLang="en-US" sz="2600" dirty="0">
                <a:ea typeface="宋体" pitchFamily="2" charset="-122"/>
                <a:cs typeface="Times New Roman" pitchFamily="18" charset="0"/>
              </a:rPr>
              <a:t>计算圆的面积</a:t>
            </a:r>
            <a:r>
              <a:rPr lang="zh-CN" altLang="en-US" sz="2600" dirty="0" smtClean="0">
                <a:ea typeface="宋体" pitchFamily="2" charset="-122"/>
                <a:cs typeface="Times New Roman" pitchFamily="18" charset="0"/>
              </a:rPr>
              <a:t>。</a:t>
            </a:r>
            <a:endParaRPr lang="zh-CN" altLang="en-US" sz="2600" dirty="0">
              <a:ea typeface="宋体" pitchFamily="2" charset="-122"/>
              <a:cs typeface="Times New Roman" pitchFamily="18" charset="0"/>
            </a:endParaRPr>
          </a:p>
        </p:txBody>
      </p:sp>
    </p:spTree>
    <p:extLst>
      <p:ext uri="{BB962C8B-B14F-4D97-AF65-F5344CB8AC3E}">
        <p14:creationId xmlns:p14="http://schemas.microsoft.com/office/powerpoint/2010/main" val="9091767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987824" y="620688"/>
            <a:ext cx="4430880" cy="916247"/>
          </a:xfrm>
        </p:spPr>
        <p:txBody>
          <a:bodyPr>
            <a:normAutofit/>
          </a:bodyPr>
          <a:lstStyle/>
          <a:p>
            <a:pPr eaLnBrk="1" hangingPunct="1"/>
            <a:r>
              <a:rPr lang="en-US" altLang="zh-CN" sz="3600" b="1" dirty="0" smtClean="0">
                <a:latin typeface="+mn-lt"/>
                <a:ea typeface="宋体" pitchFamily="2" charset="-122"/>
                <a:cs typeface="Times New Roman" pitchFamily="18" charset="0"/>
              </a:rPr>
              <a:t>3.6 </a:t>
            </a:r>
            <a:r>
              <a:rPr lang="zh-CN" altLang="en-US" sz="3600" b="1" dirty="0" smtClean="0">
                <a:latin typeface="+mn-lt"/>
                <a:ea typeface="宋体" pitchFamily="2" charset="-122"/>
                <a:cs typeface="Times New Roman" pitchFamily="18" charset="0"/>
              </a:rPr>
              <a:t>再谈方法</a:t>
            </a:r>
            <a:r>
              <a:rPr lang="en-US" altLang="zh-CN" sz="3600" b="1" dirty="0" smtClean="0">
                <a:latin typeface="+mn-lt"/>
                <a:ea typeface="宋体" pitchFamily="2" charset="-122"/>
                <a:cs typeface="Times New Roman" pitchFamily="18" charset="0"/>
              </a:rPr>
              <a:t>(method)</a:t>
            </a:r>
            <a:endParaRPr lang="zh-CN" altLang="en-US" sz="3600" b="1" dirty="0" smtClean="0">
              <a:latin typeface="+mn-lt"/>
              <a:ea typeface="宋体" pitchFamily="2" charset="-122"/>
              <a:cs typeface="Times New Roman" pitchFamily="18" charset="0"/>
            </a:endParaRPr>
          </a:p>
        </p:txBody>
      </p:sp>
      <p:sp>
        <p:nvSpPr>
          <p:cNvPr id="31747" name="Text Box 3"/>
          <p:cNvSpPr txBox="1">
            <a:spLocks noChangeArrowheads="1"/>
          </p:cNvSpPr>
          <p:nvPr/>
        </p:nvSpPr>
        <p:spPr bwMode="auto">
          <a:xfrm>
            <a:off x="252444" y="1424013"/>
            <a:ext cx="8820150" cy="5170646"/>
          </a:xfrm>
          <a:prstGeom prst="rect">
            <a:avLst/>
          </a:prstGeom>
          <a:noFill/>
          <a:ln w="9525">
            <a:noFill/>
            <a:miter lim="800000"/>
            <a:headEnd/>
            <a:tailEnd/>
          </a:ln>
        </p:spPr>
        <p:txBody>
          <a:bodyPr>
            <a:spAutoFit/>
          </a:bodyPr>
          <a:lstStyle/>
          <a:p>
            <a:pPr marL="342900" indent="-342900">
              <a:buFont typeface="Wingdings" pitchFamily="2" charset="2"/>
              <a:buChar char="l"/>
            </a:pPr>
            <a:r>
              <a:rPr lang="zh-CN" altLang="en-US" sz="2400" b="1" dirty="0">
                <a:solidFill>
                  <a:srgbClr val="C00000"/>
                </a:solidFill>
                <a:ea typeface="宋体" pitchFamily="2" charset="-122"/>
                <a:cs typeface="Times New Roman" pitchFamily="18" charset="0"/>
              </a:rPr>
              <a:t>什么</a:t>
            </a:r>
            <a:r>
              <a:rPr lang="zh-CN" altLang="en-US" sz="2400" b="1" dirty="0" smtClean="0">
                <a:solidFill>
                  <a:srgbClr val="C00000"/>
                </a:solidFill>
                <a:ea typeface="宋体" pitchFamily="2" charset="-122"/>
                <a:cs typeface="Times New Roman" pitchFamily="18" charset="0"/>
              </a:rPr>
              <a:t>是方法（函数）？</a:t>
            </a:r>
            <a:endParaRPr lang="zh-CN" altLang="en-US" sz="2400" b="1" dirty="0">
              <a:solidFill>
                <a:srgbClr val="C00000"/>
              </a:solidFill>
              <a:ea typeface="宋体" pitchFamily="2" charset="-122"/>
              <a:cs typeface="Times New Roman" pitchFamily="18" charset="0"/>
            </a:endParaRPr>
          </a:p>
          <a:p>
            <a:pPr marL="800100" lvl="1" indent="-342900">
              <a:buFont typeface="Wingdings" pitchFamily="2" charset="2"/>
              <a:buChar char="Ø"/>
            </a:pPr>
            <a:r>
              <a:rPr lang="zh-CN" altLang="en-US" sz="2400" dirty="0" smtClean="0">
                <a:ea typeface="宋体" pitchFamily="2" charset="-122"/>
                <a:cs typeface="Times New Roman" pitchFamily="18" charset="0"/>
              </a:rPr>
              <a:t>方法是</a:t>
            </a:r>
            <a:r>
              <a:rPr lang="zh-CN" altLang="en-US" sz="2400" dirty="0">
                <a:ea typeface="宋体" pitchFamily="2" charset="-122"/>
                <a:cs typeface="Times New Roman" pitchFamily="18" charset="0"/>
              </a:rPr>
              <a:t>类或对象行为特征的抽象，也</a:t>
            </a:r>
            <a:r>
              <a:rPr lang="zh-CN" altLang="en-US" sz="2400" dirty="0" smtClean="0">
                <a:ea typeface="宋体" pitchFamily="2" charset="-122"/>
                <a:cs typeface="Times New Roman" pitchFamily="18" charset="0"/>
              </a:rPr>
              <a:t>称为函数。</a:t>
            </a:r>
            <a:r>
              <a:rPr lang="zh-CN" altLang="en-US" sz="2800" dirty="0" smtClean="0">
                <a:ea typeface="宋体" pitchFamily="2" charset="-122"/>
                <a:cs typeface="Times New Roman" pitchFamily="18" charset="0"/>
              </a:rPr>
              <a:t> </a:t>
            </a:r>
            <a:endParaRPr lang="en-US" altLang="zh-CN" sz="2800" dirty="0" smtClean="0">
              <a:ea typeface="宋体" pitchFamily="2" charset="-122"/>
              <a:cs typeface="Times New Roman" pitchFamily="18" charset="0"/>
            </a:endParaRPr>
          </a:p>
          <a:p>
            <a:pPr marL="800100" lvl="1" indent="-342900">
              <a:buFont typeface="Wingdings" pitchFamily="2" charset="2"/>
              <a:buChar char="Ø"/>
            </a:pP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里的方法不能独立存在，所有的方法必须定义在类里。                  </a:t>
            </a:r>
            <a:endParaRPr lang="en-US" altLang="zh-CN" sz="2400" dirty="0" smtClean="0">
              <a:ea typeface="宋体" pitchFamily="2" charset="-122"/>
              <a:cs typeface="Times New Roman" pitchFamily="18" charset="0"/>
            </a:endParaRPr>
          </a:p>
          <a:p>
            <a:pPr lvl="1"/>
            <a:endParaRPr lang="zh-CN" altLang="en-US" sz="2400" dirty="0" smtClean="0">
              <a:ea typeface="宋体" pitchFamily="2" charset="-122"/>
              <a:cs typeface="Times New Roman" pitchFamily="18" charset="0"/>
            </a:endParaRPr>
          </a:p>
          <a:p>
            <a:r>
              <a:rPr lang="zh-CN" altLang="en-US" sz="2000" b="1" dirty="0" smtClean="0">
                <a:solidFill>
                  <a:schemeClr val="accent2"/>
                </a:solidFill>
                <a:ea typeface="宋体" pitchFamily="2" charset="-122"/>
                <a:cs typeface="Times New Roman" pitchFamily="18" charset="0"/>
              </a:rPr>
              <a:t>    </a:t>
            </a:r>
            <a:r>
              <a:rPr lang="zh-CN" altLang="en-US" sz="2000" b="1" dirty="0" smtClean="0">
                <a:solidFill>
                  <a:srgbClr val="0000FF"/>
                </a:solidFill>
                <a:ea typeface="宋体" pitchFamily="2" charset="-122"/>
                <a:cs typeface="Times New Roman" pitchFamily="18" charset="0"/>
              </a:rPr>
              <a:t>修饰符</a:t>
            </a:r>
            <a:r>
              <a:rPr lang="zh-CN" altLang="en-US" sz="2000" b="1" dirty="0" smtClean="0">
                <a:solidFill>
                  <a:schemeClr val="accent2"/>
                </a:solidFill>
                <a:ea typeface="宋体" pitchFamily="2" charset="-122"/>
                <a:cs typeface="Times New Roman" pitchFamily="18" charset="0"/>
              </a:rPr>
              <a:t> </a:t>
            </a:r>
            <a:r>
              <a:rPr lang="zh-CN" altLang="en-US" sz="2000" b="1" dirty="0" smtClean="0">
                <a:solidFill>
                  <a:srgbClr val="C00000"/>
                </a:solidFill>
                <a:ea typeface="宋体" pitchFamily="2" charset="-122"/>
                <a:cs typeface="Times New Roman" pitchFamily="18" charset="0"/>
              </a:rPr>
              <a:t>返回</a:t>
            </a:r>
            <a:r>
              <a:rPr lang="zh-CN" altLang="en-US" sz="2000" b="1" dirty="0">
                <a:solidFill>
                  <a:srgbClr val="C00000"/>
                </a:solidFill>
                <a:ea typeface="宋体" pitchFamily="2" charset="-122"/>
                <a:cs typeface="Times New Roman" pitchFamily="18" charset="0"/>
              </a:rPr>
              <a:t>值</a:t>
            </a:r>
            <a:r>
              <a:rPr lang="zh-CN" altLang="en-US" sz="2000" b="1" dirty="0" smtClean="0">
                <a:solidFill>
                  <a:srgbClr val="C00000"/>
                </a:solidFill>
                <a:ea typeface="宋体" pitchFamily="2" charset="-122"/>
                <a:cs typeface="Times New Roman" pitchFamily="18" charset="0"/>
              </a:rPr>
              <a:t>类型 </a:t>
            </a:r>
            <a:r>
              <a:rPr lang="zh-CN" altLang="en-US" sz="2000" b="1" dirty="0" smtClean="0">
                <a:solidFill>
                  <a:srgbClr val="002060"/>
                </a:solidFill>
                <a:ea typeface="宋体" pitchFamily="2" charset="-122"/>
                <a:cs typeface="Times New Roman" pitchFamily="18" charset="0"/>
              </a:rPr>
              <a:t>方法名</a:t>
            </a:r>
            <a:r>
              <a:rPr lang="zh-CN" altLang="en-US" sz="2000" b="1" dirty="0">
                <a:solidFill>
                  <a:schemeClr val="accent2"/>
                </a:solidFill>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参数类型 </a:t>
            </a:r>
            <a:r>
              <a:rPr lang="zh-CN" altLang="en-US" sz="2000" b="1" dirty="0" smtClean="0">
                <a:solidFill>
                  <a:srgbClr val="0000FF"/>
                </a:solidFill>
                <a:ea typeface="宋体" pitchFamily="2" charset="-122"/>
                <a:cs typeface="Times New Roman" pitchFamily="18" charset="0"/>
              </a:rPr>
              <a:t>形参</a:t>
            </a:r>
            <a:r>
              <a:rPr lang="en-US" altLang="zh-CN" sz="2000" b="1" dirty="0" smtClean="0">
                <a:solidFill>
                  <a:srgbClr val="0000FF"/>
                </a:solidFill>
                <a:ea typeface="宋体" pitchFamily="2" charset="-122"/>
                <a:cs typeface="Times New Roman" pitchFamily="18" charset="0"/>
              </a:rPr>
              <a:t>1</a:t>
            </a:r>
            <a:r>
              <a:rPr lang="zh-CN" altLang="en-US" sz="2000" b="1" dirty="0">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参数类型 </a:t>
            </a:r>
            <a:r>
              <a:rPr lang="zh-CN" altLang="en-US" sz="2000" b="1" dirty="0" smtClean="0">
                <a:solidFill>
                  <a:srgbClr val="0000FF"/>
                </a:solidFill>
                <a:ea typeface="宋体" pitchFamily="2" charset="-122"/>
                <a:cs typeface="Times New Roman" pitchFamily="18" charset="0"/>
              </a:rPr>
              <a:t>形参</a:t>
            </a:r>
            <a:r>
              <a:rPr lang="en-US" altLang="zh-CN" sz="2000" b="1" dirty="0" smtClean="0">
                <a:solidFill>
                  <a:srgbClr val="0000FF"/>
                </a:solidFill>
                <a:ea typeface="宋体" pitchFamily="2" charset="-122"/>
                <a:cs typeface="Times New Roman" pitchFamily="18" charset="0"/>
              </a:rPr>
              <a:t>2</a:t>
            </a:r>
            <a:r>
              <a:rPr lang="zh-CN" altLang="en-US" sz="2000" b="1" dirty="0">
                <a:ea typeface="宋体" pitchFamily="2" charset="-122"/>
                <a:cs typeface="Times New Roman" pitchFamily="18" charset="0"/>
              </a:rPr>
              <a:t>，</a:t>
            </a:r>
            <a:r>
              <a:rPr lang="en-US" altLang="zh-CN" sz="2000" b="1" dirty="0">
                <a:solidFill>
                  <a:srgbClr val="C00000"/>
                </a:solidFill>
                <a:ea typeface="宋体" pitchFamily="2" charset="-122"/>
                <a:cs typeface="Times New Roman" pitchFamily="18" charset="0"/>
              </a:rPr>
              <a:t>….</a:t>
            </a:r>
            <a:r>
              <a:rPr lang="zh-CN" altLang="en-US" sz="2000" b="1" dirty="0" smtClean="0">
                <a:solidFill>
                  <a:srgbClr val="C00000"/>
                </a:solidFill>
                <a:ea typeface="宋体" pitchFamily="2" charset="-122"/>
                <a:cs typeface="Times New Roman" pitchFamily="18" charset="0"/>
              </a:rPr>
              <a:t>）｛</a:t>
            </a:r>
            <a:endParaRPr lang="zh-CN" altLang="en-US" sz="2000" b="1" dirty="0">
              <a:solidFill>
                <a:srgbClr val="C00000"/>
              </a:solidFill>
              <a:ea typeface="宋体" pitchFamily="2" charset="-122"/>
              <a:cs typeface="Times New Roman" pitchFamily="18" charset="0"/>
            </a:endParaRPr>
          </a:p>
          <a:p>
            <a:pPr lvl="1"/>
            <a:r>
              <a:rPr lang="zh-CN" altLang="en-US" sz="2000" b="1" dirty="0">
                <a:solidFill>
                  <a:srgbClr val="C00000"/>
                </a:solidFill>
                <a:ea typeface="宋体" pitchFamily="2" charset="-122"/>
                <a:cs typeface="Times New Roman" pitchFamily="18" charset="0"/>
              </a:rPr>
              <a:t>  程序代码</a:t>
            </a:r>
          </a:p>
          <a:p>
            <a:pPr lvl="1"/>
            <a:r>
              <a:rPr lang="zh-CN" altLang="en-US" sz="2000" b="1"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return </a:t>
            </a:r>
            <a:r>
              <a:rPr lang="zh-CN" altLang="en-US" sz="2000" b="1" dirty="0">
                <a:solidFill>
                  <a:srgbClr val="C00000"/>
                </a:solidFill>
                <a:ea typeface="宋体" pitchFamily="2" charset="-122"/>
                <a:cs typeface="Times New Roman" pitchFamily="18" charset="0"/>
              </a:rPr>
              <a:t>返回</a:t>
            </a:r>
            <a:r>
              <a:rPr lang="zh-CN" altLang="en-US" sz="2000" b="1" dirty="0" smtClean="0">
                <a:solidFill>
                  <a:srgbClr val="C00000"/>
                </a:solidFill>
                <a:ea typeface="宋体" pitchFamily="2" charset="-122"/>
                <a:cs typeface="Times New Roman" pitchFamily="18" charset="0"/>
              </a:rPr>
              <a:t>值</a:t>
            </a:r>
            <a:r>
              <a:rPr lang="en-US" altLang="zh-CN" sz="2000" b="1" dirty="0" smtClean="0">
                <a:solidFill>
                  <a:srgbClr val="C00000"/>
                </a:solidFill>
                <a:ea typeface="宋体" pitchFamily="2" charset="-122"/>
                <a:cs typeface="Times New Roman" pitchFamily="18" charset="0"/>
              </a:rPr>
              <a:t>;</a:t>
            </a:r>
            <a:endParaRPr lang="zh-CN" altLang="en-US" sz="2000" b="1" dirty="0">
              <a:solidFill>
                <a:srgbClr val="C00000"/>
              </a:solidFill>
              <a:ea typeface="宋体" pitchFamily="2" charset="-122"/>
              <a:cs typeface="Times New Roman" pitchFamily="18" charset="0"/>
            </a:endParaRPr>
          </a:p>
          <a:p>
            <a:pPr lvl="1"/>
            <a:r>
              <a:rPr lang="zh-CN" altLang="en-US" sz="2000" b="1" dirty="0">
                <a:solidFill>
                  <a:srgbClr val="C00000"/>
                </a:solidFill>
                <a:ea typeface="宋体" pitchFamily="2" charset="-122"/>
                <a:cs typeface="Times New Roman" pitchFamily="18" charset="0"/>
              </a:rPr>
              <a:t>｝</a:t>
            </a:r>
          </a:p>
          <a:p>
            <a:pPr lvl="1"/>
            <a:r>
              <a:rPr lang="zh-CN" altLang="en-US" sz="2000" b="1" dirty="0">
                <a:ea typeface="宋体" pitchFamily="2" charset="-122"/>
                <a:cs typeface="Times New Roman" pitchFamily="18" charset="0"/>
              </a:rPr>
              <a:t>其中：</a:t>
            </a:r>
          </a:p>
          <a:p>
            <a:pPr lvl="1"/>
            <a:r>
              <a:rPr lang="zh-CN" altLang="en-US" sz="2000" b="1" dirty="0">
                <a:ea typeface="宋体" pitchFamily="2" charset="-122"/>
                <a:cs typeface="Times New Roman" pitchFamily="18" charset="0"/>
              </a:rPr>
              <a:t>形式参数：在方法被调用时用于接收外部传入的数据的变量。</a:t>
            </a:r>
          </a:p>
          <a:p>
            <a:pPr lvl="1"/>
            <a:r>
              <a:rPr lang="zh-CN" altLang="en-US" sz="2000" b="1" dirty="0">
                <a:ea typeface="宋体" pitchFamily="2" charset="-122"/>
                <a:cs typeface="Times New Roman" pitchFamily="18" charset="0"/>
              </a:rPr>
              <a:t>参数类型：就是该形式参数的数据类型。</a:t>
            </a:r>
          </a:p>
          <a:p>
            <a:pPr lvl="1"/>
            <a:r>
              <a:rPr lang="zh-CN" altLang="en-US" sz="2000" b="1" dirty="0">
                <a:ea typeface="宋体" pitchFamily="2" charset="-122"/>
                <a:cs typeface="Times New Roman" pitchFamily="18" charset="0"/>
              </a:rPr>
              <a:t>返回值：方法在执行完毕后返还给调用它的程序的数据。</a:t>
            </a:r>
          </a:p>
          <a:p>
            <a:pPr lvl="1"/>
            <a:r>
              <a:rPr lang="zh-CN" altLang="en-US" sz="2000" b="1" dirty="0">
                <a:ea typeface="宋体" pitchFamily="2" charset="-122"/>
                <a:cs typeface="Times New Roman" pitchFamily="18" charset="0"/>
              </a:rPr>
              <a:t>返回值类型</a:t>
            </a:r>
            <a:r>
              <a:rPr lang="zh-CN" altLang="en-US" sz="2000" b="1" dirty="0" smtClean="0">
                <a:ea typeface="宋体" pitchFamily="2" charset="-122"/>
                <a:cs typeface="Times New Roman" pitchFamily="18" charset="0"/>
              </a:rPr>
              <a:t>：方法要</a:t>
            </a:r>
            <a:r>
              <a:rPr lang="zh-CN" altLang="en-US" sz="2000" b="1" dirty="0">
                <a:ea typeface="宋体" pitchFamily="2" charset="-122"/>
                <a:cs typeface="Times New Roman" pitchFamily="18" charset="0"/>
              </a:rPr>
              <a:t>返回的结果的数据类型。</a:t>
            </a:r>
          </a:p>
          <a:p>
            <a:pPr lvl="1"/>
            <a:r>
              <a:rPr lang="zh-CN" altLang="en-US" sz="2000" b="1" dirty="0">
                <a:ea typeface="宋体" pitchFamily="2" charset="-122"/>
                <a:cs typeface="Times New Roman" pitchFamily="18" charset="0"/>
              </a:rPr>
              <a:t>实参：</a:t>
            </a:r>
            <a:r>
              <a:rPr lang="zh-CN" altLang="en-US" sz="2000" b="1" dirty="0" smtClean="0">
                <a:ea typeface="宋体" pitchFamily="2" charset="-122"/>
                <a:cs typeface="Times New Roman" pitchFamily="18" charset="0"/>
              </a:rPr>
              <a:t>调用方法时</a:t>
            </a:r>
            <a:r>
              <a:rPr lang="zh-CN" altLang="en-US" sz="2000" b="1" dirty="0">
                <a:ea typeface="宋体" pitchFamily="2" charset="-122"/>
                <a:cs typeface="Times New Roman" pitchFamily="18" charset="0"/>
              </a:rPr>
              <a:t>实际传给函数形式参数的数据</a:t>
            </a:r>
            <a:r>
              <a:rPr lang="zh-CN" altLang="en-US" sz="2000" b="1" dirty="0" smtClean="0">
                <a:ea typeface="宋体" pitchFamily="2" charset="-122"/>
                <a:cs typeface="Times New Roman" pitchFamily="18" charset="0"/>
              </a:rPr>
              <a:t>。</a:t>
            </a:r>
            <a:endParaRPr lang="en-US" altLang="zh-CN" sz="2000" b="1" dirty="0" smtClean="0">
              <a:ea typeface="宋体" pitchFamily="2" charset="-122"/>
              <a:cs typeface="Times New Roman" pitchFamily="18" charset="0"/>
            </a:endParaRPr>
          </a:p>
          <a:p>
            <a:pPr lvl="1"/>
            <a:endParaRPr lang="zh-CN" altLang="en-US" sz="1000" b="1" dirty="0">
              <a:ea typeface="宋体" pitchFamily="2" charset="-122"/>
              <a:cs typeface="Times New Roman" pitchFamily="18" charset="0"/>
            </a:endParaRPr>
          </a:p>
          <a:p>
            <a:pPr marL="800100" lvl="1" indent="-342900">
              <a:buFont typeface="Wingdings" pitchFamily="2" charset="2"/>
              <a:buChar char="u"/>
            </a:pPr>
            <a:r>
              <a:rPr lang="zh-CN" altLang="en-US" sz="2000" b="1" dirty="0" smtClean="0">
                <a:solidFill>
                  <a:srgbClr val="0000FF"/>
                </a:solidFill>
                <a:ea typeface="宋体" pitchFamily="2" charset="-122"/>
                <a:cs typeface="Times New Roman" pitchFamily="18" charset="0"/>
              </a:rPr>
              <a:t>如何理解</a:t>
            </a:r>
            <a:r>
              <a:rPr lang="zh-CN" altLang="en-US" sz="2000" b="1" dirty="0">
                <a:solidFill>
                  <a:srgbClr val="0000FF"/>
                </a:solidFill>
                <a:ea typeface="宋体" pitchFamily="2" charset="-122"/>
                <a:cs typeface="Times New Roman" pitchFamily="18" charset="0"/>
              </a:rPr>
              <a:t>方法</a:t>
            </a:r>
            <a:r>
              <a:rPr lang="zh-CN" altLang="en-US" sz="2000" b="1" dirty="0" smtClean="0">
                <a:solidFill>
                  <a:srgbClr val="0000FF"/>
                </a:solidFill>
                <a:ea typeface="宋体" pitchFamily="2" charset="-122"/>
                <a:cs typeface="Times New Roman" pitchFamily="18" charset="0"/>
              </a:rPr>
              <a:t>返回</a:t>
            </a:r>
            <a:r>
              <a:rPr lang="zh-CN" altLang="en-US" sz="2000" b="1" dirty="0">
                <a:solidFill>
                  <a:srgbClr val="0000FF"/>
                </a:solidFill>
                <a:ea typeface="宋体" pitchFamily="2" charset="-122"/>
                <a:cs typeface="Times New Roman" pitchFamily="18" charset="0"/>
              </a:rPr>
              <a:t>值类型为</a:t>
            </a:r>
            <a:r>
              <a:rPr lang="en-US" altLang="zh-CN" sz="2000" b="1" dirty="0">
                <a:solidFill>
                  <a:srgbClr val="0000FF"/>
                </a:solidFill>
                <a:ea typeface="宋体" pitchFamily="2" charset="-122"/>
                <a:cs typeface="Times New Roman" pitchFamily="18" charset="0"/>
              </a:rPr>
              <a:t>void</a:t>
            </a:r>
            <a:r>
              <a:rPr lang="zh-CN" altLang="en-US" sz="2000" b="1" dirty="0">
                <a:solidFill>
                  <a:srgbClr val="0000FF"/>
                </a:solidFill>
                <a:ea typeface="宋体" pitchFamily="2" charset="-122"/>
                <a:cs typeface="Times New Roman" pitchFamily="18" charset="0"/>
              </a:rPr>
              <a:t>的情况</a:t>
            </a:r>
            <a:r>
              <a:rPr lang="zh-CN" altLang="en-US" b="1" dirty="0">
                <a:solidFill>
                  <a:srgbClr val="0000FF"/>
                </a:solidFill>
                <a:ea typeface="宋体" pitchFamily="2" charset="-122"/>
                <a:cs typeface="Times New Roman" pitchFamily="18" charset="0"/>
              </a:rPr>
              <a:t> </a:t>
            </a:r>
            <a:r>
              <a:rPr lang="en-US" altLang="zh-CN" b="1" dirty="0" smtClean="0">
                <a:solidFill>
                  <a:srgbClr val="0000FF"/>
                </a:solidFill>
                <a:ea typeface="宋体" pitchFamily="2" charset="-122"/>
                <a:cs typeface="Times New Roman" pitchFamily="18" charset="0"/>
              </a:rPr>
              <a:t>?</a:t>
            </a:r>
            <a:endParaRPr lang="zh-CN" altLang="en-US" b="1" dirty="0">
              <a:solidFill>
                <a:srgbClr val="0000FF"/>
              </a:solidFill>
              <a:ea typeface="宋体" pitchFamily="2" charset="-122"/>
              <a:cs typeface="Times New Roman" pitchFamily="18" charset="0"/>
            </a:endParaRPr>
          </a:p>
        </p:txBody>
      </p:sp>
    </p:spTree>
    <p:extLst>
      <p:ext uri="{BB962C8B-B14F-4D97-AF65-F5344CB8AC3E}">
        <p14:creationId xmlns:p14="http://schemas.microsoft.com/office/powerpoint/2010/main" val="34134676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传值"/>
          <p:cNvPicPr>
            <a:picLocks noGrp="1" noChangeAspect="1" noChangeArrowheads="1"/>
          </p:cNvPicPr>
          <p:nvPr>
            <p:ph sz="half" idx="2"/>
          </p:nvPr>
        </p:nvPicPr>
        <p:blipFill>
          <a:blip r:embed="rId2">
            <a:clrChange>
              <a:clrFrom>
                <a:srgbClr val="FFFFFF"/>
              </a:clrFrom>
              <a:clrTo>
                <a:srgbClr val="FFFFFF">
                  <a:alpha val="0"/>
                </a:srgbClr>
              </a:clrTo>
            </a:clrChange>
          </a:blip>
          <a:srcRect/>
          <a:stretch>
            <a:fillRect/>
          </a:stretch>
        </p:blipFill>
        <p:spPr>
          <a:xfrm>
            <a:off x="1115616" y="2636912"/>
            <a:ext cx="7128792" cy="3680403"/>
          </a:xfrm>
          <a:noFill/>
        </p:spPr>
      </p:pic>
      <p:sp>
        <p:nvSpPr>
          <p:cNvPr id="32770" name="Rectangle 2"/>
          <p:cNvSpPr>
            <a:spLocks noGrp="1" noChangeArrowheads="1"/>
          </p:cNvSpPr>
          <p:nvPr>
            <p:ph type="title"/>
          </p:nvPr>
        </p:nvSpPr>
        <p:spPr>
          <a:xfrm>
            <a:off x="2915816" y="548680"/>
            <a:ext cx="3923960" cy="858753"/>
          </a:xfrm>
        </p:spPr>
        <p:txBody>
          <a:bodyPr>
            <a:normAutofit/>
          </a:bodyPr>
          <a:lstStyle/>
          <a:p>
            <a:pPr eaLnBrk="1" hangingPunct="1"/>
            <a:r>
              <a:rPr lang="zh-CN" altLang="en-US" b="1" dirty="0" smtClean="0">
                <a:latin typeface="Times New Roman" pitchFamily="18" charset="0"/>
                <a:ea typeface="宋体" pitchFamily="2" charset="-122"/>
                <a:cs typeface="Times New Roman" pitchFamily="18" charset="0"/>
              </a:rPr>
              <a:t>方法的调用</a:t>
            </a:r>
          </a:p>
        </p:txBody>
      </p:sp>
      <p:sp>
        <p:nvSpPr>
          <p:cNvPr id="32771" name="Rectangle 3"/>
          <p:cNvSpPr>
            <a:spLocks noGrp="1" noChangeArrowheads="1"/>
          </p:cNvSpPr>
          <p:nvPr>
            <p:ph type="body" sz="half" idx="1"/>
          </p:nvPr>
        </p:nvSpPr>
        <p:spPr>
          <a:xfrm>
            <a:off x="755576" y="1340768"/>
            <a:ext cx="5328592" cy="936104"/>
          </a:xfrm>
        </p:spPr>
        <p:txBody>
          <a:bodyPr>
            <a:noAutofit/>
          </a:bodyPr>
          <a:lstStyle/>
          <a:p>
            <a:pPr eaLnBrk="1" hangingPunct="1">
              <a:buFont typeface="Wingdings" pitchFamily="2" charset="2"/>
              <a:buChar char="l"/>
            </a:pPr>
            <a:r>
              <a:rPr lang="zh-CN" altLang="en-US" dirty="0">
                <a:latin typeface="Times New Roman" pitchFamily="18" charset="0"/>
                <a:ea typeface="宋体" pitchFamily="2" charset="-122"/>
                <a:cs typeface="Times New Roman" pitchFamily="18" charset="0"/>
              </a:rPr>
              <a:t>方法</a:t>
            </a:r>
            <a:r>
              <a:rPr lang="zh-CN" altLang="en-US" dirty="0" smtClean="0">
                <a:latin typeface="Times New Roman" pitchFamily="18" charset="0"/>
                <a:ea typeface="宋体" pitchFamily="2" charset="-122"/>
                <a:cs typeface="Times New Roman" pitchFamily="18" charset="0"/>
              </a:rPr>
              <a:t>只有被调用才会被执行</a:t>
            </a:r>
            <a:endParaRPr lang="en-US" altLang="zh-CN" dirty="0" smtClean="0">
              <a:latin typeface="Times New Roman" pitchFamily="18" charset="0"/>
              <a:ea typeface="宋体" pitchFamily="2" charset="-122"/>
              <a:cs typeface="Times New Roman" pitchFamily="18" charset="0"/>
            </a:endParaRPr>
          </a:p>
          <a:p>
            <a:pPr eaLnBrk="1" hangingPunct="1">
              <a:buFont typeface="Wingdings" pitchFamily="2" charset="2"/>
              <a:buChar char="l"/>
            </a:pPr>
            <a:r>
              <a:rPr lang="zh-CN" altLang="en-US" dirty="0">
                <a:latin typeface="Times New Roman" pitchFamily="18" charset="0"/>
                <a:ea typeface="宋体" pitchFamily="2" charset="-122"/>
                <a:cs typeface="Times New Roman" pitchFamily="18" charset="0"/>
              </a:rPr>
              <a:t>方法</a:t>
            </a:r>
            <a:r>
              <a:rPr lang="zh-CN" altLang="en-US" dirty="0" smtClean="0">
                <a:latin typeface="Times New Roman" pitchFamily="18" charset="0"/>
                <a:ea typeface="宋体" pitchFamily="2" charset="-122"/>
                <a:cs typeface="Times New Roman" pitchFamily="18" charset="0"/>
              </a:rPr>
              <a:t>调用的过程分析</a:t>
            </a:r>
          </a:p>
        </p:txBody>
      </p:sp>
      <p:sp>
        <p:nvSpPr>
          <p:cNvPr id="2" name="矩形 1"/>
          <p:cNvSpPr/>
          <p:nvPr/>
        </p:nvSpPr>
        <p:spPr>
          <a:xfrm>
            <a:off x="827584" y="2420888"/>
            <a:ext cx="7632848" cy="388843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08794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987824" y="548680"/>
            <a:ext cx="3923960" cy="858753"/>
          </a:xfrm>
        </p:spPr>
        <p:txBody>
          <a:bodyPr>
            <a:normAutofit/>
          </a:bodyPr>
          <a:lstStyle/>
          <a:p>
            <a:r>
              <a:rPr lang="zh-CN" altLang="en-US" b="1" dirty="0">
                <a:latin typeface="Times New Roman" pitchFamily="18" charset="0"/>
                <a:ea typeface="宋体" pitchFamily="2" charset="-122"/>
                <a:cs typeface="Times New Roman" pitchFamily="18" charset="0"/>
              </a:rPr>
              <a:t>方法的</a:t>
            </a:r>
            <a:r>
              <a:rPr lang="zh-CN" altLang="en-US" b="1" dirty="0" smtClean="0">
                <a:latin typeface="Times New Roman" pitchFamily="18" charset="0"/>
                <a:ea typeface="宋体" pitchFamily="2" charset="-122"/>
                <a:cs typeface="Times New Roman" pitchFamily="18" charset="0"/>
              </a:rPr>
              <a:t>调用</a:t>
            </a:r>
          </a:p>
        </p:txBody>
      </p:sp>
      <p:sp>
        <p:nvSpPr>
          <p:cNvPr id="32771" name="Rectangle 3"/>
          <p:cNvSpPr>
            <a:spLocks noGrp="1" noChangeArrowheads="1"/>
          </p:cNvSpPr>
          <p:nvPr>
            <p:ph type="body" sz="half" idx="1"/>
          </p:nvPr>
        </p:nvSpPr>
        <p:spPr>
          <a:xfrm>
            <a:off x="467544" y="1340768"/>
            <a:ext cx="8352928" cy="3744416"/>
          </a:xfrm>
        </p:spPr>
        <p:txBody>
          <a:bodyPr>
            <a:noAutofit/>
          </a:bodyPr>
          <a:lstStyle/>
          <a:p>
            <a:pPr eaLnBrk="1" hangingPunct="1">
              <a:buFont typeface="Wingdings" pitchFamily="2" charset="2"/>
              <a:buChar char="l"/>
            </a:pPr>
            <a:r>
              <a:rPr lang="zh-CN" altLang="en-US" sz="3200" dirty="0" smtClean="0">
                <a:latin typeface="Times New Roman" pitchFamily="18" charset="0"/>
                <a:ea typeface="宋体" pitchFamily="2" charset="-122"/>
                <a:cs typeface="Times New Roman" pitchFamily="18" charset="0"/>
              </a:rPr>
              <a:t>注  意：</a:t>
            </a:r>
            <a:endParaRPr lang="en-US" altLang="zh-CN" sz="3200" dirty="0" smtClean="0">
              <a:latin typeface="Times New Roman" pitchFamily="18" charset="0"/>
              <a:ea typeface="宋体" pitchFamily="2" charset="-122"/>
              <a:cs typeface="Times New Roman" pitchFamily="18" charset="0"/>
            </a:endParaRPr>
          </a:p>
          <a:p>
            <a:pPr>
              <a:buFont typeface="Wingdings" pitchFamily="2" charset="2"/>
              <a:buChar char="Ø"/>
            </a:pPr>
            <a:r>
              <a:rPr lang="zh-CN" altLang="en-US" sz="2400" dirty="0">
                <a:latin typeface="Times New Roman" pitchFamily="18" charset="0"/>
                <a:ea typeface="宋体" pitchFamily="2" charset="-122"/>
                <a:cs typeface="Times New Roman" pitchFamily="18" charset="0"/>
              </a:rPr>
              <a:t>没有具体返回值的情况，返回值类型用关键字</a:t>
            </a:r>
            <a:r>
              <a:rPr lang="en-US" altLang="zh-CN" sz="2400" dirty="0">
                <a:latin typeface="Times New Roman" pitchFamily="18" charset="0"/>
                <a:ea typeface="宋体" pitchFamily="2" charset="-122"/>
                <a:cs typeface="Times New Roman" pitchFamily="18" charset="0"/>
              </a:rPr>
              <a:t>void</a:t>
            </a:r>
            <a:r>
              <a:rPr lang="zh-CN" altLang="en-US" sz="2400" dirty="0">
                <a:latin typeface="Times New Roman" pitchFamily="18" charset="0"/>
                <a:ea typeface="宋体" pitchFamily="2" charset="-122"/>
                <a:cs typeface="Times New Roman" pitchFamily="18" charset="0"/>
              </a:rPr>
              <a:t>表示，那么该函数中的</a:t>
            </a:r>
            <a:r>
              <a:rPr lang="en-US" altLang="zh-CN" sz="2400" dirty="0">
                <a:latin typeface="Times New Roman" pitchFamily="18" charset="0"/>
                <a:ea typeface="宋体" pitchFamily="2" charset="-122"/>
                <a:cs typeface="Times New Roman" pitchFamily="18" charset="0"/>
              </a:rPr>
              <a:t>return</a:t>
            </a:r>
            <a:r>
              <a:rPr lang="zh-CN" altLang="en-US" sz="2400" dirty="0">
                <a:latin typeface="Times New Roman" pitchFamily="18" charset="0"/>
                <a:ea typeface="宋体" pitchFamily="2" charset="-122"/>
                <a:cs typeface="Times New Roman" pitchFamily="18" charset="0"/>
              </a:rPr>
              <a:t>语句如果在最后一行可以省略不写</a:t>
            </a:r>
            <a:r>
              <a:rPr lang="zh-CN" altLang="en-US" sz="2400" dirty="0" smtClean="0">
                <a:latin typeface="Times New Roman" pitchFamily="18" charset="0"/>
                <a:ea typeface="宋体" pitchFamily="2" charset="-122"/>
                <a:cs typeface="Times New Roman" pitchFamily="18" charset="0"/>
              </a:rPr>
              <a:t>。</a:t>
            </a:r>
            <a:endParaRPr lang="en-US" altLang="zh-CN" sz="2400" dirty="0" smtClean="0">
              <a:latin typeface="Times New Roman" pitchFamily="18" charset="0"/>
              <a:ea typeface="宋体" pitchFamily="2" charset="-122"/>
              <a:cs typeface="Times New Roman" pitchFamily="18" charset="0"/>
            </a:endParaRPr>
          </a:p>
          <a:p>
            <a:pPr marL="0" indent="0">
              <a:buNone/>
            </a:pPr>
            <a:endParaRPr lang="en-US" altLang="zh-CN" sz="1400" dirty="0" smtClean="0">
              <a:latin typeface="Times New Roman" pitchFamily="18" charset="0"/>
              <a:ea typeface="宋体" pitchFamily="2" charset="-122"/>
              <a:cs typeface="Times New Roman" pitchFamily="18" charset="0"/>
            </a:endParaRPr>
          </a:p>
          <a:p>
            <a:pPr>
              <a:buFont typeface="Wingdings" pitchFamily="2" charset="2"/>
              <a:buChar char="Ø"/>
            </a:pPr>
            <a:r>
              <a:rPr lang="zh-CN" altLang="en-US" sz="2400" b="1" dirty="0" smtClean="0">
                <a:latin typeface="Times New Roman" pitchFamily="18" charset="0"/>
                <a:ea typeface="宋体" pitchFamily="2" charset="-122"/>
                <a:cs typeface="Times New Roman" pitchFamily="18" charset="0"/>
              </a:rPr>
              <a:t>定义</a:t>
            </a:r>
            <a:r>
              <a:rPr lang="zh-CN" altLang="en-US" sz="2400" b="1" dirty="0">
                <a:latin typeface="Times New Roman" pitchFamily="18" charset="0"/>
                <a:ea typeface="宋体" pitchFamily="2" charset="-122"/>
                <a:cs typeface="Times New Roman" pitchFamily="18" charset="0"/>
              </a:rPr>
              <a:t>方法</a:t>
            </a:r>
            <a:r>
              <a:rPr lang="zh-CN" altLang="en-US" sz="2400" b="1" dirty="0" smtClean="0">
                <a:latin typeface="Times New Roman" pitchFamily="18" charset="0"/>
                <a:ea typeface="宋体" pitchFamily="2" charset="-122"/>
                <a:cs typeface="Times New Roman" pitchFamily="18" charset="0"/>
              </a:rPr>
              <a:t>时，</a:t>
            </a:r>
            <a:r>
              <a:rPr lang="zh-CN" altLang="en-US" sz="2400" b="1" dirty="0">
                <a:latin typeface="Times New Roman" pitchFamily="18" charset="0"/>
                <a:ea typeface="宋体" pitchFamily="2" charset="-122"/>
                <a:cs typeface="Times New Roman" pitchFamily="18" charset="0"/>
              </a:rPr>
              <a:t>方法</a:t>
            </a:r>
            <a:r>
              <a:rPr lang="zh-CN" altLang="en-US" sz="2400" b="1" dirty="0" smtClean="0">
                <a:latin typeface="Times New Roman" pitchFamily="18" charset="0"/>
                <a:ea typeface="宋体" pitchFamily="2" charset="-122"/>
                <a:cs typeface="Times New Roman" pitchFamily="18" charset="0"/>
              </a:rPr>
              <a:t>的</a:t>
            </a:r>
            <a:r>
              <a:rPr lang="zh-CN" altLang="en-US" sz="2400" b="1" dirty="0">
                <a:latin typeface="Times New Roman" pitchFamily="18" charset="0"/>
                <a:ea typeface="宋体" pitchFamily="2" charset="-122"/>
                <a:cs typeface="Times New Roman" pitchFamily="18" charset="0"/>
              </a:rPr>
              <a:t>结果应该返回给调用者，交由</a:t>
            </a:r>
            <a:r>
              <a:rPr lang="zh-CN" altLang="en-US" sz="2400" b="1" dirty="0" smtClean="0">
                <a:latin typeface="Times New Roman" pitchFamily="18" charset="0"/>
                <a:ea typeface="宋体" pitchFamily="2" charset="-122"/>
                <a:cs typeface="Times New Roman" pitchFamily="18" charset="0"/>
              </a:rPr>
              <a:t>调用者</a:t>
            </a:r>
            <a:r>
              <a:rPr lang="zh-CN" altLang="en-US" sz="2400" b="1" dirty="0">
                <a:latin typeface="Times New Roman" pitchFamily="18" charset="0"/>
                <a:ea typeface="宋体" pitchFamily="2" charset="-122"/>
                <a:cs typeface="Times New Roman" pitchFamily="18" charset="0"/>
              </a:rPr>
              <a:t>处理。</a:t>
            </a:r>
          </a:p>
          <a:p>
            <a:pPr marL="0" indent="0">
              <a:buNone/>
            </a:pPr>
            <a:endParaRPr lang="en-US" altLang="zh-CN" sz="1400" dirty="0" smtClean="0">
              <a:latin typeface="Times New Roman" pitchFamily="18" charset="0"/>
              <a:ea typeface="宋体" pitchFamily="2" charset="-122"/>
              <a:cs typeface="Times New Roman" pitchFamily="18" charset="0"/>
            </a:endParaRPr>
          </a:p>
          <a:p>
            <a:pPr>
              <a:buFont typeface="Wingdings" pitchFamily="2" charset="2"/>
              <a:buChar char="Ø"/>
            </a:pPr>
            <a:r>
              <a:rPr lang="zh-CN" altLang="en-US" sz="2400" b="1" dirty="0">
                <a:latin typeface="Times New Roman" pitchFamily="18" charset="0"/>
                <a:ea typeface="宋体" pitchFamily="2" charset="-122"/>
                <a:cs typeface="Times New Roman" pitchFamily="18" charset="0"/>
              </a:rPr>
              <a:t>方法</a:t>
            </a:r>
            <a:r>
              <a:rPr lang="zh-CN" altLang="en-US" sz="2400" b="1" dirty="0" smtClean="0">
                <a:latin typeface="Times New Roman" pitchFamily="18" charset="0"/>
                <a:ea typeface="宋体" pitchFamily="2" charset="-122"/>
                <a:cs typeface="Times New Roman" pitchFamily="18" charset="0"/>
              </a:rPr>
              <a:t>中</a:t>
            </a:r>
            <a:r>
              <a:rPr lang="zh-CN" altLang="en-US" sz="2400" b="1" dirty="0">
                <a:latin typeface="Times New Roman" pitchFamily="18" charset="0"/>
                <a:ea typeface="宋体" pitchFamily="2" charset="-122"/>
                <a:cs typeface="Times New Roman" pitchFamily="18" charset="0"/>
              </a:rPr>
              <a:t>只能</a:t>
            </a:r>
            <a:r>
              <a:rPr lang="zh-CN" altLang="en-US" sz="2400" b="1" dirty="0" smtClean="0">
                <a:latin typeface="Times New Roman" pitchFamily="18" charset="0"/>
                <a:ea typeface="宋体" pitchFamily="2" charset="-122"/>
                <a:cs typeface="Times New Roman" pitchFamily="18" charset="0"/>
              </a:rPr>
              <a:t>调用</a:t>
            </a:r>
            <a:r>
              <a:rPr lang="zh-CN" altLang="en-US" sz="2400" b="1" dirty="0">
                <a:latin typeface="Times New Roman" pitchFamily="18" charset="0"/>
                <a:ea typeface="宋体" pitchFamily="2" charset="-122"/>
                <a:cs typeface="Times New Roman" pitchFamily="18" charset="0"/>
              </a:rPr>
              <a:t>方法</a:t>
            </a:r>
            <a:r>
              <a:rPr lang="zh-CN" altLang="en-US" sz="2400" b="1" dirty="0" smtClean="0">
                <a:latin typeface="Times New Roman" pitchFamily="18" charset="0"/>
                <a:ea typeface="宋体" pitchFamily="2" charset="-122"/>
                <a:cs typeface="Times New Roman" pitchFamily="18" charset="0"/>
              </a:rPr>
              <a:t>，</a:t>
            </a:r>
            <a:r>
              <a:rPr lang="zh-CN" altLang="en-US" sz="2400" b="1" dirty="0">
                <a:latin typeface="Times New Roman" pitchFamily="18" charset="0"/>
                <a:ea typeface="宋体" pitchFamily="2" charset="-122"/>
                <a:cs typeface="Times New Roman" pitchFamily="18" charset="0"/>
              </a:rPr>
              <a:t>不可以</a:t>
            </a:r>
            <a:r>
              <a:rPr lang="zh-CN" altLang="en-US" sz="2400" b="1" dirty="0" smtClean="0">
                <a:latin typeface="Times New Roman" pitchFamily="18" charset="0"/>
                <a:ea typeface="宋体" pitchFamily="2" charset="-122"/>
                <a:cs typeface="Times New Roman" pitchFamily="18" charset="0"/>
              </a:rPr>
              <a:t>在</a:t>
            </a:r>
            <a:r>
              <a:rPr lang="zh-CN" altLang="en-US" sz="2400" b="1" dirty="0">
                <a:latin typeface="Times New Roman" pitchFamily="18" charset="0"/>
                <a:ea typeface="宋体" pitchFamily="2" charset="-122"/>
                <a:cs typeface="Times New Roman" pitchFamily="18" charset="0"/>
              </a:rPr>
              <a:t>方法</a:t>
            </a:r>
            <a:r>
              <a:rPr lang="zh-CN" altLang="en-US" sz="2400" b="1" dirty="0" smtClean="0">
                <a:latin typeface="Times New Roman" pitchFamily="18" charset="0"/>
                <a:ea typeface="宋体" pitchFamily="2" charset="-122"/>
                <a:cs typeface="Times New Roman" pitchFamily="18" charset="0"/>
              </a:rPr>
              <a:t>内部定义</a:t>
            </a:r>
            <a:r>
              <a:rPr lang="zh-CN" altLang="en-US" sz="2400" b="1" dirty="0">
                <a:latin typeface="Times New Roman" pitchFamily="18" charset="0"/>
                <a:ea typeface="宋体" pitchFamily="2" charset="-122"/>
                <a:cs typeface="Times New Roman" pitchFamily="18" charset="0"/>
              </a:rPr>
              <a:t>方法</a:t>
            </a:r>
            <a:r>
              <a:rPr lang="zh-CN" altLang="en-US" sz="2400" b="1" dirty="0" smtClean="0">
                <a:latin typeface="Times New Roman" pitchFamily="18" charset="0"/>
                <a:ea typeface="宋体" pitchFamily="2" charset="-122"/>
                <a:cs typeface="Times New Roman" pitchFamily="18" charset="0"/>
              </a:rPr>
              <a:t>。</a:t>
            </a:r>
            <a:endParaRPr lang="zh-CN" altLang="en-US" sz="2400" b="1" dirty="0">
              <a:latin typeface="Times New Roman" pitchFamily="18" charset="0"/>
              <a:ea typeface="宋体" pitchFamily="2" charset="-122"/>
              <a:cs typeface="Times New Roman" pitchFamily="18" charset="0"/>
            </a:endParaRPr>
          </a:p>
          <a:p>
            <a:pPr>
              <a:buFont typeface="Wingdings" pitchFamily="2" charset="2"/>
              <a:buChar char="Ø"/>
            </a:pPr>
            <a:endParaRPr lang="zh-CN" altLang="en-US" sz="2400" dirty="0">
              <a:latin typeface="Times New Roman" pitchFamily="18" charset="0"/>
              <a:ea typeface="宋体" pitchFamily="2" charset="-122"/>
              <a:cs typeface="Times New Roman" pitchFamily="18" charset="0"/>
            </a:endParaRPr>
          </a:p>
          <a:p>
            <a:pPr marL="0" indent="0" eaLnBrk="1" hangingPunct="1">
              <a:buNone/>
            </a:pPr>
            <a:endParaRPr lang="zh-CN" altLang="en-US" sz="2400" dirty="0" smtClean="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8885520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40" y="1188041"/>
            <a:ext cx="6048671" cy="584775"/>
          </a:xfrm>
          <a:prstGeom prst="rect">
            <a:avLst/>
          </a:prstGeom>
          <a:noFill/>
        </p:spPr>
        <p:txBody>
          <a:bodyPr wrap="square" rtlCol="0">
            <a:spAutoFit/>
          </a:bodyPr>
          <a:lstStyle/>
          <a:p>
            <a:r>
              <a:rPr lang="zh-CN" altLang="en-US"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面向对象思想“落地”法则</a:t>
            </a:r>
            <a:r>
              <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一</a:t>
            </a:r>
            <a:r>
              <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3" name="Rectangle 3"/>
          <p:cNvSpPr txBox="1">
            <a:spLocks noChangeArrowheads="1"/>
          </p:cNvSpPr>
          <p:nvPr/>
        </p:nvSpPr>
        <p:spPr>
          <a:xfrm>
            <a:off x="450364" y="2204864"/>
            <a:ext cx="8353425" cy="35283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altLang="zh-CN" sz="2400" dirty="0">
                <a:ea typeface="宋体" panose="02010600030101010101" pitchFamily="2" charset="-122"/>
              </a:rPr>
              <a:t>1.</a:t>
            </a:r>
            <a:r>
              <a:rPr lang="zh-CN" altLang="en-US" sz="2400" dirty="0">
                <a:ea typeface="宋体" panose="02010600030101010101" pitchFamily="2" charset="-122"/>
              </a:rPr>
              <a:t>关注于类的设计，即设计类的成员：属性 、方法</a:t>
            </a:r>
          </a:p>
          <a:p>
            <a:pPr>
              <a:buFont typeface="Wingdings" panose="05000000000000000000" pitchFamily="2" charset="2"/>
              <a:buChar char="Ø"/>
            </a:pPr>
            <a:r>
              <a:rPr lang="en-US" altLang="zh-CN" sz="2400" dirty="0">
                <a:ea typeface="宋体" panose="02010600030101010101" pitchFamily="2" charset="-122"/>
              </a:rPr>
              <a:t>2.</a:t>
            </a:r>
            <a:r>
              <a:rPr lang="zh-CN" altLang="en-US" sz="2400" dirty="0">
                <a:ea typeface="宋体" panose="02010600030101010101" pitchFamily="2" charset="-122"/>
              </a:rPr>
              <a:t>类的实例化，即创建类的对象（比如：</a:t>
            </a:r>
            <a:r>
              <a:rPr lang="en-US" altLang="zh-CN" sz="2400" dirty="0">
                <a:ea typeface="宋体" panose="02010600030101010101" pitchFamily="2" charset="-122"/>
              </a:rPr>
              <a:t>Person p = new Person()</a:t>
            </a:r>
            <a:r>
              <a:rPr lang="zh-CN" altLang="en-US" sz="2400" dirty="0">
                <a:ea typeface="宋体" panose="02010600030101010101" pitchFamily="2" charset="-122"/>
              </a:rPr>
              <a:t>）</a:t>
            </a:r>
          </a:p>
          <a:p>
            <a:pPr>
              <a:buFont typeface="Wingdings" panose="05000000000000000000" pitchFamily="2" charset="2"/>
              <a:buChar char="Ø"/>
            </a:pPr>
            <a:r>
              <a:rPr lang="en-US" altLang="zh-CN" sz="2400" dirty="0">
                <a:ea typeface="宋体" panose="02010600030101010101" pitchFamily="2" charset="-122"/>
              </a:rPr>
              <a:t>3.</a:t>
            </a:r>
            <a:r>
              <a:rPr lang="zh-CN" altLang="en-US" sz="2400" dirty="0">
                <a:ea typeface="宋体" panose="02010600030101010101" pitchFamily="2" charset="-122"/>
              </a:rPr>
              <a:t>通过“</a:t>
            </a:r>
            <a:r>
              <a:rPr lang="zh-CN" altLang="en-US" sz="2400" b="1" dirty="0">
                <a:ea typeface="宋体" panose="02010600030101010101" pitchFamily="2" charset="-122"/>
              </a:rPr>
              <a:t>对象</a:t>
            </a:r>
            <a:r>
              <a:rPr lang="en-US" altLang="zh-CN" sz="2400" b="1" dirty="0">
                <a:ea typeface="宋体" panose="02010600030101010101" pitchFamily="2" charset="-122"/>
              </a:rPr>
              <a:t>.</a:t>
            </a:r>
            <a:r>
              <a:rPr lang="zh-CN" altLang="en-US" sz="2400" b="1" dirty="0">
                <a:ea typeface="宋体" panose="02010600030101010101" pitchFamily="2" charset="-122"/>
              </a:rPr>
              <a:t>属性</a:t>
            </a:r>
            <a:r>
              <a:rPr lang="zh-CN" altLang="en-US" sz="2400" dirty="0">
                <a:ea typeface="宋体" panose="02010600030101010101" pitchFamily="2" charset="-122"/>
              </a:rPr>
              <a:t>” 、 “</a:t>
            </a:r>
            <a:r>
              <a:rPr lang="zh-CN" altLang="en-US" sz="2400" b="1" dirty="0">
                <a:ea typeface="宋体" panose="02010600030101010101" pitchFamily="2" charset="-122"/>
              </a:rPr>
              <a:t>对象</a:t>
            </a:r>
            <a:r>
              <a:rPr lang="en-US" altLang="zh-CN" sz="2400" b="1" dirty="0">
                <a:ea typeface="宋体" panose="02010600030101010101" pitchFamily="2" charset="-122"/>
              </a:rPr>
              <a:t>.</a:t>
            </a:r>
            <a:r>
              <a:rPr lang="zh-CN" altLang="en-US" sz="2400" b="1" dirty="0">
                <a:ea typeface="宋体" panose="02010600030101010101" pitchFamily="2" charset="-122"/>
              </a:rPr>
              <a:t>方法</a:t>
            </a:r>
            <a:r>
              <a:rPr lang="zh-CN" altLang="en-US" sz="2400" dirty="0">
                <a:ea typeface="宋体" panose="02010600030101010101" pitchFamily="2" charset="-122"/>
              </a:rPr>
              <a:t>” 执行</a:t>
            </a:r>
            <a:endParaRPr lang="zh-CN" altLang="en-US" sz="2400" b="1" dirty="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1131455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915816" y="548680"/>
            <a:ext cx="4554570" cy="777219"/>
          </a:xfrm>
        </p:spPr>
        <p:txBody>
          <a:bodyPr/>
          <a:lstStyle/>
          <a:p>
            <a:pPr eaLnBrk="1" hangingPunct="1"/>
            <a:r>
              <a:rPr lang="zh-CN" altLang="en-US" b="1" dirty="0">
                <a:latin typeface="+mn-lt"/>
                <a:ea typeface="宋体" pitchFamily="2" charset="-122"/>
                <a:cs typeface="Times New Roman" pitchFamily="18" charset="0"/>
              </a:rPr>
              <a:t>方法</a:t>
            </a:r>
            <a:r>
              <a:rPr lang="zh-CN" altLang="en-US" sz="3600" b="1" dirty="0" smtClean="0">
                <a:latin typeface="+mn-lt"/>
                <a:ea typeface="宋体" pitchFamily="2" charset="-122"/>
                <a:cs typeface="Times New Roman" pitchFamily="18" charset="0"/>
              </a:rPr>
              <a:t>的重载</a:t>
            </a:r>
            <a:r>
              <a:rPr lang="en-US" altLang="zh-CN" sz="3600" b="1" dirty="0" smtClean="0">
                <a:latin typeface="+mn-lt"/>
                <a:ea typeface="宋体" pitchFamily="2" charset="-122"/>
                <a:cs typeface="Times New Roman" pitchFamily="18" charset="0"/>
              </a:rPr>
              <a:t>(overload</a:t>
            </a:r>
            <a:r>
              <a:rPr lang="en-US" altLang="zh-CN" b="1" dirty="0">
                <a:latin typeface="+mn-lt"/>
                <a:ea typeface="宋体" pitchFamily="2" charset="-122"/>
                <a:cs typeface="Times New Roman" pitchFamily="18" charset="0"/>
              </a:rPr>
              <a:t>)</a:t>
            </a:r>
            <a:endParaRPr lang="zh-CN" altLang="en-US" b="1" dirty="0" smtClean="0">
              <a:latin typeface="+mn-lt"/>
              <a:ea typeface="宋体" pitchFamily="2" charset="-122"/>
              <a:cs typeface="Times New Roman" pitchFamily="18" charset="0"/>
            </a:endParaRPr>
          </a:p>
        </p:txBody>
      </p:sp>
      <p:graphicFrame>
        <p:nvGraphicFramePr>
          <p:cNvPr id="4" name="Group 5"/>
          <p:cNvGraphicFramePr>
            <a:graphicFrameLocks noGrp="1"/>
          </p:cNvGraphicFramePr>
          <p:nvPr>
            <p:extLst>
              <p:ext uri="{D42A27DB-BD31-4B8C-83A1-F6EECF244321}">
                <p14:modId xmlns:p14="http://schemas.microsoft.com/office/powerpoint/2010/main" val="2931746930"/>
              </p:ext>
            </p:extLst>
          </p:nvPr>
        </p:nvGraphicFramePr>
        <p:xfrm>
          <a:off x="323528" y="1413124"/>
          <a:ext cx="8568952" cy="4968204"/>
        </p:xfrm>
        <a:graphic>
          <a:graphicData uri="http://schemas.openxmlformats.org/drawingml/2006/table">
            <a:tbl>
              <a:tblPr>
                <a:tableStyleId>{35758FB7-9AC5-4552-8A53-C91805E547FA}</a:tableStyleId>
              </a:tblPr>
              <a:tblGrid>
                <a:gridCol w="8568952"/>
              </a:tblGrid>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1" u="none" strike="noStrike" cap="none" normalizeH="0" baseline="0" dirty="0" smtClean="0">
                          <a:ln>
                            <a:noFill/>
                          </a:ln>
                          <a:effectLst/>
                          <a:latin typeface="+mn-lt"/>
                          <a:ea typeface="宋体" pitchFamily="2" charset="-122"/>
                          <a:cs typeface="Times New Roman" pitchFamily="18" charset="0"/>
                          <a:sym typeface="Calibri" pitchFamily="34" charset="0"/>
                        </a:rPr>
                        <a:t>重载的概念</a:t>
                      </a:r>
                      <a:endParaRPr kumimoji="0" lang="zh-CN" altLang="en-US" sz="3200" b="1" i="0" u="none" strike="noStrike" cap="none" normalizeH="0" baseline="0" dirty="0" smtClean="0">
                        <a:ln>
                          <a:noFill/>
                        </a:ln>
                        <a:solidFill>
                          <a:srgbClr val="FFFFFF"/>
                        </a:solidFill>
                        <a:effectLst/>
                        <a:latin typeface="+mn-lt"/>
                        <a:ea typeface="宋体" pitchFamily="2" charset="-122"/>
                        <a:cs typeface="Times New Roman" pitchFamily="18" charset="0"/>
                        <a:sym typeface="Calibri" pitchFamily="34" charset="0"/>
                      </a:endParaRPr>
                    </a:p>
                  </a:txBody>
                  <a:tcPr marT="45717" marB="45717" horzOverflow="overflow"/>
                </a:tc>
              </a:tr>
              <a:tr h="67496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在同一个类中，允许存在一个以上的同名方法，只要它们的参数个数或者参数类型不同即可。</a:t>
                      </a:r>
                      <a:endParaRPr kumimoji="0" lang="zh-CN" altLang="en-US" sz="22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tr>
              <a:tr h="388346">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重载的特点：</a:t>
                      </a:r>
                      <a:endParaRPr kumimoji="0" lang="zh-CN" altLang="en-US" sz="22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b="1" u="none" strike="noStrike" cap="none" normalizeH="0" baseline="0" dirty="0" smtClean="0">
                          <a:ln>
                            <a:noFill/>
                          </a:ln>
                          <a:solidFill>
                            <a:srgbClr val="C00000"/>
                          </a:solidFill>
                          <a:effectLst/>
                          <a:latin typeface="+mn-lt"/>
                          <a:ea typeface="宋体" pitchFamily="2" charset="-122"/>
                          <a:cs typeface="Times New Roman" pitchFamily="18" charset="0"/>
                          <a:sym typeface="Calibri" pitchFamily="34" charset="0"/>
                        </a:rPr>
                        <a:t>与返回值类型无关，只看参数列表</a:t>
                      </a:r>
                      <a:r>
                        <a:rPr kumimoji="0" lang="zh-CN" altLang="en-US" sz="2200" b="1"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且参数列表必须不同。</a:t>
                      </a:r>
                      <a:r>
                        <a:rPr kumimoji="0" lang="en-US" altLang="zh-CN" sz="2200"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参数个数或参数类型</a:t>
                      </a:r>
                      <a:r>
                        <a:rPr kumimoji="0" lang="en-US" altLang="zh-CN" sz="2200"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。调用时，</a:t>
                      </a:r>
                      <a:r>
                        <a:rPr lang="zh-CN" altLang="en-US" sz="2200" dirty="0" smtClean="0">
                          <a:latin typeface="+mn-lt"/>
                          <a:ea typeface="宋体" pitchFamily="2" charset="-122"/>
                          <a:cs typeface="Times New Roman" pitchFamily="18" charset="0"/>
                        </a:rPr>
                        <a:t>根据方法参数列表的不同来区别。</a:t>
                      </a:r>
                      <a:endParaRPr lang="zh-CN" altLang="en-US" sz="2200" b="0" dirty="0" smtClean="0">
                        <a:solidFill>
                          <a:schemeClr val="tx1"/>
                        </a:solidFill>
                        <a:latin typeface="+mn-lt"/>
                        <a:ea typeface="宋体" pitchFamily="2" charset="-122"/>
                        <a:cs typeface="Times New Roman" pitchFamily="18" charset="0"/>
                      </a:endParaRPr>
                    </a:p>
                  </a:txBody>
                  <a:tcPr marT="45717" marB="45717" horzOverflow="overflow"/>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u="none" strike="noStrike" cap="none" normalizeH="0" baseline="0" dirty="0" smtClean="0">
                          <a:ln>
                            <a:noFill/>
                          </a:ln>
                          <a:effectLst/>
                          <a:latin typeface="+mn-lt"/>
                          <a:ea typeface="宋体" pitchFamily="2" charset="-122"/>
                          <a:cs typeface="Times New Roman" pitchFamily="18" charset="0"/>
                          <a:sym typeface="Calibri" pitchFamily="34" charset="0"/>
                        </a:rPr>
                        <a:t>重载示例：</a:t>
                      </a:r>
                      <a:endParaRPr kumimoji="0" lang="zh-CN" altLang="en-US" sz="32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tr>
              <a:tr h="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返回两个整数的和</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add(</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y){return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x+y</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返回三个整数的和</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add(</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y,int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z){return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x+y+z</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返回两个小数的和</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double add(double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x,double</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y){return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x+y</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endParaRPr kumimoji="0" lang="en-US" sz="22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tr>
            </a:tbl>
          </a:graphicData>
        </a:graphic>
      </p:graphicFrame>
      <p:sp>
        <p:nvSpPr>
          <p:cNvPr id="5" name="流程图: 摘录 4"/>
          <p:cNvSpPr/>
          <p:nvPr/>
        </p:nvSpPr>
        <p:spPr>
          <a:xfrm>
            <a:off x="2555776" y="836712"/>
            <a:ext cx="360040" cy="288032"/>
          </a:xfrm>
          <a:prstGeom prst="flowChartExtra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7993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72253" y="1484784"/>
            <a:ext cx="8821644" cy="5139869"/>
          </a:xfrm>
          <a:prstGeom prst="rect">
            <a:avLst/>
          </a:prstGeom>
          <a:noFill/>
          <a:ln w="9525">
            <a:noFill/>
            <a:miter lim="800000"/>
            <a:headEnd/>
            <a:tailEnd/>
          </a:ln>
        </p:spPr>
        <p:txBody>
          <a:bodyPr wrap="square">
            <a:spAutoFit/>
          </a:bodyPr>
          <a:lstStyle/>
          <a:p>
            <a:pPr>
              <a:spcBef>
                <a:spcPct val="50000"/>
              </a:spcBef>
            </a:pPr>
            <a:r>
              <a:rPr lang="en-US" altLang="zh-CN" sz="2800" b="1" dirty="0" smtClean="0">
                <a:solidFill>
                  <a:srgbClr val="C00000"/>
                </a:solidFill>
                <a:ea typeface="宋体" pitchFamily="2" charset="-122"/>
                <a:cs typeface="Times New Roman" pitchFamily="18" charset="0"/>
              </a:rPr>
              <a:t>public </a:t>
            </a:r>
            <a:r>
              <a:rPr lang="en-US" altLang="zh-CN" sz="2800" b="1" dirty="0">
                <a:solidFill>
                  <a:srgbClr val="C00000"/>
                </a:solidFill>
                <a:ea typeface="宋体" pitchFamily="2" charset="-122"/>
                <a:cs typeface="Times New Roman" pitchFamily="18" charset="0"/>
              </a:rPr>
              <a:t>class </a:t>
            </a:r>
            <a:r>
              <a:rPr lang="en-US" altLang="zh-CN" sz="2800" b="1" dirty="0" err="1">
                <a:solidFill>
                  <a:srgbClr val="C00000"/>
                </a:solidFill>
                <a:ea typeface="宋体" pitchFamily="2" charset="-122"/>
                <a:cs typeface="Times New Roman" pitchFamily="18" charset="0"/>
              </a:rPr>
              <a:t>PrintStream</a:t>
            </a:r>
            <a:r>
              <a:rPr lang="en-US" altLang="zh-CN" sz="2800" b="1" dirty="0">
                <a:solidFill>
                  <a:srgbClr val="C00000"/>
                </a:solidFill>
                <a:ea typeface="宋体" pitchFamily="2" charset="-122"/>
                <a:cs typeface="Times New Roman" pitchFamily="18" charset="0"/>
              </a:rPr>
              <a:t>{</a:t>
            </a:r>
          </a:p>
          <a:p>
            <a:pPr lvl="2"/>
            <a:r>
              <a:rPr lang="en-US" altLang="zh-CN" sz="2800" b="1" dirty="0" smtClean="0">
                <a:solidFill>
                  <a:srgbClr val="C00000"/>
                </a:solidFill>
                <a:ea typeface="宋体" pitchFamily="2" charset="-122"/>
                <a:cs typeface="Times New Roman" pitchFamily="18" charset="0"/>
              </a:rPr>
              <a:t>public static void </a:t>
            </a:r>
            <a:r>
              <a:rPr lang="en-US" altLang="zh-CN" sz="2800" b="1" dirty="0">
                <a:solidFill>
                  <a:srgbClr val="C00000"/>
                </a:solidFill>
                <a:ea typeface="宋体" pitchFamily="2" charset="-122"/>
                <a:cs typeface="Times New Roman" pitchFamily="18" charset="0"/>
              </a:rPr>
              <a:t>print(</a:t>
            </a:r>
            <a:r>
              <a:rPr lang="en-US" altLang="zh-CN" sz="2800" b="1" dirty="0" err="1">
                <a:solidFill>
                  <a:srgbClr val="C00000"/>
                </a:solidFill>
                <a:ea typeface="宋体" pitchFamily="2" charset="-122"/>
                <a:cs typeface="Times New Roman" pitchFamily="18" charset="0"/>
              </a:rPr>
              <a:t>int</a:t>
            </a:r>
            <a:r>
              <a:rPr lang="en-US" altLang="zh-CN" sz="2800" b="1" dirty="0">
                <a:solidFill>
                  <a:srgbClr val="C00000"/>
                </a:solidFill>
                <a:ea typeface="宋体" pitchFamily="2" charset="-122"/>
                <a:cs typeface="Times New Roman" pitchFamily="18" charset="0"/>
              </a:rPr>
              <a:t> i) {……}</a:t>
            </a:r>
          </a:p>
          <a:p>
            <a:pPr lvl="2"/>
            <a:r>
              <a:rPr lang="en-US" altLang="zh-CN" sz="2800" b="1" dirty="0" smtClean="0">
                <a:solidFill>
                  <a:srgbClr val="C00000"/>
                </a:solidFill>
                <a:ea typeface="宋体" pitchFamily="2" charset="-122"/>
                <a:cs typeface="Times New Roman" pitchFamily="18" charset="0"/>
              </a:rPr>
              <a:t>public static void </a:t>
            </a:r>
            <a:r>
              <a:rPr lang="en-US" altLang="zh-CN" sz="2800" b="1" dirty="0">
                <a:solidFill>
                  <a:srgbClr val="C00000"/>
                </a:solidFill>
                <a:ea typeface="宋体" pitchFamily="2" charset="-122"/>
                <a:cs typeface="Times New Roman" pitchFamily="18" charset="0"/>
              </a:rPr>
              <a:t>print(float f) {……}</a:t>
            </a:r>
          </a:p>
          <a:p>
            <a:pPr lvl="2"/>
            <a:r>
              <a:rPr lang="en-US" altLang="zh-CN" sz="2800" b="1" dirty="0">
                <a:solidFill>
                  <a:srgbClr val="C00000"/>
                </a:solidFill>
                <a:ea typeface="宋体" pitchFamily="2" charset="-122"/>
                <a:cs typeface="Times New Roman" pitchFamily="18" charset="0"/>
              </a:rPr>
              <a:t>p</a:t>
            </a:r>
            <a:r>
              <a:rPr lang="en-US" altLang="zh-CN" sz="2800" b="1" dirty="0" smtClean="0">
                <a:solidFill>
                  <a:srgbClr val="C00000"/>
                </a:solidFill>
                <a:ea typeface="宋体" pitchFamily="2" charset="-122"/>
                <a:cs typeface="Times New Roman" pitchFamily="18" charset="0"/>
              </a:rPr>
              <a:t>rivate static void </a:t>
            </a:r>
            <a:r>
              <a:rPr lang="en-US" altLang="zh-CN" sz="2800" b="1" dirty="0">
                <a:solidFill>
                  <a:srgbClr val="C00000"/>
                </a:solidFill>
                <a:ea typeface="宋体" pitchFamily="2" charset="-122"/>
                <a:cs typeface="Times New Roman" pitchFamily="18" charset="0"/>
              </a:rPr>
              <a:t>print(String s) {……}</a:t>
            </a:r>
          </a:p>
          <a:p>
            <a:pPr lvl="1">
              <a:spcBef>
                <a:spcPct val="50000"/>
              </a:spcBef>
            </a:pPr>
            <a:r>
              <a:rPr lang="en-US" altLang="zh-CN" sz="2400" b="1" dirty="0" smtClean="0">
                <a:ea typeface="宋体" pitchFamily="2" charset="-122"/>
                <a:cs typeface="Times New Roman" pitchFamily="18" charset="0"/>
              </a:rPr>
              <a:t>	public static void main(String[] </a:t>
            </a:r>
            <a:r>
              <a:rPr lang="en-US" altLang="zh-CN" sz="2400" b="1" dirty="0" err="1" smtClean="0">
                <a:ea typeface="宋体" pitchFamily="2" charset="-122"/>
                <a:cs typeface="Times New Roman" pitchFamily="18" charset="0"/>
              </a:rPr>
              <a:t>args</a:t>
            </a:r>
            <a:r>
              <a:rPr lang="en-US" altLang="zh-CN" sz="2400" b="1" dirty="0" smtClean="0">
                <a:ea typeface="宋体" pitchFamily="2" charset="-122"/>
                <a:cs typeface="Times New Roman" pitchFamily="18" charset="0"/>
              </a:rPr>
              <a:t>){	</a:t>
            </a:r>
          </a:p>
          <a:p>
            <a:pPr lvl="1">
              <a:spcBef>
                <a:spcPct val="50000"/>
              </a:spcBef>
            </a:pPr>
            <a:r>
              <a:rPr lang="en-US" altLang="zh-CN" sz="2400" b="1" dirty="0" smtClean="0">
                <a:ea typeface="宋体" pitchFamily="2" charset="-122"/>
                <a:cs typeface="Times New Roman" pitchFamily="18" charset="0"/>
              </a:rPr>
              <a:t>		print(3</a:t>
            </a:r>
            <a:r>
              <a:rPr lang="en-US" altLang="zh-CN" sz="2400" b="1" dirty="0">
                <a:ea typeface="宋体" pitchFamily="2" charset="-122"/>
                <a:cs typeface="Times New Roman" pitchFamily="18" charset="0"/>
              </a:rPr>
              <a:t>)</a:t>
            </a:r>
            <a:r>
              <a:rPr lang="zh-CN" altLang="en-US" sz="2400" b="1" dirty="0" smtClean="0">
                <a:ea typeface="宋体" pitchFamily="2" charset="-122"/>
                <a:cs typeface="Times New Roman" pitchFamily="18" charset="0"/>
              </a:rPr>
              <a:t>；</a:t>
            </a:r>
            <a:endParaRPr lang="en-US" altLang="zh-CN" sz="2400" b="1" dirty="0" smtClean="0">
              <a:ea typeface="宋体" pitchFamily="2" charset="-122"/>
              <a:cs typeface="Times New Roman" pitchFamily="18" charset="0"/>
            </a:endParaRPr>
          </a:p>
          <a:p>
            <a:pPr lvl="1">
              <a:spcBef>
                <a:spcPct val="50000"/>
              </a:spcBef>
            </a:pPr>
            <a:r>
              <a:rPr lang="en-US" altLang="zh-CN" sz="2400" b="1" dirty="0" smtClean="0">
                <a:ea typeface="宋体" pitchFamily="2" charset="-122"/>
                <a:cs typeface="Times New Roman" pitchFamily="18" charset="0"/>
              </a:rPr>
              <a:t>	</a:t>
            </a:r>
            <a:r>
              <a:rPr lang="en-US" altLang="zh-CN" sz="2400" b="1" dirty="0">
                <a:ea typeface="宋体" pitchFamily="2" charset="-122"/>
                <a:cs typeface="Times New Roman" pitchFamily="18" charset="0"/>
              </a:rPr>
              <a:t>	</a:t>
            </a:r>
            <a:r>
              <a:rPr lang="en-US" altLang="zh-CN" sz="2400" b="1" dirty="0" smtClean="0">
                <a:ea typeface="宋体" pitchFamily="2" charset="-122"/>
                <a:cs typeface="Times New Roman" pitchFamily="18" charset="0"/>
              </a:rPr>
              <a:t>print(1.2f</a:t>
            </a:r>
            <a:r>
              <a:rPr lang="en-US" altLang="zh-CN" sz="2400" b="1" dirty="0">
                <a:ea typeface="宋体" pitchFamily="2" charset="-122"/>
                <a:cs typeface="Times New Roman" pitchFamily="18" charset="0"/>
              </a:rPr>
              <a:t>)</a:t>
            </a:r>
            <a:r>
              <a:rPr lang="zh-CN" altLang="en-US" sz="2400" b="1" dirty="0" smtClean="0">
                <a:ea typeface="宋体" pitchFamily="2" charset="-122"/>
                <a:cs typeface="Times New Roman" pitchFamily="18" charset="0"/>
              </a:rPr>
              <a:t>；</a:t>
            </a:r>
            <a:endParaRPr lang="en-US" altLang="zh-CN" sz="2400" b="1" dirty="0" smtClean="0">
              <a:ea typeface="宋体" pitchFamily="2" charset="-122"/>
              <a:cs typeface="Times New Roman" pitchFamily="18" charset="0"/>
            </a:endParaRPr>
          </a:p>
          <a:p>
            <a:pPr lvl="1">
              <a:spcBef>
                <a:spcPct val="50000"/>
              </a:spcBef>
            </a:pPr>
            <a:r>
              <a:rPr lang="en-US" altLang="zh-CN" sz="2400" b="1" dirty="0">
                <a:ea typeface="宋体" pitchFamily="2" charset="-122"/>
                <a:cs typeface="Times New Roman" pitchFamily="18" charset="0"/>
              </a:rPr>
              <a:t>	</a:t>
            </a:r>
            <a:r>
              <a:rPr lang="en-US" altLang="zh-CN" sz="2400" b="1" dirty="0" smtClean="0">
                <a:ea typeface="宋体" pitchFamily="2" charset="-122"/>
                <a:cs typeface="Times New Roman" pitchFamily="18" charset="0"/>
              </a:rPr>
              <a:t>	print</a:t>
            </a:r>
            <a:r>
              <a:rPr lang="en-US" altLang="zh-CN" sz="2400" b="1" dirty="0">
                <a:ea typeface="宋体" pitchFamily="2" charset="-122"/>
                <a:cs typeface="Times New Roman" pitchFamily="18" charset="0"/>
              </a:rPr>
              <a:t>(“hello!”)</a:t>
            </a:r>
            <a:r>
              <a:rPr lang="zh-CN" altLang="en-US" sz="2400" b="1" dirty="0" smtClean="0">
                <a:ea typeface="宋体" pitchFamily="2" charset="-122"/>
                <a:cs typeface="Times New Roman" pitchFamily="18" charset="0"/>
              </a:rPr>
              <a:t>；</a:t>
            </a:r>
            <a:endParaRPr lang="en-US" altLang="zh-CN" sz="2400" b="1" dirty="0">
              <a:ea typeface="宋体" pitchFamily="2" charset="-122"/>
              <a:cs typeface="Times New Roman" pitchFamily="18" charset="0"/>
            </a:endParaRPr>
          </a:p>
          <a:p>
            <a:pPr lvl="1">
              <a:spcBef>
                <a:spcPct val="50000"/>
              </a:spcBef>
            </a:pPr>
            <a:r>
              <a:rPr lang="en-US" altLang="zh-CN" sz="2400" b="1" dirty="0" smtClean="0">
                <a:solidFill>
                  <a:schemeClr val="folHlink"/>
                </a:solidFill>
                <a:ea typeface="宋体" pitchFamily="2" charset="-122"/>
                <a:cs typeface="Times New Roman" pitchFamily="18" charset="0"/>
              </a:rPr>
              <a:t>	</a:t>
            </a:r>
            <a:r>
              <a:rPr lang="en-US" altLang="zh-CN" sz="2400" b="1" dirty="0" smtClean="0">
                <a:ea typeface="宋体" pitchFamily="2" charset="-122"/>
                <a:cs typeface="Times New Roman" pitchFamily="18" charset="0"/>
              </a:rPr>
              <a:t>}</a:t>
            </a:r>
          </a:p>
          <a:p>
            <a:pPr lvl="1">
              <a:spcBef>
                <a:spcPct val="50000"/>
              </a:spcBef>
            </a:pPr>
            <a:r>
              <a:rPr lang="en-US" altLang="zh-CN" sz="2400" b="1" dirty="0" smtClean="0">
                <a:solidFill>
                  <a:schemeClr val="folHlink"/>
                </a:solidFill>
                <a:ea typeface="宋体" pitchFamily="2" charset="-122"/>
                <a:cs typeface="Times New Roman" pitchFamily="18" charset="0"/>
              </a:rPr>
              <a:t>}</a:t>
            </a:r>
            <a:endParaRPr lang="en-US" altLang="zh-CN" sz="2400" b="1" dirty="0">
              <a:solidFill>
                <a:schemeClr val="folHlink"/>
              </a:solidFill>
              <a:ea typeface="宋体" pitchFamily="2" charset="-122"/>
              <a:cs typeface="Times New Roman" pitchFamily="18" charset="0"/>
            </a:endParaRPr>
          </a:p>
        </p:txBody>
      </p:sp>
      <p:sp>
        <p:nvSpPr>
          <p:cNvPr id="34819" name="Rectangle 3"/>
          <p:cNvSpPr>
            <a:spLocks noGrp="1" noChangeArrowheads="1"/>
          </p:cNvSpPr>
          <p:nvPr>
            <p:ph type="title"/>
          </p:nvPr>
        </p:nvSpPr>
        <p:spPr>
          <a:xfrm>
            <a:off x="3203848" y="548680"/>
            <a:ext cx="4139984" cy="849227"/>
          </a:xfrm>
          <a:noFill/>
        </p:spPr>
        <p:txBody>
          <a:bodyPr/>
          <a:lstStyle/>
          <a:p>
            <a:pPr eaLnBrk="1" hangingPunct="1"/>
            <a:r>
              <a:rPr lang="zh-CN" altLang="en-US" b="1" dirty="0" smtClean="0">
                <a:latin typeface="+mn-lt"/>
                <a:ea typeface="宋体" pitchFamily="2" charset="-122"/>
                <a:cs typeface="Arial Unicode MS" pitchFamily="34" charset="-122"/>
              </a:rPr>
              <a:t>函数的重载 </a:t>
            </a:r>
          </a:p>
        </p:txBody>
      </p:sp>
    </p:spTree>
    <p:extLst>
      <p:ext uri="{BB962C8B-B14F-4D97-AF65-F5344CB8AC3E}">
        <p14:creationId xmlns:p14="http://schemas.microsoft.com/office/powerpoint/2010/main" val="32858756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323528" y="1700808"/>
            <a:ext cx="8640960" cy="4608512"/>
          </a:xfrm>
          <a:noFill/>
        </p:spPr>
        <p:txBody>
          <a:bodyPr>
            <a:noAutofit/>
          </a:bodyPr>
          <a:lstStyle/>
          <a:p>
            <a:pPr marL="0" indent="0">
              <a:lnSpc>
                <a:spcPct val="110000"/>
              </a:lnSpc>
              <a:buNone/>
            </a:pPr>
            <a:r>
              <a:rPr lang="en-US" altLang="zh-CN" dirty="0" smtClean="0">
                <a:ea typeface="宋体" pitchFamily="2" charset="-122"/>
                <a:cs typeface="Times New Roman" pitchFamily="18" charset="0"/>
              </a:rPr>
              <a:t>1.</a:t>
            </a:r>
            <a:r>
              <a:rPr lang="zh-CN" altLang="en-US" dirty="0" smtClean="0">
                <a:ea typeface="宋体" pitchFamily="2" charset="-122"/>
                <a:cs typeface="Times New Roman" pitchFamily="18" charset="0"/>
              </a:rPr>
              <a:t>判 断：</a:t>
            </a:r>
            <a:endParaRPr lang="en-US" altLang="zh-CN" dirty="0" smtClean="0">
              <a:ea typeface="宋体" pitchFamily="2" charset="-122"/>
              <a:cs typeface="Times New Roman" pitchFamily="18" charset="0"/>
            </a:endParaRPr>
          </a:p>
          <a:p>
            <a:pPr marL="0" indent="0">
              <a:lnSpc>
                <a:spcPct val="110000"/>
              </a:lnSpc>
              <a:buNone/>
            </a:pPr>
            <a:r>
              <a:rPr lang="zh-CN" altLang="en-US" dirty="0" smtClean="0">
                <a:ea typeface="宋体" pitchFamily="2" charset="-122"/>
                <a:cs typeface="Times New Roman" pitchFamily="18" charset="0"/>
              </a:rPr>
              <a:t>与</a:t>
            </a:r>
            <a:r>
              <a:rPr lang="en-US" altLang="zh-CN" dirty="0">
                <a:ea typeface="宋体" pitchFamily="2" charset="-122"/>
                <a:cs typeface="Times New Roman" pitchFamily="18" charset="0"/>
              </a:rPr>
              <a:t>void show(</a:t>
            </a:r>
            <a:r>
              <a:rPr lang="en-US" altLang="zh-CN" dirty="0" err="1">
                <a:ea typeface="宋体" pitchFamily="2" charset="-122"/>
                <a:cs typeface="Times New Roman" pitchFamily="18" charset="0"/>
              </a:rPr>
              <a:t>int</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a,char</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b,double</a:t>
            </a:r>
            <a:r>
              <a:rPr lang="en-US" altLang="zh-CN" dirty="0">
                <a:ea typeface="宋体" pitchFamily="2" charset="-122"/>
                <a:cs typeface="Times New Roman" pitchFamily="18" charset="0"/>
              </a:rPr>
              <a:t> c</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构成重载的有：</a:t>
            </a:r>
            <a:endParaRPr lang="en-US" altLang="zh-CN" dirty="0" smtClean="0">
              <a:ea typeface="宋体" pitchFamily="2" charset="-122"/>
              <a:cs typeface="Times New Roman" pitchFamily="18" charset="0"/>
            </a:endParaRPr>
          </a:p>
          <a:p>
            <a:pPr marL="457200" indent="-457200">
              <a:buAutoNum type="alphaLcParenR"/>
            </a:pPr>
            <a:r>
              <a:rPr lang="en-US" altLang="zh-CN" sz="2400" dirty="0" smtClean="0">
                <a:ea typeface="宋体" pitchFamily="2" charset="-122"/>
                <a:cs typeface="Times New Roman" pitchFamily="18" charset="0"/>
              </a:rPr>
              <a:t>void </a:t>
            </a:r>
            <a:r>
              <a:rPr lang="en-US" altLang="zh-CN" sz="2400" dirty="0">
                <a:ea typeface="宋体" pitchFamily="2" charset="-122"/>
                <a:cs typeface="Times New Roman" pitchFamily="18" charset="0"/>
              </a:rPr>
              <a:t>show(</a:t>
            </a: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x,char</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y,double</a:t>
            </a:r>
            <a:r>
              <a:rPr lang="en-US" altLang="zh-CN" sz="2400" dirty="0">
                <a:ea typeface="宋体" pitchFamily="2" charset="-122"/>
                <a:cs typeface="Times New Roman" pitchFamily="18" charset="0"/>
              </a:rPr>
              <a:t> z</a:t>
            </a:r>
            <a:r>
              <a:rPr lang="en-US" altLang="zh-CN" sz="2400" dirty="0" smtClean="0">
                <a:ea typeface="宋体" pitchFamily="2" charset="-122"/>
                <a:cs typeface="Times New Roman" pitchFamily="18" charset="0"/>
              </a:rPr>
              <a:t>){}   //no</a:t>
            </a:r>
          </a:p>
          <a:p>
            <a:pPr marL="457200" indent="-457200">
              <a:buAutoNum type="alphaLcParenR"/>
            </a:pP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show(</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a,double</a:t>
            </a:r>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c,char</a:t>
            </a:r>
            <a:r>
              <a:rPr lang="en-US" altLang="zh-CN" sz="2400" dirty="0" smtClean="0">
                <a:ea typeface="宋体" pitchFamily="2" charset="-122"/>
                <a:cs typeface="Times New Roman" pitchFamily="18" charset="0"/>
              </a:rPr>
              <a:t> b){}   //yes</a:t>
            </a:r>
            <a:endParaRPr lang="zh-CN" altLang="en-US" sz="2400" dirty="0" smtClean="0">
              <a:ea typeface="宋体" pitchFamily="2" charset="-122"/>
              <a:cs typeface="Times New Roman" pitchFamily="18" charset="0"/>
            </a:endParaRPr>
          </a:p>
          <a:p>
            <a:pPr marL="0" indent="0">
              <a:buNone/>
            </a:pPr>
            <a:r>
              <a:rPr lang="en-US" altLang="zh-CN" sz="2400" dirty="0" smtClean="0">
                <a:ea typeface="宋体" pitchFamily="2" charset="-122"/>
                <a:cs typeface="Times New Roman" pitchFamily="18" charset="0"/>
              </a:rPr>
              <a:t>c)  void </a:t>
            </a:r>
            <a:r>
              <a:rPr lang="en-US" altLang="zh-CN" sz="2400" dirty="0">
                <a:ea typeface="宋体" pitchFamily="2" charset="-122"/>
                <a:cs typeface="Times New Roman" pitchFamily="18" charset="0"/>
              </a:rPr>
              <a:t>show(</a:t>
            </a: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a</a:t>
            </a:r>
            <a:r>
              <a:rPr lang="en-US" altLang="zh-CN" sz="2400" i="1" dirty="0" err="1">
                <a:ea typeface="宋体" pitchFamily="2" charset="-122"/>
                <a:cs typeface="Times New Roman" pitchFamily="18" charset="0"/>
              </a:rPr>
              <a:t>,</a:t>
            </a:r>
            <a:r>
              <a:rPr lang="en-US" altLang="zh-CN" sz="2400" dirty="0" err="1">
                <a:ea typeface="宋体" pitchFamily="2" charset="-122"/>
                <a:cs typeface="Times New Roman" pitchFamily="18" charset="0"/>
              </a:rPr>
              <a:t>double</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c,char</a:t>
            </a:r>
            <a:r>
              <a:rPr lang="en-US" altLang="zh-CN" sz="2400" dirty="0">
                <a:ea typeface="宋体" pitchFamily="2" charset="-122"/>
                <a:cs typeface="Times New Roman" pitchFamily="18" charset="0"/>
              </a:rPr>
              <a:t> b</a:t>
            </a:r>
            <a:r>
              <a:rPr lang="en-US" altLang="zh-CN" sz="2400" dirty="0" smtClean="0">
                <a:ea typeface="宋体" pitchFamily="2" charset="-122"/>
                <a:cs typeface="Times New Roman" pitchFamily="18" charset="0"/>
              </a:rPr>
              <a:t>){}  //yes</a:t>
            </a:r>
            <a:endParaRPr lang="zh-CN" altLang="en-US" sz="2400" dirty="0">
              <a:ea typeface="宋体" pitchFamily="2" charset="-122"/>
              <a:cs typeface="Times New Roman" pitchFamily="18" charset="0"/>
            </a:endParaRPr>
          </a:p>
          <a:p>
            <a:pPr marL="0" indent="0">
              <a:buNone/>
            </a:pPr>
            <a:r>
              <a:rPr lang="en-US" altLang="zh-CN" sz="2400" dirty="0" smtClean="0">
                <a:ea typeface="宋体" pitchFamily="2" charset="-122"/>
                <a:cs typeface="Times New Roman" pitchFamily="18" charset="0"/>
              </a:rPr>
              <a:t>d)  </a:t>
            </a:r>
            <a:r>
              <a:rPr lang="en-US" altLang="zh-CN" sz="2400" dirty="0" err="1" smtClean="0">
                <a:ea typeface="宋体" pitchFamily="2" charset="-122"/>
                <a:cs typeface="Times New Roman" pitchFamily="18" charset="0"/>
              </a:rPr>
              <a:t>boolean</a:t>
            </a:r>
            <a:r>
              <a:rPr lang="en-US" altLang="zh-CN" sz="2400" dirty="0" smtClean="0">
                <a:ea typeface="宋体" pitchFamily="2" charset="-122"/>
                <a:cs typeface="Times New Roman" pitchFamily="18" charset="0"/>
              </a:rPr>
              <a:t> </a:t>
            </a:r>
            <a:r>
              <a:rPr lang="en-US" altLang="zh-CN" sz="2400" dirty="0">
                <a:ea typeface="宋体" pitchFamily="2" charset="-122"/>
                <a:cs typeface="Times New Roman" pitchFamily="18" charset="0"/>
              </a:rPr>
              <a:t>show(</a:t>
            </a: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c,char</a:t>
            </a:r>
            <a:r>
              <a:rPr lang="en-US" altLang="zh-CN" sz="2400" dirty="0">
                <a:ea typeface="宋体" pitchFamily="2" charset="-122"/>
                <a:cs typeface="Times New Roman" pitchFamily="18" charset="0"/>
              </a:rPr>
              <a:t> b</a:t>
            </a:r>
            <a:r>
              <a:rPr lang="en-US" altLang="zh-CN" sz="2400" dirty="0" smtClean="0">
                <a:ea typeface="宋体" pitchFamily="2" charset="-122"/>
                <a:cs typeface="Times New Roman" pitchFamily="18" charset="0"/>
              </a:rPr>
              <a:t>){}  //yes</a:t>
            </a:r>
            <a:endParaRPr lang="zh-CN" altLang="en-US" sz="2400" dirty="0">
              <a:ea typeface="宋体" pitchFamily="2" charset="-122"/>
              <a:cs typeface="Times New Roman" pitchFamily="18" charset="0"/>
            </a:endParaRPr>
          </a:p>
          <a:p>
            <a:pPr marL="0" indent="0">
              <a:buNone/>
            </a:pPr>
            <a:r>
              <a:rPr lang="en-US" altLang="zh-CN" sz="2400" dirty="0" smtClean="0">
                <a:ea typeface="宋体" pitchFamily="2" charset="-122"/>
                <a:cs typeface="Times New Roman" pitchFamily="18" charset="0"/>
              </a:rPr>
              <a:t>e)  void </a:t>
            </a:r>
            <a:r>
              <a:rPr lang="en-US" altLang="zh-CN" sz="2400" dirty="0">
                <a:ea typeface="宋体" pitchFamily="2" charset="-122"/>
                <a:cs typeface="Times New Roman" pitchFamily="18" charset="0"/>
              </a:rPr>
              <a:t>show(double c</a:t>
            </a:r>
            <a:r>
              <a:rPr lang="en-US" altLang="zh-CN" sz="2400" dirty="0" smtClean="0">
                <a:ea typeface="宋体" pitchFamily="2" charset="-122"/>
                <a:cs typeface="Times New Roman" pitchFamily="18" charset="0"/>
              </a:rPr>
              <a:t>){}  //yes</a:t>
            </a:r>
            <a:endParaRPr lang="zh-CN" altLang="en-US" sz="2400" dirty="0">
              <a:ea typeface="宋体" pitchFamily="2" charset="-122"/>
              <a:cs typeface="Times New Roman" pitchFamily="18" charset="0"/>
            </a:endParaRPr>
          </a:p>
          <a:p>
            <a:pPr marL="0" indent="0">
              <a:buNone/>
            </a:pPr>
            <a:r>
              <a:rPr lang="en-US" altLang="zh-CN" sz="2400" dirty="0" smtClean="0">
                <a:ea typeface="宋体" pitchFamily="2" charset="-122"/>
                <a:cs typeface="Times New Roman" pitchFamily="18" charset="0"/>
              </a:rPr>
              <a:t>f)  double </a:t>
            </a:r>
            <a:r>
              <a:rPr lang="en-US" altLang="zh-CN" sz="2400" dirty="0">
                <a:ea typeface="宋体" pitchFamily="2" charset="-122"/>
                <a:cs typeface="Times New Roman" pitchFamily="18" charset="0"/>
              </a:rPr>
              <a:t>show(</a:t>
            </a: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x,char</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y,double</a:t>
            </a:r>
            <a:r>
              <a:rPr lang="en-US" altLang="zh-CN" sz="2400" dirty="0">
                <a:ea typeface="宋体" pitchFamily="2" charset="-122"/>
                <a:cs typeface="Times New Roman" pitchFamily="18" charset="0"/>
              </a:rPr>
              <a:t> z</a:t>
            </a:r>
            <a:r>
              <a:rPr lang="en-US" altLang="zh-CN" sz="2400" dirty="0" smtClean="0">
                <a:ea typeface="宋体" pitchFamily="2" charset="-122"/>
                <a:cs typeface="Times New Roman" pitchFamily="18" charset="0"/>
              </a:rPr>
              <a:t>){}  //no</a:t>
            </a:r>
          </a:p>
          <a:p>
            <a:pPr marL="0" indent="0">
              <a:buNone/>
            </a:pPr>
            <a:r>
              <a:rPr lang="en-US" altLang="zh-CN" sz="2400" dirty="0" smtClean="0">
                <a:ea typeface="宋体" pitchFamily="2" charset="-122"/>
                <a:cs typeface="Times New Roman" pitchFamily="18" charset="0"/>
              </a:rPr>
              <a:t>g)  void shows(){double c}  //no</a:t>
            </a:r>
            <a:endParaRPr lang="zh-CN" altLang="en-US" sz="2400" dirty="0" smtClean="0">
              <a:ea typeface="宋体" pitchFamily="2" charset="-122"/>
              <a:cs typeface="Times New Roman" pitchFamily="18" charset="0"/>
            </a:endParaRPr>
          </a:p>
        </p:txBody>
      </p:sp>
      <p:sp>
        <p:nvSpPr>
          <p:cNvPr id="479235" name="Rectangle 3"/>
          <p:cNvSpPr>
            <a:spLocks noGrp="1" noChangeArrowheads="1"/>
          </p:cNvSpPr>
          <p:nvPr>
            <p:ph type="title"/>
          </p:nvPr>
        </p:nvSpPr>
        <p:spPr>
          <a:xfrm>
            <a:off x="3131840" y="764704"/>
            <a:ext cx="3168352" cy="648072"/>
          </a:xfrm>
        </p:spPr>
        <p:txBody>
          <a:bodyPr>
            <a:normAutofit/>
          </a:bodyPr>
          <a:lstStyle/>
          <a:p>
            <a:pPr eaLnBrk="1" hangingPunct="1">
              <a:defRPr/>
            </a:pPr>
            <a:r>
              <a:rPr lang="zh-CN" altLang="en-US" b="1" dirty="0" smtClean="0">
                <a:latin typeface="+mn-lt"/>
                <a:ea typeface="宋体" pitchFamily="2" charset="-122"/>
                <a:cs typeface="Arial Unicode MS" pitchFamily="34" charset="-122"/>
              </a:rPr>
              <a:t>练习</a:t>
            </a:r>
            <a:r>
              <a:rPr lang="en-US" altLang="zh-CN" b="1" dirty="0">
                <a:latin typeface="+mn-lt"/>
                <a:ea typeface="宋体" pitchFamily="2" charset="-122"/>
                <a:cs typeface="Arial Unicode MS" pitchFamily="34" charset="-122"/>
              </a:rPr>
              <a:t>3</a:t>
            </a:r>
            <a:endParaRPr lang="en-US" altLang="zh-CN" b="1" dirty="0" smtClean="0">
              <a:latin typeface="+mn-lt"/>
              <a:ea typeface="宋体" pitchFamily="2" charset="-122"/>
              <a:cs typeface="Arial Unicode MS" pitchFamily="34" charset="-122"/>
            </a:endParaRPr>
          </a:p>
        </p:txBody>
      </p:sp>
    </p:spTree>
    <p:extLst>
      <p:ext uri="{BB962C8B-B14F-4D97-AF65-F5344CB8AC3E}">
        <p14:creationId xmlns:p14="http://schemas.microsoft.com/office/powerpoint/2010/main" val="2308441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kstart\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4418" y="3212975"/>
            <a:ext cx="2192616" cy="3366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9552" y="1412776"/>
            <a:ext cx="8136904" cy="707886"/>
          </a:xfrm>
          <a:prstGeom prst="rect">
            <a:avLst/>
          </a:prstGeom>
          <a:noFill/>
        </p:spPr>
        <p:txBody>
          <a:bodyPr wrap="square" rtlCol="0">
            <a:spAutoFit/>
          </a:bodyPr>
          <a:lstStyle/>
          <a:p>
            <a:r>
              <a:rPr lang="zh-CN" altLang="en-US" sz="4000" b="1" dirty="0" smtClean="0">
                <a:latin typeface="新宋体" panose="02010609030101010101" pitchFamily="49" charset="-122"/>
                <a:ea typeface="新宋体" panose="02010609030101010101" pitchFamily="49" charset="-122"/>
              </a:rPr>
              <a:t>何谓“面向对象”的编程思想？</a:t>
            </a:r>
            <a:endParaRPr lang="zh-CN" altLang="en-US" sz="4000" b="1" dirty="0">
              <a:latin typeface="新宋体" panose="02010609030101010101" pitchFamily="49" charset="-122"/>
              <a:ea typeface="新宋体" panose="02010609030101010101" pitchFamily="49" charset="-122"/>
            </a:endParaRPr>
          </a:p>
        </p:txBody>
      </p:sp>
      <p:sp>
        <p:nvSpPr>
          <p:cNvPr id="3" name="TextBox 2"/>
          <p:cNvSpPr txBox="1"/>
          <p:nvPr/>
        </p:nvSpPr>
        <p:spPr>
          <a:xfrm>
            <a:off x="256293" y="4342064"/>
            <a:ext cx="7344816" cy="1107996"/>
          </a:xfrm>
          <a:prstGeom prst="rect">
            <a:avLst/>
          </a:prstGeom>
          <a:noFill/>
        </p:spPr>
        <p:txBody>
          <a:bodyPr wrap="square" rtlCol="0">
            <a:spAutoFit/>
          </a:bodyPr>
          <a:lstStyle/>
          <a:p>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顿 悟？</a:t>
            </a:r>
            <a:r>
              <a:rPr lang="en-US" altLang="zh-CN" sz="6000" b="1" dirty="0" smtClean="0">
                <a:latin typeface="Courier New" panose="02070309020205020404" pitchFamily="49" charset="0"/>
                <a:ea typeface="新宋体" panose="02010609030101010101" pitchFamily="49" charset="-122"/>
                <a:cs typeface="Courier New" panose="02070309020205020404" pitchFamily="49" charset="0"/>
              </a:rPr>
              <a:t>OR </a:t>
            </a:r>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渐 悟？</a:t>
            </a:r>
            <a:endParaRPr lang="zh-CN" altLang="en-US" sz="60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endParaRPr>
          </a:p>
        </p:txBody>
      </p:sp>
    </p:spTree>
    <p:extLst>
      <p:ext uri="{BB962C8B-B14F-4D97-AF65-F5344CB8AC3E}">
        <p14:creationId xmlns:p14="http://schemas.microsoft.com/office/powerpoint/2010/main" val="156276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327471" y="1719262"/>
            <a:ext cx="8709025" cy="4158009"/>
          </a:xfrm>
          <a:noFill/>
        </p:spPr>
        <p:txBody>
          <a:bodyPr>
            <a:normAutofit/>
          </a:bodyPr>
          <a:lstStyle/>
          <a:p>
            <a:pPr marL="0" indent="0" eaLnBrk="1" hangingPunct="1">
              <a:lnSpc>
                <a:spcPct val="110000"/>
              </a:lnSpc>
              <a:buNone/>
            </a:pPr>
            <a:r>
              <a:rPr lang="en-US" altLang="zh-CN" sz="2400" dirty="0" smtClean="0">
                <a:ea typeface="宋体" pitchFamily="2" charset="-122"/>
                <a:cs typeface="Times New Roman" pitchFamily="18" charset="0"/>
              </a:rPr>
              <a:t>2.</a:t>
            </a:r>
            <a:r>
              <a:rPr lang="zh-CN" altLang="en-US" sz="2400" dirty="0" smtClean="0">
                <a:ea typeface="宋体" pitchFamily="2" charset="-122"/>
                <a:cs typeface="Times New Roman" pitchFamily="18" charset="0"/>
              </a:rPr>
              <a:t>编写程序，定义三个重载方法并调用。方法名为</a:t>
            </a:r>
            <a:r>
              <a:rPr lang="en-US" altLang="zh-CN" sz="2400" dirty="0" err="1" smtClean="0">
                <a:ea typeface="宋体" pitchFamily="2" charset="-122"/>
                <a:cs typeface="Times New Roman" pitchFamily="18" charset="0"/>
              </a:rPr>
              <a:t>mOL</a:t>
            </a:r>
            <a:r>
              <a:rPr lang="zh-CN" altLang="en-US" sz="2400" dirty="0" smtClean="0">
                <a:ea typeface="宋体" pitchFamily="2" charset="-122"/>
                <a:cs typeface="Times New Roman" pitchFamily="18" charset="0"/>
              </a:rPr>
              <a:t>。</a:t>
            </a:r>
          </a:p>
          <a:p>
            <a:pPr lvl="1">
              <a:lnSpc>
                <a:spcPct val="110000"/>
              </a:lnSpc>
              <a:buFont typeface="Wingdings" pitchFamily="2" charset="2"/>
              <a:buChar char="Ø"/>
            </a:pPr>
            <a:r>
              <a:rPr lang="zh-CN" altLang="en-US" sz="2400" dirty="0" smtClean="0">
                <a:ea typeface="宋体" pitchFamily="2" charset="-122"/>
                <a:cs typeface="Times New Roman" pitchFamily="18" charset="0"/>
              </a:rPr>
              <a:t>三个方法分别接收一个</a:t>
            </a:r>
            <a:r>
              <a:rPr lang="en-US" altLang="zh-CN" sz="2400" dirty="0" err="1" smtClean="0">
                <a:ea typeface="宋体" pitchFamily="2" charset="-122"/>
                <a:cs typeface="Times New Roman" pitchFamily="18" charset="0"/>
              </a:rPr>
              <a:t>int</a:t>
            </a:r>
            <a:r>
              <a:rPr lang="zh-CN" altLang="en-US" sz="2400" dirty="0" smtClean="0">
                <a:ea typeface="宋体" pitchFamily="2" charset="-122"/>
                <a:cs typeface="Times New Roman" pitchFamily="18" charset="0"/>
              </a:rPr>
              <a:t>参数、两个</a:t>
            </a:r>
            <a:r>
              <a:rPr lang="en-US" altLang="zh-CN" sz="2400" dirty="0" err="1" smtClean="0">
                <a:ea typeface="宋体" pitchFamily="2" charset="-122"/>
                <a:cs typeface="Times New Roman" pitchFamily="18" charset="0"/>
              </a:rPr>
              <a:t>int</a:t>
            </a:r>
            <a:r>
              <a:rPr lang="zh-CN" altLang="en-US" sz="2400" dirty="0" smtClean="0">
                <a:ea typeface="宋体" pitchFamily="2" charset="-122"/>
                <a:cs typeface="Times New Roman" pitchFamily="18" charset="0"/>
              </a:rPr>
              <a:t>参数、一个字符串参数。分别执行平方运算并输出结果，相乘并输出结果，输出字符串信息。</a:t>
            </a:r>
          </a:p>
          <a:p>
            <a:pPr lvl="1">
              <a:lnSpc>
                <a:spcPct val="110000"/>
              </a:lnSpc>
              <a:buFont typeface="Wingdings" pitchFamily="2" charset="2"/>
              <a:buChar char="Ø"/>
            </a:pPr>
            <a:r>
              <a:rPr lang="zh-CN" altLang="en-US" sz="2400" dirty="0" smtClean="0">
                <a:ea typeface="宋体" pitchFamily="2" charset="-122"/>
                <a:cs typeface="Times New Roman" pitchFamily="18" charset="0"/>
              </a:rPr>
              <a:t>在主类的</a:t>
            </a:r>
            <a:r>
              <a:rPr lang="en-US" altLang="zh-CN" dirty="0">
                <a:ea typeface="宋体" pitchFamily="2" charset="-122"/>
                <a:cs typeface="Times New Roman" pitchFamily="18" charset="0"/>
              </a:rPr>
              <a:t>main ()</a:t>
            </a:r>
            <a:r>
              <a:rPr lang="zh-CN" altLang="en-US" sz="2400" dirty="0" smtClean="0">
                <a:ea typeface="宋体" pitchFamily="2" charset="-122"/>
                <a:cs typeface="Times New Roman" pitchFamily="18" charset="0"/>
              </a:rPr>
              <a:t>方法中分别用参数区别调用三个方法。</a:t>
            </a:r>
            <a:endParaRPr lang="en-US" altLang="zh-CN" sz="2400" dirty="0" smtClean="0">
              <a:ea typeface="宋体" pitchFamily="2" charset="-122"/>
              <a:cs typeface="Times New Roman" pitchFamily="18" charset="0"/>
            </a:endParaRPr>
          </a:p>
          <a:p>
            <a:pPr marL="457200" lvl="1" indent="0" eaLnBrk="1" hangingPunct="1">
              <a:buNone/>
            </a:pPr>
            <a:endParaRPr lang="zh-CN" altLang="en-US" sz="2400" dirty="0" smtClean="0">
              <a:ea typeface="宋体" pitchFamily="2" charset="-122"/>
              <a:cs typeface="Times New Roman" pitchFamily="18" charset="0"/>
            </a:endParaRPr>
          </a:p>
          <a:p>
            <a:pPr marL="0" indent="0" eaLnBrk="1" hangingPunct="1">
              <a:lnSpc>
                <a:spcPct val="110000"/>
              </a:lnSpc>
              <a:spcBef>
                <a:spcPts val="0"/>
              </a:spcBef>
              <a:buNone/>
            </a:pPr>
            <a:r>
              <a:rPr lang="en-US" altLang="zh-CN" sz="2400" dirty="0" smtClean="0">
                <a:ea typeface="宋体" pitchFamily="2" charset="-122"/>
                <a:cs typeface="Times New Roman" pitchFamily="18" charset="0"/>
              </a:rPr>
              <a:t>3.</a:t>
            </a:r>
            <a:r>
              <a:rPr lang="zh-CN" altLang="en-US" sz="2400" dirty="0" smtClean="0">
                <a:ea typeface="宋体" pitchFamily="2" charset="-122"/>
                <a:cs typeface="Times New Roman" pitchFamily="18" charset="0"/>
              </a:rPr>
              <a:t>定义三个重载方法</a:t>
            </a:r>
            <a:r>
              <a:rPr lang="en-US" altLang="zh-CN" sz="2400" dirty="0" smtClean="0">
                <a:ea typeface="宋体" pitchFamily="2" charset="-122"/>
                <a:cs typeface="Times New Roman" pitchFamily="18" charset="0"/>
              </a:rPr>
              <a:t>max()</a:t>
            </a:r>
            <a:r>
              <a:rPr lang="zh-CN" altLang="en-US" sz="2400" dirty="0" smtClean="0">
                <a:ea typeface="宋体" pitchFamily="2" charset="-122"/>
                <a:cs typeface="Times New Roman" pitchFamily="18" charset="0"/>
              </a:rPr>
              <a:t>，第一个方法求两个</a:t>
            </a:r>
            <a:r>
              <a:rPr lang="en-US" altLang="zh-CN" sz="2400" dirty="0" err="1" smtClean="0">
                <a:ea typeface="宋体" pitchFamily="2" charset="-122"/>
                <a:cs typeface="Times New Roman" pitchFamily="18" charset="0"/>
              </a:rPr>
              <a:t>int</a:t>
            </a:r>
            <a:r>
              <a:rPr lang="zh-CN" altLang="en-US" sz="2400" dirty="0" smtClean="0">
                <a:ea typeface="宋体" pitchFamily="2" charset="-122"/>
                <a:cs typeface="Times New Roman" pitchFamily="18" charset="0"/>
              </a:rPr>
              <a:t>值中的最大值，第二个方法求两个</a:t>
            </a:r>
            <a:r>
              <a:rPr lang="en-US" altLang="zh-CN" sz="2400" dirty="0" smtClean="0">
                <a:ea typeface="宋体" pitchFamily="2" charset="-122"/>
                <a:cs typeface="Times New Roman" pitchFamily="18" charset="0"/>
              </a:rPr>
              <a:t>double</a:t>
            </a:r>
            <a:r>
              <a:rPr lang="zh-CN" altLang="en-US" sz="2400" dirty="0" smtClean="0">
                <a:ea typeface="宋体" pitchFamily="2" charset="-122"/>
                <a:cs typeface="Times New Roman" pitchFamily="18" charset="0"/>
              </a:rPr>
              <a:t>值中的最大值，第三个方法求三个</a:t>
            </a:r>
            <a:r>
              <a:rPr lang="en-US" altLang="zh-CN" sz="2400" dirty="0" smtClean="0">
                <a:ea typeface="宋体" pitchFamily="2" charset="-122"/>
                <a:cs typeface="Times New Roman" pitchFamily="18" charset="0"/>
              </a:rPr>
              <a:t>double</a:t>
            </a:r>
            <a:r>
              <a:rPr lang="zh-CN" altLang="en-US" sz="2400" dirty="0" smtClean="0">
                <a:ea typeface="宋体" pitchFamily="2" charset="-122"/>
                <a:cs typeface="Times New Roman" pitchFamily="18" charset="0"/>
              </a:rPr>
              <a:t>值中的最大值，并分别调用三个方法。</a:t>
            </a:r>
          </a:p>
        </p:txBody>
      </p:sp>
      <p:sp>
        <p:nvSpPr>
          <p:cNvPr id="479235" name="Rectangle 3"/>
          <p:cNvSpPr>
            <a:spLocks noGrp="1" noChangeArrowheads="1"/>
          </p:cNvSpPr>
          <p:nvPr>
            <p:ph type="title"/>
          </p:nvPr>
        </p:nvSpPr>
        <p:spPr>
          <a:xfrm>
            <a:off x="3131840" y="764704"/>
            <a:ext cx="3312368" cy="720080"/>
          </a:xfrm>
        </p:spPr>
        <p:txBody>
          <a:bodyPr>
            <a:normAutofit/>
          </a:bodyPr>
          <a:lstStyle/>
          <a:p>
            <a:pPr eaLnBrk="1" hangingPunct="1">
              <a:defRPr/>
            </a:pPr>
            <a:r>
              <a:rPr lang="zh-CN" altLang="en-US" b="1" dirty="0" smtClean="0">
                <a:latin typeface="+mn-lt"/>
                <a:ea typeface="宋体" pitchFamily="2" charset="-122"/>
                <a:cs typeface="Arial Unicode MS" pitchFamily="34" charset="-122"/>
              </a:rPr>
              <a:t>练习</a:t>
            </a:r>
            <a:r>
              <a:rPr lang="en-US" altLang="zh-CN" b="1" dirty="0">
                <a:latin typeface="+mn-lt"/>
                <a:ea typeface="宋体" pitchFamily="2" charset="-122"/>
                <a:cs typeface="Arial Unicode MS" pitchFamily="34" charset="-122"/>
              </a:rPr>
              <a:t>3</a:t>
            </a:r>
            <a:endParaRPr lang="en-US" altLang="zh-CN" b="1" dirty="0" smtClean="0">
              <a:latin typeface="+mn-lt"/>
              <a:ea typeface="宋体" pitchFamily="2" charset="-122"/>
              <a:cs typeface="Arial Unicode MS" pitchFamily="34" charset="-122"/>
            </a:endParaRPr>
          </a:p>
        </p:txBody>
      </p:sp>
    </p:spTree>
    <p:extLst>
      <p:ext uri="{BB962C8B-B14F-4D97-AF65-F5344CB8AC3E}">
        <p14:creationId xmlns:p14="http://schemas.microsoft.com/office/powerpoint/2010/main" val="2239687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7824" y="729887"/>
            <a:ext cx="4032448" cy="584775"/>
          </a:xfrm>
          <a:prstGeom prst="rect">
            <a:avLst/>
          </a:prstGeom>
          <a:noFill/>
        </p:spPr>
        <p:txBody>
          <a:bodyPr wrap="square" rtlCol="0">
            <a:spAutoFit/>
          </a:bodyPr>
          <a:lstStyle/>
          <a:p>
            <a:r>
              <a:rPr lang="zh-CN" altLang="en-US" sz="3200" b="1" dirty="0" smtClean="0">
                <a:latin typeface="Times New Roman" pitchFamily="18" charset="0"/>
                <a:ea typeface="宋体" pitchFamily="2" charset="-122"/>
                <a:cs typeface="Times New Roman" pitchFamily="18" charset="0"/>
              </a:rPr>
              <a:t>体会可变</a:t>
            </a:r>
            <a:r>
              <a:rPr lang="zh-CN" altLang="en-US" sz="3200" b="1" dirty="0">
                <a:latin typeface="Times New Roman" pitchFamily="18" charset="0"/>
                <a:ea typeface="宋体" pitchFamily="2" charset="-122"/>
                <a:cs typeface="Times New Roman" pitchFamily="18" charset="0"/>
              </a:rPr>
              <a:t>个数</a:t>
            </a:r>
            <a:r>
              <a:rPr lang="zh-CN" altLang="en-US" sz="3200" b="1" dirty="0" smtClean="0">
                <a:latin typeface="Times New Roman" pitchFamily="18" charset="0"/>
                <a:ea typeface="宋体" pitchFamily="2" charset="-122"/>
                <a:cs typeface="Times New Roman" pitchFamily="18" charset="0"/>
              </a:rPr>
              <a:t>的形参</a:t>
            </a:r>
            <a:endParaRPr lang="zh-CN" altLang="en-US" sz="3200" b="1" dirty="0">
              <a:latin typeface="Times New Roman" pitchFamily="18" charset="0"/>
              <a:ea typeface="宋体" pitchFamily="2" charset="-122"/>
              <a:cs typeface="Times New Roman" pitchFamily="18" charset="0"/>
            </a:endParaRPr>
          </a:p>
        </p:txBody>
      </p:sp>
      <p:sp>
        <p:nvSpPr>
          <p:cNvPr id="5" name="TextBox 4"/>
          <p:cNvSpPr txBox="1"/>
          <p:nvPr/>
        </p:nvSpPr>
        <p:spPr>
          <a:xfrm>
            <a:off x="404086" y="1412776"/>
            <a:ext cx="8496944" cy="1978362"/>
          </a:xfrm>
          <a:prstGeom prst="rect">
            <a:avLst/>
          </a:prstGeom>
          <a:noFill/>
        </p:spPr>
        <p:txBody>
          <a:bodyPr wrap="square" rtlCol="0">
            <a:spAutoFit/>
          </a:bodyPr>
          <a:lstStyle/>
          <a:p>
            <a:pPr>
              <a:lnSpc>
                <a:spcPct val="120000"/>
              </a:lnSpc>
            </a:pPr>
            <a:r>
              <a:rPr lang="en-US" altLang="zh-CN" sz="2400" dirty="0" smtClean="0">
                <a:ea typeface="宋体" pitchFamily="2" charset="-122"/>
              </a:rPr>
              <a:t>//</a:t>
            </a:r>
            <a:r>
              <a:rPr lang="zh-CN" altLang="en-US" sz="2400" dirty="0" smtClean="0">
                <a:latin typeface="宋体" pitchFamily="2" charset="-122"/>
                <a:ea typeface="宋体" pitchFamily="2" charset="-122"/>
              </a:rPr>
              <a:t>下面采用数组形参来定义方法</a:t>
            </a:r>
            <a:endParaRPr lang="en-US" altLang="zh-CN" sz="2400" dirty="0" smtClean="0">
              <a:latin typeface="宋体" pitchFamily="2" charset="-122"/>
              <a:ea typeface="宋体" pitchFamily="2" charset="-122"/>
            </a:endParaRPr>
          </a:p>
          <a:p>
            <a:pPr>
              <a:lnSpc>
                <a:spcPct val="120000"/>
              </a:lnSpc>
            </a:pPr>
            <a:r>
              <a:rPr lang="en-US" altLang="zh-CN" sz="2800" b="1" dirty="0">
                <a:solidFill>
                  <a:srgbClr val="C00000"/>
                </a:solidFill>
              </a:rPr>
              <a:t>p</a:t>
            </a:r>
            <a:r>
              <a:rPr lang="en-US" altLang="zh-CN" sz="2800" b="1" dirty="0" smtClean="0">
                <a:solidFill>
                  <a:srgbClr val="C00000"/>
                </a:solidFill>
              </a:rPr>
              <a:t>ublic static void test(</a:t>
            </a:r>
            <a:r>
              <a:rPr lang="en-US" altLang="zh-CN" sz="2800" b="1" dirty="0" err="1" smtClean="0">
                <a:solidFill>
                  <a:srgbClr val="C00000"/>
                </a:solidFill>
              </a:rPr>
              <a:t>int</a:t>
            </a:r>
            <a:r>
              <a:rPr lang="en-US" altLang="zh-CN" sz="2800" b="1" dirty="0" smtClean="0">
                <a:solidFill>
                  <a:srgbClr val="C00000"/>
                </a:solidFill>
              </a:rPr>
              <a:t> a ,String[] books);</a:t>
            </a:r>
          </a:p>
          <a:p>
            <a:pPr>
              <a:lnSpc>
                <a:spcPct val="120000"/>
              </a:lnSpc>
            </a:pPr>
            <a:r>
              <a:rPr lang="en-US" altLang="zh-CN" sz="2400" dirty="0" smtClean="0">
                <a:ea typeface="宋体" pitchFamily="2" charset="-122"/>
              </a:rPr>
              <a:t>//</a:t>
            </a:r>
            <a:r>
              <a:rPr lang="zh-CN" altLang="en-US" sz="2400" dirty="0" smtClean="0">
                <a:latin typeface="宋体" pitchFamily="2" charset="-122"/>
                <a:ea typeface="宋体" pitchFamily="2" charset="-122"/>
              </a:rPr>
              <a:t>以可变个数形参来定义方法</a:t>
            </a:r>
            <a:endParaRPr lang="en-US" altLang="zh-CN" sz="2400" dirty="0" smtClean="0">
              <a:latin typeface="宋体" pitchFamily="2" charset="-122"/>
              <a:ea typeface="宋体" pitchFamily="2" charset="-122"/>
            </a:endParaRPr>
          </a:p>
          <a:p>
            <a:pPr>
              <a:lnSpc>
                <a:spcPct val="120000"/>
              </a:lnSpc>
            </a:pPr>
            <a:r>
              <a:rPr lang="en-US" altLang="zh-CN" sz="2800" b="1" dirty="0">
                <a:solidFill>
                  <a:srgbClr val="C00000"/>
                </a:solidFill>
              </a:rPr>
              <a:t>p</a:t>
            </a:r>
            <a:r>
              <a:rPr lang="en-US" altLang="zh-CN" sz="2800" b="1" dirty="0" smtClean="0">
                <a:solidFill>
                  <a:srgbClr val="C00000"/>
                </a:solidFill>
              </a:rPr>
              <a:t>ublic static void test(</a:t>
            </a:r>
            <a:r>
              <a:rPr lang="en-US" altLang="zh-CN" sz="2800" b="1" dirty="0" err="1" smtClean="0">
                <a:solidFill>
                  <a:srgbClr val="C00000"/>
                </a:solidFill>
              </a:rPr>
              <a:t>int</a:t>
            </a:r>
            <a:r>
              <a:rPr lang="en-US" altLang="zh-CN" sz="2800" b="1" dirty="0" smtClean="0">
                <a:solidFill>
                  <a:srgbClr val="C00000"/>
                </a:solidFill>
              </a:rPr>
              <a:t> a ,String…books);</a:t>
            </a:r>
            <a:endParaRPr lang="zh-CN" altLang="en-US" sz="2800" b="1" dirty="0">
              <a:solidFill>
                <a:srgbClr val="C00000"/>
              </a:solidFill>
            </a:endParaRPr>
          </a:p>
        </p:txBody>
      </p:sp>
      <p:sp>
        <p:nvSpPr>
          <p:cNvPr id="2" name="TextBox 1"/>
          <p:cNvSpPr txBox="1"/>
          <p:nvPr/>
        </p:nvSpPr>
        <p:spPr>
          <a:xfrm>
            <a:off x="451922" y="3717032"/>
            <a:ext cx="8401272" cy="2234458"/>
          </a:xfrm>
          <a:prstGeom prst="rect">
            <a:avLst/>
          </a:prstGeom>
          <a:noFill/>
        </p:spPr>
        <p:txBody>
          <a:bodyPr wrap="square" rtlCol="0">
            <a:spAutoFit/>
          </a:bodyPr>
          <a:lstStyle/>
          <a:p>
            <a:r>
              <a:rPr lang="zh-CN" altLang="en-US" sz="2400" b="1" dirty="0">
                <a:latin typeface="宋体" pitchFamily="2" charset="-122"/>
                <a:ea typeface="宋体" pitchFamily="2" charset="-122"/>
              </a:rPr>
              <a:t>说明</a:t>
            </a:r>
            <a:r>
              <a:rPr lang="zh-CN" altLang="en-US" sz="2400" b="1" dirty="0" smtClean="0">
                <a:latin typeface="宋体" pitchFamily="2" charset="-122"/>
                <a:ea typeface="宋体" pitchFamily="2" charset="-122"/>
              </a:rPr>
              <a:t>：</a:t>
            </a:r>
            <a:endParaRPr lang="en-US" altLang="zh-CN" sz="2400" b="1" dirty="0" smtClean="0">
              <a:latin typeface="宋体" pitchFamily="2" charset="-122"/>
              <a:ea typeface="宋体" pitchFamily="2" charset="-122"/>
            </a:endParaRPr>
          </a:p>
          <a:p>
            <a:pPr>
              <a:lnSpc>
                <a:spcPct val="120000"/>
              </a:lnSpc>
            </a:pPr>
            <a:r>
              <a:rPr lang="en-US" altLang="zh-CN" sz="2400" dirty="0" smtClean="0">
                <a:latin typeface="宋体" pitchFamily="2" charset="-122"/>
                <a:ea typeface="宋体" pitchFamily="2" charset="-122"/>
              </a:rPr>
              <a:t>1.</a:t>
            </a:r>
            <a:r>
              <a:rPr lang="zh-CN" altLang="en-US" sz="2400" dirty="0" smtClean="0">
                <a:latin typeface="宋体" pitchFamily="2" charset="-122"/>
                <a:ea typeface="宋体" pitchFamily="2" charset="-122"/>
              </a:rPr>
              <a:t>可变参数：方法参数部分指定类型</a:t>
            </a:r>
            <a:r>
              <a:rPr lang="zh-CN" altLang="en-US" sz="2400" dirty="0">
                <a:latin typeface="宋体" pitchFamily="2" charset="-122"/>
                <a:ea typeface="宋体" pitchFamily="2" charset="-122"/>
              </a:rPr>
              <a:t>的参数</a:t>
            </a:r>
            <a:r>
              <a:rPr lang="zh-CN" altLang="en-US" sz="2400" dirty="0" smtClean="0">
                <a:latin typeface="宋体" pitchFamily="2" charset="-122"/>
                <a:ea typeface="宋体" pitchFamily="2" charset="-122"/>
              </a:rPr>
              <a:t>个数是可变多个</a:t>
            </a:r>
            <a:endParaRPr lang="en-US" altLang="zh-CN" sz="2400" dirty="0" smtClean="0">
              <a:latin typeface="宋体" pitchFamily="2" charset="-122"/>
              <a:ea typeface="宋体" pitchFamily="2" charset="-122"/>
            </a:endParaRPr>
          </a:p>
          <a:p>
            <a:pPr>
              <a:lnSpc>
                <a:spcPct val="120000"/>
              </a:lnSpc>
            </a:pPr>
            <a:r>
              <a:rPr lang="en-US" altLang="zh-CN" sz="2400" dirty="0" smtClean="0">
                <a:latin typeface="宋体" pitchFamily="2" charset="-122"/>
                <a:ea typeface="宋体" pitchFamily="2" charset="-122"/>
              </a:rPr>
              <a:t>2.</a:t>
            </a:r>
            <a:r>
              <a:rPr lang="zh-CN" altLang="en-US" sz="2400" dirty="0" smtClean="0">
                <a:latin typeface="宋体" pitchFamily="2" charset="-122"/>
                <a:ea typeface="宋体" pitchFamily="2" charset="-122"/>
              </a:rPr>
              <a:t>声明方式：方法名（参数的类型名</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参数名）</a:t>
            </a:r>
            <a:endParaRPr lang="en-US" altLang="zh-CN" sz="2400" dirty="0" smtClean="0">
              <a:latin typeface="宋体" pitchFamily="2" charset="-122"/>
              <a:ea typeface="宋体" pitchFamily="2" charset="-122"/>
            </a:endParaRPr>
          </a:p>
          <a:p>
            <a:pPr>
              <a:lnSpc>
                <a:spcPct val="120000"/>
              </a:lnSpc>
            </a:pPr>
            <a:r>
              <a:rPr lang="en-US" altLang="zh-CN" sz="2400" dirty="0" smtClean="0">
                <a:latin typeface="宋体" pitchFamily="2" charset="-122"/>
                <a:ea typeface="宋体" pitchFamily="2" charset="-122"/>
              </a:rPr>
              <a:t>3.</a:t>
            </a:r>
            <a:r>
              <a:rPr lang="zh-CN" altLang="en-US" sz="2400" dirty="0" smtClean="0">
                <a:latin typeface="宋体" pitchFamily="2" charset="-122"/>
                <a:ea typeface="宋体" pitchFamily="2" charset="-122"/>
              </a:rPr>
              <a:t>可变参数方法的使用与方法参数部分使用数组是一致的</a:t>
            </a:r>
            <a:endParaRPr lang="en-US" altLang="zh-CN" sz="2400" dirty="0" smtClean="0">
              <a:latin typeface="宋体" pitchFamily="2" charset="-122"/>
              <a:ea typeface="宋体" pitchFamily="2" charset="-122"/>
            </a:endParaRPr>
          </a:p>
          <a:p>
            <a:pPr>
              <a:lnSpc>
                <a:spcPct val="120000"/>
              </a:lnSpc>
            </a:pPr>
            <a:r>
              <a:rPr lang="en-US" altLang="zh-CN" sz="2400" dirty="0" smtClean="0">
                <a:latin typeface="宋体" pitchFamily="2" charset="-122"/>
                <a:ea typeface="宋体" pitchFamily="2" charset="-122"/>
              </a:rPr>
              <a:t>4.</a:t>
            </a:r>
            <a:r>
              <a:rPr lang="zh-CN" altLang="en-US" sz="2400" dirty="0">
                <a:latin typeface="宋体" pitchFamily="2" charset="-122"/>
                <a:ea typeface="宋体" pitchFamily="2" charset="-122"/>
              </a:rPr>
              <a:t>方法的参数部分有可变形参，需要放在形参声明的最后</a:t>
            </a:r>
          </a:p>
        </p:txBody>
      </p:sp>
    </p:spTree>
    <p:extLst>
      <p:ext uri="{BB962C8B-B14F-4D97-AF65-F5344CB8AC3E}">
        <p14:creationId xmlns:p14="http://schemas.microsoft.com/office/powerpoint/2010/main" val="19195944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1880" y="707556"/>
            <a:ext cx="4032448" cy="584775"/>
          </a:xfrm>
          <a:prstGeom prst="rect">
            <a:avLst/>
          </a:prstGeom>
          <a:noFill/>
        </p:spPr>
        <p:txBody>
          <a:bodyPr wrap="square" rtlCol="0">
            <a:spAutoFit/>
          </a:bodyPr>
          <a:lstStyle/>
          <a:p>
            <a:r>
              <a:rPr lang="zh-CN" altLang="en-US" sz="3200" b="1" dirty="0" smtClean="0">
                <a:ea typeface="宋体" pitchFamily="2" charset="-122"/>
                <a:cs typeface="Times New Roman" pitchFamily="18" charset="0"/>
              </a:rPr>
              <a:t>体会可变</a:t>
            </a:r>
            <a:r>
              <a:rPr lang="zh-CN" altLang="en-US" sz="3200" b="1" dirty="0">
                <a:ea typeface="宋体" pitchFamily="2" charset="-122"/>
                <a:cs typeface="Times New Roman" pitchFamily="18" charset="0"/>
              </a:rPr>
              <a:t>个数</a:t>
            </a:r>
            <a:r>
              <a:rPr lang="zh-CN" altLang="en-US" sz="3200" b="1" dirty="0" smtClean="0">
                <a:ea typeface="宋体" pitchFamily="2" charset="-122"/>
                <a:cs typeface="Times New Roman" pitchFamily="18" charset="0"/>
              </a:rPr>
              <a:t>的形参</a:t>
            </a:r>
            <a:endParaRPr lang="zh-CN" altLang="en-US" sz="3200" b="1" dirty="0">
              <a:ea typeface="宋体" pitchFamily="2" charset="-122"/>
              <a:cs typeface="Times New Roman" pitchFamily="18" charset="0"/>
            </a:endParaRPr>
          </a:p>
        </p:txBody>
      </p:sp>
      <p:sp>
        <p:nvSpPr>
          <p:cNvPr id="5" name="TextBox 4"/>
          <p:cNvSpPr txBox="1"/>
          <p:nvPr/>
        </p:nvSpPr>
        <p:spPr>
          <a:xfrm>
            <a:off x="395536" y="1225689"/>
            <a:ext cx="8496944" cy="5324535"/>
          </a:xfrm>
          <a:prstGeom prst="rect">
            <a:avLst/>
          </a:prstGeom>
          <a:noFill/>
        </p:spPr>
        <p:txBody>
          <a:bodyPr wrap="square" rtlCol="0">
            <a:spAutoFit/>
          </a:bodyPr>
          <a:lstStyle/>
          <a:p>
            <a:r>
              <a:rPr lang="en-US" altLang="zh-CN" sz="2000" dirty="0">
                <a:ea typeface="宋体" pitchFamily="2" charset="-122"/>
              </a:rPr>
              <a:t>public void </a:t>
            </a:r>
            <a:r>
              <a:rPr lang="en-US" altLang="zh-CN" sz="2000" dirty="0" smtClean="0">
                <a:ea typeface="宋体" pitchFamily="2" charset="-122"/>
              </a:rPr>
              <a:t>test(String[] </a:t>
            </a:r>
            <a:r>
              <a:rPr lang="en-US" altLang="zh-CN" sz="2000" dirty="0" err="1">
                <a:ea typeface="宋体" pitchFamily="2" charset="-122"/>
              </a:rPr>
              <a:t>msg</a:t>
            </a:r>
            <a:r>
              <a:rPr lang="en-US" altLang="zh-CN" sz="2000" dirty="0" smtClean="0">
                <a:ea typeface="宋体" pitchFamily="2" charset="-122"/>
              </a:rPr>
              <a:t>){</a:t>
            </a:r>
            <a:endParaRPr lang="en-US" altLang="zh-CN" sz="2000" dirty="0">
              <a:ea typeface="宋体" pitchFamily="2" charset="-122"/>
            </a:endParaRPr>
          </a:p>
          <a:p>
            <a:r>
              <a:rPr lang="en-US" altLang="zh-CN" sz="2000" dirty="0" smtClean="0">
                <a:ea typeface="宋体" pitchFamily="2" charset="-122"/>
              </a:rPr>
              <a:t>	</a:t>
            </a:r>
            <a:r>
              <a:rPr lang="en-US" altLang="zh-CN" sz="2000" dirty="0" err="1" smtClean="0">
                <a:ea typeface="宋体" pitchFamily="2" charset="-122"/>
              </a:rPr>
              <a:t>System.out.println</a:t>
            </a:r>
            <a:r>
              <a:rPr lang="en-US" altLang="zh-CN" sz="2000" dirty="0" smtClean="0">
                <a:ea typeface="宋体" pitchFamily="2" charset="-122"/>
              </a:rPr>
              <a:t>(“</a:t>
            </a:r>
            <a:r>
              <a:rPr lang="zh-CN" altLang="en-US" sz="2000" dirty="0" smtClean="0">
                <a:ea typeface="宋体" pitchFamily="2" charset="-122"/>
              </a:rPr>
              <a:t>含字符串数组参数</a:t>
            </a:r>
            <a:r>
              <a:rPr lang="zh-CN" altLang="en-US" sz="2000" dirty="0">
                <a:ea typeface="宋体" pitchFamily="2" charset="-122"/>
              </a:rPr>
              <a:t>的</a:t>
            </a:r>
            <a:r>
              <a:rPr lang="en-US" altLang="zh-CN" sz="2000" dirty="0">
                <a:ea typeface="宋体" pitchFamily="2" charset="-122"/>
              </a:rPr>
              <a:t>test</a:t>
            </a:r>
            <a:r>
              <a:rPr lang="zh-CN" altLang="en-US" sz="2000" dirty="0">
                <a:ea typeface="宋体" pitchFamily="2" charset="-122"/>
              </a:rPr>
              <a:t>方法 </a:t>
            </a:r>
            <a:r>
              <a:rPr lang="en-US" altLang="zh-CN" sz="2000" dirty="0">
                <a:ea typeface="宋体" pitchFamily="2" charset="-122"/>
              </a:rPr>
              <a:t>");</a:t>
            </a:r>
          </a:p>
          <a:p>
            <a:r>
              <a:rPr lang="en-US" altLang="zh-CN" sz="2000" dirty="0" smtClean="0">
                <a:ea typeface="宋体" pitchFamily="2" charset="-122"/>
              </a:rPr>
              <a:t>}</a:t>
            </a:r>
            <a:endParaRPr lang="en-US" altLang="zh-CN" sz="2000" dirty="0">
              <a:ea typeface="宋体" pitchFamily="2" charset="-122"/>
            </a:endParaRPr>
          </a:p>
          <a:p>
            <a:r>
              <a:rPr lang="en-US" altLang="zh-CN" sz="2000" dirty="0">
                <a:ea typeface="宋体" pitchFamily="2" charset="-122"/>
              </a:rPr>
              <a:t>public void </a:t>
            </a:r>
            <a:r>
              <a:rPr lang="en-US" altLang="zh-CN" sz="2000" dirty="0" smtClean="0">
                <a:ea typeface="宋体" pitchFamily="2" charset="-122"/>
              </a:rPr>
              <a:t>test1(String book){</a:t>
            </a:r>
            <a:endParaRPr lang="en-US" altLang="zh-CN" sz="2000" dirty="0">
              <a:ea typeface="宋体" pitchFamily="2" charset="-122"/>
            </a:endParaRPr>
          </a:p>
          <a:p>
            <a:r>
              <a:rPr lang="en-US" altLang="zh-CN" sz="2000" dirty="0">
                <a:ea typeface="宋体" pitchFamily="2" charset="-122"/>
              </a:rPr>
              <a:t>	</a:t>
            </a:r>
            <a:r>
              <a:rPr lang="en-US" altLang="zh-CN" sz="2000" dirty="0" err="1">
                <a:ea typeface="宋体" pitchFamily="2" charset="-122"/>
              </a:rPr>
              <a:t>System.out.println</a:t>
            </a:r>
            <a:r>
              <a:rPr lang="en-US" altLang="zh-CN" sz="2000" dirty="0" smtClean="0">
                <a:ea typeface="宋体" pitchFamily="2" charset="-122"/>
              </a:rPr>
              <a:t>(“</a:t>
            </a:r>
            <a:r>
              <a:rPr lang="zh-CN" altLang="en-US" sz="2000" dirty="0" smtClean="0">
                <a:ea typeface="宋体" pitchFamily="2" charset="-122"/>
              </a:rPr>
              <a:t>****</a:t>
            </a:r>
            <a:r>
              <a:rPr lang="zh-CN" altLang="en-US" sz="2000" b="1" dirty="0" smtClean="0">
                <a:ea typeface="宋体" pitchFamily="2" charset="-122"/>
              </a:rPr>
              <a:t>与可变形参方法构成重载的</a:t>
            </a:r>
            <a:r>
              <a:rPr lang="en-US" altLang="zh-CN" sz="2000" b="1" dirty="0" smtClean="0">
                <a:ea typeface="宋体" pitchFamily="2" charset="-122"/>
              </a:rPr>
              <a:t>test1</a:t>
            </a:r>
            <a:r>
              <a:rPr lang="zh-CN" altLang="en-US" sz="2000" b="1" dirty="0" smtClean="0">
                <a:ea typeface="宋体" pitchFamily="2" charset="-122"/>
              </a:rPr>
              <a:t>方法</a:t>
            </a:r>
            <a:r>
              <a:rPr lang="zh-CN" altLang="en-US" sz="2000" dirty="0">
                <a:ea typeface="宋体" pitchFamily="2" charset="-122"/>
              </a:rPr>
              <a:t>****</a:t>
            </a:r>
            <a:r>
              <a:rPr lang="en-US" altLang="zh-CN" sz="2000" dirty="0">
                <a:ea typeface="宋体" pitchFamily="2" charset="-122"/>
              </a:rPr>
              <a:t>");</a:t>
            </a:r>
          </a:p>
          <a:p>
            <a:r>
              <a:rPr lang="en-US" altLang="zh-CN" sz="2000" dirty="0" smtClean="0">
                <a:ea typeface="宋体" pitchFamily="2" charset="-122"/>
              </a:rPr>
              <a:t>}</a:t>
            </a:r>
            <a:r>
              <a:rPr lang="en-US" altLang="zh-CN" sz="2000" dirty="0">
                <a:ea typeface="宋体" pitchFamily="2" charset="-122"/>
              </a:rPr>
              <a:t>	</a:t>
            </a:r>
            <a:endParaRPr lang="zh-CN" altLang="en-US" sz="2000" dirty="0">
              <a:ea typeface="宋体" pitchFamily="2" charset="-122"/>
            </a:endParaRPr>
          </a:p>
          <a:p>
            <a:r>
              <a:rPr lang="en-US" altLang="zh-CN" sz="2000" dirty="0" smtClean="0">
                <a:ea typeface="宋体" pitchFamily="2" charset="-122"/>
              </a:rPr>
              <a:t>public </a:t>
            </a:r>
            <a:r>
              <a:rPr lang="en-US" altLang="zh-CN" sz="2000" dirty="0">
                <a:ea typeface="宋体" pitchFamily="2" charset="-122"/>
              </a:rPr>
              <a:t>void </a:t>
            </a:r>
            <a:r>
              <a:rPr lang="en-US" altLang="zh-CN" sz="2000" dirty="0" smtClean="0">
                <a:ea typeface="宋体" pitchFamily="2" charset="-122"/>
              </a:rPr>
              <a:t>test1(String ... </a:t>
            </a:r>
            <a:r>
              <a:rPr lang="en-US" altLang="zh-CN" sz="2000" dirty="0">
                <a:ea typeface="宋体" pitchFamily="2" charset="-122"/>
              </a:rPr>
              <a:t>books</a:t>
            </a:r>
            <a:r>
              <a:rPr lang="en-US" altLang="zh-CN" sz="2000" dirty="0" smtClean="0">
                <a:ea typeface="宋体" pitchFamily="2" charset="-122"/>
              </a:rPr>
              <a:t>){</a:t>
            </a:r>
            <a:endParaRPr lang="en-US" altLang="zh-CN" sz="2000" dirty="0">
              <a:ea typeface="宋体" pitchFamily="2" charset="-122"/>
            </a:endParaRPr>
          </a:p>
          <a:p>
            <a:r>
              <a:rPr lang="en-US" altLang="zh-CN" sz="2000" dirty="0">
                <a:ea typeface="宋体" pitchFamily="2" charset="-122"/>
              </a:rPr>
              <a:t>	</a:t>
            </a:r>
            <a:r>
              <a:rPr lang="en-US" altLang="zh-CN" sz="2000" dirty="0" err="1" smtClean="0">
                <a:ea typeface="宋体" pitchFamily="2" charset="-122"/>
              </a:rPr>
              <a:t>System.out.println</a:t>
            </a:r>
            <a:r>
              <a:rPr lang="en-US" altLang="zh-CN" sz="2000" dirty="0">
                <a:ea typeface="宋体" pitchFamily="2" charset="-122"/>
              </a:rPr>
              <a:t>("****</a:t>
            </a:r>
            <a:r>
              <a:rPr lang="zh-CN" altLang="en-US" sz="2000" dirty="0">
                <a:ea typeface="宋体" pitchFamily="2" charset="-122"/>
              </a:rPr>
              <a:t>形参长度可变的</a:t>
            </a:r>
            <a:r>
              <a:rPr lang="en-US" altLang="zh-CN" sz="2000" dirty="0" smtClean="0">
                <a:ea typeface="宋体" pitchFamily="2" charset="-122"/>
              </a:rPr>
              <a:t>test1</a:t>
            </a:r>
            <a:r>
              <a:rPr lang="zh-CN" altLang="en-US" sz="2000" dirty="0" smtClean="0">
                <a:ea typeface="宋体" pitchFamily="2" charset="-122"/>
              </a:rPr>
              <a:t>方法</a:t>
            </a:r>
            <a:r>
              <a:rPr lang="zh-CN" altLang="en-US" sz="2000" dirty="0">
                <a:ea typeface="宋体" pitchFamily="2" charset="-122"/>
              </a:rPr>
              <a:t>****</a:t>
            </a:r>
            <a:r>
              <a:rPr lang="en-US" altLang="zh-CN" sz="2000" dirty="0">
                <a:ea typeface="宋体" pitchFamily="2" charset="-122"/>
              </a:rPr>
              <a:t>");</a:t>
            </a:r>
          </a:p>
          <a:p>
            <a:r>
              <a:rPr lang="en-US" altLang="zh-CN" sz="2000" dirty="0" smtClean="0">
                <a:ea typeface="宋体" pitchFamily="2" charset="-122"/>
              </a:rPr>
              <a:t>}</a:t>
            </a:r>
            <a:endParaRPr lang="en-US" altLang="zh-CN" sz="2000" dirty="0">
              <a:ea typeface="宋体" pitchFamily="2" charset="-122"/>
            </a:endParaRPr>
          </a:p>
          <a:p>
            <a:r>
              <a:rPr lang="en-US" altLang="zh-CN" sz="2000" dirty="0" smtClean="0">
                <a:ea typeface="宋体" pitchFamily="2" charset="-122"/>
              </a:rPr>
              <a:t>public </a:t>
            </a:r>
            <a:r>
              <a:rPr lang="en-US" altLang="zh-CN" sz="2000" dirty="0">
                <a:ea typeface="宋体" pitchFamily="2" charset="-122"/>
              </a:rPr>
              <a:t>static void main(String[] </a:t>
            </a:r>
            <a:r>
              <a:rPr lang="en-US" altLang="zh-CN" sz="2000" dirty="0" err="1">
                <a:ea typeface="宋体" pitchFamily="2" charset="-122"/>
              </a:rPr>
              <a:t>args</a:t>
            </a:r>
            <a:r>
              <a:rPr lang="en-US" altLang="zh-CN" sz="2000" dirty="0" smtClean="0">
                <a:ea typeface="宋体" pitchFamily="2" charset="-122"/>
              </a:rPr>
              <a:t>){</a:t>
            </a:r>
            <a:endParaRPr lang="en-US" altLang="zh-CN" sz="2000" dirty="0">
              <a:ea typeface="宋体" pitchFamily="2" charset="-122"/>
            </a:endParaRPr>
          </a:p>
          <a:p>
            <a:r>
              <a:rPr lang="en-US" altLang="zh-CN" sz="2000" dirty="0">
                <a:ea typeface="宋体" pitchFamily="2" charset="-122"/>
              </a:rPr>
              <a:t>	</a:t>
            </a:r>
            <a:r>
              <a:rPr lang="en-US" altLang="zh-CN" sz="2000" dirty="0" err="1" smtClean="0">
                <a:ea typeface="宋体" pitchFamily="2" charset="-122"/>
              </a:rPr>
              <a:t>TestOverload</a:t>
            </a:r>
            <a:r>
              <a:rPr lang="en-US" altLang="zh-CN" sz="2000" dirty="0" smtClean="0">
                <a:ea typeface="宋体" pitchFamily="2" charset="-122"/>
              </a:rPr>
              <a:t> to </a:t>
            </a:r>
            <a:r>
              <a:rPr lang="en-US" altLang="zh-CN" sz="2000" dirty="0">
                <a:ea typeface="宋体" pitchFamily="2" charset="-122"/>
              </a:rPr>
              <a:t>= new </a:t>
            </a:r>
            <a:r>
              <a:rPr lang="en-US" altLang="zh-CN" sz="2000" dirty="0" err="1" smtClean="0">
                <a:ea typeface="宋体" pitchFamily="2" charset="-122"/>
              </a:rPr>
              <a:t>TestOverload</a:t>
            </a:r>
            <a:r>
              <a:rPr lang="en-US" altLang="zh-CN" sz="2000" dirty="0" smtClean="0">
                <a:ea typeface="宋体" pitchFamily="2" charset="-122"/>
              </a:rPr>
              <a:t>();</a:t>
            </a:r>
            <a:endParaRPr lang="en-US" altLang="zh-CN" sz="2000" dirty="0">
              <a:ea typeface="宋体" pitchFamily="2" charset="-122"/>
            </a:endParaRPr>
          </a:p>
          <a:p>
            <a:r>
              <a:rPr lang="en-US" altLang="zh-CN" sz="2000" dirty="0">
                <a:ea typeface="宋体" pitchFamily="2" charset="-122"/>
              </a:rPr>
              <a:t>	</a:t>
            </a:r>
            <a:r>
              <a:rPr lang="en-US" altLang="zh-CN" sz="2000" dirty="0" smtClean="0">
                <a:ea typeface="宋体" pitchFamily="2" charset="-122"/>
              </a:rPr>
              <a:t>//</a:t>
            </a:r>
            <a:r>
              <a:rPr lang="zh-CN" altLang="en-US" sz="2000" dirty="0">
                <a:ea typeface="宋体" pitchFamily="2" charset="-122"/>
              </a:rPr>
              <a:t>下面两次调用将执行第二个</a:t>
            </a:r>
            <a:r>
              <a:rPr lang="en-US" altLang="zh-CN" sz="2000" dirty="0">
                <a:ea typeface="宋体" pitchFamily="2" charset="-122"/>
              </a:rPr>
              <a:t>test</a:t>
            </a:r>
            <a:r>
              <a:rPr lang="zh-CN" altLang="en-US" sz="2000" dirty="0">
                <a:ea typeface="宋体" pitchFamily="2" charset="-122"/>
              </a:rPr>
              <a:t>方法</a:t>
            </a:r>
          </a:p>
          <a:p>
            <a:r>
              <a:rPr lang="zh-CN" altLang="en-US" sz="2000" dirty="0">
                <a:ea typeface="宋体" pitchFamily="2" charset="-122"/>
              </a:rPr>
              <a:t>	</a:t>
            </a:r>
            <a:r>
              <a:rPr lang="en-US" altLang="zh-CN" sz="2000" dirty="0" smtClean="0">
                <a:ea typeface="宋体" pitchFamily="2" charset="-122"/>
              </a:rPr>
              <a:t>to.test1();</a:t>
            </a:r>
            <a:endParaRPr lang="en-US" altLang="zh-CN" sz="2000" dirty="0">
              <a:ea typeface="宋体" pitchFamily="2" charset="-122"/>
            </a:endParaRPr>
          </a:p>
          <a:p>
            <a:r>
              <a:rPr lang="en-US" altLang="zh-CN" sz="2000" dirty="0">
                <a:ea typeface="宋体" pitchFamily="2" charset="-122"/>
              </a:rPr>
              <a:t>	</a:t>
            </a:r>
            <a:r>
              <a:rPr lang="en-US" altLang="zh-CN" sz="2000" dirty="0" smtClean="0">
                <a:ea typeface="宋体" pitchFamily="2" charset="-122"/>
              </a:rPr>
              <a:t>to.test1("</a:t>
            </a:r>
            <a:r>
              <a:rPr lang="en-US" altLang="zh-CN" sz="2000" dirty="0" err="1">
                <a:ea typeface="宋体" pitchFamily="2" charset="-122"/>
              </a:rPr>
              <a:t>aa</a:t>
            </a:r>
            <a:r>
              <a:rPr lang="en-US" altLang="zh-CN" sz="2000" dirty="0">
                <a:ea typeface="宋体" pitchFamily="2" charset="-122"/>
              </a:rPr>
              <a:t>" , "bb");</a:t>
            </a:r>
          </a:p>
          <a:p>
            <a:r>
              <a:rPr lang="en-US" altLang="zh-CN" sz="2000" dirty="0">
                <a:ea typeface="宋体" pitchFamily="2" charset="-122"/>
              </a:rPr>
              <a:t>	</a:t>
            </a:r>
            <a:r>
              <a:rPr lang="en-US" altLang="zh-CN" sz="2000" dirty="0" smtClean="0">
                <a:ea typeface="宋体" pitchFamily="2" charset="-122"/>
              </a:rPr>
              <a:t>//</a:t>
            </a:r>
            <a:r>
              <a:rPr lang="zh-CN" altLang="en-US" sz="2000" dirty="0">
                <a:ea typeface="宋体" pitchFamily="2" charset="-122"/>
              </a:rPr>
              <a:t>下面将执行第一个</a:t>
            </a:r>
            <a:r>
              <a:rPr lang="en-US" altLang="zh-CN" sz="2000" dirty="0">
                <a:ea typeface="宋体" pitchFamily="2" charset="-122"/>
              </a:rPr>
              <a:t>test</a:t>
            </a:r>
            <a:r>
              <a:rPr lang="zh-CN" altLang="en-US" sz="2000" dirty="0">
                <a:ea typeface="宋体" pitchFamily="2" charset="-122"/>
              </a:rPr>
              <a:t>方法</a:t>
            </a:r>
          </a:p>
          <a:p>
            <a:r>
              <a:rPr lang="zh-CN" altLang="en-US" sz="2000" dirty="0">
                <a:ea typeface="宋体" pitchFamily="2" charset="-122"/>
              </a:rPr>
              <a:t>	</a:t>
            </a:r>
            <a:r>
              <a:rPr lang="en-US" altLang="zh-CN" sz="2000" dirty="0" err="1" smtClean="0">
                <a:ea typeface="宋体" pitchFamily="2" charset="-122"/>
              </a:rPr>
              <a:t>to.test</a:t>
            </a:r>
            <a:r>
              <a:rPr lang="en-US" altLang="zh-CN" sz="2000" dirty="0" smtClean="0">
                <a:ea typeface="宋体" pitchFamily="2" charset="-122"/>
              </a:rPr>
              <a:t>(new </a:t>
            </a:r>
            <a:r>
              <a:rPr lang="en-US" altLang="zh-CN" sz="2000" dirty="0">
                <a:ea typeface="宋体" pitchFamily="2" charset="-122"/>
              </a:rPr>
              <a:t>String[]{"</a:t>
            </a:r>
            <a:r>
              <a:rPr lang="en-US" altLang="zh-CN" sz="2000" dirty="0" err="1">
                <a:ea typeface="宋体" pitchFamily="2" charset="-122"/>
              </a:rPr>
              <a:t>aa</a:t>
            </a:r>
            <a:r>
              <a:rPr lang="en-US" altLang="zh-CN" sz="2000" dirty="0">
                <a:ea typeface="宋体" pitchFamily="2" charset="-122"/>
              </a:rPr>
              <a:t>"});</a:t>
            </a:r>
          </a:p>
          <a:p>
            <a:r>
              <a:rPr lang="en-US" altLang="zh-CN" sz="2000" dirty="0" smtClean="0">
                <a:ea typeface="宋体" pitchFamily="2" charset="-122"/>
              </a:rPr>
              <a:t>}</a:t>
            </a:r>
            <a:endParaRPr lang="zh-CN" altLang="en-US" sz="2000" dirty="0">
              <a:ea typeface="宋体" pitchFamily="2" charset="-122"/>
            </a:endParaRPr>
          </a:p>
        </p:txBody>
      </p:sp>
    </p:spTree>
    <p:extLst>
      <p:ext uri="{BB962C8B-B14F-4D97-AF65-F5344CB8AC3E}">
        <p14:creationId xmlns:p14="http://schemas.microsoft.com/office/powerpoint/2010/main" val="35130869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0" y="789423"/>
            <a:ext cx="3911285" cy="680656"/>
          </a:xfrm>
        </p:spPr>
        <p:txBody>
          <a:bodyPr/>
          <a:lstStyle/>
          <a:p>
            <a:r>
              <a:rPr lang="zh-CN" altLang="en-US" b="1" dirty="0" smtClean="0">
                <a:latin typeface="+mn-lt"/>
                <a:ea typeface="宋体" pitchFamily="2" charset="-122"/>
              </a:rPr>
              <a:t>方法的参数传递</a:t>
            </a:r>
            <a:endParaRPr lang="zh-CN" altLang="en-US" b="1" dirty="0">
              <a:latin typeface="+mn-lt"/>
              <a:ea typeface="宋体" pitchFamily="2" charset="-122"/>
            </a:endParaRPr>
          </a:p>
        </p:txBody>
      </p:sp>
      <p:sp>
        <p:nvSpPr>
          <p:cNvPr id="3" name="内容占位符 2"/>
          <p:cNvSpPr>
            <a:spLocks noGrp="1"/>
          </p:cNvSpPr>
          <p:nvPr>
            <p:ph idx="1"/>
          </p:nvPr>
        </p:nvSpPr>
        <p:spPr>
          <a:xfrm>
            <a:off x="457200" y="1600200"/>
            <a:ext cx="8229600" cy="4709120"/>
          </a:xfrm>
        </p:spPr>
        <p:txBody>
          <a:bodyPr/>
          <a:lstStyle/>
          <a:p>
            <a:pPr>
              <a:buFont typeface="Wingdings" pitchFamily="2" charset="2"/>
              <a:buChar char="l"/>
            </a:pPr>
            <a:r>
              <a:rPr lang="zh-CN" altLang="en-US" b="1" dirty="0" smtClean="0">
                <a:ea typeface="宋体" pitchFamily="2" charset="-122"/>
              </a:rPr>
              <a:t>方法，必须有其所在类或对象调用才有意义。若方法含有参数：</a:t>
            </a:r>
            <a:endParaRPr lang="en-US" altLang="zh-CN" b="1" dirty="0" smtClean="0">
              <a:ea typeface="宋体" pitchFamily="2" charset="-122"/>
            </a:endParaRPr>
          </a:p>
          <a:p>
            <a:pPr>
              <a:buFont typeface="Wingdings" pitchFamily="2" charset="2"/>
              <a:buChar char="Ø"/>
            </a:pPr>
            <a:r>
              <a:rPr lang="zh-CN" altLang="en-US" b="1" dirty="0" smtClean="0">
                <a:ea typeface="宋体" pitchFamily="2" charset="-122"/>
              </a:rPr>
              <a:t>形参</a:t>
            </a:r>
            <a:r>
              <a:rPr lang="zh-CN" altLang="en-US" dirty="0" smtClean="0">
                <a:ea typeface="宋体" pitchFamily="2" charset="-122"/>
              </a:rPr>
              <a:t>：方法声明时的参数</a:t>
            </a:r>
            <a:endParaRPr lang="en-US" altLang="zh-CN" dirty="0" smtClean="0">
              <a:ea typeface="宋体" pitchFamily="2" charset="-122"/>
            </a:endParaRPr>
          </a:p>
          <a:p>
            <a:pPr>
              <a:buFont typeface="Wingdings" pitchFamily="2" charset="2"/>
              <a:buChar char="Ø"/>
            </a:pPr>
            <a:r>
              <a:rPr lang="zh-CN" altLang="en-US" b="1" dirty="0" smtClean="0">
                <a:ea typeface="宋体" pitchFamily="2" charset="-122"/>
              </a:rPr>
              <a:t>实参：</a:t>
            </a:r>
            <a:r>
              <a:rPr lang="zh-CN" altLang="en-US" dirty="0" smtClean="0">
                <a:ea typeface="宋体" pitchFamily="2" charset="-122"/>
              </a:rPr>
              <a:t>方法调用时</a:t>
            </a:r>
            <a:r>
              <a:rPr lang="zh-CN" altLang="en-US" dirty="0">
                <a:ea typeface="宋体" pitchFamily="2" charset="-122"/>
                <a:cs typeface="Times New Roman" pitchFamily="18" charset="0"/>
              </a:rPr>
              <a:t>实际传给形参的参数值</a:t>
            </a:r>
            <a:endParaRPr lang="en-US" altLang="zh-CN" dirty="0" smtClean="0">
              <a:ea typeface="宋体" pitchFamily="2" charset="-122"/>
            </a:endParaRPr>
          </a:p>
          <a:p>
            <a:pPr marL="0" indent="0">
              <a:buNone/>
            </a:pPr>
            <a:endParaRPr lang="en-US" altLang="zh-CN" sz="1800" dirty="0" smtClean="0">
              <a:solidFill>
                <a:srgbClr val="FF0000"/>
              </a:solidFill>
              <a:ea typeface="宋体" pitchFamily="2" charset="-122"/>
              <a:cs typeface="Times New Roman" pitchFamily="18" charset="0"/>
            </a:endParaRPr>
          </a:p>
          <a:p>
            <a:pPr marL="285750" indent="-285750">
              <a:buFont typeface="Wingdings" pitchFamily="2" charset="2"/>
              <a:buChar char="l"/>
            </a:pPr>
            <a:r>
              <a:rPr lang="en-US" altLang="zh-CN" dirty="0" smtClean="0">
                <a:solidFill>
                  <a:srgbClr val="FF0000"/>
                </a:solidFill>
                <a:ea typeface="宋体" pitchFamily="2" charset="-122"/>
                <a:cs typeface="Times New Roman" pitchFamily="18" charset="0"/>
              </a:rPr>
              <a:t>Java</a:t>
            </a:r>
            <a:r>
              <a:rPr lang="zh-CN" altLang="en-US" dirty="0">
                <a:solidFill>
                  <a:srgbClr val="FF0000"/>
                </a:solidFill>
                <a:ea typeface="宋体" pitchFamily="2" charset="-122"/>
                <a:cs typeface="Times New Roman" pitchFamily="18" charset="0"/>
              </a:rPr>
              <a:t>的实参值如何传入方法呢？</a:t>
            </a:r>
            <a:endParaRPr lang="en-US" altLang="zh-CN" dirty="0">
              <a:solidFill>
                <a:srgbClr val="FF0000"/>
              </a:solidFill>
              <a:ea typeface="宋体" pitchFamily="2" charset="-122"/>
              <a:cs typeface="Times New Roman" pitchFamily="18" charset="0"/>
            </a:endParaRPr>
          </a:p>
          <a:p>
            <a:pPr marL="0" indent="0">
              <a:buNone/>
            </a:pPr>
            <a:r>
              <a:rPr lang="en-US" altLang="zh-CN" dirty="0">
                <a:ea typeface="宋体" pitchFamily="2" charset="-122"/>
                <a:cs typeface="Times New Roman" pitchFamily="18" charset="0"/>
              </a:rPr>
              <a:t> </a:t>
            </a:r>
            <a:r>
              <a:rPr lang="en-US" altLang="zh-CN" dirty="0" smtClean="0">
                <a:ea typeface="宋体" pitchFamily="2" charset="-122"/>
                <a:cs typeface="Times New Roman" pitchFamily="18" charset="0"/>
              </a:rPr>
              <a:t>       Java</a:t>
            </a:r>
            <a:r>
              <a:rPr lang="zh-CN" altLang="en-US" dirty="0">
                <a:ea typeface="宋体" pitchFamily="2" charset="-122"/>
                <a:cs typeface="Times New Roman" pitchFamily="18" charset="0"/>
              </a:rPr>
              <a:t>里方法的参数传递方式只有一种：</a:t>
            </a:r>
            <a:r>
              <a:rPr lang="zh-CN" altLang="en-US" dirty="0">
                <a:solidFill>
                  <a:srgbClr val="C00000"/>
                </a:solidFill>
                <a:ea typeface="宋体" pitchFamily="2" charset="-122"/>
                <a:cs typeface="Times New Roman" pitchFamily="18" charset="0"/>
              </a:rPr>
              <a:t>值传递</a:t>
            </a:r>
            <a:r>
              <a:rPr lang="zh-CN" altLang="en-US" dirty="0">
                <a:ea typeface="宋体" pitchFamily="2" charset="-122"/>
                <a:cs typeface="Times New Roman" pitchFamily="18" charset="0"/>
              </a:rPr>
              <a:t>。  即将实际参数值的副本（复制品）传入方法内，而参数本身不受影响。</a:t>
            </a:r>
          </a:p>
        </p:txBody>
      </p:sp>
      <p:sp>
        <p:nvSpPr>
          <p:cNvPr id="4" name="五角星 3"/>
          <p:cNvSpPr/>
          <p:nvPr/>
        </p:nvSpPr>
        <p:spPr>
          <a:xfrm>
            <a:off x="2411760" y="877723"/>
            <a:ext cx="504056" cy="504056"/>
          </a:xfrm>
          <a:prstGeom prst="star5">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55024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196752"/>
            <a:ext cx="792088" cy="51125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71800" y="1268760"/>
            <a:ext cx="5328592" cy="41764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91880" y="4365104"/>
            <a:ext cx="1152128" cy="720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55901" y="4180438"/>
            <a:ext cx="2360390" cy="369332"/>
          </a:xfrm>
          <a:prstGeom prst="rect">
            <a:avLst/>
          </a:prstGeom>
        </p:spPr>
        <p:txBody>
          <a:bodyPr wrap="none">
            <a:spAutoFit/>
          </a:bodyPr>
          <a:lstStyle/>
          <a:p>
            <a:r>
              <a:rPr lang="en-US" altLang="zh-CN" b="1" dirty="0"/>
              <a:t>new </a:t>
            </a:r>
            <a:r>
              <a:rPr lang="en-US" altLang="zh-CN" b="1" dirty="0" err="1"/>
              <a:t>TestArgsTransfer</a:t>
            </a:r>
            <a:r>
              <a:rPr lang="en-US" altLang="zh-CN" b="1" dirty="0"/>
              <a:t>()</a:t>
            </a:r>
            <a:endParaRPr lang="zh-CN" altLang="en-US" dirty="0"/>
          </a:p>
        </p:txBody>
      </p:sp>
      <p:sp>
        <p:nvSpPr>
          <p:cNvPr id="8" name="TextBox 7"/>
          <p:cNvSpPr txBox="1"/>
          <p:nvPr/>
        </p:nvSpPr>
        <p:spPr>
          <a:xfrm>
            <a:off x="467544" y="5949280"/>
            <a:ext cx="1368152" cy="369332"/>
          </a:xfrm>
          <a:prstGeom prst="rect">
            <a:avLst/>
          </a:prstGeom>
          <a:noFill/>
        </p:spPr>
        <p:txBody>
          <a:bodyPr wrap="square" rtlCol="0">
            <a:spAutoFit/>
          </a:bodyPr>
          <a:lstStyle/>
          <a:p>
            <a:r>
              <a:rPr lang="en-US" altLang="zh-CN" dirty="0" err="1" smtClean="0"/>
              <a:t>tt</a:t>
            </a:r>
            <a:r>
              <a:rPr lang="en-US" altLang="zh-CN" dirty="0" smtClean="0"/>
              <a:t>:</a:t>
            </a:r>
            <a:endParaRPr lang="zh-CN" altLang="en-US" dirty="0"/>
          </a:p>
        </p:txBody>
      </p:sp>
      <p:cxnSp>
        <p:nvCxnSpPr>
          <p:cNvPr id="10" name="直接箭头连接符 9"/>
          <p:cNvCxnSpPr/>
          <p:nvPr/>
        </p:nvCxnSpPr>
        <p:spPr>
          <a:xfrm flipV="1">
            <a:off x="1151620" y="4365104"/>
            <a:ext cx="2340260" cy="17688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560" y="5949280"/>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4403" y="5445224"/>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11560" y="4941168"/>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1560" y="5579948"/>
            <a:ext cx="1080120" cy="369332"/>
          </a:xfrm>
          <a:prstGeom prst="rect">
            <a:avLst/>
          </a:prstGeom>
          <a:noFill/>
        </p:spPr>
        <p:txBody>
          <a:bodyPr wrap="square" rtlCol="0">
            <a:spAutoFit/>
          </a:bodyPr>
          <a:lstStyle/>
          <a:p>
            <a:r>
              <a:rPr lang="en-US" altLang="zh-CN" dirty="0" smtClean="0"/>
              <a:t>i:10</a:t>
            </a:r>
            <a:endParaRPr lang="zh-CN" altLang="en-US" dirty="0"/>
          </a:p>
        </p:txBody>
      </p:sp>
      <p:sp>
        <p:nvSpPr>
          <p:cNvPr id="16" name="TextBox 15"/>
          <p:cNvSpPr txBox="1"/>
          <p:nvPr/>
        </p:nvSpPr>
        <p:spPr>
          <a:xfrm>
            <a:off x="611560" y="5064859"/>
            <a:ext cx="1080120" cy="369332"/>
          </a:xfrm>
          <a:prstGeom prst="rect">
            <a:avLst/>
          </a:prstGeom>
          <a:noFill/>
        </p:spPr>
        <p:txBody>
          <a:bodyPr wrap="square" rtlCol="0">
            <a:spAutoFit/>
          </a:bodyPr>
          <a:lstStyle/>
          <a:p>
            <a:r>
              <a:rPr lang="en-US" altLang="zh-CN" dirty="0" smtClean="0"/>
              <a:t>j:5</a:t>
            </a:r>
            <a:endParaRPr lang="zh-CN" altLang="en-US" dirty="0"/>
          </a:p>
        </p:txBody>
      </p:sp>
      <p:sp>
        <p:nvSpPr>
          <p:cNvPr id="17" name="矩形 16"/>
          <p:cNvSpPr/>
          <p:nvPr/>
        </p:nvSpPr>
        <p:spPr>
          <a:xfrm>
            <a:off x="1513124" y="3903439"/>
            <a:ext cx="1969901" cy="923330"/>
          </a:xfrm>
          <a:prstGeom prst="rect">
            <a:avLst/>
          </a:prstGeom>
        </p:spPr>
        <p:txBody>
          <a:bodyPr wrap="square">
            <a:spAutoFit/>
          </a:bodyPr>
          <a:lstStyle/>
          <a:p>
            <a:r>
              <a:rPr lang="en-US" altLang="zh-CN" u="sng" dirty="0" err="1"/>
              <a:t>int</a:t>
            </a:r>
            <a:r>
              <a:rPr lang="en-US" altLang="zh-CN" u="sng" dirty="0"/>
              <a:t> temp = </a:t>
            </a:r>
            <a:r>
              <a:rPr lang="en-US" altLang="zh-CN" u="sng" dirty="0" err="1"/>
              <a:t>i</a:t>
            </a:r>
            <a:r>
              <a:rPr lang="en-US" altLang="zh-CN" u="sng" dirty="0"/>
              <a:t>;</a:t>
            </a:r>
          </a:p>
          <a:p>
            <a:r>
              <a:rPr lang="en-US" altLang="zh-CN" dirty="0" err="1" smtClean="0"/>
              <a:t>i</a:t>
            </a:r>
            <a:r>
              <a:rPr lang="en-US" altLang="zh-CN" dirty="0" smtClean="0"/>
              <a:t> </a:t>
            </a:r>
            <a:r>
              <a:rPr lang="en-US" altLang="zh-CN" dirty="0"/>
              <a:t>= j;</a:t>
            </a:r>
          </a:p>
          <a:p>
            <a:r>
              <a:rPr lang="en-US" altLang="zh-CN" dirty="0" smtClean="0"/>
              <a:t>j </a:t>
            </a:r>
            <a:r>
              <a:rPr lang="en-US" altLang="zh-CN" dirty="0"/>
              <a:t>= </a:t>
            </a:r>
            <a:r>
              <a:rPr lang="en-US" altLang="zh-CN" u="sng" dirty="0"/>
              <a:t>temp;</a:t>
            </a:r>
            <a:endParaRPr lang="zh-CN" altLang="en-US" dirty="0"/>
          </a:p>
        </p:txBody>
      </p:sp>
      <p:cxnSp>
        <p:nvCxnSpPr>
          <p:cNvPr id="18" name="直接连接符 17"/>
          <p:cNvCxnSpPr/>
          <p:nvPr/>
        </p:nvCxnSpPr>
        <p:spPr>
          <a:xfrm>
            <a:off x="641851" y="4388584"/>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3528" y="4549770"/>
            <a:ext cx="1368152" cy="369332"/>
          </a:xfrm>
          <a:prstGeom prst="rect">
            <a:avLst/>
          </a:prstGeom>
          <a:noFill/>
        </p:spPr>
        <p:txBody>
          <a:bodyPr wrap="square" rtlCol="0">
            <a:spAutoFit/>
          </a:bodyPr>
          <a:lstStyle/>
          <a:p>
            <a:r>
              <a:rPr lang="en-US" altLang="zh-CN" dirty="0" smtClean="0"/>
              <a:t>temp:10</a:t>
            </a:r>
            <a:endParaRPr lang="zh-CN" altLang="en-US" dirty="0"/>
          </a:p>
        </p:txBody>
      </p:sp>
      <p:cxnSp>
        <p:nvCxnSpPr>
          <p:cNvPr id="21" name="直接连接符 20"/>
          <p:cNvCxnSpPr/>
          <p:nvPr/>
        </p:nvCxnSpPr>
        <p:spPr>
          <a:xfrm>
            <a:off x="899592" y="5579948"/>
            <a:ext cx="138303" cy="2973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51620" y="5579948"/>
            <a:ext cx="282319" cy="369332"/>
          </a:xfrm>
          <a:prstGeom prst="rect">
            <a:avLst/>
          </a:prstGeom>
          <a:noFill/>
        </p:spPr>
        <p:txBody>
          <a:bodyPr wrap="square" rtlCol="0">
            <a:spAutoFit/>
          </a:bodyPr>
          <a:lstStyle/>
          <a:p>
            <a:r>
              <a:rPr lang="en-US" altLang="zh-CN" dirty="0" smtClean="0"/>
              <a:t>5</a:t>
            </a:r>
            <a:endParaRPr lang="zh-CN" altLang="en-US" dirty="0"/>
          </a:p>
        </p:txBody>
      </p:sp>
      <p:cxnSp>
        <p:nvCxnSpPr>
          <p:cNvPr id="24" name="直接连接符 23"/>
          <p:cNvCxnSpPr/>
          <p:nvPr/>
        </p:nvCxnSpPr>
        <p:spPr>
          <a:xfrm>
            <a:off x="899592" y="5085184"/>
            <a:ext cx="0" cy="34900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00447" y="5064859"/>
            <a:ext cx="433492" cy="369332"/>
          </a:xfrm>
          <a:prstGeom prst="rect">
            <a:avLst/>
          </a:prstGeom>
          <a:noFill/>
        </p:spPr>
        <p:txBody>
          <a:bodyPr wrap="square" rtlCol="0">
            <a:spAutoFit/>
          </a:bodyPr>
          <a:lstStyle/>
          <a:p>
            <a:r>
              <a:rPr lang="en-US" altLang="zh-CN" dirty="0" smtClean="0"/>
              <a:t>10</a:t>
            </a:r>
            <a:endParaRPr lang="zh-CN" altLang="en-US" dirty="0"/>
          </a:p>
        </p:txBody>
      </p:sp>
      <p:sp>
        <p:nvSpPr>
          <p:cNvPr id="26" name="乘号 25"/>
          <p:cNvSpPr/>
          <p:nvPr/>
        </p:nvSpPr>
        <p:spPr>
          <a:xfrm>
            <a:off x="604403" y="4388584"/>
            <a:ext cx="688376" cy="552584"/>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3364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196752"/>
            <a:ext cx="792088" cy="51125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71800" y="1268760"/>
            <a:ext cx="5328592" cy="41764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91880" y="4365104"/>
            <a:ext cx="1152128" cy="720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55901" y="4180438"/>
            <a:ext cx="2360390" cy="369332"/>
          </a:xfrm>
          <a:prstGeom prst="rect">
            <a:avLst/>
          </a:prstGeom>
        </p:spPr>
        <p:txBody>
          <a:bodyPr wrap="none">
            <a:spAutoFit/>
          </a:bodyPr>
          <a:lstStyle/>
          <a:p>
            <a:r>
              <a:rPr lang="en-US" altLang="zh-CN" b="1" dirty="0"/>
              <a:t>new </a:t>
            </a:r>
            <a:r>
              <a:rPr lang="en-US" altLang="zh-CN" b="1" dirty="0" err="1"/>
              <a:t>TestArgsTransfer</a:t>
            </a:r>
            <a:r>
              <a:rPr lang="en-US" altLang="zh-CN" b="1" dirty="0"/>
              <a:t>()</a:t>
            </a:r>
            <a:endParaRPr lang="zh-CN" altLang="en-US" dirty="0"/>
          </a:p>
        </p:txBody>
      </p:sp>
      <p:sp>
        <p:nvSpPr>
          <p:cNvPr id="8" name="TextBox 7"/>
          <p:cNvSpPr txBox="1"/>
          <p:nvPr/>
        </p:nvSpPr>
        <p:spPr>
          <a:xfrm>
            <a:off x="467544" y="5949280"/>
            <a:ext cx="1368152" cy="369332"/>
          </a:xfrm>
          <a:prstGeom prst="rect">
            <a:avLst/>
          </a:prstGeom>
          <a:noFill/>
        </p:spPr>
        <p:txBody>
          <a:bodyPr wrap="square" rtlCol="0">
            <a:spAutoFit/>
          </a:bodyPr>
          <a:lstStyle/>
          <a:p>
            <a:r>
              <a:rPr lang="en-US" altLang="zh-CN" dirty="0" err="1" smtClean="0"/>
              <a:t>tt</a:t>
            </a:r>
            <a:r>
              <a:rPr lang="en-US" altLang="zh-CN" dirty="0" smtClean="0"/>
              <a:t>:</a:t>
            </a:r>
            <a:endParaRPr lang="zh-CN" altLang="en-US" dirty="0"/>
          </a:p>
        </p:txBody>
      </p:sp>
      <p:cxnSp>
        <p:nvCxnSpPr>
          <p:cNvPr id="10" name="直接箭头连接符 9"/>
          <p:cNvCxnSpPr/>
          <p:nvPr/>
        </p:nvCxnSpPr>
        <p:spPr>
          <a:xfrm flipV="1">
            <a:off x="1151620" y="4365104"/>
            <a:ext cx="2340260" cy="17688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560" y="5949280"/>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4403" y="5445224"/>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11560" y="4941168"/>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1560" y="5579948"/>
            <a:ext cx="1080120" cy="369332"/>
          </a:xfrm>
          <a:prstGeom prst="rect">
            <a:avLst/>
          </a:prstGeom>
          <a:noFill/>
        </p:spPr>
        <p:txBody>
          <a:bodyPr wrap="square" rtlCol="0">
            <a:spAutoFit/>
          </a:bodyPr>
          <a:lstStyle/>
          <a:p>
            <a:r>
              <a:rPr lang="en-US" altLang="zh-CN" dirty="0" smtClean="0"/>
              <a:t>i:10</a:t>
            </a:r>
            <a:endParaRPr lang="zh-CN" altLang="en-US" dirty="0"/>
          </a:p>
        </p:txBody>
      </p:sp>
      <p:sp>
        <p:nvSpPr>
          <p:cNvPr id="16" name="TextBox 15"/>
          <p:cNvSpPr txBox="1"/>
          <p:nvPr/>
        </p:nvSpPr>
        <p:spPr>
          <a:xfrm>
            <a:off x="611560" y="5064859"/>
            <a:ext cx="1080120" cy="369332"/>
          </a:xfrm>
          <a:prstGeom prst="rect">
            <a:avLst/>
          </a:prstGeom>
          <a:noFill/>
        </p:spPr>
        <p:txBody>
          <a:bodyPr wrap="square" rtlCol="0">
            <a:spAutoFit/>
          </a:bodyPr>
          <a:lstStyle/>
          <a:p>
            <a:r>
              <a:rPr lang="en-US" altLang="zh-CN" dirty="0" smtClean="0"/>
              <a:t>j:5</a:t>
            </a:r>
            <a:endParaRPr lang="zh-CN" altLang="en-US" dirty="0"/>
          </a:p>
        </p:txBody>
      </p:sp>
      <p:sp>
        <p:nvSpPr>
          <p:cNvPr id="2" name="矩形 1"/>
          <p:cNvSpPr/>
          <p:nvPr/>
        </p:nvSpPr>
        <p:spPr>
          <a:xfrm>
            <a:off x="1969901" y="2420888"/>
            <a:ext cx="2890131" cy="1477328"/>
          </a:xfrm>
          <a:prstGeom prst="rect">
            <a:avLst/>
          </a:prstGeom>
        </p:spPr>
        <p:txBody>
          <a:bodyPr wrap="square">
            <a:spAutoFit/>
          </a:bodyPr>
          <a:lstStyle/>
          <a:p>
            <a:r>
              <a:rPr lang="en-US" altLang="zh-CN" b="1" dirty="0"/>
              <a:t>public void swap(</a:t>
            </a:r>
            <a:r>
              <a:rPr lang="en-US" altLang="zh-CN" b="1" dirty="0" err="1"/>
              <a:t>int</a:t>
            </a:r>
            <a:r>
              <a:rPr lang="en-US" altLang="zh-CN" b="1" dirty="0"/>
              <a:t> </a:t>
            </a:r>
            <a:r>
              <a:rPr lang="en-US" altLang="zh-CN" b="1" dirty="0" err="1"/>
              <a:t>i,int</a:t>
            </a:r>
            <a:r>
              <a:rPr lang="en-US" altLang="zh-CN" b="1" dirty="0"/>
              <a:t> j){</a:t>
            </a:r>
          </a:p>
          <a:p>
            <a:r>
              <a:rPr lang="en-US" altLang="zh-CN" b="1" dirty="0" err="1"/>
              <a:t>int</a:t>
            </a:r>
            <a:r>
              <a:rPr lang="en-US" altLang="zh-CN" b="1" dirty="0"/>
              <a:t> temp = </a:t>
            </a:r>
            <a:r>
              <a:rPr lang="en-US" altLang="zh-CN" b="1" dirty="0" err="1"/>
              <a:t>i</a:t>
            </a:r>
            <a:r>
              <a:rPr lang="en-US" altLang="zh-CN" b="1" dirty="0"/>
              <a:t>;</a:t>
            </a:r>
          </a:p>
          <a:p>
            <a:r>
              <a:rPr lang="en-US" altLang="zh-CN" dirty="0" err="1"/>
              <a:t>i</a:t>
            </a:r>
            <a:r>
              <a:rPr lang="en-US" altLang="zh-CN" dirty="0"/>
              <a:t> = j;</a:t>
            </a:r>
          </a:p>
          <a:p>
            <a:r>
              <a:rPr lang="en-US" altLang="zh-CN" dirty="0"/>
              <a:t>j = temp;</a:t>
            </a:r>
          </a:p>
          <a:p>
            <a:r>
              <a:rPr lang="en-US" altLang="zh-CN" dirty="0"/>
              <a:t>}</a:t>
            </a:r>
            <a:endParaRPr lang="zh-CN" altLang="en-US" dirty="0"/>
          </a:p>
        </p:txBody>
      </p:sp>
      <p:cxnSp>
        <p:nvCxnSpPr>
          <p:cNvPr id="23" name="直接连接符 22"/>
          <p:cNvCxnSpPr/>
          <p:nvPr/>
        </p:nvCxnSpPr>
        <p:spPr>
          <a:xfrm>
            <a:off x="611560" y="4365104"/>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11560" y="3880891"/>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76692" y="4268125"/>
            <a:ext cx="1502357" cy="369332"/>
          </a:xfrm>
          <a:prstGeom prst="rect">
            <a:avLst/>
          </a:prstGeom>
          <a:noFill/>
        </p:spPr>
        <p:txBody>
          <a:bodyPr wrap="square" rtlCol="0">
            <a:spAutoFit/>
          </a:bodyPr>
          <a:lstStyle/>
          <a:p>
            <a:r>
              <a:rPr lang="en-US" altLang="zh-CN" dirty="0" smtClean="0"/>
              <a:t>i:10</a:t>
            </a:r>
            <a:endParaRPr lang="zh-CN" altLang="en-US" dirty="0"/>
          </a:p>
        </p:txBody>
      </p:sp>
      <p:sp>
        <p:nvSpPr>
          <p:cNvPr id="9" name="TextBox 8"/>
          <p:cNvSpPr txBox="1"/>
          <p:nvPr/>
        </p:nvSpPr>
        <p:spPr>
          <a:xfrm>
            <a:off x="604403" y="4005064"/>
            <a:ext cx="871253" cy="369332"/>
          </a:xfrm>
          <a:prstGeom prst="rect">
            <a:avLst/>
          </a:prstGeom>
          <a:noFill/>
        </p:spPr>
        <p:txBody>
          <a:bodyPr wrap="square" rtlCol="0">
            <a:spAutoFit/>
          </a:bodyPr>
          <a:lstStyle/>
          <a:p>
            <a:r>
              <a:rPr lang="en-US" altLang="zh-CN" dirty="0" smtClean="0"/>
              <a:t>j:5</a:t>
            </a:r>
            <a:endParaRPr lang="zh-CN" altLang="en-US" dirty="0"/>
          </a:p>
        </p:txBody>
      </p:sp>
      <p:sp>
        <p:nvSpPr>
          <p:cNvPr id="11" name="左大括号 10"/>
          <p:cNvSpPr/>
          <p:nvPr/>
        </p:nvSpPr>
        <p:spPr>
          <a:xfrm>
            <a:off x="467544" y="4941168"/>
            <a:ext cx="136859" cy="1008112"/>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左大括号 27"/>
          <p:cNvSpPr/>
          <p:nvPr/>
        </p:nvSpPr>
        <p:spPr>
          <a:xfrm>
            <a:off x="474701" y="3870340"/>
            <a:ext cx="136859" cy="1008112"/>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0" y="5249525"/>
            <a:ext cx="724477" cy="369332"/>
          </a:xfrm>
          <a:prstGeom prst="rect">
            <a:avLst/>
          </a:prstGeom>
          <a:noFill/>
        </p:spPr>
        <p:txBody>
          <a:bodyPr wrap="square" rtlCol="0">
            <a:spAutoFit/>
          </a:bodyPr>
          <a:lstStyle/>
          <a:p>
            <a:r>
              <a:rPr lang="en-US" altLang="zh-CN" dirty="0" smtClean="0"/>
              <a:t>main</a:t>
            </a:r>
            <a:endParaRPr lang="zh-CN" altLang="en-US" dirty="0"/>
          </a:p>
        </p:txBody>
      </p:sp>
      <p:sp>
        <p:nvSpPr>
          <p:cNvPr id="29" name="TextBox 28"/>
          <p:cNvSpPr txBox="1"/>
          <p:nvPr/>
        </p:nvSpPr>
        <p:spPr>
          <a:xfrm>
            <a:off x="23017" y="4197908"/>
            <a:ext cx="724477" cy="369332"/>
          </a:xfrm>
          <a:prstGeom prst="rect">
            <a:avLst/>
          </a:prstGeom>
          <a:noFill/>
        </p:spPr>
        <p:txBody>
          <a:bodyPr wrap="square" rtlCol="0">
            <a:spAutoFit/>
          </a:bodyPr>
          <a:lstStyle/>
          <a:p>
            <a:r>
              <a:rPr lang="en-US" altLang="zh-CN" dirty="0" smtClean="0"/>
              <a:t>swap</a:t>
            </a:r>
            <a:endParaRPr lang="zh-CN" altLang="en-US" dirty="0"/>
          </a:p>
        </p:txBody>
      </p:sp>
      <p:cxnSp>
        <p:nvCxnSpPr>
          <p:cNvPr id="31" name="直接连接符 30"/>
          <p:cNvCxnSpPr/>
          <p:nvPr/>
        </p:nvCxnSpPr>
        <p:spPr>
          <a:xfrm>
            <a:off x="604403" y="3356992"/>
            <a:ext cx="799245"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4403" y="3429000"/>
            <a:ext cx="1365498" cy="369332"/>
          </a:xfrm>
          <a:prstGeom prst="rect">
            <a:avLst/>
          </a:prstGeom>
          <a:noFill/>
        </p:spPr>
        <p:txBody>
          <a:bodyPr wrap="square" rtlCol="0">
            <a:spAutoFit/>
          </a:bodyPr>
          <a:lstStyle/>
          <a:p>
            <a:r>
              <a:rPr lang="en-US" altLang="zh-CN" dirty="0" smtClean="0"/>
              <a:t>temp:10</a:t>
            </a:r>
            <a:endParaRPr lang="zh-CN" altLang="en-US" dirty="0"/>
          </a:p>
        </p:txBody>
      </p:sp>
      <p:cxnSp>
        <p:nvCxnSpPr>
          <p:cNvPr id="34" name="直接连接符 33"/>
          <p:cNvCxnSpPr/>
          <p:nvPr/>
        </p:nvCxnSpPr>
        <p:spPr>
          <a:xfrm>
            <a:off x="1000447" y="4549770"/>
            <a:ext cx="286705" cy="17537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87152" y="4437112"/>
            <a:ext cx="404528" cy="369332"/>
          </a:xfrm>
          <a:prstGeom prst="rect">
            <a:avLst/>
          </a:prstGeom>
          <a:noFill/>
        </p:spPr>
        <p:txBody>
          <a:bodyPr wrap="square" rtlCol="0">
            <a:spAutoFit/>
          </a:bodyPr>
          <a:lstStyle/>
          <a:p>
            <a:r>
              <a:rPr lang="en-US" altLang="zh-CN" dirty="0" smtClean="0"/>
              <a:t>5</a:t>
            </a:r>
            <a:endParaRPr lang="zh-CN" altLang="en-US" dirty="0"/>
          </a:p>
        </p:txBody>
      </p:sp>
      <p:cxnSp>
        <p:nvCxnSpPr>
          <p:cNvPr id="37" name="直接连接符 36"/>
          <p:cNvCxnSpPr>
            <a:endCxn id="9" idx="2"/>
          </p:cNvCxnSpPr>
          <p:nvPr/>
        </p:nvCxnSpPr>
        <p:spPr>
          <a:xfrm>
            <a:off x="747494" y="4005064"/>
            <a:ext cx="292536"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00447" y="4005064"/>
            <a:ext cx="691233" cy="369332"/>
          </a:xfrm>
          <a:prstGeom prst="rect">
            <a:avLst/>
          </a:prstGeom>
          <a:noFill/>
        </p:spPr>
        <p:txBody>
          <a:bodyPr wrap="square" rtlCol="0">
            <a:spAutoFit/>
          </a:bodyPr>
          <a:lstStyle/>
          <a:p>
            <a:r>
              <a:rPr lang="en-US" altLang="zh-CN" dirty="0" smtClean="0"/>
              <a:t>10</a:t>
            </a:r>
            <a:endParaRPr lang="zh-CN" altLang="en-US" dirty="0"/>
          </a:p>
        </p:txBody>
      </p:sp>
      <p:sp>
        <p:nvSpPr>
          <p:cNvPr id="39" name="乘号 38"/>
          <p:cNvSpPr/>
          <p:nvPr/>
        </p:nvSpPr>
        <p:spPr>
          <a:xfrm>
            <a:off x="385255" y="3068960"/>
            <a:ext cx="1450441" cy="2180565"/>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1807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196752"/>
            <a:ext cx="792088" cy="51125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71800" y="1268760"/>
            <a:ext cx="5328592" cy="41764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91880" y="4365104"/>
            <a:ext cx="1152128" cy="720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55901" y="4180438"/>
            <a:ext cx="2360390" cy="369332"/>
          </a:xfrm>
          <a:prstGeom prst="rect">
            <a:avLst/>
          </a:prstGeom>
        </p:spPr>
        <p:txBody>
          <a:bodyPr wrap="none">
            <a:spAutoFit/>
          </a:bodyPr>
          <a:lstStyle/>
          <a:p>
            <a:r>
              <a:rPr lang="en-US" altLang="zh-CN" b="1" dirty="0"/>
              <a:t>new </a:t>
            </a:r>
            <a:r>
              <a:rPr lang="en-US" altLang="zh-CN" b="1" dirty="0" err="1"/>
              <a:t>TestArgsTransfer</a:t>
            </a:r>
            <a:r>
              <a:rPr lang="en-US" altLang="zh-CN" b="1" dirty="0"/>
              <a:t>()</a:t>
            </a:r>
            <a:endParaRPr lang="zh-CN" altLang="en-US" dirty="0"/>
          </a:p>
        </p:txBody>
      </p:sp>
      <p:sp>
        <p:nvSpPr>
          <p:cNvPr id="8" name="TextBox 7"/>
          <p:cNvSpPr txBox="1"/>
          <p:nvPr/>
        </p:nvSpPr>
        <p:spPr>
          <a:xfrm>
            <a:off x="467544" y="5949280"/>
            <a:ext cx="1368152" cy="369332"/>
          </a:xfrm>
          <a:prstGeom prst="rect">
            <a:avLst/>
          </a:prstGeom>
          <a:noFill/>
        </p:spPr>
        <p:txBody>
          <a:bodyPr wrap="square" rtlCol="0">
            <a:spAutoFit/>
          </a:bodyPr>
          <a:lstStyle/>
          <a:p>
            <a:r>
              <a:rPr lang="en-US" altLang="zh-CN" dirty="0" err="1" smtClean="0"/>
              <a:t>tt</a:t>
            </a:r>
            <a:r>
              <a:rPr lang="en-US" altLang="zh-CN" dirty="0" smtClean="0"/>
              <a:t>:</a:t>
            </a:r>
            <a:endParaRPr lang="zh-CN" altLang="en-US" dirty="0"/>
          </a:p>
        </p:txBody>
      </p:sp>
      <p:cxnSp>
        <p:nvCxnSpPr>
          <p:cNvPr id="10" name="直接箭头连接符 9"/>
          <p:cNvCxnSpPr/>
          <p:nvPr/>
        </p:nvCxnSpPr>
        <p:spPr>
          <a:xfrm flipV="1">
            <a:off x="1151620" y="4365104"/>
            <a:ext cx="2340260" cy="17688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560" y="5949280"/>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95541" y="5250000"/>
            <a:ext cx="799245"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809899" y="2564904"/>
            <a:ext cx="1806392" cy="369332"/>
          </a:xfrm>
          <a:prstGeom prst="rect">
            <a:avLst/>
          </a:prstGeom>
        </p:spPr>
        <p:txBody>
          <a:bodyPr wrap="none">
            <a:spAutoFit/>
          </a:bodyPr>
          <a:lstStyle/>
          <a:p>
            <a:r>
              <a:rPr lang="en-US" altLang="zh-CN" dirty="0"/>
              <a:t> </a:t>
            </a:r>
            <a:r>
              <a:rPr lang="en-US" altLang="zh-CN" b="1" dirty="0"/>
              <a:t>new </a:t>
            </a:r>
            <a:r>
              <a:rPr lang="en-US" altLang="zh-CN" b="1" dirty="0" err="1"/>
              <a:t>DataSwap</a:t>
            </a:r>
            <a:r>
              <a:rPr lang="en-US" altLang="zh-CN" b="1" dirty="0"/>
              <a:t>()</a:t>
            </a:r>
            <a:endParaRPr lang="zh-CN" altLang="en-US" dirty="0"/>
          </a:p>
        </p:txBody>
      </p:sp>
      <p:sp>
        <p:nvSpPr>
          <p:cNvPr id="18" name="矩形 17"/>
          <p:cNvSpPr/>
          <p:nvPr/>
        </p:nvSpPr>
        <p:spPr>
          <a:xfrm>
            <a:off x="3419872" y="2564904"/>
            <a:ext cx="1512168" cy="136815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3491880" y="2749570"/>
            <a:ext cx="1440160" cy="646331"/>
          </a:xfrm>
          <a:prstGeom prst="rect">
            <a:avLst/>
          </a:prstGeom>
          <a:noFill/>
        </p:spPr>
        <p:txBody>
          <a:bodyPr wrap="square" rtlCol="0">
            <a:spAutoFit/>
          </a:bodyPr>
          <a:lstStyle/>
          <a:p>
            <a:r>
              <a:rPr lang="en-US" altLang="zh-CN" dirty="0" smtClean="0"/>
              <a:t>i:10</a:t>
            </a:r>
          </a:p>
          <a:p>
            <a:r>
              <a:rPr lang="en-US" altLang="zh-CN" dirty="0" smtClean="0"/>
              <a:t>j:5</a:t>
            </a:r>
            <a:endParaRPr lang="zh-CN" altLang="en-US" dirty="0"/>
          </a:p>
        </p:txBody>
      </p:sp>
      <p:cxnSp>
        <p:nvCxnSpPr>
          <p:cNvPr id="22" name="直接连接符 21"/>
          <p:cNvCxnSpPr/>
          <p:nvPr/>
        </p:nvCxnSpPr>
        <p:spPr>
          <a:xfrm>
            <a:off x="3203848" y="2420888"/>
            <a:ext cx="288032"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59832" y="1988840"/>
            <a:ext cx="1196069" cy="369332"/>
          </a:xfrm>
          <a:prstGeom prst="rect">
            <a:avLst/>
          </a:prstGeom>
          <a:noFill/>
        </p:spPr>
        <p:txBody>
          <a:bodyPr wrap="square" rtlCol="0">
            <a:spAutoFit/>
          </a:bodyPr>
          <a:lstStyle/>
          <a:p>
            <a:r>
              <a:rPr lang="en-US" altLang="zh-CN" dirty="0" smtClean="0"/>
              <a:t>0x8899</a:t>
            </a:r>
            <a:endParaRPr lang="zh-CN" altLang="en-US" dirty="0"/>
          </a:p>
        </p:txBody>
      </p:sp>
      <p:sp>
        <p:nvSpPr>
          <p:cNvPr id="25" name="TextBox 24"/>
          <p:cNvSpPr txBox="1"/>
          <p:nvPr/>
        </p:nvSpPr>
        <p:spPr>
          <a:xfrm>
            <a:off x="491642" y="5445224"/>
            <a:ext cx="1296144" cy="369332"/>
          </a:xfrm>
          <a:prstGeom prst="rect">
            <a:avLst/>
          </a:prstGeom>
          <a:noFill/>
        </p:spPr>
        <p:txBody>
          <a:bodyPr wrap="square" rtlCol="0">
            <a:spAutoFit/>
          </a:bodyPr>
          <a:lstStyle/>
          <a:p>
            <a:r>
              <a:rPr lang="en-US" altLang="zh-CN" dirty="0" smtClean="0"/>
              <a:t>ds:0x8899</a:t>
            </a:r>
            <a:endParaRPr lang="zh-CN" altLang="en-US" dirty="0"/>
          </a:p>
        </p:txBody>
      </p:sp>
      <p:cxnSp>
        <p:nvCxnSpPr>
          <p:cNvPr id="30" name="直接箭头连接符 29"/>
          <p:cNvCxnSpPr/>
          <p:nvPr/>
        </p:nvCxnSpPr>
        <p:spPr>
          <a:xfrm flipV="1">
            <a:off x="1403648" y="2564904"/>
            <a:ext cx="2088232" cy="28803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91642" y="4736523"/>
            <a:ext cx="1192245" cy="369332"/>
          </a:xfrm>
          <a:prstGeom prst="rect">
            <a:avLst/>
          </a:prstGeom>
          <a:noFill/>
        </p:spPr>
        <p:txBody>
          <a:bodyPr wrap="square" rtlCol="0">
            <a:spAutoFit/>
          </a:bodyPr>
          <a:lstStyle/>
          <a:p>
            <a:r>
              <a:rPr lang="en-US" altLang="zh-CN" dirty="0" smtClean="0"/>
              <a:t>d:</a:t>
            </a:r>
            <a:r>
              <a:rPr lang="en-US" altLang="zh-CN" dirty="0"/>
              <a:t>0x8899</a:t>
            </a:r>
            <a:endParaRPr lang="zh-CN" altLang="en-US" dirty="0"/>
          </a:p>
        </p:txBody>
      </p:sp>
      <p:cxnSp>
        <p:nvCxnSpPr>
          <p:cNvPr id="40" name="直接连接符 39"/>
          <p:cNvCxnSpPr/>
          <p:nvPr/>
        </p:nvCxnSpPr>
        <p:spPr>
          <a:xfrm>
            <a:off x="607981" y="4725144"/>
            <a:ext cx="799245"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1407226" y="2564904"/>
            <a:ext cx="2084654" cy="217161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452699" y="332656"/>
            <a:ext cx="3150096" cy="1477328"/>
          </a:xfrm>
          <a:prstGeom prst="rect">
            <a:avLst/>
          </a:prstGeom>
        </p:spPr>
        <p:txBody>
          <a:bodyPr wrap="square">
            <a:spAutoFit/>
          </a:bodyPr>
          <a:lstStyle/>
          <a:p>
            <a:r>
              <a:rPr lang="en-US" altLang="zh-CN" b="1" dirty="0">
                <a:solidFill>
                  <a:srgbClr val="FF0000"/>
                </a:solidFill>
              </a:rPr>
              <a:t>public void swap(</a:t>
            </a:r>
            <a:r>
              <a:rPr lang="en-US" altLang="zh-CN" b="1" dirty="0" err="1">
                <a:solidFill>
                  <a:srgbClr val="FF0000"/>
                </a:solidFill>
              </a:rPr>
              <a:t>DataSwap</a:t>
            </a:r>
            <a:r>
              <a:rPr lang="en-US" altLang="zh-CN" b="1" dirty="0">
                <a:solidFill>
                  <a:srgbClr val="FF0000"/>
                </a:solidFill>
              </a:rPr>
              <a:t> d){</a:t>
            </a:r>
          </a:p>
          <a:p>
            <a:r>
              <a:rPr lang="en-US" altLang="zh-CN" b="1" dirty="0" err="1">
                <a:solidFill>
                  <a:srgbClr val="FF0000"/>
                </a:solidFill>
              </a:rPr>
              <a:t>int</a:t>
            </a:r>
            <a:r>
              <a:rPr lang="en-US" altLang="zh-CN" b="1" dirty="0">
                <a:solidFill>
                  <a:srgbClr val="FF0000"/>
                </a:solidFill>
              </a:rPr>
              <a:t> temp = </a:t>
            </a:r>
            <a:r>
              <a:rPr lang="en-US" altLang="zh-CN" b="1" dirty="0" err="1">
                <a:solidFill>
                  <a:srgbClr val="FF0000"/>
                </a:solidFill>
              </a:rPr>
              <a:t>d.i</a:t>
            </a:r>
            <a:r>
              <a:rPr lang="en-US" altLang="zh-CN" b="1" dirty="0">
                <a:solidFill>
                  <a:srgbClr val="FF0000"/>
                </a:solidFill>
              </a:rPr>
              <a:t>;</a:t>
            </a:r>
          </a:p>
          <a:p>
            <a:r>
              <a:rPr lang="en-US" altLang="zh-CN" dirty="0" err="1">
                <a:solidFill>
                  <a:srgbClr val="FF0000"/>
                </a:solidFill>
              </a:rPr>
              <a:t>d.i</a:t>
            </a:r>
            <a:r>
              <a:rPr lang="en-US" altLang="zh-CN" dirty="0">
                <a:solidFill>
                  <a:srgbClr val="FF0000"/>
                </a:solidFill>
              </a:rPr>
              <a:t> = </a:t>
            </a:r>
            <a:r>
              <a:rPr lang="en-US" altLang="zh-CN" dirty="0" err="1">
                <a:solidFill>
                  <a:srgbClr val="FF0000"/>
                </a:solidFill>
              </a:rPr>
              <a:t>d.j</a:t>
            </a:r>
            <a:r>
              <a:rPr lang="en-US" altLang="zh-CN" dirty="0">
                <a:solidFill>
                  <a:srgbClr val="FF0000"/>
                </a:solidFill>
              </a:rPr>
              <a:t>;</a:t>
            </a:r>
          </a:p>
          <a:p>
            <a:r>
              <a:rPr lang="en-US" altLang="zh-CN" dirty="0" err="1">
                <a:solidFill>
                  <a:srgbClr val="FF0000"/>
                </a:solidFill>
              </a:rPr>
              <a:t>d.j</a:t>
            </a:r>
            <a:r>
              <a:rPr lang="en-US" altLang="zh-CN" dirty="0">
                <a:solidFill>
                  <a:srgbClr val="FF0000"/>
                </a:solidFill>
              </a:rPr>
              <a:t> = temp;</a:t>
            </a:r>
          </a:p>
          <a:p>
            <a:r>
              <a:rPr lang="en-US" altLang="zh-CN" dirty="0">
                <a:solidFill>
                  <a:srgbClr val="FF0000"/>
                </a:solidFill>
              </a:rPr>
              <a:t>}</a:t>
            </a:r>
            <a:endParaRPr lang="zh-CN" altLang="en-US" dirty="0">
              <a:solidFill>
                <a:srgbClr val="FF0000"/>
              </a:solidFill>
            </a:endParaRPr>
          </a:p>
        </p:txBody>
      </p:sp>
      <p:sp>
        <p:nvSpPr>
          <p:cNvPr id="45" name="TextBox 44"/>
          <p:cNvSpPr txBox="1"/>
          <p:nvPr/>
        </p:nvSpPr>
        <p:spPr>
          <a:xfrm>
            <a:off x="611560" y="4180438"/>
            <a:ext cx="792088" cy="646331"/>
          </a:xfrm>
          <a:prstGeom prst="rect">
            <a:avLst/>
          </a:prstGeom>
          <a:noFill/>
        </p:spPr>
        <p:txBody>
          <a:bodyPr wrap="square" rtlCol="0">
            <a:spAutoFit/>
          </a:bodyPr>
          <a:lstStyle/>
          <a:p>
            <a:r>
              <a:rPr lang="en-US" altLang="zh-CN" dirty="0" smtClean="0"/>
              <a:t>temp:10</a:t>
            </a:r>
            <a:endParaRPr lang="zh-CN" altLang="en-US" dirty="0"/>
          </a:p>
        </p:txBody>
      </p:sp>
      <p:cxnSp>
        <p:nvCxnSpPr>
          <p:cNvPr id="47" name="直接连接符 46"/>
          <p:cNvCxnSpPr/>
          <p:nvPr/>
        </p:nvCxnSpPr>
        <p:spPr>
          <a:xfrm>
            <a:off x="3657866" y="2749570"/>
            <a:ext cx="410078"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067944" y="2749570"/>
            <a:ext cx="360040" cy="369332"/>
          </a:xfrm>
          <a:prstGeom prst="rect">
            <a:avLst/>
          </a:prstGeom>
          <a:noFill/>
        </p:spPr>
        <p:txBody>
          <a:bodyPr wrap="square" rtlCol="0">
            <a:spAutoFit/>
          </a:bodyPr>
          <a:lstStyle/>
          <a:p>
            <a:r>
              <a:rPr lang="en-US" altLang="zh-CN" dirty="0" smtClean="0"/>
              <a:t>5</a:t>
            </a:r>
            <a:endParaRPr lang="zh-CN" altLang="en-US" dirty="0"/>
          </a:p>
        </p:txBody>
      </p:sp>
      <p:cxnSp>
        <p:nvCxnSpPr>
          <p:cNvPr id="50" name="直接连接符 49"/>
          <p:cNvCxnSpPr/>
          <p:nvPr/>
        </p:nvCxnSpPr>
        <p:spPr>
          <a:xfrm>
            <a:off x="3657866" y="3118902"/>
            <a:ext cx="205039" cy="13007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067944" y="3118902"/>
            <a:ext cx="504056" cy="369332"/>
          </a:xfrm>
          <a:prstGeom prst="rect">
            <a:avLst/>
          </a:prstGeom>
          <a:noFill/>
        </p:spPr>
        <p:txBody>
          <a:bodyPr wrap="square" rtlCol="0">
            <a:spAutoFit/>
          </a:bodyPr>
          <a:lstStyle/>
          <a:p>
            <a:r>
              <a:rPr lang="en-US" altLang="zh-CN" dirty="0" smtClean="0"/>
              <a:t>10</a:t>
            </a:r>
            <a:endParaRPr lang="zh-CN" altLang="en-US" dirty="0"/>
          </a:p>
        </p:txBody>
      </p:sp>
      <p:sp>
        <p:nvSpPr>
          <p:cNvPr id="52" name="乘号 51"/>
          <p:cNvSpPr/>
          <p:nvPr/>
        </p:nvSpPr>
        <p:spPr>
          <a:xfrm>
            <a:off x="595541" y="4180438"/>
            <a:ext cx="952123" cy="544706"/>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90622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sz="quarter"/>
          </p:nvPr>
        </p:nvSpPr>
        <p:spPr>
          <a:xfrm>
            <a:off x="899592" y="764704"/>
            <a:ext cx="7740351" cy="1150275"/>
          </a:xfrm>
        </p:spPr>
        <p:txBody>
          <a:bodyPr>
            <a:normAutofit fontScale="90000"/>
          </a:bodyPr>
          <a:lstStyle/>
          <a:p>
            <a:pPr eaLnBrk="1" hangingPunct="1"/>
            <a:r>
              <a:rPr lang="zh-CN" altLang="en-US" sz="4000" b="1" dirty="0">
                <a:latin typeface="Times New Roman" pitchFamily="18" charset="0"/>
                <a:ea typeface="宋体" pitchFamily="2" charset="-122"/>
                <a:cs typeface="Times New Roman" pitchFamily="18" charset="0"/>
              </a:rPr>
              <a:t>方法</a:t>
            </a:r>
            <a:r>
              <a:rPr lang="zh-CN" altLang="en-US" sz="4000" b="1" dirty="0" smtClean="0">
                <a:latin typeface="Times New Roman" pitchFamily="18" charset="0"/>
                <a:ea typeface="宋体" pitchFamily="2" charset="-122"/>
                <a:cs typeface="Times New Roman" pitchFamily="18" charset="0"/>
              </a:rPr>
              <a:t>的参数传递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基本数据类型的参数传递</a:t>
            </a:r>
            <a:r>
              <a:rPr lang="zh-CN" altLang="en-US" sz="4000" dirty="0" smtClean="0">
                <a:latin typeface="Times New Roman" pitchFamily="18" charset="0"/>
                <a:ea typeface="宋体" pitchFamily="2" charset="-122"/>
                <a:cs typeface="Times New Roman" pitchFamily="18" charset="0"/>
              </a:rPr>
              <a:t> </a:t>
            </a:r>
          </a:p>
        </p:txBody>
      </p:sp>
      <p:pic>
        <p:nvPicPr>
          <p:cNvPr id="41987" name="Picture 3" descr="传值1"/>
          <p:cNvPicPr>
            <a:picLocks noGrp="1" noChangeAspect="1" noChangeArrowheads="1"/>
          </p:cNvPicPr>
          <p:nvPr>
            <p:ph sz="quarter" idx="1"/>
          </p:nvPr>
        </p:nvPicPr>
        <p:blipFill>
          <a:blip r:embed="rId2"/>
          <a:srcRect/>
          <a:stretch>
            <a:fillRect/>
          </a:stretch>
        </p:blipFill>
        <p:spPr>
          <a:xfrm>
            <a:off x="968405" y="2134858"/>
            <a:ext cx="6192837" cy="1125538"/>
          </a:xfrm>
          <a:noFill/>
        </p:spPr>
      </p:pic>
      <p:pic>
        <p:nvPicPr>
          <p:cNvPr id="41988" name="Picture 4" descr="传值2"/>
          <p:cNvPicPr>
            <a:picLocks noGrp="1" noChangeAspect="1" noChangeArrowheads="1"/>
          </p:cNvPicPr>
          <p:nvPr>
            <p:ph sz="quarter" idx="2"/>
          </p:nvPr>
        </p:nvPicPr>
        <p:blipFill>
          <a:blip r:embed="rId3"/>
          <a:srcRect/>
          <a:stretch>
            <a:fillRect/>
          </a:stretch>
        </p:blipFill>
        <p:spPr>
          <a:xfrm>
            <a:off x="968405" y="3404858"/>
            <a:ext cx="6192837" cy="804863"/>
          </a:xfrm>
          <a:noFill/>
        </p:spPr>
      </p:pic>
      <p:pic>
        <p:nvPicPr>
          <p:cNvPr id="41989" name="Picture 5" descr="传值3"/>
          <p:cNvPicPr>
            <a:picLocks noGrp="1" noChangeAspect="1" noChangeArrowheads="1"/>
          </p:cNvPicPr>
          <p:nvPr>
            <p:ph sz="quarter" idx="3"/>
          </p:nvPr>
        </p:nvPicPr>
        <p:blipFill>
          <a:blip r:embed="rId4"/>
          <a:srcRect/>
          <a:stretch>
            <a:fillRect/>
          </a:stretch>
        </p:blipFill>
        <p:spPr>
          <a:xfrm>
            <a:off x="968405" y="4197021"/>
            <a:ext cx="6192837" cy="1008062"/>
          </a:xfrm>
          <a:noFill/>
        </p:spPr>
      </p:pic>
      <p:pic>
        <p:nvPicPr>
          <p:cNvPr id="41990" name="Picture 6" descr="传值4"/>
          <p:cNvPicPr>
            <a:picLocks noGrp="1" noChangeAspect="1" noChangeArrowheads="1"/>
          </p:cNvPicPr>
          <p:nvPr>
            <p:ph sz="quarter" idx="4"/>
          </p:nvPr>
        </p:nvPicPr>
        <p:blipFill>
          <a:blip r:embed="rId5"/>
          <a:srcRect/>
          <a:stretch>
            <a:fillRect/>
          </a:stretch>
        </p:blipFill>
        <p:spPr>
          <a:xfrm>
            <a:off x="968405" y="5205083"/>
            <a:ext cx="6192837" cy="901700"/>
          </a:xfrm>
          <a:noFill/>
        </p:spPr>
      </p:pic>
      <p:sp>
        <p:nvSpPr>
          <p:cNvPr id="41991" name="Text Box 7">
            <a:hlinkClick r:id="rId6" action="ppaction://hlinkfile"/>
          </p:cNvPr>
          <p:cNvSpPr txBox="1">
            <a:spLocks noChangeArrowheads="1"/>
          </p:cNvSpPr>
          <p:nvPr/>
        </p:nvSpPr>
        <p:spPr bwMode="auto">
          <a:xfrm>
            <a:off x="7517130" y="2214554"/>
            <a:ext cx="461665" cy="3889375"/>
          </a:xfrm>
          <a:prstGeom prst="rect">
            <a:avLst/>
          </a:prstGeom>
          <a:noFill/>
          <a:ln w="9525">
            <a:noFill/>
            <a:miter lim="800000"/>
            <a:headEnd/>
            <a:tailEnd/>
          </a:ln>
        </p:spPr>
        <p:txBody>
          <a:bodyPr vert="eaVert">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0300913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sz="quarter"/>
          </p:nvPr>
        </p:nvSpPr>
        <p:spPr>
          <a:xfrm>
            <a:off x="395288" y="836712"/>
            <a:ext cx="8424862" cy="1152128"/>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a:t>
            </a:r>
            <a:r>
              <a:rPr lang="zh-CN" altLang="en-US" sz="4000" b="1" dirty="0" smtClean="0">
                <a:latin typeface="Times New Roman" pitchFamily="18" charset="0"/>
                <a:ea typeface="宋体" pitchFamily="2" charset="-122"/>
                <a:cs typeface="Times New Roman" pitchFamily="18" charset="0"/>
              </a:rPr>
              <a:t>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引用数据类型的参数传递</a:t>
            </a:r>
          </a:p>
        </p:txBody>
      </p:sp>
      <p:pic>
        <p:nvPicPr>
          <p:cNvPr id="43011" name="Picture 3" descr="传引用1"/>
          <p:cNvPicPr>
            <a:picLocks noGrp="1" noChangeAspect="1" noChangeArrowheads="1"/>
          </p:cNvPicPr>
          <p:nvPr>
            <p:ph sz="quarter" idx="1"/>
          </p:nvPr>
        </p:nvPicPr>
        <p:blipFill>
          <a:blip r:embed="rId2"/>
          <a:srcRect/>
          <a:stretch>
            <a:fillRect/>
          </a:stretch>
        </p:blipFill>
        <p:spPr>
          <a:xfrm>
            <a:off x="144561" y="1988840"/>
            <a:ext cx="4492527" cy="2251396"/>
          </a:xfrm>
          <a:noFill/>
        </p:spPr>
      </p:pic>
      <p:pic>
        <p:nvPicPr>
          <p:cNvPr id="43012" name="Picture 4" descr="传引用2"/>
          <p:cNvPicPr>
            <a:picLocks noGrp="1" noChangeAspect="1" noChangeArrowheads="1"/>
          </p:cNvPicPr>
          <p:nvPr>
            <p:ph sz="quarter" idx="2"/>
          </p:nvPr>
        </p:nvPicPr>
        <p:blipFill>
          <a:blip r:embed="rId3"/>
          <a:srcRect/>
          <a:stretch>
            <a:fillRect/>
          </a:stretch>
        </p:blipFill>
        <p:spPr>
          <a:xfrm>
            <a:off x="4645550" y="2059806"/>
            <a:ext cx="4174600" cy="2017266"/>
          </a:xfrm>
          <a:noFill/>
        </p:spPr>
      </p:pic>
      <p:pic>
        <p:nvPicPr>
          <p:cNvPr id="43013" name="Picture 5" descr="传引用4"/>
          <p:cNvPicPr>
            <a:picLocks noGrp="1" noChangeAspect="1" noChangeArrowheads="1"/>
          </p:cNvPicPr>
          <p:nvPr>
            <p:ph sz="quarter" idx="3"/>
          </p:nvPr>
        </p:nvPicPr>
        <p:blipFill>
          <a:blip r:embed="rId4"/>
          <a:srcRect/>
          <a:stretch>
            <a:fillRect/>
          </a:stretch>
        </p:blipFill>
        <p:spPr>
          <a:xfrm>
            <a:off x="4400550" y="4509120"/>
            <a:ext cx="4356457" cy="1928813"/>
          </a:xfrm>
          <a:noFill/>
        </p:spPr>
      </p:pic>
      <p:pic>
        <p:nvPicPr>
          <p:cNvPr id="43014" name="Picture 6" descr="传引用3"/>
          <p:cNvPicPr>
            <a:picLocks noGrp="1" noChangeAspect="1" noChangeArrowheads="1"/>
          </p:cNvPicPr>
          <p:nvPr>
            <p:ph sz="quarter" idx="4"/>
          </p:nvPr>
        </p:nvPicPr>
        <p:blipFill>
          <a:blip r:embed="rId5"/>
          <a:srcRect/>
          <a:stretch>
            <a:fillRect/>
          </a:stretch>
        </p:blipFill>
        <p:spPr>
          <a:xfrm>
            <a:off x="468313" y="4527574"/>
            <a:ext cx="4529890" cy="1873250"/>
          </a:xfrm>
          <a:noFill/>
        </p:spPr>
      </p:pic>
      <p:sp>
        <p:nvSpPr>
          <p:cNvPr id="43015" name="Text Box 7">
            <a:hlinkClick r:id="rId6" action="ppaction://hlinkfile"/>
          </p:cNvPr>
          <p:cNvSpPr txBox="1">
            <a:spLocks noChangeArrowheads="1"/>
          </p:cNvSpPr>
          <p:nvPr/>
        </p:nvSpPr>
        <p:spPr bwMode="auto">
          <a:xfrm>
            <a:off x="395288" y="6400824"/>
            <a:ext cx="8424862"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5554567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descr="czh特殊3"/>
          <p:cNvPicPr>
            <a:picLocks noGrp="1" noChangeAspect="1" noChangeArrowheads="1"/>
          </p:cNvPicPr>
          <p:nvPr>
            <p:ph sz="half" idx="1"/>
          </p:nvPr>
        </p:nvPicPr>
        <p:blipFill>
          <a:blip r:embed="rId2"/>
          <a:srcRect/>
          <a:stretch>
            <a:fillRect/>
          </a:stretch>
        </p:blipFill>
        <p:spPr>
          <a:xfrm>
            <a:off x="576231" y="4241823"/>
            <a:ext cx="4824413" cy="2089150"/>
          </a:xfrm>
          <a:noFill/>
        </p:spPr>
      </p:pic>
      <p:pic>
        <p:nvPicPr>
          <p:cNvPr id="44036" name="Picture 4" descr="czh特殊2"/>
          <p:cNvPicPr>
            <a:picLocks noChangeAspect="1" noChangeArrowheads="1"/>
          </p:cNvPicPr>
          <p:nvPr/>
        </p:nvPicPr>
        <p:blipFill>
          <a:blip r:embed="rId3"/>
          <a:srcRect/>
          <a:stretch>
            <a:fillRect/>
          </a:stretch>
        </p:blipFill>
        <p:spPr bwMode="auto">
          <a:xfrm>
            <a:off x="4824381" y="2081236"/>
            <a:ext cx="3960813" cy="2089150"/>
          </a:xfrm>
          <a:prstGeom prst="rect">
            <a:avLst/>
          </a:prstGeom>
          <a:noFill/>
          <a:ln w="9525">
            <a:noFill/>
            <a:miter lim="800000"/>
            <a:headEnd/>
            <a:tailEnd/>
          </a:ln>
        </p:spPr>
      </p:pic>
      <p:pic>
        <p:nvPicPr>
          <p:cNvPr id="44037" name="Picture 5" descr="czh特殊1"/>
          <p:cNvPicPr>
            <a:picLocks noChangeAspect="1" noChangeArrowheads="1"/>
          </p:cNvPicPr>
          <p:nvPr/>
        </p:nvPicPr>
        <p:blipFill>
          <a:blip r:embed="rId4"/>
          <a:srcRect/>
          <a:stretch>
            <a:fillRect/>
          </a:stretch>
        </p:blipFill>
        <p:spPr bwMode="auto">
          <a:xfrm>
            <a:off x="503206" y="2081236"/>
            <a:ext cx="4321175" cy="2089150"/>
          </a:xfrm>
          <a:prstGeom prst="rect">
            <a:avLst/>
          </a:prstGeom>
          <a:noFill/>
          <a:ln w="9525">
            <a:noFill/>
            <a:miter lim="800000"/>
            <a:headEnd/>
            <a:tailEnd/>
          </a:ln>
        </p:spPr>
      </p:pic>
      <p:pic>
        <p:nvPicPr>
          <p:cNvPr id="44038" name="Picture 6" descr="czh特殊4"/>
          <p:cNvPicPr>
            <a:picLocks noGrp="1" noChangeAspect="1" noChangeArrowheads="1"/>
          </p:cNvPicPr>
          <p:nvPr>
            <p:ph sz="half" idx="2"/>
          </p:nvPr>
        </p:nvPicPr>
        <p:blipFill>
          <a:blip r:embed="rId5"/>
          <a:srcRect/>
          <a:stretch>
            <a:fillRect/>
          </a:stretch>
        </p:blipFill>
        <p:spPr>
          <a:xfrm>
            <a:off x="4679919" y="4241823"/>
            <a:ext cx="4032250" cy="2089150"/>
          </a:xfrm>
          <a:noFill/>
        </p:spPr>
      </p:pic>
      <p:sp>
        <p:nvSpPr>
          <p:cNvPr id="44039" name="Text Box 7">
            <a:hlinkClick r:id="rId6" action="ppaction://hlinkfile"/>
          </p:cNvPr>
          <p:cNvSpPr txBox="1">
            <a:spLocks noChangeArrowheads="1"/>
          </p:cNvSpPr>
          <p:nvPr/>
        </p:nvSpPr>
        <p:spPr bwMode="auto">
          <a:xfrm>
            <a:off x="71406" y="6329386"/>
            <a:ext cx="80645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9" name="Rectangle 2"/>
          <p:cNvSpPr>
            <a:spLocks noGrp="1" noChangeArrowheads="1"/>
          </p:cNvSpPr>
          <p:nvPr>
            <p:ph type="title" sz="quarter"/>
          </p:nvPr>
        </p:nvSpPr>
        <p:spPr>
          <a:xfrm>
            <a:off x="395288" y="548680"/>
            <a:ext cx="8424862" cy="1357322"/>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a:t>
            </a:r>
            <a:r>
              <a:rPr lang="zh-CN" altLang="en-US" sz="4000" b="1" dirty="0" smtClean="0">
                <a:latin typeface="Times New Roman" pitchFamily="18" charset="0"/>
                <a:ea typeface="宋体" pitchFamily="2" charset="-122"/>
                <a:cs typeface="Times New Roman" pitchFamily="18" charset="0"/>
              </a:rPr>
              <a:t>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引用数据类型的参数传递</a:t>
            </a:r>
          </a:p>
        </p:txBody>
      </p:sp>
    </p:spTree>
    <p:extLst>
      <p:ext uri="{BB962C8B-B14F-4D97-AF65-F5344CB8AC3E}">
        <p14:creationId xmlns:p14="http://schemas.microsoft.com/office/powerpoint/2010/main" val="1718437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95736" y="593605"/>
            <a:ext cx="5400600" cy="869782"/>
          </a:xfrm>
          <a:noFill/>
        </p:spPr>
        <p:txBody>
          <a:bodyPr lIns="92075" tIns="46038" rIns="92075" bIns="46038">
            <a:normAutofit/>
          </a:bodyPr>
          <a:lstStyle/>
          <a:p>
            <a:pPr eaLnBrk="1" hangingPunct="1"/>
            <a:r>
              <a:rPr lang="en-US" altLang="zh-CN" b="1" dirty="0" smtClean="0">
                <a:latin typeface="+mn-lt"/>
                <a:ea typeface="宋体" pitchFamily="2" charset="-122"/>
                <a:cs typeface="Arial Unicode MS" pitchFamily="34" charset="-122"/>
              </a:rPr>
              <a:t>3.1 </a:t>
            </a:r>
            <a:r>
              <a:rPr lang="zh-CN" altLang="en-US" b="1" dirty="0" smtClean="0">
                <a:latin typeface="+mn-lt"/>
                <a:ea typeface="宋体" pitchFamily="2" charset="-122"/>
                <a:cs typeface="Arial Unicode MS" pitchFamily="34" charset="-122"/>
              </a:rPr>
              <a:t>面向对象与面向过程</a:t>
            </a:r>
          </a:p>
        </p:txBody>
      </p:sp>
      <p:sp>
        <p:nvSpPr>
          <p:cNvPr id="4099" name="Rectangle 3"/>
          <p:cNvSpPr>
            <a:spLocks noChangeArrowheads="1"/>
          </p:cNvSpPr>
          <p:nvPr/>
        </p:nvSpPr>
        <p:spPr bwMode="auto">
          <a:xfrm>
            <a:off x="433418" y="1428736"/>
            <a:ext cx="8424862" cy="5183188"/>
          </a:xfrm>
          <a:prstGeom prst="rect">
            <a:avLst/>
          </a:prstGeom>
          <a:noFill/>
          <a:ln w="9525">
            <a:noFill/>
            <a:miter lim="800000"/>
            <a:headEnd/>
            <a:tailEnd/>
          </a:ln>
        </p:spPr>
        <p:txBody>
          <a:bodyPr lIns="92075" tIns="46038" rIns="92075" bIns="46038"/>
          <a:lstStyle/>
          <a:p>
            <a:pPr marL="457200" indent="-457200">
              <a:spcBef>
                <a:spcPct val="20000"/>
              </a:spcBef>
              <a:buFont typeface="Wingdings" pitchFamily="2" charset="2"/>
              <a:buChar char="l"/>
            </a:pPr>
            <a:r>
              <a:rPr lang="zh-CN" altLang="en-US" sz="2800" b="1" dirty="0" smtClean="0">
                <a:solidFill>
                  <a:srgbClr val="C00000"/>
                </a:solidFill>
                <a:ea typeface="宋体" pitchFamily="2" charset="-122"/>
                <a:cs typeface="Times New Roman" pitchFamily="18" charset="0"/>
              </a:rPr>
              <a:t>面向对象</a:t>
            </a:r>
            <a:r>
              <a:rPr lang="en-US" altLang="zh-CN" sz="2800" b="1" dirty="0" smtClean="0">
                <a:solidFill>
                  <a:srgbClr val="C00000"/>
                </a:solidFill>
                <a:ea typeface="宋体" pitchFamily="2" charset="-122"/>
                <a:cs typeface="Times New Roman" pitchFamily="18" charset="0"/>
              </a:rPr>
              <a:t>(OOP)</a:t>
            </a:r>
            <a:r>
              <a:rPr lang="zh-CN" altLang="en-US" sz="2800" b="1" dirty="0" smtClean="0">
                <a:solidFill>
                  <a:srgbClr val="C00000"/>
                </a:solidFill>
                <a:ea typeface="宋体" pitchFamily="2" charset="-122"/>
                <a:cs typeface="Times New Roman" pitchFamily="18" charset="0"/>
              </a:rPr>
              <a:t>与面向过程</a:t>
            </a:r>
            <a:endParaRPr lang="en-US" altLang="zh-CN" sz="2800" b="1" dirty="0" smtClean="0">
              <a:solidFill>
                <a:srgbClr val="C00000"/>
              </a:solidFill>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smtClean="0">
                <a:ea typeface="宋体" pitchFamily="2" charset="-122"/>
                <a:cs typeface="Times New Roman" pitchFamily="18" charset="0"/>
              </a:rPr>
              <a:t>二者都是一种思想，面向对象是相对于面向过程而言的。面向过程，强调的是</a:t>
            </a:r>
            <a:r>
              <a:rPr lang="zh-CN" altLang="en-US" sz="2400" dirty="0" smtClean="0">
                <a:solidFill>
                  <a:srgbClr val="C00000"/>
                </a:solidFill>
                <a:ea typeface="宋体" pitchFamily="2" charset="-122"/>
                <a:cs typeface="Times New Roman" pitchFamily="18" charset="0"/>
              </a:rPr>
              <a:t>功能行为</a:t>
            </a:r>
            <a:r>
              <a:rPr lang="zh-CN" altLang="en-US" sz="2400" dirty="0" smtClean="0">
                <a:ea typeface="宋体" pitchFamily="2" charset="-122"/>
                <a:cs typeface="Times New Roman" pitchFamily="18" charset="0"/>
              </a:rPr>
              <a:t>。面向对象，将功能封装进对象，强调具备了</a:t>
            </a:r>
            <a:r>
              <a:rPr lang="zh-CN" altLang="en-US" sz="2400" dirty="0" smtClean="0">
                <a:solidFill>
                  <a:srgbClr val="C00000"/>
                </a:solidFill>
                <a:ea typeface="宋体" pitchFamily="2" charset="-122"/>
                <a:cs typeface="Times New Roman" pitchFamily="18" charset="0"/>
              </a:rPr>
              <a:t>功能的对象</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smtClean="0">
                <a:ea typeface="宋体" pitchFamily="2" charset="-122"/>
                <a:cs typeface="Times New Roman" pitchFamily="18" charset="0"/>
              </a:rPr>
              <a:t>面向对象更加强调运用人类在日常的思维逻辑中采用的思想方法与原则，如抽象、分类、继承、聚合、多态等。</a:t>
            </a:r>
            <a:endParaRPr lang="en-US" altLang="zh-CN" sz="2400" dirty="0" smtClean="0">
              <a:ea typeface="宋体" pitchFamily="2" charset="-122"/>
              <a:cs typeface="Times New Roman" pitchFamily="18" charset="0"/>
            </a:endParaRPr>
          </a:p>
          <a:p>
            <a:pPr marL="457200" indent="-457200">
              <a:spcBef>
                <a:spcPct val="20000"/>
              </a:spcBef>
              <a:buFont typeface="Wingdings" pitchFamily="2" charset="2"/>
              <a:buChar char="l"/>
            </a:pPr>
            <a:r>
              <a:rPr lang="zh-CN" altLang="en-US" sz="2800" b="1" dirty="0" smtClean="0">
                <a:solidFill>
                  <a:srgbClr val="C00000"/>
                </a:solidFill>
                <a:ea typeface="宋体" pitchFamily="2" charset="-122"/>
                <a:cs typeface="Times New Roman" pitchFamily="18" charset="0"/>
              </a:rPr>
              <a:t>面向对象</a:t>
            </a:r>
            <a:r>
              <a:rPr lang="zh-CN" altLang="en-US" sz="2800" b="1" dirty="0">
                <a:solidFill>
                  <a:srgbClr val="C00000"/>
                </a:solidFill>
                <a:ea typeface="宋体" pitchFamily="2" charset="-122"/>
                <a:cs typeface="Times New Roman" pitchFamily="18" charset="0"/>
              </a:rPr>
              <a:t>的三大特征</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封装  </a:t>
            </a:r>
            <a:r>
              <a:rPr lang="en-US" altLang="zh-CN" sz="2400" dirty="0">
                <a:solidFill>
                  <a:srgbClr val="0000FF"/>
                </a:solidFill>
                <a:ea typeface="宋体" pitchFamily="2" charset="-122"/>
                <a:cs typeface="Times New Roman" pitchFamily="18" charset="0"/>
              </a:rPr>
              <a:t>(Encapsulation)</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继承  </a:t>
            </a:r>
            <a:r>
              <a:rPr lang="en-US" altLang="zh-CN" sz="2400" dirty="0">
                <a:solidFill>
                  <a:srgbClr val="0000FF"/>
                </a:solidFill>
                <a:ea typeface="宋体" pitchFamily="2" charset="-122"/>
                <a:cs typeface="Times New Roman" pitchFamily="18" charset="0"/>
              </a:rPr>
              <a:t>(Inheritance)</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多态  </a:t>
            </a:r>
            <a:r>
              <a:rPr lang="en-US" altLang="zh-CN" sz="2400" dirty="0">
                <a:solidFill>
                  <a:srgbClr val="0000FF"/>
                </a:solidFill>
                <a:ea typeface="宋体" pitchFamily="2" charset="-122"/>
                <a:cs typeface="Times New Roman" pitchFamily="18" charset="0"/>
              </a:rPr>
              <a:t>(Polymorphism)</a:t>
            </a:r>
          </a:p>
          <a:p>
            <a:pPr marL="342900" indent="-342900">
              <a:spcBef>
                <a:spcPct val="20000"/>
              </a:spcBef>
            </a:pPr>
            <a:r>
              <a:rPr lang="en-US" altLang="zh-CN" sz="1800" dirty="0">
                <a:ea typeface="宋体" pitchFamily="2" charset="-122"/>
                <a:cs typeface="Times New Roman" pitchFamily="18" charset="0"/>
              </a:rPr>
              <a:t> </a:t>
            </a:r>
          </a:p>
        </p:txBody>
      </p:sp>
      <p:sp>
        <p:nvSpPr>
          <p:cNvPr id="2" name="TextBox 1"/>
          <p:cNvSpPr txBox="1"/>
          <p:nvPr/>
        </p:nvSpPr>
        <p:spPr>
          <a:xfrm>
            <a:off x="1043608" y="5877272"/>
            <a:ext cx="6336704" cy="646331"/>
          </a:xfrm>
          <a:prstGeom prst="rect">
            <a:avLst/>
          </a:prstGeom>
          <a:noFill/>
        </p:spPr>
        <p:txBody>
          <a:bodyPr wrap="square" rtlCol="0">
            <a:spAutoFit/>
          </a:bodyPr>
          <a:lstStyle/>
          <a:p>
            <a:r>
              <a:rPr lang="en-US" altLang="zh-CN" dirty="0" smtClean="0"/>
              <a:t>OOP: Object Oriented Programming  </a:t>
            </a:r>
          </a:p>
          <a:p>
            <a:r>
              <a:rPr lang="zh-CN" altLang="en-US" dirty="0" smtClean="0"/>
              <a:t>面向过程：</a:t>
            </a:r>
            <a:r>
              <a:rPr lang="en-US" altLang="zh-CN" dirty="0"/>
              <a:t>procedure oriented programming</a:t>
            </a:r>
            <a:endParaRPr lang="zh-CN" altLang="en-US" dirty="0"/>
          </a:p>
        </p:txBody>
      </p:sp>
    </p:spTree>
    <p:extLst>
      <p:ext uri="{BB962C8B-B14F-4D97-AF65-F5344CB8AC3E}">
        <p14:creationId xmlns:p14="http://schemas.microsoft.com/office/powerpoint/2010/main" val="4060163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776679"/>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a:t>
            </a:r>
            <a:r>
              <a:rPr lang="zh-CN" altLang="en-US" sz="3600" b="1" dirty="0" smtClean="0">
                <a:ea typeface="宋体" pitchFamily="2" charset="-122"/>
                <a:cs typeface="Times New Roman" pitchFamily="18" charset="0"/>
              </a:rPr>
              <a:t>传递</a:t>
            </a:r>
            <a:endParaRPr lang="zh-CN" altLang="en-US" sz="3600" dirty="0">
              <a:ea typeface="宋体" pitchFamily="2" charset="-122"/>
            </a:endParaRPr>
          </a:p>
        </p:txBody>
      </p:sp>
      <p:sp>
        <p:nvSpPr>
          <p:cNvPr id="2" name="TextBox 1"/>
          <p:cNvSpPr txBox="1"/>
          <p:nvPr/>
        </p:nvSpPr>
        <p:spPr>
          <a:xfrm>
            <a:off x="179512" y="1226983"/>
            <a:ext cx="8784976" cy="5632311"/>
          </a:xfrm>
          <a:prstGeom prst="rect">
            <a:avLst/>
          </a:prstGeom>
          <a:noFill/>
        </p:spPr>
        <p:txBody>
          <a:bodyPr wrap="square" rtlCol="0">
            <a:spAutoFit/>
          </a:bodyPr>
          <a:lstStyle/>
          <a:p>
            <a:r>
              <a:rPr lang="en-US" altLang="zh-CN" sz="2400" dirty="0">
                <a:solidFill>
                  <a:srgbClr val="C00000"/>
                </a:solidFill>
                <a:ea typeface="宋体" pitchFamily="2" charset="-122"/>
              </a:rPr>
              <a:t>public class </a:t>
            </a:r>
            <a:r>
              <a:rPr lang="en-US" altLang="zh-CN" sz="2400" dirty="0" err="1">
                <a:solidFill>
                  <a:srgbClr val="C00000"/>
                </a:solidFill>
                <a:ea typeface="宋体" pitchFamily="2" charset="-122"/>
              </a:rPr>
              <a:t>Test</a:t>
            </a:r>
            <a:r>
              <a:rPr lang="en-US" altLang="zh-CN" sz="2400" dirty="0" err="1" smtClean="0">
                <a:solidFill>
                  <a:srgbClr val="C00000"/>
                </a:solidFill>
                <a:ea typeface="宋体" pitchFamily="2" charset="-122"/>
              </a:rPr>
              <a:t>Transfer</a:t>
            </a:r>
            <a:r>
              <a:rPr lang="en-US" altLang="zh-CN" sz="2400" dirty="0" smtClean="0">
                <a:solidFill>
                  <a:srgbClr val="C00000"/>
                </a:solidFill>
                <a:ea typeface="宋体" pitchFamily="2" charset="-122"/>
              </a:rPr>
              <a:t> {</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public static void swap(</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 </a:t>
            </a:r>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err="1" smtClean="0">
                <a:solidFill>
                  <a:srgbClr val="C00000"/>
                </a:solidFill>
                <a:ea typeface="宋体" pitchFamily="2" charset="-122"/>
              </a:rPr>
              <a:t>int</a:t>
            </a:r>
            <a:r>
              <a:rPr lang="en-US" altLang="zh-CN" sz="2400" dirty="0" smtClean="0">
                <a:solidFill>
                  <a:srgbClr val="C00000"/>
                </a:solidFill>
                <a:ea typeface="宋体" pitchFamily="2" charset="-122"/>
              </a:rPr>
              <a:t>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 = </a:t>
            </a:r>
            <a:r>
              <a:rPr lang="en-US" altLang="zh-CN" sz="2400" dirty="0" smtClean="0">
                <a:solidFill>
                  <a:srgbClr val="C00000"/>
                </a:solidFill>
                <a:ea typeface="宋体" pitchFamily="2" charset="-122"/>
              </a:rPr>
              <a:t>a;</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 </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 </a:t>
            </a:r>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("swap</a:t>
            </a:r>
            <a:r>
              <a:rPr lang="zh-CN" altLang="en-US" sz="2400" dirty="0">
                <a:solidFill>
                  <a:srgbClr val="C00000"/>
                </a:solidFill>
                <a:ea typeface="宋体" pitchFamily="2" charset="-122"/>
              </a:rPr>
              <a:t>方法里，</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endParaRPr lang="en-US" altLang="zh-CN" sz="2400" dirty="0" smtClean="0">
              <a:solidFill>
                <a:srgbClr val="C00000"/>
              </a:solidFill>
              <a:ea typeface="宋体" pitchFamily="2" charset="-122"/>
            </a:endParaRPr>
          </a:p>
          <a:p>
            <a:r>
              <a:rPr lang="en-US" altLang="zh-CN" sz="2400" dirty="0" smtClean="0">
                <a:solidFill>
                  <a:srgbClr val="C00000"/>
                </a:solidFill>
                <a:ea typeface="宋体" pitchFamily="2" charset="-122"/>
              </a:rPr>
              <a:t>			+ a + "</a:t>
            </a:r>
            <a:r>
              <a:rPr lang="zh-CN" altLang="en-US" sz="2400" dirty="0" smtClean="0">
                <a:solidFill>
                  <a:srgbClr val="C00000"/>
                </a:solidFill>
                <a:ea typeface="宋体" pitchFamily="2" charset="-122"/>
              </a:rPr>
              <a:t>；</a:t>
            </a:r>
            <a:r>
              <a:rPr lang="en-US" altLang="zh-CN" sz="2400" dirty="0" smtClean="0">
                <a:solidFill>
                  <a:srgbClr val="C00000"/>
                </a:solidFill>
                <a:ea typeface="宋体" pitchFamily="2" charset="-122"/>
              </a:rPr>
              <a:t>b</a:t>
            </a:r>
            <a:r>
              <a:rPr lang="zh-CN" altLang="en-US" sz="2400" dirty="0" smtClean="0">
                <a:solidFill>
                  <a:srgbClr val="C00000"/>
                </a:solidFill>
                <a:ea typeface="宋体" pitchFamily="2" charset="-122"/>
              </a:rPr>
              <a:t>的值是</a:t>
            </a:r>
            <a:r>
              <a:rPr lang="en-US" altLang="zh-CN" sz="2400" dirty="0" smtClean="0">
                <a:solidFill>
                  <a:srgbClr val="C00000"/>
                </a:solidFill>
                <a:ea typeface="宋体" pitchFamily="2" charset="-122"/>
              </a:rPr>
              <a:t>" + b);</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public static void main(String[] </a:t>
            </a:r>
            <a:r>
              <a:rPr lang="en-US" altLang="zh-CN" sz="2400" dirty="0" err="1">
                <a:solidFill>
                  <a:srgbClr val="C00000"/>
                </a:solidFill>
                <a:ea typeface="宋体" pitchFamily="2" charset="-122"/>
              </a:rPr>
              <a:t>args</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 = 6;</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b = 9;</a:t>
            </a:r>
          </a:p>
          <a:p>
            <a:r>
              <a:rPr lang="en-US" altLang="zh-CN" sz="2400" dirty="0">
                <a:solidFill>
                  <a:srgbClr val="C00000"/>
                </a:solidFill>
                <a:ea typeface="宋体" pitchFamily="2" charset="-122"/>
              </a:rPr>
              <a:t>		swap(a , b);</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a:t>
            </a:r>
            <a:r>
              <a:rPr lang="zh-CN" altLang="en-US" sz="2400" dirty="0">
                <a:solidFill>
                  <a:srgbClr val="C00000"/>
                </a:solidFill>
                <a:ea typeface="宋体" pitchFamily="2" charset="-122"/>
              </a:rPr>
              <a:t>交换结束后，变量</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endParaRPr lang="en-US" altLang="zh-CN" sz="2400" dirty="0" smtClean="0">
              <a:solidFill>
                <a:srgbClr val="C00000"/>
              </a:solidFill>
              <a:ea typeface="宋体" pitchFamily="2" charset="-122"/>
            </a:endParaRPr>
          </a:p>
          <a:p>
            <a:r>
              <a:rPr lang="en-US" altLang="zh-CN" sz="2400" dirty="0" smtClean="0">
                <a:solidFill>
                  <a:srgbClr val="C00000"/>
                </a:solidFill>
                <a:ea typeface="宋体" pitchFamily="2" charset="-122"/>
              </a:rPr>
              <a:t>			+ a + "</a:t>
            </a:r>
            <a:r>
              <a:rPr lang="zh-CN" altLang="en-US" sz="2400" dirty="0" smtClean="0">
                <a:solidFill>
                  <a:srgbClr val="C00000"/>
                </a:solidFill>
                <a:ea typeface="宋体" pitchFamily="2" charset="-122"/>
              </a:rPr>
              <a:t>；变量</a:t>
            </a:r>
            <a:r>
              <a:rPr lang="en-US" altLang="zh-CN" sz="2400" dirty="0" smtClean="0">
                <a:solidFill>
                  <a:srgbClr val="C00000"/>
                </a:solidFill>
                <a:ea typeface="宋体" pitchFamily="2" charset="-122"/>
              </a:rPr>
              <a:t>b</a:t>
            </a:r>
            <a:r>
              <a:rPr lang="zh-CN" altLang="en-US" sz="2400" dirty="0" smtClean="0">
                <a:solidFill>
                  <a:srgbClr val="C00000"/>
                </a:solidFill>
                <a:ea typeface="宋体" pitchFamily="2" charset="-122"/>
              </a:rPr>
              <a:t>的值是</a:t>
            </a:r>
            <a:r>
              <a:rPr lang="en-US" altLang="zh-CN" sz="2400" dirty="0" smtClean="0">
                <a:solidFill>
                  <a:srgbClr val="C00000"/>
                </a:solidFill>
                <a:ea typeface="宋体" pitchFamily="2" charset="-122"/>
              </a:rPr>
              <a:t>" + b);</a:t>
            </a:r>
          </a:p>
          <a:p>
            <a:r>
              <a:rPr lang="en-US" altLang="zh-CN" sz="2400" dirty="0" smtClean="0">
                <a:solidFill>
                  <a:srgbClr val="C00000"/>
                </a:solidFill>
                <a:ea typeface="宋体" pitchFamily="2" charset="-122"/>
              </a:rPr>
              <a:t>}  }</a:t>
            </a:r>
            <a:endParaRPr lang="zh-CN" altLang="en-US" sz="2400"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a:t>
            </a:r>
            <a:r>
              <a:rPr lang="zh-CN" altLang="en-US" sz="3200" b="1" dirty="0" smtClean="0">
                <a:solidFill>
                  <a:schemeClr val="tx1"/>
                </a:solidFill>
                <a:ea typeface="宋体" pitchFamily="2" charset="-122"/>
              </a:rPr>
              <a:t>输出结果</a:t>
            </a:r>
            <a:endParaRPr lang="zh-CN" altLang="en-US" sz="3200" b="1" dirty="0">
              <a:solidFill>
                <a:schemeClr val="tx1"/>
              </a:solidFill>
              <a:ea typeface="宋体" pitchFamily="2" charset="-122"/>
            </a:endParaRPr>
          </a:p>
        </p:txBody>
      </p:sp>
    </p:spTree>
    <p:extLst>
      <p:ext uri="{BB962C8B-B14F-4D97-AF65-F5344CB8AC3E}">
        <p14:creationId xmlns:p14="http://schemas.microsoft.com/office/powerpoint/2010/main" val="40255453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692696"/>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a:t>
            </a:r>
            <a:r>
              <a:rPr lang="zh-CN" altLang="en-US" sz="3600" b="1" dirty="0" smtClean="0">
                <a:ea typeface="宋体" pitchFamily="2" charset="-122"/>
                <a:cs typeface="Times New Roman" pitchFamily="18" charset="0"/>
              </a:rPr>
              <a:t>传递</a:t>
            </a:r>
            <a:endParaRPr lang="zh-CN" altLang="en-US" sz="3600" dirty="0">
              <a:ea typeface="宋体" pitchFamily="2" charset="-122"/>
            </a:endParaRPr>
          </a:p>
        </p:txBody>
      </p:sp>
      <p:sp>
        <p:nvSpPr>
          <p:cNvPr id="2" name="TextBox 1"/>
          <p:cNvSpPr txBox="1"/>
          <p:nvPr/>
        </p:nvSpPr>
        <p:spPr>
          <a:xfrm>
            <a:off x="251520" y="1000221"/>
            <a:ext cx="8712968" cy="5909310"/>
          </a:xfrm>
          <a:prstGeom prst="rect">
            <a:avLst/>
          </a:prstGeom>
          <a:noFill/>
        </p:spPr>
        <p:txBody>
          <a:bodyPr wrap="square" rtlCol="0">
            <a:spAutoFit/>
          </a:bodyPr>
          <a:lstStyle/>
          <a:p>
            <a:r>
              <a:rPr lang="en-US" altLang="zh-CN" b="1" dirty="0">
                <a:solidFill>
                  <a:srgbClr val="C00000"/>
                </a:solidFill>
                <a:ea typeface="宋体" pitchFamily="2" charset="-122"/>
              </a:rPr>
              <a:t>class </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a;</a:t>
            </a: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b;</a:t>
            </a:r>
          </a:p>
          <a:p>
            <a:r>
              <a:rPr lang="en-US" altLang="zh-CN" b="1" dirty="0">
                <a:solidFill>
                  <a:srgbClr val="C00000"/>
                </a:solidFill>
                <a:ea typeface="宋体" pitchFamily="2" charset="-122"/>
              </a:rPr>
              <a:t>}</a:t>
            </a:r>
          </a:p>
          <a:p>
            <a:r>
              <a:rPr lang="en-US" altLang="zh-CN" b="1" dirty="0">
                <a:solidFill>
                  <a:srgbClr val="C00000"/>
                </a:solidFill>
                <a:ea typeface="宋体" pitchFamily="2" charset="-122"/>
              </a:rPr>
              <a:t>public class </a:t>
            </a:r>
            <a:r>
              <a:rPr lang="en-US" altLang="zh-CN" b="1" dirty="0" smtClean="0">
                <a:solidFill>
                  <a:srgbClr val="C00000"/>
                </a:solidFill>
                <a:ea typeface="宋体" pitchFamily="2" charset="-122"/>
              </a:rPr>
              <a:t>TestTransfer1 {</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public static void </a:t>
            </a:r>
            <a:r>
              <a:rPr lang="en-US" altLang="zh-CN" b="1" dirty="0" smtClean="0">
                <a:solidFill>
                  <a:srgbClr val="C00000"/>
                </a:solidFill>
                <a:ea typeface="宋体" pitchFamily="2" charset="-122"/>
              </a:rPr>
              <a:t>swap(</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 ds){</a:t>
            </a:r>
            <a:endParaRPr lang="en-US" altLang="zh-CN" b="1" dirty="0">
              <a:solidFill>
                <a:srgbClr val="C00000"/>
              </a:solidFill>
              <a:ea typeface="宋体" pitchFamily="2" charset="-122"/>
            </a:endParaRPr>
          </a:p>
          <a:p>
            <a:r>
              <a:rPr lang="zh-CN" altLang="en-US" b="1" dirty="0">
                <a:solidFill>
                  <a:srgbClr val="C00000"/>
                </a:solidFill>
                <a:ea typeface="宋体" pitchFamily="2" charset="-122"/>
              </a:rPr>
              <a:t>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a:t>
            </a:r>
            <a:r>
              <a:rPr lang="en-US" altLang="zh-CN" b="1" dirty="0" err="1">
                <a:solidFill>
                  <a:srgbClr val="C00000"/>
                </a:solidFill>
                <a:ea typeface="宋体" pitchFamily="2" charset="-122"/>
              </a:rPr>
              <a:t>tmp</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en-US" altLang="zh-CN" b="1" dirty="0" err="1">
                <a:solidFill>
                  <a:srgbClr val="C00000"/>
                </a:solidFill>
                <a:ea typeface="宋体" pitchFamily="2" charset="-122"/>
              </a:rPr>
              <a:t>tmp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("swap</a:t>
            </a:r>
            <a:r>
              <a:rPr lang="zh-CN" altLang="en-US" b="1" dirty="0">
                <a:solidFill>
                  <a:srgbClr val="C00000"/>
                </a:solidFill>
                <a:ea typeface="宋体" pitchFamily="2" charset="-122"/>
              </a:rPr>
              <a:t>方法里，</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a:t>
            </a:r>
          </a:p>
          <a:p>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	public static void main(String[] </a:t>
            </a:r>
            <a:r>
              <a:rPr lang="en-US" altLang="zh-CN" b="1" dirty="0" err="1">
                <a:solidFill>
                  <a:srgbClr val="C00000"/>
                </a:solidFill>
                <a:ea typeface="宋体" pitchFamily="2" charset="-122"/>
              </a:rPr>
              <a:t>args</a:t>
            </a:r>
            <a:r>
              <a:rPr lang="en-US" altLang="zh-CN" b="1" dirty="0">
                <a:solidFill>
                  <a:srgbClr val="C00000"/>
                </a:solidFill>
                <a:ea typeface="宋体" pitchFamily="2" charset="-122"/>
              </a:rPr>
              <a:t>) </a:t>
            </a:r>
            <a:r>
              <a:rPr lang="en-US" altLang="zh-CN" b="1" dirty="0" smtClean="0">
                <a:solidFill>
                  <a:srgbClr val="C00000"/>
                </a:solidFill>
                <a:ea typeface="宋体" pitchFamily="2" charset="-122"/>
              </a:rPr>
              <a:t>{</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 ds </a:t>
            </a:r>
            <a:r>
              <a:rPr lang="en-US" altLang="zh-CN" b="1" dirty="0">
                <a:solidFill>
                  <a:srgbClr val="C00000"/>
                </a:solidFill>
                <a:ea typeface="宋体" pitchFamily="2" charset="-122"/>
              </a:rPr>
              <a:t>= new </a:t>
            </a:r>
            <a:r>
              <a:rPr lang="en-US" altLang="zh-CN" b="1" dirty="0" err="1" smtClean="0">
                <a:solidFill>
                  <a:srgbClr val="C00000"/>
                </a:solidFill>
                <a:ea typeface="宋体" pitchFamily="2" charset="-122"/>
              </a:rPr>
              <a:t>DataSwap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6;</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9;</a:t>
            </a:r>
          </a:p>
          <a:p>
            <a:r>
              <a:rPr lang="en-US" altLang="zh-CN" b="1" dirty="0">
                <a:solidFill>
                  <a:srgbClr val="C00000"/>
                </a:solidFill>
                <a:ea typeface="宋体" pitchFamily="2" charset="-122"/>
              </a:rPr>
              <a:t>		</a:t>
            </a:r>
            <a:r>
              <a:rPr lang="en-US" altLang="zh-CN" b="1" dirty="0" smtClean="0">
                <a:solidFill>
                  <a:srgbClr val="C00000"/>
                </a:solidFill>
                <a:ea typeface="宋体" pitchFamily="2" charset="-122"/>
              </a:rPr>
              <a:t>swap(ds);</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a:t>
            </a:r>
            <a:r>
              <a:rPr lang="zh-CN" altLang="en-US" b="1" dirty="0">
                <a:solidFill>
                  <a:srgbClr val="C00000"/>
                </a:solidFill>
                <a:ea typeface="宋体" pitchFamily="2" charset="-122"/>
              </a:rPr>
              <a:t>交换结束后，</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a:t>
            </a:r>
          </a:p>
          <a:p>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a:t>
            </a:r>
            <a:endParaRPr lang="zh-CN" altLang="en-US" b="1"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a:t>
            </a:r>
            <a:r>
              <a:rPr lang="zh-CN" altLang="en-US" sz="3200" b="1" dirty="0" smtClean="0">
                <a:solidFill>
                  <a:schemeClr val="tx1"/>
                </a:solidFill>
                <a:ea typeface="宋体" pitchFamily="2" charset="-122"/>
              </a:rPr>
              <a:t>输出结果</a:t>
            </a:r>
            <a:endParaRPr lang="zh-CN" altLang="en-US" sz="3200" b="1" dirty="0">
              <a:solidFill>
                <a:schemeClr val="tx1"/>
              </a:solidFill>
              <a:ea typeface="宋体" pitchFamily="2" charset="-122"/>
            </a:endParaRPr>
          </a:p>
        </p:txBody>
      </p:sp>
    </p:spTree>
    <p:extLst>
      <p:ext uri="{BB962C8B-B14F-4D97-AF65-F5344CB8AC3E}">
        <p14:creationId xmlns:p14="http://schemas.microsoft.com/office/powerpoint/2010/main" val="23069508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79712" y="1196752"/>
            <a:ext cx="1152128" cy="460851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979712" y="5373216"/>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979712" y="4941168"/>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979712" y="4509120"/>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79712" y="4077072"/>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 name="左大括号 10"/>
          <p:cNvSpPr/>
          <p:nvPr/>
        </p:nvSpPr>
        <p:spPr>
          <a:xfrm>
            <a:off x="1610108" y="4941168"/>
            <a:ext cx="360040" cy="864096"/>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a:off x="1625824" y="4077072"/>
            <a:ext cx="360040" cy="864096"/>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539552" y="5229200"/>
            <a:ext cx="936104" cy="369332"/>
          </a:xfrm>
          <a:prstGeom prst="rect">
            <a:avLst/>
          </a:prstGeom>
          <a:noFill/>
        </p:spPr>
        <p:txBody>
          <a:bodyPr wrap="square" rtlCol="0">
            <a:spAutoFit/>
          </a:bodyPr>
          <a:lstStyle/>
          <a:p>
            <a:r>
              <a:rPr lang="en-US" altLang="zh-CN" dirty="0" smtClean="0"/>
              <a:t>main</a:t>
            </a:r>
            <a:endParaRPr lang="zh-CN" altLang="en-US" dirty="0"/>
          </a:p>
        </p:txBody>
      </p:sp>
      <p:sp>
        <p:nvSpPr>
          <p:cNvPr id="14" name="TextBox 13"/>
          <p:cNvSpPr txBox="1"/>
          <p:nvPr/>
        </p:nvSpPr>
        <p:spPr>
          <a:xfrm>
            <a:off x="674004" y="4324454"/>
            <a:ext cx="936104" cy="369332"/>
          </a:xfrm>
          <a:prstGeom prst="rect">
            <a:avLst/>
          </a:prstGeom>
          <a:noFill/>
        </p:spPr>
        <p:txBody>
          <a:bodyPr wrap="square" rtlCol="0">
            <a:spAutoFit/>
          </a:bodyPr>
          <a:lstStyle/>
          <a:p>
            <a:r>
              <a:rPr lang="en-US" altLang="zh-CN" dirty="0" smtClean="0"/>
              <a:t>swap</a:t>
            </a:r>
            <a:endParaRPr lang="zh-CN" altLang="en-US" dirty="0"/>
          </a:p>
        </p:txBody>
      </p:sp>
      <p:sp>
        <p:nvSpPr>
          <p:cNvPr id="15" name="TextBox 14"/>
          <p:cNvSpPr txBox="1"/>
          <p:nvPr/>
        </p:nvSpPr>
        <p:spPr>
          <a:xfrm>
            <a:off x="2051720" y="4941168"/>
            <a:ext cx="1080120" cy="369332"/>
          </a:xfrm>
          <a:prstGeom prst="rect">
            <a:avLst/>
          </a:prstGeom>
          <a:noFill/>
        </p:spPr>
        <p:txBody>
          <a:bodyPr wrap="square" rtlCol="0">
            <a:spAutoFit/>
          </a:bodyPr>
          <a:lstStyle/>
          <a:p>
            <a:r>
              <a:rPr lang="en-US" altLang="zh-CN" dirty="0" smtClean="0"/>
              <a:t>a = 5</a:t>
            </a:r>
            <a:endParaRPr lang="zh-CN" altLang="en-US" dirty="0"/>
          </a:p>
        </p:txBody>
      </p:sp>
      <p:sp>
        <p:nvSpPr>
          <p:cNvPr id="16" name="TextBox 15"/>
          <p:cNvSpPr txBox="1"/>
          <p:nvPr/>
        </p:nvSpPr>
        <p:spPr>
          <a:xfrm>
            <a:off x="1941058" y="5390366"/>
            <a:ext cx="1080120" cy="369332"/>
          </a:xfrm>
          <a:prstGeom prst="rect">
            <a:avLst/>
          </a:prstGeom>
          <a:noFill/>
        </p:spPr>
        <p:txBody>
          <a:bodyPr wrap="square" rtlCol="0">
            <a:spAutoFit/>
          </a:bodyPr>
          <a:lstStyle/>
          <a:p>
            <a:r>
              <a:rPr lang="en-US" altLang="zh-CN" dirty="0" smtClean="0"/>
              <a:t>b = 10</a:t>
            </a:r>
            <a:endParaRPr lang="zh-CN" altLang="en-US" dirty="0"/>
          </a:p>
        </p:txBody>
      </p:sp>
      <p:sp>
        <p:nvSpPr>
          <p:cNvPr id="17" name="TextBox 16"/>
          <p:cNvSpPr txBox="1"/>
          <p:nvPr/>
        </p:nvSpPr>
        <p:spPr>
          <a:xfrm>
            <a:off x="1964940" y="4077072"/>
            <a:ext cx="1080120" cy="369332"/>
          </a:xfrm>
          <a:prstGeom prst="rect">
            <a:avLst/>
          </a:prstGeom>
          <a:noFill/>
        </p:spPr>
        <p:txBody>
          <a:bodyPr wrap="square" rtlCol="0">
            <a:spAutoFit/>
          </a:bodyPr>
          <a:lstStyle/>
          <a:p>
            <a:r>
              <a:rPr lang="en-US" altLang="zh-CN" dirty="0" err="1" smtClean="0"/>
              <a:t>i</a:t>
            </a:r>
            <a:r>
              <a:rPr lang="en-US" altLang="zh-CN" dirty="0" smtClean="0"/>
              <a:t>=10</a:t>
            </a:r>
            <a:endParaRPr lang="zh-CN" altLang="en-US" dirty="0"/>
          </a:p>
        </p:txBody>
      </p:sp>
      <p:sp>
        <p:nvSpPr>
          <p:cNvPr id="18" name="TextBox 17"/>
          <p:cNvSpPr txBox="1"/>
          <p:nvPr/>
        </p:nvSpPr>
        <p:spPr>
          <a:xfrm>
            <a:off x="1985864" y="4601308"/>
            <a:ext cx="1080120" cy="369332"/>
          </a:xfrm>
          <a:prstGeom prst="rect">
            <a:avLst/>
          </a:prstGeom>
          <a:noFill/>
        </p:spPr>
        <p:txBody>
          <a:bodyPr wrap="square" rtlCol="0">
            <a:spAutoFit/>
          </a:bodyPr>
          <a:lstStyle/>
          <a:p>
            <a:r>
              <a:rPr lang="en-US" altLang="zh-CN" dirty="0" smtClean="0"/>
              <a:t>j=5</a:t>
            </a:r>
            <a:endParaRPr lang="zh-CN" altLang="en-US" dirty="0"/>
          </a:p>
        </p:txBody>
      </p:sp>
      <p:cxnSp>
        <p:nvCxnSpPr>
          <p:cNvPr id="20" name="直接箭头连接符 19"/>
          <p:cNvCxnSpPr/>
          <p:nvPr/>
        </p:nvCxnSpPr>
        <p:spPr>
          <a:xfrm>
            <a:off x="3347864" y="4324454"/>
            <a:ext cx="0" cy="46152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979712" y="3583596"/>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79712" y="3618421"/>
            <a:ext cx="1080120" cy="369332"/>
          </a:xfrm>
          <a:prstGeom prst="rect">
            <a:avLst/>
          </a:prstGeom>
          <a:noFill/>
        </p:spPr>
        <p:txBody>
          <a:bodyPr wrap="square" rtlCol="0">
            <a:spAutoFit/>
          </a:bodyPr>
          <a:lstStyle/>
          <a:p>
            <a:r>
              <a:rPr lang="en-US" altLang="zh-CN" dirty="0" smtClean="0"/>
              <a:t>temp=5</a:t>
            </a:r>
            <a:endParaRPr lang="zh-CN" altLang="en-US" dirty="0"/>
          </a:p>
        </p:txBody>
      </p:sp>
      <p:cxnSp>
        <p:nvCxnSpPr>
          <p:cNvPr id="3" name="直接连接符 2"/>
          <p:cNvCxnSpPr>
            <a:stCxn id="4" idx="1"/>
          </p:cNvCxnSpPr>
          <p:nvPr/>
        </p:nvCxnSpPr>
        <p:spPr>
          <a:xfrm>
            <a:off x="1979712" y="3501008"/>
            <a:ext cx="1041466" cy="48674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805844" y="3803087"/>
            <a:ext cx="1215334" cy="116755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939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1556792"/>
            <a:ext cx="1008112" cy="460851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15816" y="1412776"/>
            <a:ext cx="5400600" cy="381642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55576" y="5589240"/>
            <a:ext cx="1008112" cy="369332"/>
          </a:xfrm>
          <a:prstGeom prst="rect">
            <a:avLst/>
          </a:prstGeom>
          <a:noFill/>
        </p:spPr>
        <p:txBody>
          <a:bodyPr wrap="square" rtlCol="0">
            <a:spAutoFit/>
          </a:bodyPr>
          <a:lstStyle/>
          <a:p>
            <a:r>
              <a:rPr lang="en-US" altLang="zh-CN" u="sng" dirty="0" err="1" smtClean="0"/>
              <a:t>tav</a:t>
            </a:r>
            <a:r>
              <a:rPr lang="en-US" altLang="zh-CN" u="sng" dirty="0" smtClean="0"/>
              <a:t>:</a:t>
            </a:r>
            <a:endParaRPr lang="zh-CN" altLang="en-US" dirty="0"/>
          </a:p>
        </p:txBody>
      </p:sp>
      <p:sp>
        <p:nvSpPr>
          <p:cNvPr id="7" name="矩形 6"/>
          <p:cNvSpPr/>
          <p:nvPr/>
        </p:nvSpPr>
        <p:spPr>
          <a:xfrm>
            <a:off x="3347864" y="4005064"/>
            <a:ext cx="1944216" cy="93610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1619672" y="4005064"/>
            <a:ext cx="1728192" cy="15841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5576" y="4812668"/>
            <a:ext cx="1314606" cy="369332"/>
          </a:xfrm>
          <a:prstGeom prst="rect">
            <a:avLst/>
          </a:prstGeom>
        </p:spPr>
        <p:txBody>
          <a:bodyPr wrap="square">
            <a:spAutoFit/>
          </a:bodyPr>
          <a:lstStyle/>
          <a:p>
            <a:r>
              <a:rPr lang="en-US" altLang="zh-CN" dirty="0" smtClean="0"/>
              <a:t>d:0x1234</a:t>
            </a:r>
            <a:endParaRPr lang="zh-CN" altLang="en-US" dirty="0"/>
          </a:p>
        </p:txBody>
      </p:sp>
      <p:sp>
        <p:nvSpPr>
          <p:cNvPr id="11" name="矩形 10"/>
          <p:cNvSpPr/>
          <p:nvPr/>
        </p:nvSpPr>
        <p:spPr>
          <a:xfrm>
            <a:off x="3347864" y="2564904"/>
            <a:ext cx="1440160" cy="100811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V="1">
            <a:off x="1619672" y="2564904"/>
            <a:ext cx="1728192" cy="23762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429000" y="2745794"/>
            <a:ext cx="1277888" cy="646331"/>
          </a:xfrm>
          <a:prstGeom prst="rect">
            <a:avLst/>
          </a:prstGeom>
        </p:spPr>
        <p:txBody>
          <a:bodyPr wrap="square">
            <a:spAutoFit/>
          </a:bodyPr>
          <a:lstStyle/>
          <a:p>
            <a:r>
              <a:rPr lang="en-US" altLang="zh-CN" b="1" dirty="0" smtClean="0"/>
              <a:t>a </a:t>
            </a:r>
            <a:r>
              <a:rPr lang="en-US" altLang="zh-CN" b="1" dirty="0"/>
              <a:t>= 5;</a:t>
            </a:r>
          </a:p>
          <a:p>
            <a:r>
              <a:rPr lang="en-US" altLang="zh-CN" b="1" dirty="0" smtClean="0"/>
              <a:t>b </a:t>
            </a:r>
            <a:r>
              <a:rPr lang="en-US" altLang="zh-CN" b="1" dirty="0"/>
              <a:t>= 10;</a:t>
            </a:r>
            <a:endParaRPr lang="zh-CN" altLang="en-US" dirty="0"/>
          </a:p>
        </p:txBody>
      </p:sp>
      <p:sp>
        <p:nvSpPr>
          <p:cNvPr id="15" name="矩形 14"/>
          <p:cNvSpPr/>
          <p:nvPr/>
        </p:nvSpPr>
        <p:spPr>
          <a:xfrm>
            <a:off x="656795" y="3952400"/>
            <a:ext cx="1512168" cy="369332"/>
          </a:xfrm>
          <a:prstGeom prst="rect">
            <a:avLst/>
          </a:prstGeom>
        </p:spPr>
        <p:txBody>
          <a:bodyPr wrap="square">
            <a:spAutoFit/>
          </a:bodyPr>
          <a:lstStyle/>
          <a:p>
            <a:r>
              <a:rPr lang="en-US" altLang="zh-CN" dirty="0" smtClean="0"/>
              <a:t>data:0x1234</a:t>
            </a:r>
            <a:endParaRPr lang="zh-CN" altLang="en-US" dirty="0"/>
          </a:p>
        </p:txBody>
      </p:sp>
      <p:cxnSp>
        <p:nvCxnSpPr>
          <p:cNvPr id="17" name="直接箭头连接符 16"/>
          <p:cNvCxnSpPr/>
          <p:nvPr/>
        </p:nvCxnSpPr>
        <p:spPr>
          <a:xfrm flipV="1">
            <a:off x="1907704" y="2564905"/>
            <a:ext cx="1440160" cy="1558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851920" y="2745794"/>
            <a:ext cx="216024"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851920" y="3068959"/>
            <a:ext cx="216024" cy="252029"/>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19972" y="2745794"/>
            <a:ext cx="468052" cy="646331"/>
          </a:xfrm>
          <a:prstGeom prst="rect">
            <a:avLst/>
          </a:prstGeom>
          <a:noFill/>
        </p:spPr>
        <p:txBody>
          <a:bodyPr wrap="square" rtlCol="0">
            <a:spAutoFit/>
          </a:bodyPr>
          <a:lstStyle/>
          <a:p>
            <a:r>
              <a:rPr lang="en-US" altLang="zh-CN" dirty="0" smtClean="0"/>
              <a:t>10</a:t>
            </a:r>
          </a:p>
          <a:p>
            <a:r>
              <a:rPr lang="en-US" altLang="zh-CN" dirty="0"/>
              <a:t>5</a:t>
            </a:r>
            <a:endParaRPr lang="zh-CN" altLang="en-US" dirty="0"/>
          </a:p>
        </p:txBody>
      </p:sp>
    </p:spTree>
    <p:extLst>
      <p:ext uri="{BB962C8B-B14F-4D97-AF65-F5344CB8AC3E}">
        <p14:creationId xmlns:p14="http://schemas.microsoft.com/office/powerpoint/2010/main" val="10010415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848" y="1066645"/>
            <a:ext cx="4104456" cy="4801314"/>
          </a:xfrm>
          <a:prstGeom prst="rect">
            <a:avLst/>
          </a:prstGeom>
          <a:noFill/>
        </p:spPr>
        <p:txBody>
          <a:bodyPr wrap="square" rtlCol="0">
            <a:spAutoFit/>
          </a:bodyPr>
          <a:lstStyle/>
          <a:p>
            <a:r>
              <a:rPr lang="en-US" altLang="zh-CN" b="1" dirty="0"/>
              <a:t>class Value {</a:t>
            </a:r>
          </a:p>
          <a:p>
            <a:r>
              <a:rPr lang="en-US" altLang="zh-CN" b="1" dirty="0" err="1"/>
              <a:t>int</a:t>
            </a:r>
            <a:r>
              <a:rPr lang="en-US" altLang="zh-CN" b="1" dirty="0"/>
              <a:t> </a:t>
            </a:r>
            <a:r>
              <a:rPr lang="en-US" altLang="zh-CN" b="1" dirty="0" err="1"/>
              <a:t>i</a:t>
            </a:r>
            <a:r>
              <a:rPr lang="en-US" altLang="zh-CN" b="1" dirty="0"/>
              <a:t> = 15;</a:t>
            </a:r>
          </a:p>
          <a:p>
            <a:r>
              <a:rPr lang="en-US" altLang="zh-CN" dirty="0" smtClean="0"/>
              <a:t>}</a:t>
            </a:r>
            <a:endParaRPr lang="zh-CN" altLang="en-US" dirty="0"/>
          </a:p>
          <a:p>
            <a:r>
              <a:rPr lang="en-US" altLang="zh-CN" b="1" dirty="0"/>
              <a:t>class Test {</a:t>
            </a:r>
          </a:p>
          <a:p>
            <a:r>
              <a:rPr lang="en-US" altLang="zh-CN" b="1" dirty="0"/>
              <a:t>public static void main(String </a:t>
            </a:r>
            <a:r>
              <a:rPr lang="en-US" altLang="zh-CN" b="1" dirty="0" err="1"/>
              <a:t>argv</a:t>
            </a:r>
            <a:r>
              <a:rPr lang="en-US" altLang="zh-CN" b="1" dirty="0"/>
              <a:t>[]) {</a:t>
            </a:r>
          </a:p>
          <a:p>
            <a:r>
              <a:rPr lang="en-US" altLang="zh-CN" dirty="0"/>
              <a:t>Test t = </a:t>
            </a:r>
            <a:r>
              <a:rPr lang="en-US" altLang="zh-CN" b="1" dirty="0"/>
              <a:t>new Test();</a:t>
            </a:r>
          </a:p>
          <a:p>
            <a:r>
              <a:rPr lang="en-US" altLang="zh-CN" dirty="0" err="1"/>
              <a:t>t.first</a:t>
            </a:r>
            <a:r>
              <a:rPr lang="en-US" altLang="zh-CN" dirty="0"/>
              <a:t>();</a:t>
            </a:r>
          </a:p>
          <a:p>
            <a:r>
              <a:rPr lang="en-US" altLang="zh-CN" dirty="0"/>
              <a:t>}</a:t>
            </a:r>
          </a:p>
          <a:p>
            <a:endParaRPr lang="zh-CN" altLang="en-US" dirty="0"/>
          </a:p>
          <a:p>
            <a:r>
              <a:rPr lang="en-US" altLang="zh-CN" b="1" dirty="0"/>
              <a:t>public void first() {</a:t>
            </a:r>
          </a:p>
          <a:p>
            <a:r>
              <a:rPr lang="en-US" altLang="zh-CN" b="1" dirty="0" err="1"/>
              <a:t>int</a:t>
            </a:r>
            <a:r>
              <a:rPr lang="en-US" altLang="zh-CN" b="1" dirty="0"/>
              <a:t> </a:t>
            </a:r>
            <a:r>
              <a:rPr lang="en-US" altLang="zh-CN" b="1" dirty="0" err="1"/>
              <a:t>i</a:t>
            </a:r>
            <a:r>
              <a:rPr lang="en-US" altLang="zh-CN" b="1" dirty="0"/>
              <a:t> = 5;</a:t>
            </a:r>
          </a:p>
          <a:p>
            <a:r>
              <a:rPr lang="en-US" altLang="zh-CN" dirty="0"/>
              <a:t>Value v = </a:t>
            </a:r>
            <a:r>
              <a:rPr lang="en-US" altLang="zh-CN" b="1" dirty="0"/>
              <a:t>new Value();</a:t>
            </a:r>
          </a:p>
          <a:p>
            <a:r>
              <a:rPr lang="en-US" altLang="zh-CN" dirty="0" err="1"/>
              <a:t>v.i</a:t>
            </a:r>
            <a:r>
              <a:rPr lang="en-US" altLang="zh-CN" dirty="0"/>
              <a:t> = 25;</a:t>
            </a:r>
          </a:p>
          <a:p>
            <a:r>
              <a:rPr lang="en-US" altLang="zh-CN" dirty="0"/>
              <a:t>second(v, </a:t>
            </a:r>
            <a:r>
              <a:rPr lang="en-US" altLang="zh-CN" dirty="0" err="1"/>
              <a:t>i</a:t>
            </a:r>
            <a:r>
              <a:rPr lang="en-US" altLang="zh-CN" dirty="0"/>
              <a:t>);</a:t>
            </a:r>
          </a:p>
          <a:p>
            <a:r>
              <a:rPr lang="en-US" altLang="zh-CN" dirty="0" err="1"/>
              <a:t>System.</a:t>
            </a:r>
            <a:r>
              <a:rPr lang="en-US" altLang="zh-CN" i="1" dirty="0" err="1"/>
              <a:t>out.println</a:t>
            </a:r>
            <a:r>
              <a:rPr lang="en-US" altLang="zh-CN" i="1" dirty="0"/>
              <a:t>(</a:t>
            </a:r>
            <a:r>
              <a:rPr lang="en-US" altLang="zh-CN" i="1" dirty="0" err="1"/>
              <a:t>v.i</a:t>
            </a:r>
            <a:r>
              <a:rPr lang="en-US" altLang="zh-CN" i="1" dirty="0"/>
              <a:t>);</a:t>
            </a:r>
          </a:p>
          <a:p>
            <a:r>
              <a:rPr lang="en-US" altLang="zh-CN" dirty="0"/>
              <a:t>}</a:t>
            </a:r>
          </a:p>
          <a:p>
            <a:endParaRPr lang="zh-CN" altLang="en-US" dirty="0"/>
          </a:p>
        </p:txBody>
      </p:sp>
      <p:sp>
        <p:nvSpPr>
          <p:cNvPr id="5" name="TextBox 4"/>
          <p:cNvSpPr txBox="1"/>
          <p:nvPr/>
        </p:nvSpPr>
        <p:spPr>
          <a:xfrm>
            <a:off x="4572000" y="3453393"/>
            <a:ext cx="3816424" cy="2585323"/>
          </a:xfrm>
          <a:prstGeom prst="rect">
            <a:avLst/>
          </a:prstGeom>
          <a:noFill/>
        </p:spPr>
        <p:txBody>
          <a:bodyPr wrap="square" rtlCol="0">
            <a:spAutoFit/>
          </a:bodyPr>
          <a:lstStyle/>
          <a:p>
            <a:r>
              <a:rPr lang="en-US" altLang="zh-CN" b="1" dirty="0"/>
              <a:t>public void second(Value v, </a:t>
            </a:r>
            <a:r>
              <a:rPr lang="en-US" altLang="zh-CN" b="1" dirty="0" err="1"/>
              <a:t>int</a:t>
            </a:r>
            <a:r>
              <a:rPr lang="en-US" altLang="zh-CN" b="1" dirty="0"/>
              <a:t> </a:t>
            </a:r>
            <a:r>
              <a:rPr lang="en-US" altLang="zh-CN" b="1" dirty="0" err="1"/>
              <a:t>i</a:t>
            </a:r>
            <a:r>
              <a:rPr lang="en-US" altLang="zh-CN" b="1" dirty="0"/>
              <a:t>) {</a:t>
            </a:r>
          </a:p>
          <a:p>
            <a:r>
              <a:rPr lang="en-US" altLang="zh-CN" dirty="0" err="1"/>
              <a:t>i</a:t>
            </a:r>
            <a:r>
              <a:rPr lang="en-US" altLang="zh-CN" dirty="0"/>
              <a:t> = 0;</a:t>
            </a:r>
          </a:p>
          <a:p>
            <a:r>
              <a:rPr lang="en-US" altLang="zh-CN" dirty="0" err="1"/>
              <a:t>v.i</a:t>
            </a:r>
            <a:r>
              <a:rPr lang="en-US" altLang="zh-CN" dirty="0"/>
              <a:t> = 20;</a:t>
            </a:r>
          </a:p>
          <a:p>
            <a:r>
              <a:rPr lang="en-US" altLang="zh-CN" dirty="0"/>
              <a:t>Value </a:t>
            </a:r>
            <a:r>
              <a:rPr lang="en-US" altLang="zh-CN" dirty="0" err="1"/>
              <a:t>val</a:t>
            </a:r>
            <a:r>
              <a:rPr lang="en-US" altLang="zh-CN" dirty="0"/>
              <a:t> = </a:t>
            </a:r>
            <a:r>
              <a:rPr lang="en-US" altLang="zh-CN" b="1" dirty="0"/>
              <a:t>new Value();</a:t>
            </a:r>
          </a:p>
          <a:p>
            <a:r>
              <a:rPr lang="en-US" altLang="zh-CN" dirty="0"/>
              <a:t>v = </a:t>
            </a:r>
            <a:r>
              <a:rPr lang="en-US" altLang="zh-CN" dirty="0" err="1"/>
              <a:t>val</a:t>
            </a:r>
            <a:r>
              <a:rPr lang="en-US" altLang="zh-CN" dirty="0"/>
              <a:t>;</a:t>
            </a:r>
          </a:p>
          <a:p>
            <a:r>
              <a:rPr lang="en-US" altLang="zh-CN" dirty="0" err="1"/>
              <a:t>System.</a:t>
            </a:r>
            <a:r>
              <a:rPr lang="en-US" altLang="zh-CN" i="1" dirty="0" err="1"/>
              <a:t>out.println</a:t>
            </a:r>
            <a:r>
              <a:rPr lang="en-US" altLang="zh-CN" i="1" dirty="0"/>
              <a:t>(</a:t>
            </a:r>
            <a:r>
              <a:rPr lang="en-US" altLang="zh-CN" i="1" dirty="0" err="1"/>
              <a:t>v.i</a:t>
            </a:r>
            <a:r>
              <a:rPr lang="en-US" altLang="zh-CN" i="1" dirty="0"/>
              <a:t> + " " + </a:t>
            </a:r>
            <a:r>
              <a:rPr lang="en-US" altLang="zh-CN" i="1" dirty="0" err="1"/>
              <a:t>i</a:t>
            </a:r>
            <a:r>
              <a:rPr lang="en-US" altLang="zh-CN" i="1" dirty="0"/>
              <a:t>);</a:t>
            </a:r>
          </a:p>
          <a:p>
            <a:r>
              <a:rPr lang="en-US" altLang="zh-CN" dirty="0"/>
              <a:t>}</a:t>
            </a:r>
          </a:p>
          <a:p>
            <a:r>
              <a:rPr lang="en-US" altLang="zh-CN" dirty="0"/>
              <a:t>}</a:t>
            </a:r>
            <a:endParaRPr lang="zh-CN" altLang="en-US" dirty="0"/>
          </a:p>
          <a:p>
            <a:endParaRPr lang="zh-CN" altLang="en-US" dirty="0"/>
          </a:p>
        </p:txBody>
      </p:sp>
    </p:spTree>
    <p:extLst>
      <p:ext uri="{BB962C8B-B14F-4D97-AF65-F5344CB8AC3E}">
        <p14:creationId xmlns:p14="http://schemas.microsoft.com/office/powerpoint/2010/main" val="6955503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584" y="1196752"/>
            <a:ext cx="936104" cy="50405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39752" y="1196752"/>
            <a:ext cx="5688632" cy="43204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827584" y="5867980"/>
            <a:ext cx="1368152" cy="369332"/>
          </a:xfrm>
          <a:prstGeom prst="rect">
            <a:avLst/>
          </a:prstGeom>
          <a:noFill/>
        </p:spPr>
        <p:txBody>
          <a:bodyPr wrap="square" rtlCol="0">
            <a:spAutoFit/>
          </a:bodyPr>
          <a:lstStyle/>
          <a:p>
            <a:r>
              <a:rPr lang="en-US" altLang="zh-CN" dirty="0" smtClean="0"/>
              <a:t>t:</a:t>
            </a:r>
            <a:endParaRPr lang="zh-CN" altLang="en-US" dirty="0"/>
          </a:p>
        </p:txBody>
      </p:sp>
      <p:sp>
        <p:nvSpPr>
          <p:cNvPr id="7" name="矩形 6"/>
          <p:cNvSpPr/>
          <p:nvPr/>
        </p:nvSpPr>
        <p:spPr>
          <a:xfrm>
            <a:off x="2843808" y="4653136"/>
            <a:ext cx="1512168" cy="720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6" idx="0"/>
          </p:cNvCxnSpPr>
          <p:nvPr/>
        </p:nvCxnSpPr>
        <p:spPr>
          <a:xfrm flipV="1">
            <a:off x="1511660" y="4653136"/>
            <a:ext cx="1332148" cy="12148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55976" y="4941168"/>
            <a:ext cx="1080120" cy="369332"/>
          </a:xfrm>
          <a:prstGeom prst="rect">
            <a:avLst/>
          </a:prstGeom>
          <a:noFill/>
        </p:spPr>
        <p:txBody>
          <a:bodyPr wrap="square" rtlCol="0">
            <a:spAutoFit/>
          </a:bodyPr>
          <a:lstStyle/>
          <a:p>
            <a:r>
              <a:rPr lang="en-US" altLang="zh-CN" dirty="0" smtClean="0"/>
              <a:t>new Test()</a:t>
            </a:r>
            <a:endParaRPr lang="zh-CN" altLang="en-US" dirty="0"/>
          </a:p>
        </p:txBody>
      </p:sp>
      <p:sp>
        <p:nvSpPr>
          <p:cNvPr id="11" name="TextBox 10"/>
          <p:cNvSpPr txBox="1"/>
          <p:nvPr/>
        </p:nvSpPr>
        <p:spPr>
          <a:xfrm>
            <a:off x="827584" y="5125834"/>
            <a:ext cx="936104" cy="369332"/>
          </a:xfrm>
          <a:prstGeom prst="rect">
            <a:avLst/>
          </a:prstGeom>
          <a:noFill/>
        </p:spPr>
        <p:txBody>
          <a:bodyPr wrap="square" rtlCol="0">
            <a:spAutoFit/>
          </a:bodyPr>
          <a:lstStyle/>
          <a:p>
            <a:r>
              <a:rPr lang="en-US" altLang="zh-CN" dirty="0" smtClean="0"/>
              <a:t>i:5</a:t>
            </a:r>
            <a:endParaRPr lang="zh-CN" altLang="en-US" dirty="0"/>
          </a:p>
        </p:txBody>
      </p:sp>
      <p:sp>
        <p:nvSpPr>
          <p:cNvPr id="12" name="TextBox 11"/>
          <p:cNvSpPr txBox="1"/>
          <p:nvPr/>
        </p:nvSpPr>
        <p:spPr>
          <a:xfrm>
            <a:off x="827584" y="4581128"/>
            <a:ext cx="1080120" cy="369332"/>
          </a:xfrm>
          <a:prstGeom prst="rect">
            <a:avLst/>
          </a:prstGeom>
          <a:noFill/>
        </p:spPr>
        <p:txBody>
          <a:bodyPr wrap="square" rtlCol="0">
            <a:spAutoFit/>
          </a:bodyPr>
          <a:lstStyle/>
          <a:p>
            <a:r>
              <a:rPr lang="en-US" altLang="zh-CN" dirty="0" smtClean="0"/>
              <a:t>v:0x1234</a:t>
            </a:r>
            <a:endParaRPr lang="zh-CN" altLang="en-US" dirty="0"/>
          </a:p>
        </p:txBody>
      </p:sp>
      <p:sp>
        <p:nvSpPr>
          <p:cNvPr id="13" name="矩形 12"/>
          <p:cNvSpPr/>
          <p:nvPr/>
        </p:nvSpPr>
        <p:spPr>
          <a:xfrm>
            <a:off x="2843808" y="3501008"/>
            <a:ext cx="1512168" cy="720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995936" y="3140968"/>
            <a:ext cx="1440160" cy="369332"/>
          </a:xfrm>
          <a:prstGeom prst="rect">
            <a:avLst/>
          </a:prstGeom>
          <a:noFill/>
        </p:spPr>
        <p:txBody>
          <a:bodyPr wrap="square" rtlCol="0">
            <a:spAutoFit/>
          </a:bodyPr>
          <a:lstStyle/>
          <a:p>
            <a:r>
              <a:rPr lang="en-US" altLang="zh-CN" dirty="0" smtClean="0"/>
              <a:t>new Value()</a:t>
            </a:r>
            <a:endParaRPr lang="zh-CN" altLang="en-US" dirty="0"/>
          </a:p>
        </p:txBody>
      </p:sp>
      <p:cxnSp>
        <p:nvCxnSpPr>
          <p:cNvPr id="16" name="直接连接符 15"/>
          <p:cNvCxnSpPr/>
          <p:nvPr/>
        </p:nvCxnSpPr>
        <p:spPr>
          <a:xfrm>
            <a:off x="2771800" y="3356992"/>
            <a:ext cx="72008"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83768" y="2924944"/>
            <a:ext cx="1116124" cy="369332"/>
          </a:xfrm>
          <a:prstGeom prst="rect">
            <a:avLst/>
          </a:prstGeom>
          <a:noFill/>
        </p:spPr>
        <p:txBody>
          <a:bodyPr wrap="square" rtlCol="0">
            <a:spAutoFit/>
          </a:bodyPr>
          <a:lstStyle/>
          <a:p>
            <a:r>
              <a:rPr lang="en-US" altLang="zh-CN" dirty="0" smtClean="0"/>
              <a:t>0x1234</a:t>
            </a:r>
            <a:endParaRPr lang="zh-CN" altLang="en-US" dirty="0"/>
          </a:p>
        </p:txBody>
      </p:sp>
      <p:cxnSp>
        <p:nvCxnSpPr>
          <p:cNvPr id="19" name="直接箭头连接符 18"/>
          <p:cNvCxnSpPr/>
          <p:nvPr/>
        </p:nvCxnSpPr>
        <p:spPr>
          <a:xfrm flipV="1">
            <a:off x="1763688" y="3510300"/>
            <a:ext cx="1080120" cy="11428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41830" y="3510300"/>
            <a:ext cx="1170130" cy="369332"/>
          </a:xfrm>
          <a:prstGeom prst="rect">
            <a:avLst/>
          </a:prstGeom>
          <a:noFill/>
        </p:spPr>
        <p:txBody>
          <a:bodyPr wrap="square" rtlCol="0">
            <a:spAutoFit/>
          </a:bodyPr>
          <a:lstStyle/>
          <a:p>
            <a:r>
              <a:rPr lang="en-US" altLang="zh-CN" dirty="0" smtClean="0"/>
              <a:t>i:15</a:t>
            </a:r>
            <a:endParaRPr lang="zh-CN" altLang="en-US" dirty="0"/>
          </a:p>
        </p:txBody>
      </p:sp>
      <p:cxnSp>
        <p:nvCxnSpPr>
          <p:cNvPr id="22" name="直接连接符 21"/>
          <p:cNvCxnSpPr>
            <a:endCxn id="20" idx="2"/>
          </p:cNvCxnSpPr>
          <p:nvPr/>
        </p:nvCxnSpPr>
        <p:spPr>
          <a:xfrm>
            <a:off x="3203848" y="3510300"/>
            <a:ext cx="423047"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99892" y="3510300"/>
            <a:ext cx="612068" cy="369332"/>
          </a:xfrm>
          <a:prstGeom prst="rect">
            <a:avLst/>
          </a:prstGeom>
          <a:noFill/>
        </p:spPr>
        <p:txBody>
          <a:bodyPr wrap="square" rtlCol="0">
            <a:spAutoFit/>
          </a:bodyPr>
          <a:lstStyle/>
          <a:p>
            <a:r>
              <a:rPr lang="en-US" altLang="zh-CN" dirty="0" smtClean="0"/>
              <a:t>25</a:t>
            </a:r>
            <a:endParaRPr lang="zh-CN" altLang="en-US" dirty="0"/>
          </a:p>
        </p:txBody>
      </p:sp>
      <p:sp>
        <p:nvSpPr>
          <p:cNvPr id="24" name="TextBox 23"/>
          <p:cNvSpPr txBox="1"/>
          <p:nvPr/>
        </p:nvSpPr>
        <p:spPr>
          <a:xfrm>
            <a:off x="827584" y="3879632"/>
            <a:ext cx="1080120" cy="369332"/>
          </a:xfrm>
          <a:prstGeom prst="rect">
            <a:avLst/>
          </a:prstGeom>
          <a:noFill/>
        </p:spPr>
        <p:txBody>
          <a:bodyPr wrap="square" rtlCol="0">
            <a:spAutoFit/>
          </a:bodyPr>
          <a:lstStyle/>
          <a:p>
            <a:r>
              <a:rPr lang="en-US" altLang="zh-CN" dirty="0" smtClean="0"/>
              <a:t>v:0x1234</a:t>
            </a:r>
            <a:endParaRPr lang="zh-CN" altLang="en-US" dirty="0"/>
          </a:p>
        </p:txBody>
      </p:sp>
      <p:sp>
        <p:nvSpPr>
          <p:cNvPr id="25" name="TextBox 24"/>
          <p:cNvSpPr txBox="1"/>
          <p:nvPr/>
        </p:nvSpPr>
        <p:spPr>
          <a:xfrm>
            <a:off x="827584" y="3429000"/>
            <a:ext cx="936104" cy="369332"/>
          </a:xfrm>
          <a:prstGeom prst="rect">
            <a:avLst/>
          </a:prstGeom>
          <a:noFill/>
        </p:spPr>
        <p:txBody>
          <a:bodyPr wrap="square" rtlCol="0">
            <a:spAutoFit/>
          </a:bodyPr>
          <a:lstStyle/>
          <a:p>
            <a:r>
              <a:rPr lang="en-US" altLang="zh-CN" dirty="0" smtClean="0"/>
              <a:t>i:5</a:t>
            </a:r>
            <a:endParaRPr lang="zh-CN" altLang="en-US" dirty="0"/>
          </a:p>
        </p:txBody>
      </p:sp>
      <p:sp>
        <p:nvSpPr>
          <p:cNvPr id="26" name="左大括号 25"/>
          <p:cNvSpPr/>
          <p:nvPr/>
        </p:nvSpPr>
        <p:spPr>
          <a:xfrm>
            <a:off x="683568" y="3501008"/>
            <a:ext cx="144016" cy="864096"/>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0" y="3717032"/>
            <a:ext cx="971600" cy="369332"/>
          </a:xfrm>
          <a:prstGeom prst="rect">
            <a:avLst/>
          </a:prstGeom>
          <a:noFill/>
        </p:spPr>
        <p:txBody>
          <a:bodyPr wrap="square" rtlCol="0">
            <a:spAutoFit/>
          </a:bodyPr>
          <a:lstStyle/>
          <a:p>
            <a:r>
              <a:rPr lang="en-US" altLang="zh-CN" dirty="0" smtClean="0"/>
              <a:t>second</a:t>
            </a:r>
            <a:endParaRPr lang="zh-CN" altLang="en-US" dirty="0"/>
          </a:p>
        </p:txBody>
      </p:sp>
      <p:cxnSp>
        <p:nvCxnSpPr>
          <p:cNvPr id="29" name="直接连接符 28"/>
          <p:cNvCxnSpPr/>
          <p:nvPr/>
        </p:nvCxnSpPr>
        <p:spPr>
          <a:xfrm>
            <a:off x="971600" y="3356992"/>
            <a:ext cx="324036" cy="50405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95636" y="3510300"/>
            <a:ext cx="468052" cy="369332"/>
          </a:xfrm>
          <a:prstGeom prst="rect">
            <a:avLst/>
          </a:prstGeom>
          <a:noFill/>
        </p:spPr>
        <p:txBody>
          <a:bodyPr wrap="square" rtlCol="0">
            <a:spAutoFit/>
          </a:bodyPr>
          <a:lstStyle/>
          <a:p>
            <a:r>
              <a:rPr lang="en-US" altLang="zh-CN" dirty="0" smtClean="0"/>
              <a:t>0</a:t>
            </a:r>
            <a:endParaRPr lang="zh-CN" altLang="en-US" dirty="0"/>
          </a:p>
        </p:txBody>
      </p:sp>
      <p:cxnSp>
        <p:nvCxnSpPr>
          <p:cNvPr id="32" name="直接箭头连接符 31"/>
          <p:cNvCxnSpPr/>
          <p:nvPr/>
        </p:nvCxnSpPr>
        <p:spPr>
          <a:xfrm flipV="1">
            <a:off x="1763688" y="3510300"/>
            <a:ext cx="1044116" cy="5539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3" idx="0"/>
          </p:cNvCxnSpPr>
          <p:nvPr/>
        </p:nvCxnSpPr>
        <p:spPr>
          <a:xfrm>
            <a:off x="3599892" y="3501008"/>
            <a:ext cx="396044" cy="2973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26895" y="3879632"/>
            <a:ext cx="585065" cy="369332"/>
          </a:xfrm>
          <a:prstGeom prst="rect">
            <a:avLst/>
          </a:prstGeom>
          <a:noFill/>
        </p:spPr>
        <p:txBody>
          <a:bodyPr wrap="square" rtlCol="0">
            <a:spAutoFit/>
          </a:bodyPr>
          <a:lstStyle/>
          <a:p>
            <a:r>
              <a:rPr lang="en-US" altLang="zh-CN" dirty="0" smtClean="0"/>
              <a:t>20</a:t>
            </a:r>
            <a:endParaRPr lang="zh-CN" altLang="en-US" dirty="0"/>
          </a:p>
        </p:txBody>
      </p:sp>
      <p:sp>
        <p:nvSpPr>
          <p:cNvPr id="36" name="TextBox 35"/>
          <p:cNvSpPr txBox="1"/>
          <p:nvPr/>
        </p:nvSpPr>
        <p:spPr>
          <a:xfrm>
            <a:off x="683568" y="2924944"/>
            <a:ext cx="1224136" cy="369332"/>
          </a:xfrm>
          <a:prstGeom prst="rect">
            <a:avLst/>
          </a:prstGeom>
          <a:noFill/>
        </p:spPr>
        <p:txBody>
          <a:bodyPr wrap="square" rtlCol="0">
            <a:spAutoFit/>
          </a:bodyPr>
          <a:lstStyle/>
          <a:p>
            <a:r>
              <a:rPr lang="en-US" altLang="zh-CN" dirty="0" smtClean="0"/>
              <a:t>val:0x2233</a:t>
            </a:r>
            <a:endParaRPr lang="zh-CN" altLang="en-US" dirty="0"/>
          </a:p>
        </p:txBody>
      </p:sp>
      <p:sp>
        <p:nvSpPr>
          <p:cNvPr id="37" name="矩形 36"/>
          <p:cNvSpPr/>
          <p:nvPr/>
        </p:nvSpPr>
        <p:spPr>
          <a:xfrm>
            <a:off x="2843808" y="1916832"/>
            <a:ext cx="1368152" cy="64807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3995936" y="1843506"/>
            <a:ext cx="1440160" cy="369332"/>
          </a:xfrm>
          <a:prstGeom prst="rect">
            <a:avLst/>
          </a:prstGeom>
          <a:noFill/>
        </p:spPr>
        <p:txBody>
          <a:bodyPr wrap="square" rtlCol="0">
            <a:spAutoFit/>
          </a:bodyPr>
          <a:lstStyle/>
          <a:p>
            <a:r>
              <a:rPr lang="en-US" altLang="zh-CN" dirty="0" smtClean="0"/>
              <a:t>new Value()</a:t>
            </a:r>
            <a:endParaRPr lang="zh-CN" altLang="en-US" dirty="0"/>
          </a:p>
        </p:txBody>
      </p:sp>
      <p:sp>
        <p:nvSpPr>
          <p:cNvPr id="39" name="TextBox 38"/>
          <p:cNvSpPr txBox="1"/>
          <p:nvPr/>
        </p:nvSpPr>
        <p:spPr>
          <a:xfrm>
            <a:off x="2959139" y="2028172"/>
            <a:ext cx="1170130" cy="369332"/>
          </a:xfrm>
          <a:prstGeom prst="rect">
            <a:avLst/>
          </a:prstGeom>
          <a:noFill/>
        </p:spPr>
        <p:txBody>
          <a:bodyPr wrap="square" rtlCol="0">
            <a:spAutoFit/>
          </a:bodyPr>
          <a:lstStyle/>
          <a:p>
            <a:r>
              <a:rPr lang="en-US" altLang="zh-CN" dirty="0" smtClean="0"/>
              <a:t>i:15</a:t>
            </a:r>
            <a:endParaRPr lang="zh-CN" altLang="en-US" dirty="0"/>
          </a:p>
        </p:txBody>
      </p:sp>
      <p:cxnSp>
        <p:nvCxnSpPr>
          <p:cNvPr id="41" name="直接连接符 40"/>
          <p:cNvCxnSpPr/>
          <p:nvPr/>
        </p:nvCxnSpPr>
        <p:spPr>
          <a:xfrm>
            <a:off x="2771800" y="1843506"/>
            <a:ext cx="72008" cy="7332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555776" y="1412776"/>
            <a:ext cx="1242138" cy="369332"/>
          </a:xfrm>
          <a:prstGeom prst="rect">
            <a:avLst/>
          </a:prstGeom>
          <a:noFill/>
        </p:spPr>
        <p:txBody>
          <a:bodyPr wrap="square" rtlCol="0">
            <a:spAutoFit/>
          </a:bodyPr>
          <a:lstStyle/>
          <a:p>
            <a:r>
              <a:rPr lang="en-US" altLang="zh-CN" dirty="0" smtClean="0"/>
              <a:t>0x2233</a:t>
            </a:r>
            <a:endParaRPr lang="zh-CN" altLang="en-US" dirty="0"/>
          </a:p>
        </p:txBody>
      </p:sp>
      <p:cxnSp>
        <p:nvCxnSpPr>
          <p:cNvPr id="44" name="直接箭头连接符 43"/>
          <p:cNvCxnSpPr/>
          <p:nvPr/>
        </p:nvCxnSpPr>
        <p:spPr>
          <a:xfrm flipV="1">
            <a:off x="1529662" y="1916832"/>
            <a:ext cx="1314146" cy="10081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33618" y="3933056"/>
            <a:ext cx="630070"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133618" y="4221088"/>
            <a:ext cx="918102" cy="369332"/>
          </a:xfrm>
          <a:prstGeom prst="rect">
            <a:avLst/>
          </a:prstGeom>
          <a:noFill/>
        </p:spPr>
        <p:txBody>
          <a:bodyPr wrap="square" rtlCol="0">
            <a:spAutoFit/>
          </a:bodyPr>
          <a:lstStyle/>
          <a:p>
            <a:r>
              <a:rPr lang="en-US" altLang="zh-CN" dirty="0" smtClean="0"/>
              <a:t>0x2233</a:t>
            </a:r>
            <a:endParaRPr lang="zh-CN" altLang="en-US" dirty="0"/>
          </a:p>
        </p:txBody>
      </p:sp>
      <p:sp>
        <p:nvSpPr>
          <p:cNvPr id="48" name="乘号 47"/>
          <p:cNvSpPr/>
          <p:nvPr/>
        </p:nvSpPr>
        <p:spPr>
          <a:xfrm>
            <a:off x="1907704" y="3717032"/>
            <a:ext cx="279031" cy="347266"/>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p:cNvCxnSpPr/>
          <p:nvPr/>
        </p:nvCxnSpPr>
        <p:spPr>
          <a:xfrm flipV="1">
            <a:off x="1592669" y="2028172"/>
            <a:ext cx="1215135" cy="190488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0532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00013" y="912813"/>
            <a:ext cx="901065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400" dirty="0">
                <a:solidFill>
                  <a:srgbClr val="C00000"/>
                </a:solidFill>
                <a:latin typeface="+mn-lt"/>
                <a:ea typeface="宋体" pitchFamily="2" charset="-122"/>
              </a:rPr>
              <a:t>class BirthDate{</a:t>
            </a:r>
          </a:p>
          <a:p>
            <a:pPr eaLnBrk="1" hangingPunct="1"/>
            <a:r>
              <a:rPr lang="zh-CN" altLang="zh-CN" sz="2400" dirty="0">
                <a:solidFill>
                  <a:srgbClr val="C00000"/>
                </a:solidFill>
                <a:latin typeface="+mn-lt"/>
                <a:ea typeface="宋体" pitchFamily="2" charset="-122"/>
              </a:rPr>
              <a:t>	private int day;</a:t>
            </a:r>
          </a:p>
          <a:p>
            <a:pPr eaLnBrk="1" hangingPunct="1"/>
            <a:r>
              <a:rPr lang="zh-CN" altLang="zh-CN" sz="2400" dirty="0">
                <a:solidFill>
                  <a:srgbClr val="C00000"/>
                </a:solidFill>
                <a:latin typeface="+mn-lt"/>
                <a:ea typeface="宋体" pitchFamily="2" charset="-122"/>
              </a:rPr>
              <a:t>	private int month;</a:t>
            </a:r>
          </a:p>
          <a:p>
            <a:pPr eaLnBrk="1" hangingPunct="1"/>
            <a:r>
              <a:rPr lang="zh-CN" altLang="zh-CN" sz="2400" dirty="0">
                <a:solidFill>
                  <a:srgbClr val="C00000"/>
                </a:solidFill>
                <a:latin typeface="+mn-lt"/>
                <a:ea typeface="宋体" pitchFamily="2" charset="-122"/>
              </a:rPr>
              <a:t>	private int year;</a:t>
            </a:r>
          </a:p>
          <a:p>
            <a:pPr eaLnBrk="1" hangingPunct="1"/>
            <a:r>
              <a:rPr lang="zh-CN" altLang="zh-CN" sz="2400" dirty="0">
                <a:solidFill>
                  <a:srgbClr val="C00000"/>
                </a:solidFill>
                <a:latin typeface="+mn-lt"/>
                <a:ea typeface="宋体" pitchFamily="2" charset="-122"/>
              </a:rPr>
              <a:t>	public BirthDate(int d,int m,int y){</a:t>
            </a:r>
          </a:p>
          <a:p>
            <a:pPr eaLnBrk="1" hangingPunct="1"/>
            <a:r>
              <a:rPr lang="zh-CN" altLang="zh-CN" sz="2400" dirty="0">
                <a:solidFill>
                  <a:srgbClr val="C00000"/>
                </a:solidFill>
                <a:latin typeface="+mn-lt"/>
                <a:ea typeface="宋体" pitchFamily="2" charset="-122"/>
              </a:rPr>
              <a:t>		day = d; month = m; year = y;}</a:t>
            </a:r>
          </a:p>
          <a:p>
            <a:pPr eaLnBrk="1" hangingPunct="1"/>
            <a:r>
              <a:rPr lang="zh-CN" altLang="zh-CN" sz="2400" dirty="0">
                <a:solidFill>
                  <a:srgbClr val="C00000"/>
                </a:solidFill>
                <a:latin typeface="+mn-lt"/>
                <a:ea typeface="宋体" pitchFamily="2" charset="-122"/>
              </a:rPr>
              <a:t>	public void setDay(int d){day = d;}</a:t>
            </a:r>
          </a:p>
          <a:p>
            <a:pPr eaLnBrk="1" hangingPunct="1"/>
            <a:r>
              <a:rPr lang="zh-CN" altLang="zh-CN" sz="2400" dirty="0">
                <a:solidFill>
                  <a:srgbClr val="C00000"/>
                </a:solidFill>
                <a:latin typeface="+mn-lt"/>
                <a:ea typeface="宋体" pitchFamily="2" charset="-122"/>
              </a:rPr>
              <a:t>	public void setMonth(int m){month = m;}</a:t>
            </a:r>
          </a:p>
          <a:p>
            <a:pPr eaLnBrk="1" hangingPunct="1"/>
            <a:r>
              <a:rPr lang="zh-CN" altLang="zh-CN" sz="2400" dirty="0">
                <a:solidFill>
                  <a:srgbClr val="C00000"/>
                </a:solidFill>
                <a:latin typeface="+mn-lt"/>
                <a:ea typeface="宋体" pitchFamily="2" charset="-122"/>
              </a:rPr>
              <a:t>	public void setYear(int y){year = y;}</a:t>
            </a:r>
          </a:p>
          <a:p>
            <a:pPr eaLnBrk="1" hangingPunct="1"/>
            <a:r>
              <a:rPr lang="zh-CN" altLang="zh-CN" sz="2400" dirty="0">
                <a:solidFill>
                  <a:srgbClr val="C00000"/>
                </a:solidFill>
                <a:latin typeface="+mn-lt"/>
                <a:ea typeface="宋体" pitchFamily="2" charset="-122"/>
              </a:rPr>
              <a:t>	public int getDay(){return day;}</a:t>
            </a:r>
          </a:p>
          <a:p>
            <a:pPr eaLnBrk="1" hangingPunct="1"/>
            <a:r>
              <a:rPr lang="zh-CN" altLang="zh-CN" sz="2400" dirty="0">
                <a:solidFill>
                  <a:srgbClr val="C00000"/>
                </a:solidFill>
                <a:latin typeface="+mn-lt"/>
                <a:ea typeface="宋体" pitchFamily="2" charset="-122"/>
              </a:rPr>
              <a:t>	public int getMonth(){return month;}</a:t>
            </a:r>
          </a:p>
          <a:p>
            <a:pPr eaLnBrk="1" hangingPunct="1"/>
            <a:r>
              <a:rPr lang="zh-CN" altLang="zh-CN" sz="2400" dirty="0">
                <a:solidFill>
                  <a:srgbClr val="C00000"/>
                </a:solidFill>
                <a:latin typeface="+mn-lt"/>
                <a:ea typeface="宋体" pitchFamily="2" charset="-122"/>
              </a:rPr>
              <a:t>	public int getYear(){return year;}</a:t>
            </a:r>
          </a:p>
          <a:p>
            <a:pPr eaLnBrk="1" hangingPunct="1"/>
            <a:r>
              <a:rPr lang="zh-CN" altLang="zh-CN" sz="2400" dirty="0">
                <a:solidFill>
                  <a:srgbClr val="C00000"/>
                </a:solidFill>
                <a:latin typeface="+mn-lt"/>
                <a:ea typeface="宋体" pitchFamily="2" charset="-122"/>
              </a:rPr>
              <a:t>	public void display(){</a:t>
            </a:r>
          </a:p>
          <a:p>
            <a:pPr eaLnBrk="1" hangingPunct="1"/>
            <a:r>
              <a:rPr lang="zh-CN" altLang="zh-CN" sz="2400" dirty="0">
                <a:solidFill>
                  <a:srgbClr val="C00000"/>
                </a:solidFill>
                <a:latin typeface="+mn-lt"/>
                <a:ea typeface="宋体" pitchFamily="2" charset="-122"/>
              </a:rPr>
              <a:t>		System.out.println(day+"-"+month+"-"+year);}</a:t>
            </a:r>
          </a:p>
          <a:p>
            <a:pPr eaLnBrk="1" hangingPunct="1"/>
            <a:r>
              <a:rPr lang="zh-CN" altLang="zh-CN" sz="2400" dirty="0">
                <a:solidFill>
                  <a:srgbClr val="C00000"/>
                </a:solidFill>
                <a:latin typeface="+mn-lt"/>
                <a:ea typeface="宋体" pitchFamily="2" charset="-122"/>
              </a:rPr>
              <a:t>}</a:t>
            </a:r>
          </a:p>
        </p:txBody>
      </p:sp>
      <p:sp>
        <p:nvSpPr>
          <p:cNvPr id="25603" name="Text Box 3"/>
          <p:cNvSpPr txBox="1">
            <a:spLocks noChangeArrowheads="1"/>
          </p:cNvSpPr>
          <p:nvPr/>
        </p:nvSpPr>
        <p:spPr bwMode="auto">
          <a:xfrm>
            <a:off x="3754651" y="629871"/>
            <a:ext cx="42484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smtClean="0">
                <a:latin typeface="+mn-lt"/>
                <a:ea typeface="宋体" pitchFamily="2" charset="-122"/>
              </a:rPr>
              <a:t>再体会参数的传递</a:t>
            </a:r>
            <a:endParaRPr lang="zh-CN" altLang="en-US" sz="3600" b="1" dirty="0">
              <a:latin typeface="+mn-lt"/>
              <a:ea typeface="宋体" pitchFamily="2" charset="-122"/>
            </a:endParaRPr>
          </a:p>
        </p:txBody>
      </p:sp>
    </p:spTree>
    <p:extLst>
      <p:ext uri="{BB962C8B-B14F-4D97-AF65-F5344CB8AC3E}">
        <p14:creationId xmlns:p14="http://schemas.microsoft.com/office/powerpoint/2010/main" val="12548866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266950" y="476250"/>
            <a:ext cx="6770688"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100" dirty="0">
                <a:solidFill>
                  <a:srgbClr val="C00000"/>
                </a:solidFill>
                <a:latin typeface="+mn-lt"/>
              </a:rPr>
              <a:t>public class Test {</a:t>
            </a:r>
          </a:p>
          <a:p>
            <a:pPr eaLnBrk="1" hangingPunct="1"/>
            <a:r>
              <a:rPr lang="zh-CN" altLang="en-US" sz="2100" dirty="0">
                <a:solidFill>
                  <a:srgbClr val="C00000"/>
                </a:solidFill>
                <a:latin typeface="+mn-lt"/>
              </a:rPr>
              <a:t>	public void change1(int i){</a:t>
            </a:r>
          </a:p>
          <a:p>
            <a:pPr eaLnBrk="1" hangingPunct="1"/>
            <a:r>
              <a:rPr lang="zh-CN" altLang="en-US" sz="2100" dirty="0">
                <a:solidFill>
                  <a:srgbClr val="C00000"/>
                </a:solidFill>
                <a:latin typeface="+mn-lt"/>
              </a:rPr>
              <a:t>		i = 1234;}</a:t>
            </a:r>
          </a:p>
          <a:p>
            <a:pPr eaLnBrk="1" hangingPunct="1"/>
            <a:r>
              <a:rPr lang="zh-CN" altLang="en-US" sz="2100" dirty="0">
                <a:solidFill>
                  <a:srgbClr val="C00000"/>
                </a:solidFill>
                <a:latin typeface="+mn-lt"/>
              </a:rPr>
              <a:t>	public void change2(BirthDate b){</a:t>
            </a:r>
          </a:p>
          <a:p>
            <a:pPr eaLnBrk="1" hangingPunct="1"/>
            <a:r>
              <a:rPr lang="zh-CN" altLang="en-US" sz="2100" dirty="0">
                <a:solidFill>
                  <a:srgbClr val="C00000"/>
                </a:solidFill>
                <a:latin typeface="+mn-lt"/>
              </a:rPr>
              <a:t>		b = new BirthDate(22,3,2004);}</a:t>
            </a:r>
          </a:p>
          <a:p>
            <a:pPr eaLnBrk="1" hangingPunct="1"/>
            <a:r>
              <a:rPr lang="zh-CN" altLang="en-US" sz="2100" dirty="0">
                <a:solidFill>
                  <a:srgbClr val="C00000"/>
                </a:solidFill>
                <a:latin typeface="+mn-lt"/>
              </a:rPr>
              <a:t>	public void change3(BirthDate b){</a:t>
            </a:r>
          </a:p>
          <a:p>
            <a:pPr eaLnBrk="1" hangingPunct="1"/>
            <a:r>
              <a:rPr lang="zh-CN" altLang="en-US" sz="2100" dirty="0">
                <a:solidFill>
                  <a:srgbClr val="C00000"/>
                </a:solidFill>
                <a:latin typeface="+mn-lt"/>
              </a:rPr>
              <a:t>		b.setDay(22);}</a:t>
            </a:r>
          </a:p>
          <a:p>
            <a:pPr eaLnBrk="1" hangingPunct="1"/>
            <a:r>
              <a:rPr lang="zh-CN" altLang="en-US" sz="2100" dirty="0">
                <a:solidFill>
                  <a:srgbClr val="C00000"/>
                </a:solidFill>
                <a:latin typeface="+mn-lt"/>
              </a:rPr>
              <a:t>	public static void main(String[] args) {</a:t>
            </a:r>
          </a:p>
          <a:p>
            <a:pPr eaLnBrk="1" hangingPunct="1"/>
            <a:r>
              <a:rPr lang="zh-CN" altLang="en-US" sz="2100" dirty="0">
                <a:solidFill>
                  <a:srgbClr val="C00000"/>
                </a:solidFill>
                <a:latin typeface="+mn-lt"/>
              </a:rPr>
              <a:t>		Test test = new Test();</a:t>
            </a:r>
          </a:p>
          <a:p>
            <a:pPr eaLnBrk="1" hangingPunct="1"/>
            <a:r>
              <a:rPr lang="zh-CN" altLang="en-US" sz="2100" dirty="0">
                <a:solidFill>
                  <a:srgbClr val="C00000"/>
                </a:solidFill>
                <a:latin typeface="+mn-lt"/>
              </a:rPr>
              <a:t>		int date = 9;</a:t>
            </a:r>
          </a:p>
          <a:p>
            <a:pPr eaLnBrk="1" hangingPunct="1"/>
            <a:r>
              <a:rPr lang="zh-CN" altLang="en-US" sz="2100" dirty="0">
                <a:solidFill>
                  <a:srgbClr val="C00000"/>
                </a:solidFill>
                <a:latin typeface="+mn-lt"/>
              </a:rPr>
              <a:t>		BirthDate d1 = new BirthDate(7,7,1970);</a:t>
            </a:r>
          </a:p>
          <a:p>
            <a:pPr eaLnBrk="1" hangingPunct="1"/>
            <a:r>
              <a:rPr lang="zh-CN" altLang="en-US" sz="2100" dirty="0">
                <a:solidFill>
                  <a:srgbClr val="C00000"/>
                </a:solidFill>
                <a:latin typeface="+mn-lt"/>
              </a:rPr>
              <a:t>		BirthDate d2 = new BirthDate(1,1,2009);</a:t>
            </a:r>
          </a:p>
          <a:p>
            <a:pPr eaLnBrk="1" hangingPunct="1"/>
            <a:r>
              <a:rPr lang="zh-CN" altLang="en-US" sz="2100" dirty="0">
                <a:solidFill>
                  <a:srgbClr val="C00000"/>
                </a:solidFill>
                <a:latin typeface="+mn-lt"/>
              </a:rPr>
              <a:t>		test.change1(date);</a:t>
            </a:r>
          </a:p>
          <a:p>
            <a:pPr eaLnBrk="1" hangingPunct="1"/>
            <a:r>
              <a:rPr lang="zh-CN" altLang="en-US" sz="2100" dirty="0">
                <a:solidFill>
                  <a:srgbClr val="C00000"/>
                </a:solidFill>
                <a:latin typeface="+mn-lt"/>
              </a:rPr>
              <a:t>		test.change2(d1);</a:t>
            </a:r>
          </a:p>
          <a:p>
            <a:pPr eaLnBrk="1" hangingPunct="1"/>
            <a:r>
              <a:rPr lang="zh-CN" altLang="en-US" sz="2100" dirty="0">
                <a:solidFill>
                  <a:srgbClr val="C00000"/>
                </a:solidFill>
                <a:latin typeface="+mn-lt"/>
              </a:rPr>
              <a:t>		test.change3(d2);</a:t>
            </a:r>
          </a:p>
          <a:p>
            <a:pPr eaLnBrk="1" hangingPunct="1"/>
            <a:r>
              <a:rPr lang="zh-CN" altLang="en-US" sz="2100" dirty="0">
                <a:solidFill>
                  <a:srgbClr val="C00000"/>
                </a:solidFill>
                <a:latin typeface="+mn-lt"/>
              </a:rPr>
              <a:t>		System.out.println("date="+date);</a:t>
            </a:r>
          </a:p>
          <a:p>
            <a:pPr eaLnBrk="1" hangingPunct="1"/>
            <a:r>
              <a:rPr lang="zh-CN" altLang="en-US" sz="2100" dirty="0">
                <a:solidFill>
                  <a:srgbClr val="C00000"/>
                </a:solidFill>
                <a:latin typeface="+mn-lt"/>
              </a:rPr>
              <a:t>		d1.display();</a:t>
            </a:r>
          </a:p>
          <a:p>
            <a:pPr eaLnBrk="1" hangingPunct="1"/>
            <a:r>
              <a:rPr lang="zh-CN" altLang="en-US" sz="2100" dirty="0">
                <a:solidFill>
                  <a:srgbClr val="C00000"/>
                </a:solidFill>
                <a:latin typeface="+mn-lt"/>
              </a:rPr>
              <a:t>		d2.display();</a:t>
            </a:r>
          </a:p>
          <a:p>
            <a:pPr eaLnBrk="1" hangingPunct="1"/>
            <a:r>
              <a:rPr lang="zh-CN" altLang="en-US" sz="2100" dirty="0">
                <a:solidFill>
                  <a:srgbClr val="C00000"/>
                </a:solidFill>
                <a:latin typeface="+mn-lt"/>
              </a:rPr>
              <a:t>	}	}</a:t>
            </a:r>
          </a:p>
        </p:txBody>
      </p:sp>
    </p:spTree>
    <p:extLst>
      <p:ext uri="{BB962C8B-B14F-4D97-AF65-F5344CB8AC3E}">
        <p14:creationId xmlns:p14="http://schemas.microsoft.com/office/powerpoint/2010/main" val="21248687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268760"/>
            <a:ext cx="1080120"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83768" y="1052736"/>
            <a:ext cx="6552728" cy="446449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43808" y="4005064"/>
            <a:ext cx="1728192" cy="11521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1403648" y="4005064"/>
            <a:ext cx="1440160" cy="19442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7544" y="5733256"/>
            <a:ext cx="1296144" cy="369332"/>
          </a:xfrm>
          <a:prstGeom prst="rect">
            <a:avLst/>
          </a:prstGeom>
          <a:noFill/>
        </p:spPr>
        <p:txBody>
          <a:bodyPr wrap="square" rtlCol="0">
            <a:spAutoFit/>
          </a:bodyPr>
          <a:lstStyle/>
          <a:p>
            <a:r>
              <a:rPr lang="en-US" altLang="zh-CN" dirty="0" smtClean="0"/>
              <a:t>test:0x1234</a:t>
            </a:r>
            <a:endParaRPr lang="zh-CN" altLang="en-US" dirty="0"/>
          </a:p>
        </p:txBody>
      </p:sp>
      <p:sp>
        <p:nvSpPr>
          <p:cNvPr id="10" name="TextBox 9"/>
          <p:cNvSpPr txBox="1"/>
          <p:nvPr/>
        </p:nvSpPr>
        <p:spPr>
          <a:xfrm>
            <a:off x="467544" y="5157192"/>
            <a:ext cx="1080120" cy="369332"/>
          </a:xfrm>
          <a:prstGeom prst="rect">
            <a:avLst/>
          </a:prstGeom>
          <a:noFill/>
        </p:spPr>
        <p:txBody>
          <a:bodyPr wrap="square" rtlCol="0">
            <a:spAutoFit/>
          </a:bodyPr>
          <a:lstStyle/>
          <a:p>
            <a:r>
              <a:rPr lang="en-US" altLang="zh-CN" dirty="0" smtClean="0"/>
              <a:t>date:9</a:t>
            </a:r>
            <a:endParaRPr lang="zh-CN" altLang="en-US" dirty="0"/>
          </a:p>
        </p:txBody>
      </p:sp>
      <p:sp>
        <p:nvSpPr>
          <p:cNvPr id="11" name="矩形 10"/>
          <p:cNvSpPr/>
          <p:nvPr/>
        </p:nvSpPr>
        <p:spPr>
          <a:xfrm>
            <a:off x="2843808" y="2708920"/>
            <a:ext cx="1728192" cy="100811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67544" y="4581128"/>
            <a:ext cx="1296144" cy="369332"/>
          </a:xfrm>
          <a:prstGeom prst="rect">
            <a:avLst/>
          </a:prstGeom>
          <a:noFill/>
        </p:spPr>
        <p:txBody>
          <a:bodyPr wrap="square" rtlCol="0">
            <a:spAutoFit/>
          </a:bodyPr>
          <a:lstStyle/>
          <a:p>
            <a:r>
              <a:rPr lang="en-US" altLang="zh-CN" dirty="0" smtClean="0"/>
              <a:t>d1:0x2233</a:t>
            </a:r>
            <a:endParaRPr lang="zh-CN" altLang="en-US" dirty="0"/>
          </a:p>
        </p:txBody>
      </p:sp>
      <p:cxnSp>
        <p:nvCxnSpPr>
          <p:cNvPr id="14" name="直接箭头连接符 13"/>
          <p:cNvCxnSpPr/>
          <p:nvPr/>
        </p:nvCxnSpPr>
        <p:spPr>
          <a:xfrm flipV="1">
            <a:off x="1547664" y="2708920"/>
            <a:ext cx="1296144" cy="205687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87824" y="2852936"/>
            <a:ext cx="1368152" cy="923330"/>
          </a:xfrm>
          <a:prstGeom prst="rect">
            <a:avLst/>
          </a:prstGeom>
          <a:noFill/>
        </p:spPr>
        <p:txBody>
          <a:bodyPr wrap="square" rtlCol="0">
            <a:spAutoFit/>
          </a:bodyPr>
          <a:lstStyle/>
          <a:p>
            <a:r>
              <a:rPr lang="en-US" altLang="zh-CN" dirty="0" smtClean="0"/>
              <a:t>day=0</a:t>
            </a:r>
          </a:p>
          <a:p>
            <a:r>
              <a:rPr lang="en-US" altLang="zh-CN" dirty="0" smtClean="0"/>
              <a:t>month=0</a:t>
            </a:r>
          </a:p>
          <a:p>
            <a:r>
              <a:rPr lang="en-US" altLang="zh-CN" dirty="0" smtClean="0"/>
              <a:t>year=0</a:t>
            </a:r>
            <a:endParaRPr lang="zh-CN" altLang="en-US" dirty="0"/>
          </a:p>
        </p:txBody>
      </p:sp>
      <p:sp>
        <p:nvSpPr>
          <p:cNvPr id="16" name="TextBox 15"/>
          <p:cNvSpPr txBox="1"/>
          <p:nvPr/>
        </p:nvSpPr>
        <p:spPr>
          <a:xfrm>
            <a:off x="467544" y="3657798"/>
            <a:ext cx="1080120" cy="923330"/>
          </a:xfrm>
          <a:prstGeom prst="rect">
            <a:avLst/>
          </a:prstGeom>
          <a:noFill/>
        </p:spPr>
        <p:txBody>
          <a:bodyPr wrap="square" rtlCol="0">
            <a:spAutoFit/>
          </a:bodyPr>
          <a:lstStyle/>
          <a:p>
            <a:r>
              <a:rPr lang="en-US" altLang="zh-CN" dirty="0" smtClean="0"/>
              <a:t>d:7</a:t>
            </a:r>
          </a:p>
          <a:p>
            <a:r>
              <a:rPr lang="en-US" altLang="zh-CN" dirty="0" smtClean="0"/>
              <a:t>m:7</a:t>
            </a:r>
          </a:p>
          <a:p>
            <a:r>
              <a:rPr lang="en-US" altLang="zh-CN" dirty="0" smtClean="0"/>
              <a:t>y:1970</a:t>
            </a:r>
            <a:endParaRPr lang="zh-CN" altLang="en-US" dirty="0"/>
          </a:p>
        </p:txBody>
      </p:sp>
      <p:cxnSp>
        <p:nvCxnSpPr>
          <p:cNvPr id="18" name="直接连接符 17"/>
          <p:cNvCxnSpPr/>
          <p:nvPr/>
        </p:nvCxnSpPr>
        <p:spPr>
          <a:xfrm>
            <a:off x="3491880" y="2852936"/>
            <a:ext cx="216024" cy="36004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707904" y="3104964"/>
            <a:ext cx="216024" cy="36004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563888" y="3410111"/>
            <a:ext cx="216024" cy="36004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23928" y="2852936"/>
            <a:ext cx="792088" cy="923330"/>
          </a:xfrm>
          <a:prstGeom prst="rect">
            <a:avLst/>
          </a:prstGeom>
          <a:noFill/>
        </p:spPr>
        <p:txBody>
          <a:bodyPr wrap="square" rtlCol="0">
            <a:spAutoFit/>
          </a:bodyPr>
          <a:lstStyle/>
          <a:p>
            <a:r>
              <a:rPr lang="en-US" altLang="zh-CN" dirty="0" smtClean="0"/>
              <a:t>7</a:t>
            </a:r>
          </a:p>
          <a:p>
            <a:r>
              <a:rPr lang="en-US" altLang="zh-CN" dirty="0" smtClean="0"/>
              <a:t>7</a:t>
            </a:r>
          </a:p>
          <a:p>
            <a:r>
              <a:rPr lang="en-US" altLang="zh-CN" dirty="0" smtClean="0"/>
              <a:t>1970</a:t>
            </a:r>
            <a:endParaRPr lang="zh-CN" altLang="en-US" dirty="0"/>
          </a:p>
        </p:txBody>
      </p:sp>
      <p:sp>
        <p:nvSpPr>
          <p:cNvPr id="22" name="乘号 21"/>
          <p:cNvSpPr/>
          <p:nvPr/>
        </p:nvSpPr>
        <p:spPr>
          <a:xfrm>
            <a:off x="467544" y="3657798"/>
            <a:ext cx="792088" cy="923330"/>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67544" y="3104964"/>
            <a:ext cx="1296144" cy="369332"/>
          </a:xfrm>
          <a:prstGeom prst="rect">
            <a:avLst/>
          </a:prstGeom>
          <a:noFill/>
        </p:spPr>
        <p:txBody>
          <a:bodyPr wrap="square" rtlCol="0">
            <a:spAutoFit/>
          </a:bodyPr>
          <a:lstStyle/>
          <a:p>
            <a:r>
              <a:rPr lang="en-US" altLang="zh-CN" dirty="0" smtClean="0"/>
              <a:t>d2:0x3344</a:t>
            </a:r>
            <a:endParaRPr lang="zh-CN" altLang="en-US" dirty="0"/>
          </a:p>
        </p:txBody>
      </p:sp>
      <p:sp>
        <p:nvSpPr>
          <p:cNvPr id="24" name="矩形 23"/>
          <p:cNvSpPr/>
          <p:nvPr/>
        </p:nvSpPr>
        <p:spPr>
          <a:xfrm>
            <a:off x="2987824" y="1412776"/>
            <a:ext cx="1728192" cy="100811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p:nvPr/>
        </p:nvCxnSpPr>
        <p:spPr>
          <a:xfrm flipV="1">
            <a:off x="1403648" y="1412776"/>
            <a:ext cx="1584176" cy="1800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31840" y="1410217"/>
            <a:ext cx="1368152" cy="923330"/>
          </a:xfrm>
          <a:prstGeom prst="rect">
            <a:avLst/>
          </a:prstGeom>
          <a:noFill/>
        </p:spPr>
        <p:txBody>
          <a:bodyPr wrap="square" rtlCol="0">
            <a:spAutoFit/>
          </a:bodyPr>
          <a:lstStyle/>
          <a:p>
            <a:r>
              <a:rPr lang="en-US" altLang="zh-CN" dirty="0" smtClean="0"/>
              <a:t>day=1</a:t>
            </a:r>
          </a:p>
          <a:p>
            <a:r>
              <a:rPr lang="en-US" altLang="zh-CN" dirty="0" smtClean="0"/>
              <a:t>month=1</a:t>
            </a:r>
          </a:p>
          <a:p>
            <a:r>
              <a:rPr lang="en-US" altLang="zh-CN" dirty="0" smtClean="0"/>
              <a:t>year=2009</a:t>
            </a:r>
            <a:endParaRPr lang="zh-CN" altLang="en-US" dirty="0"/>
          </a:p>
        </p:txBody>
      </p:sp>
      <p:sp>
        <p:nvSpPr>
          <p:cNvPr id="28" name="TextBox 27"/>
          <p:cNvSpPr txBox="1"/>
          <p:nvPr/>
        </p:nvSpPr>
        <p:spPr>
          <a:xfrm>
            <a:off x="467544" y="2708920"/>
            <a:ext cx="1080120" cy="369332"/>
          </a:xfrm>
          <a:prstGeom prst="rect">
            <a:avLst/>
          </a:prstGeom>
          <a:noFill/>
        </p:spPr>
        <p:txBody>
          <a:bodyPr wrap="square" rtlCol="0">
            <a:spAutoFit/>
          </a:bodyPr>
          <a:lstStyle/>
          <a:p>
            <a:r>
              <a:rPr lang="en-US" altLang="zh-CN" dirty="0" smtClean="0"/>
              <a:t>i:9  1234</a:t>
            </a:r>
            <a:endParaRPr lang="zh-CN" altLang="en-US" dirty="0"/>
          </a:p>
        </p:txBody>
      </p:sp>
      <p:cxnSp>
        <p:nvCxnSpPr>
          <p:cNvPr id="30" name="直接连接符 29"/>
          <p:cNvCxnSpPr/>
          <p:nvPr/>
        </p:nvCxnSpPr>
        <p:spPr>
          <a:xfrm>
            <a:off x="611560" y="2708920"/>
            <a:ext cx="252028" cy="32403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7544" y="2333547"/>
            <a:ext cx="1080120" cy="375373"/>
          </a:xfrm>
          <a:prstGeom prst="rect">
            <a:avLst/>
          </a:prstGeom>
          <a:noFill/>
        </p:spPr>
        <p:txBody>
          <a:bodyPr wrap="square" rtlCol="0">
            <a:spAutoFit/>
          </a:bodyPr>
          <a:lstStyle/>
          <a:p>
            <a:r>
              <a:rPr lang="en-US" altLang="zh-CN" dirty="0" smtClean="0"/>
              <a:t>b:0x2553</a:t>
            </a:r>
            <a:endParaRPr lang="zh-CN" altLang="en-US" dirty="0"/>
          </a:p>
        </p:txBody>
      </p:sp>
      <p:cxnSp>
        <p:nvCxnSpPr>
          <p:cNvPr id="33" name="直接箭头连接符 32"/>
          <p:cNvCxnSpPr/>
          <p:nvPr/>
        </p:nvCxnSpPr>
        <p:spPr>
          <a:xfrm>
            <a:off x="1403648" y="2521233"/>
            <a:ext cx="4104456" cy="1876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508104" y="2708920"/>
            <a:ext cx="1656184" cy="12961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5652120" y="2846821"/>
            <a:ext cx="1368152" cy="923330"/>
          </a:xfrm>
          <a:prstGeom prst="rect">
            <a:avLst/>
          </a:prstGeom>
          <a:noFill/>
        </p:spPr>
        <p:txBody>
          <a:bodyPr wrap="square" rtlCol="0">
            <a:spAutoFit/>
          </a:bodyPr>
          <a:lstStyle/>
          <a:p>
            <a:r>
              <a:rPr lang="en-US" altLang="zh-CN" dirty="0" smtClean="0"/>
              <a:t>day=22</a:t>
            </a:r>
          </a:p>
          <a:p>
            <a:r>
              <a:rPr lang="en-US" altLang="zh-CN" dirty="0" smtClean="0"/>
              <a:t>month=3</a:t>
            </a:r>
          </a:p>
          <a:p>
            <a:r>
              <a:rPr lang="en-US" altLang="zh-CN" dirty="0" smtClean="0"/>
              <a:t>year=2004</a:t>
            </a:r>
            <a:endParaRPr lang="zh-CN" altLang="en-US" dirty="0"/>
          </a:p>
        </p:txBody>
      </p:sp>
      <p:sp>
        <p:nvSpPr>
          <p:cNvPr id="37" name="TextBox 36"/>
          <p:cNvSpPr txBox="1"/>
          <p:nvPr/>
        </p:nvSpPr>
        <p:spPr>
          <a:xfrm>
            <a:off x="467544" y="1916832"/>
            <a:ext cx="1080120" cy="369332"/>
          </a:xfrm>
          <a:prstGeom prst="rect">
            <a:avLst/>
          </a:prstGeom>
          <a:noFill/>
        </p:spPr>
        <p:txBody>
          <a:bodyPr wrap="square" rtlCol="0">
            <a:spAutoFit/>
          </a:bodyPr>
          <a:lstStyle/>
          <a:p>
            <a:r>
              <a:rPr lang="en-US" altLang="zh-CN" dirty="0" smtClean="0"/>
              <a:t>b:0x3344</a:t>
            </a:r>
            <a:endParaRPr lang="zh-CN" altLang="en-US" dirty="0"/>
          </a:p>
        </p:txBody>
      </p:sp>
      <p:cxnSp>
        <p:nvCxnSpPr>
          <p:cNvPr id="39" name="直接箭头连接符 38"/>
          <p:cNvCxnSpPr/>
          <p:nvPr/>
        </p:nvCxnSpPr>
        <p:spPr>
          <a:xfrm flipV="1">
            <a:off x="1403648" y="1412776"/>
            <a:ext cx="1584176" cy="68872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7544" y="1556792"/>
            <a:ext cx="1080120" cy="369332"/>
          </a:xfrm>
          <a:prstGeom prst="rect">
            <a:avLst/>
          </a:prstGeom>
          <a:noFill/>
        </p:spPr>
        <p:txBody>
          <a:bodyPr wrap="square" rtlCol="0">
            <a:spAutoFit/>
          </a:bodyPr>
          <a:lstStyle/>
          <a:p>
            <a:r>
              <a:rPr lang="en-US" altLang="zh-CN" dirty="0" smtClean="0"/>
              <a:t>d:22</a:t>
            </a:r>
            <a:endParaRPr lang="zh-CN" altLang="en-US" dirty="0"/>
          </a:p>
        </p:txBody>
      </p:sp>
      <p:cxnSp>
        <p:nvCxnSpPr>
          <p:cNvPr id="42" name="直接连接符 41"/>
          <p:cNvCxnSpPr/>
          <p:nvPr/>
        </p:nvCxnSpPr>
        <p:spPr>
          <a:xfrm>
            <a:off x="3599892" y="1412776"/>
            <a:ext cx="252028" cy="32868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851920" y="1395626"/>
            <a:ext cx="648072" cy="369332"/>
          </a:xfrm>
          <a:prstGeom prst="rect">
            <a:avLst/>
          </a:prstGeom>
          <a:noFill/>
        </p:spPr>
        <p:txBody>
          <a:bodyPr wrap="square" rtlCol="0">
            <a:spAutoFit/>
          </a:bodyPr>
          <a:lstStyle/>
          <a:p>
            <a:r>
              <a:rPr lang="en-US" altLang="zh-CN" dirty="0" smtClean="0"/>
              <a:t>22</a:t>
            </a:r>
            <a:endParaRPr lang="zh-CN" altLang="en-US" dirty="0"/>
          </a:p>
        </p:txBody>
      </p:sp>
      <p:sp>
        <p:nvSpPr>
          <p:cNvPr id="44" name="乘号 43"/>
          <p:cNvSpPr/>
          <p:nvPr/>
        </p:nvSpPr>
        <p:spPr>
          <a:xfrm>
            <a:off x="611560" y="1556792"/>
            <a:ext cx="504056" cy="360040"/>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3530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672" y="692696"/>
            <a:ext cx="6731577" cy="762000"/>
          </a:xfrm>
        </p:spPr>
        <p:txBody>
          <a:bodyPr>
            <a:normAutofit fontScale="90000"/>
          </a:bodyPr>
          <a:lstStyle/>
          <a:p>
            <a:r>
              <a:rPr lang="en-US" altLang="zh-CN" b="1" dirty="0" smtClean="0">
                <a:latin typeface="+mn-lt"/>
                <a:ea typeface="宋体" pitchFamily="2" charset="-122"/>
                <a:cs typeface="Times New Roman" pitchFamily="18" charset="0"/>
              </a:rPr>
              <a:t>3.7  </a:t>
            </a:r>
            <a:r>
              <a:rPr lang="zh-CN" altLang="en-US" b="1" dirty="0" smtClean="0">
                <a:latin typeface="+mn-lt"/>
                <a:ea typeface="宋体" pitchFamily="2" charset="-122"/>
                <a:cs typeface="Times New Roman" pitchFamily="18" charset="0"/>
              </a:rPr>
              <a:t>面向对象</a:t>
            </a:r>
            <a:r>
              <a:rPr lang="zh-CN" altLang="en-US" b="1" dirty="0">
                <a:latin typeface="+mn-lt"/>
                <a:ea typeface="宋体" pitchFamily="2" charset="-122"/>
                <a:cs typeface="Times New Roman" pitchFamily="18" charset="0"/>
              </a:rPr>
              <a:t>特征之一：封装和隐藏</a:t>
            </a:r>
            <a:endParaRPr lang="en-US" altLang="zh-CN" b="1" dirty="0">
              <a:latin typeface="+mn-lt"/>
              <a:ea typeface="宋体" pitchFamily="2" charset="-122"/>
              <a:cs typeface="Times New Roman" pitchFamily="18" charset="0"/>
            </a:endParaRPr>
          </a:p>
        </p:txBody>
      </p:sp>
      <p:sp>
        <p:nvSpPr>
          <p:cNvPr id="22531" name="Rectangle 3"/>
          <p:cNvSpPr>
            <a:spLocks noGrp="1" noChangeArrowheads="1"/>
          </p:cNvSpPr>
          <p:nvPr>
            <p:ph type="body" idx="1"/>
          </p:nvPr>
        </p:nvSpPr>
        <p:spPr>
          <a:xfrm>
            <a:off x="395288" y="1500175"/>
            <a:ext cx="8382000" cy="5241194"/>
          </a:xfrm>
        </p:spPr>
        <p:txBody>
          <a:bodyPr>
            <a:normAutofit fontScale="92500" lnSpcReduction="10000"/>
          </a:bodyPr>
          <a:lstStyle/>
          <a:p>
            <a:pPr marL="0" eaLnBrk="1" hangingPunct="1">
              <a:lnSpc>
                <a:spcPct val="90000"/>
              </a:lnSpc>
              <a:spcBef>
                <a:spcPct val="50000"/>
              </a:spcBef>
              <a:buClr>
                <a:schemeClr val="tx1"/>
              </a:buClr>
              <a:buFont typeface="Wingdings" pitchFamily="2" charset="2"/>
              <a:buNone/>
            </a:pPr>
            <a:r>
              <a:rPr lang="zh-CN" altLang="en-US" sz="2200" b="1" dirty="0" smtClean="0">
                <a:ea typeface="宋体" pitchFamily="2" charset="-122"/>
                <a:cs typeface="Times New Roman" pitchFamily="18" charset="0"/>
              </a:rPr>
              <a:t>使用者对类内部定义的属性</a:t>
            </a:r>
            <a:r>
              <a:rPr lang="en-US" altLang="zh-CN" sz="2200" b="1" dirty="0" smtClean="0">
                <a:ea typeface="宋体" pitchFamily="2" charset="-122"/>
                <a:cs typeface="Times New Roman" pitchFamily="18" charset="0"/>
              </a:rPr>
              <a:t>(</a:t>
            </a:r>
            <a:r>
              <a:rPr lang="zh-CN" altLang="en-US" sz="2200" b="1" dirty="0" smtClean="0">
                <a:ea typeface="宋体" pitchFamily="2" charset="-122"/>
                <a:cs typeface="Times New Roman" pitchFamily="18" charset="0"/>
              </a:rPr>
              <a:t>对象的成员变量</a:t>
            </a:r>
            <a:r>
              <a:rPr lang="en-US" altLang="zh-CN" sz="2200" b="1" dirty="0" smtClean="0">
                <a:ea typeface="宋体" pitchFamily="2" charset="-122"/>
                <a:cs typeface="Times New Roman" pitchFamily="18" charset="0"/>
              </a:rPr>
              <a:t>)</a:t>
            </a:r>
            <a:r>
              <a:rPr lang="zh-CN" altLang="en-US" sz="2200" b="1" dirty="0" smtClean="0">
                <a:ea typeface="宋体" pitchFamily="2" charset="-122"/>
                <a:cs typeface="Times New Roman" pitchFamily="18" charset="0"/>
              </a:rPr>
              <a:t>的直接操作会导致数据的错误、混乱或安全性问题。</a:t>
            </a:r>
            <a:endParaRPr lang="en-US" altLang="zh-CN" sz="2200" b="1" dirty="0" smtClean="0">
              <a:ea typeface="宋体" pitchFamily="2" charset="-122"/>
              <a:cs typeface="Times New Roman" pitchFamily="18" charset="0"/>
            </a:endParaRPr>
          </a:p>
          <a:p>
            <a:pPr eaLnBrk="1" hangingPunct="1">
              <a:lnSpc>
                <a:spcPct val="80000"/>
              </a:lnSpc>
              <a:spcBef>
                <a:spcPct val="0"/>
              </a:spcBef>
              <a:buFontTx/>
              <a:buNone/>
            </a:pPr>
            <a:endParaRPr lang="en-US" altLang="zh-CN" sz="1800" b="1" dirty="0" smtClean="0">
              <a:solidFill>
                <a:schemeClr val="accent2"/>
              </a:solidFill>
              <a:ea typeface="宋体" pitchFamily="2" charset="-122"/>
              <a:cs typeface="Times New Roman" pitchFamily="18" charset="0"/>
            </a:endParaRP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public class Animal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a:t>
            </a:r>
            <a:r>
              <a:rPr lang="en-US" altLang="zh-CN" sz="2000" b="1" dirty="0" err="1" smtClean="0">
                <a:solidFill>
                  <a:srgbClr val="C00000"/>
                </a:solidFill>
                <a:ea typeface="宋体" pitchFamily="2" charset="-122"/>
                <a:cs typeface="Times New Roman" pitchFamily="18" charset="0"/>
              </a:rPr>
              <a:t>int</a:t>
            </a:r>
            <a:r>
              <a:rPr lang="en-US" altLang="zh-CN" sz="2000" b="1" dirty="0" smtClean="0">
                <a:solidFill>
                  <a:srgbClr val="C00000"/>
                </a:solidFill>
                <a:ea typeface="宋体" pitchFamily="2" charset="-122"/>
                <a:cs typeface="Times New Roman" pitchFamily="18" charset="0"/>
              </a:rPr>
              <a:t> legs;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void  eat(){</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(“Eating.”);</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void move(){</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(“Moving.”);</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endParaRPr lang="en-US" altLang="zh-CN" sz="2000" b="1" dirty="0" smtClean="0">
              <a:solidFill>
                <a:srgbClr val="C00000"/>
              </a:solidFill>
              <a:ea typeface="宋体" pitchFamily="2" charset="-122"/>
              <a:cs typeface="Times New Roman" pitchFamily="18" charset="0"/>
            </a:endParaRP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public class Zoo{</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public static void main(String </a:t>
            </a:r>
            <a:r>
              <a:rPr lang="en-US" altLang="zh-CN" sz="2000" b="1" dirty="0" err="1" smtClean="0">
                <a:solidFill>
                  <a:srgbClr val="C00000"/>
                </a:solidFill>
                <a:ea typeface="宋体" pitchFamily="2" charset="-122"/>
                <a:cs typeface="Times New Roman" pitchFamily="18" charset="0"/>
              </a:rPr>
              <a:t>args</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Animal </a:t>
            </a:r>
            <a:r>
              <a:rPr lang="en-US" altLang="zh-CN" sz="2000" b="1" dirty="0" err="1" smtClean="0">
                <a:solidFill>
                  <a:srgbClr val="C00000"/>
                </a:solidFill>
                <a:ea typeface="宋体" pitchFamily="2" charset="-122"/>
                <a:cs typeface="Times New Roman" pitchFamily="18" charset="0"/>
              </a:rPr>
              <a:t>xb</a:t>
            </a:r>
            <a:r>
              <a:rPr lang="en-US" altLang="zh-CN" sz="2000" b="1" dirty="0" smtClean="0">
                <a:solidFill>
                  <a:srgbClr val="C00000"/>
                </a:solidFill>
                <a:ea typeface="宋体" pitchFamily="2" charset="-122"/>
                <a:cs typeface="Times New Roman" pitchFamily="18" charset="0"/>
              </a:rPr>
              <a:t>=new Animal();</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xb.legs</a:t>
            </a:r>
            <a:r>
              <a:rPr lang="en-US" altLang="zh-CN" sz="2000" b="1" dirty="0" smtClean="0">
                <a:solidFill>
                  <a:srgbClr val="C00000"/>
                </a:solidFill>
                <a:ea typeface="宋体" pitchFamily="2" charset="-122"/>
                <a:cs typeface="Times New Roman" pitchFamily="18" charset="0"/>
              </a:rPr>
              <a:t>=4;</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a:t>
            </a:r>
            <a:r>
              <a:rPr lang="en-US" altLang="zh-CN" sz="2000" b="1" dirty="0" err="1" smtClean="0">
                <a:solidFill>
                  <a:srgbClr val="C00000"/>
                </a:solidFill>
                <a:ea typeface="宋体" pitchFamily="2" charset="-122"/>
                <a:cs typeface="Times New Roman" pitchFamily="18" charset="0"/>
              </a:rPr>
              <a:t>xb.legs</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xb.eat();</a:t>
            </a:r>
            <a:r>
              <a:rPr lang="en-US" altLang="zh-CN" sz="2000" b="1" dirty="0" err="1" smtClean="0">
                <a:solidFill>
                  <a:srgbClr val="C00000"/>
                </a:solidFill>
                <a:ea typeface="宋体" pitchFamily="2" charset="-122"/>
                <a:cs typeface="Times New Roman" pitchFamily="18" charset="0"/>
              </a:rPr>
              <a:t>xb.move</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  }</a:t>
            </a:r>
          </a:p>
        </p:txBody>
      </p:sp>
      <p:sp>
        <p:nvSpPr>
          <p:cNvPr id="465924" name="Text Box 4"/>
          <p:cNvSpPr txBox="1">
            <a:spLocks noChangeArrowheads="1"/>
          </p:cNvSpPr>
          <p:nvPr/>
        </p:nvSpPr>
        <p:spPr bwMode="auto">
          <a:xfrm>
            <a:off x="5580112" y="4629806"/>
            <a:ext cx="3200400"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问题：</a:t>
            </a:r>
            <a:r>
              <a:rPr lang="en-US" altLang="zh-CN" sz="2000" b="1" dirty="0" err="1" smtClean="0">
                <a:ea typeface="宋体" pitchFamily="2" charset="-122"/>
                <a:cs typeface="Times New Roman" pitchFamily="18" charset="0"/>
              </a:rPr>
              <a:t>xb.legs</a:t>
            </a:r>
            <a:r>
              <a:rPr lang="en-US" altLang="zh-CN" sz="2000" b="1" dirty="0" smtClean="0">
                <a:ea typeface="宋体" pitchFamily="2" charset="-122"/>
                <a:cs typeface="Times New Roman" pitchFamily="18" charset="0"/>
              </a:rPr>
              <a:t> = -1000</a:t>
            </a:r>
            <a:r>
              <a:rPr lang="en-US" altLang="zh-CN" sz="2000" b="1" dirty="0">
                <a:ea typeface="宋体" pitchFamily="2" charset="-122"/>
                <a:cs typeface="Times New Roman" pitchFamily="18" charset="0"/>
              </a:rPr>
              <a:t>;</a:t>
            </a:r>
          </a:p>
        </p:txBody>
      </p:sp>
      <p:sp>
        <p:nvSpPr>
          <p:cNvPr id="465925" name="Rectangle 5"/>
          <p:cNvSpPr>
            <a:spLocks noChangeArrowheads="1"/>
          </p:cNvSpPr>
          <p:nvPr/>
        </p:nvSpPr>
        <p:spPr bwMode="auto">
          <a:xfrm>
            <a:off x="5580112" y="2513204"/>
            <a:ext cx="3124200" cy="1168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应该将</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属性保护起来，防止乱用。</a:t>
            </a:r>
          </a:p>
          <a:p>
            <a:pPr>
              <a:spcBef>
                <a:spcPct val="50000"/>
              </a:spcBef>
            </a:pPr>
            <a:r>
              <a:rPr lang="zh-CN" altLang="en-US" sz="2000" b="1" dirty="0">
                <a:solidFill>
                  <a:srgbClr val="FF0000"/>
                </a:solidFill>
                <a:ea typeface="宋体" pitchFamily="2" charset="-122"/>
                <a:cs typeface="Times New Roman" pitchFamily="18" charset="0"/>
              </a:rPr>
              <a:t>保护的方式：信息隐藏</a:t>
            </a:r>
          </a:p>
        </p:txBody>
      </p:sp>
    </p:spTree>
    <p:extLst>
      <p:ext uri="{BB962C8B-B14F-4D97-AF65-F5344CB8AC3E}">
        <p14:creationId xmlns:p14="http://schemas.microsoft.com/office/powerpoint/2010/main" val="152826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autoUpdateAnimBg="0"/>
      <p:bldP spid="46592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024" y="836712"/>
            <a:ext cx="3744416" cy="369332"/>
          </a:xfrm>
          <a:prstGeom prst="rect">
            <a:avLst/>
          </a:prstGeom>
          <a:noFill/>
        </p:spPr>
        <p:txBody>
          <a:bodyPr wrap="square" rtlCol="0">
            <a:spAutoFit/>
          </a:bodyPr>
          <a:lstStyle/>
          <a:p>
            <a:r>
              <a:rPr lang="zh-CN" altLang="en-US" dirty="0" smtClean="0">
                <a:ea typeface="宋体" panose="02010600030101010101" pitchFamily="2" charset="-122"/>
              </a:rPr>
              <a:t>例子：人把大象装冰箱</a:t>
            </a:r>
            <a:endParaRPr lang="zh-CN" altLang="en-US" dirty="0">
              <a:ea typeface="宋体" panose="02010600030101010101" pitchFamily="2" charset="-122"/>
            </a:endParaRPr>
          </a:p>
        </p:txBody>
      </p:sp>
      <p:sp>
        <p:nvSpPr>
          <p:cNvPr id="5" name="矩形 4"/>
          <p:cNvSpPr/>
          <p:nvPr/>
        </p:nvSpPr>
        <p:spPr>
          <a:xfrm>
            <a:off x="467544" y="1206044"/>
            <a:ext cx="3096344" cy="50312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6" name="TextBox 5"/>
          <p:cNvSpPr txBox="1"/>
          <p:nvPr/>
        </p:nvSpPr>
        <p:spPr>
          <a:xfrm>
            <a:off x="611560" y="6237312"/>
            <a:ext cx="2952328" cy="369332"/>
          </a:xfrm>
          <a:prstGeom prst="rect">
            <a:avLst/>
          </a:prstGeom>
          <a:noFill/>
        </p:spPr>
        <p:txBody>
          <a:bodyPr wrap="square" rtlCol="0">
            <a:spAutoFit/>
          </a:bodyPr>
          <a:lstStyle/>
          <a:p>
            <a:r>
              <a:rPr lang="zh-CN" altLang="en-US" dirty="0" smtClean="0">
                <a:ea typeface="宋体" panose="02010600030101010101" pitchFamily="2" charset="-122"/>
              </a:rPr>
              <a:t>面向过程</a:t>
            </a:r>
            <a:endParaRPr lang="zh-CN" altLang="en-US" dirty="0">
              <a:ea typeface="宋体" panose="02010600030101010101" pitchFamily="2" charset="-122"/>
            </a:endParaRPr>
          </a:p>
        </p:txBody>
      </p:sp>
      <p:sp>
        <p:nvSpPr>
          <p:cNvPr id="7" name="TextBox 6"/>
          <p:cNvSpPr txBox="1"/>
          <p:nvPr/>
        </p:nvSpPr>
        <p:spPr>
          <a:xfrm>
            <a:off x="755576" y="1628800"/>
            <a:ext cx="2160240" cy="369332"/>
          </a:xfrm>
          <a:prstGeom prst="rect">
            <a:avLst/>
          </a:prstGeom>
          <a:noFill/>
        </p:spPr>
        <p:txBody>
          <a:bodyPr wrap="square" rtlCol="0">
            <a:spAutoFit/>
          </a:bodyPr>
          <a:lstStyle/>
          <a:p>
            <a:r>
              <a:rPr lang="en-US" altLang="zh-CN" dirty="0" smtClean="0">
                <a:ea typeface="宋体" panose="02010600030101010101" pitchFamily="2" charset="-122"/>
              </a:rPr>
              <a:t>1.</a:t>
            </a:r>
            <a:r>
              <a:rPr lang="zh-CN" altLang="en-US" dirty="0" smtClean="0">
                <a:ea typeface="宋体" panose="02010600030101010101" pitchFamily="2" charset="-122"/>
              </a:rPr>
              <a:t>打开冰箱</a:t>
            </a:r>
            <a:endParaRPr lang="zh-CN" altLang="en-US" dirty="0">
              <a:ea typeface="宋体" panose="02010600030101010101" pitchFamily="2" charset="-122"/>
            </a:endParaRPr>
          </a:p>
        </p:txBody>
      </p:sp>
      <p:sp>
        <p:nvSpPr>
          <p:cNvPr id="8" name="TextBox 7"/>
          <p:cNvSpPr txBox="1"/>
          <p:nvPr/>
        </p:nvSpPr>
        <p:spPr>
          <a:xfrm>
            <a:off x="755576" y="2348880"/>
            <a:ext cx="2376264" cy="369332"/>
          </a:xfrm>
          <a:prstGeom prst="rect">
            <a:avLst/>
          </a:prstGeom>
          <a:noFill/>
        </p:spPr>
        <p:txBody>
          <a:bodyPr wrap="square" rtlCol="0">
            <a:spAutoFit/>
          </a:bodyPr>
          <a:lstStyle/>
          <a:p>
            <a:r>
              <a:rPr lang="en-US" altLang="zh-CN" dirty="0" smtClean="0">
                <a:ea typeface="宋体" panose="02010600030101010101" pitchFamily="2" charset="-122"/>
              </a:rPr>
              <a:t>2.</a:t>
            </a:r>
            <a:r>
              <a:rPr lang="zh-CN" altLang="en-US" dirty="0" smtClean="0">
                <a:ea typeface="宋体" panose="02010600030101010101" pitchFamily="2" charset="-122"/>
              </a:rPr>
              <a:t>把大象装进冰箱</a:t>
            </a:r>
            <a:endParaRPr lang="zh-CN" altLang="en-US" dirty="0">
              <a:ea typeface="宋体" panose="02010600030101010101" pitchFamily="2" charset="-122"/>
            </a:endParaRPr>
          </a:p>
        </p:txBody>
      </p:sp>
      <p:sp>
        <p:nvSpPr>
          <p:cNvPr id="9" name="TextBox 8"/>
          <p:cNvSpPr txBox="1"/>
          <p:nvPr/>
        </p:nvSpPr>
        <p:spPr>
          <a:xfrm>
            <a:off x="755576" y="3068960"/>
            <a:ext cx="2016224" cy="369332"/>
          </a:xfrm>
          <a:prstGeom prst="rect">
            <a:avLst/>
          </a:prstGeom>
          <a:noFill/>
        </p:spPr>
        <p:txBody>
          <a:bodyPr wrap="square" rtlCol="0">
            <a:spAutoFit/>
          </a:bodyPr>
          <a:lstStyle/>
          <a:p>
            <a:r>
              <a:rPr lang="en-US" altLang="zh-CN" dirty="0" smtClean="0">
                <a:ea typeface="宋体" panose="02010600030101010101" pitchFamily="2" charset="-122"/>
              </a:rPr>
              <a:t>3.</a:t>
            </a:r>
            <a:r>
              <a:rPr lang="zh-CN" altLang="en-US" dirty="0" smtClean="0">
                <a:ea typeface="宋体" panose="02010600030101010101" pitchFamily="2" charset="-122"/>
              </a:rPr>
              <a:t>把冰箱门关住</a:t>
            </a:r>
            <a:endParaRPr lang="zh-CN" altLang="en-US" dirty="0">
              <a:ea typeface="宋体" panose="02010600030101010101" pitchFamily="2" charset="-122"/>
            </a:endParaRPr>
          </a:p>
        </p:txBody>
      </p:sp>
      <p:cxnSp>
        <p:nvCxnSpPr>
          <p:cNvPr id="11" name="直接箭头连接符 10"/>
          <p:cNvCxnSpPr/>
          <p:nvPr/>
        </p:nvCxnSpPr>
        <p:spPr>
          <a:xfrm>
            <a:off x="3059832" y="1628800"/>
            <a:ext cx="0" cy="20928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44008" y="1340768"/>
            <a:ext cx="4104456"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4" name="TextBox 13"/>
          <p:cNvSpPr txBox="1"/>
          <p:nvPr/>
        </p:nvSpPr>
        <p:spPr>
          <a:xfrm>
            <a:off x="4762872" y="6237312"/>
            <a:ext cx="2808312" cy="369332"/>
          </a:xfrm>
          <a:prstGeom prst="rect">
            <a:avLst/>
          </a:prstGeom>
          <a:noFill/>
        </p:spPr>
        <p:txBody>
          <a:bodyPr wrap="square" rtlCol="0">
            <a:spAutoFit/>
          </a:bodyPr>
          <a:lstStyle/>
          <a:p>
            <a:r>
              <a:rPr lang="zh-CN" altLang="en-US" dirty="0" smtClean="0">
                <a:ea typeface="宋体" panose="02010600030101010101" pitchFamily="2" charset="-122"/>
              </a:rPr>
              <a:t>面向对象</a:t>
            </a:r>
            <a:endParaRPr lang="zh-CN" altLang="en-US" dirty="0">
              <a:ea typeface="宋体" panose="02010600030101010101" pitchFamily="2" charset="-122"/>
            </a:endParaRPr>
          </a:p>
        </p:txBody>
      </p:sp>
      <p:sp>
        <p:nvSpPr>
          <p:cNvPr id="15" name="矩形 14"/>
          <p:cNvSpPr/>
          <p:nvPr/>
        </p:nvSpPr>
        <p:spPr>
          <a:xfrm>
            <a:off x="7668344" y="1425550"/>
            <a:ext cx="1080120" cy="10487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6" name="TextBox 15"/>
          <p:cNvSpPr txBox="1"/>
          <p:nvPr/>
        </p:nvSpPr>
        <p:spPr>
          <a:xfrm>
            <a:off x="7884368" y="1425550"/>
            <a:ext cx="864096" cy="923330"/>
          </a:xfrm>
          <a:prstGeom prst="rect">
            <a:avLst/>
          </a:prstGeom>
          <a:noFill/>
        </p:spPr>
        <p:txBody>
          <a:bodyPr wrap="square" rtlCol="0">
            <a:spAutoFit/>
          </a:bodyPr>
          <a:lstStyle/>
          <a:p>
            <a:r>
              <a:rPr lang="zh-CN" altLang="en-US" dirty="0" smtClean="0">
                <a:ea typeface="宋体" panose="02010600030101010101" pitchFamily="2" charset="-122"/>
              </a:rPr>
              <a:t>人   </a:t>
            </a:r>
            <a:endParaRPr lang="en-US" altLang="zh-CN" dirty="0" smtClean="0">
              <a:ea typeface="宋体" panose="02010600030101010101" pitchFamily="2" charset="-122"/>
            </a:endParaRPr>
          </a:p>
          <a:p>
            <a:r>
              <a:rPr lang="zh-CN" altLang="en-US" dirty="0" smtClean="0">
                <a:ea typeface="宋体" panose="02010600030101010101" pitchFamily="2" charset="-122"/>
              </a:rPr>
              <a:t>冰箱</a:t>
            </a:r>
            <a:endParaRPr lang="en-US" altLang="zh-CN" dirty="0" smtClean="0">
              <a:ea typeface="宋体" panose="02010600030101010101" pitchFamily="2" charset="-122"/>
            </a:endParaRPr>
          </a:p>
          <a:p>
            <a:r>
              <a:rPr lang="zh-CN" altLang="en-US" dirty="0">
                <a:ea typeface="宋体" panose="02010600030101010101" pitchFamily="2" charset="-122"/>
              </a:rPr>
              <a:t>大象</a:t>
            </a:r>
          </a:p>
        </p:txBody>
      </p:sp>
      <p:sp>
        <p:nvSpPr>
          <p:cNvPr id="17" name="TextBox 16"/>
          <p:cNvSpPr txBox="1"/>
          <p:nvPr/>
        </p:nvSpPr>
        <p:spPr>
          <a:xfrm>
            <a:off x="4644008" y="1813466"/>
            <a:ext cx="3752637" cy="4247317"/>
          </a:xfrm>
          <a:prstGeom prst="rect">
            <a:avLst/>
          </a:prstGeom>
          <a:noFill/>
        </p:spPr>
        <p:txBody>
          <a:bodyPr wrap="square" rtlCol="0">
            <a:spAutoFit/>
          </a:bodyPr>
          <a:lstStyle/>
          <a:p>
            <a:r>
              <a:rPr lang="zh-CN" altLang="en-US" dirty="0" smtClean="0">
                <a:ea typeface="宋体" panose="02010600030101010101" pitchFamily="2" charset="-122"/>
              </a:rPr>
              <a:t>人</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打开（冰箱）</a:t>
            </a:r>
            <a:r>
              <a:rPr lang="en-US" altLang="zh-CN" dirty="0" smtClean="0">
                <a:ea typeface="宋体" panose="02010600030101010101" pitchFamily="2" charset="-122"/>
              </a:rPr>
              <a:t>{</a:t>
            </a: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开门</a:t>
            </a:r>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    }</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操作</a:t>
            </a:r>
            <a:r>
              <a:rPr lang="en-US" altLang="zh-CN" dirty="0" smtClean="0">
                <a:ea typeface="宋体" panose="02010600030101010101" pitchFamily="2" charset="-122"/>
              </a:rPr>
              <a:t>(</a:t>
            </a:r>
            <a:r>
              <a:rPr lang="zh-CN" altLang="en-US" dirty="0" smtClean="0">
                <a:ea typeface="宋体" panose="02010600030101010101" pitchFamily="2" charset="-122"/>
              </a:rPr>
              <a:t>大象</a:t>
            </a:r>
            <a:r>
              <a:rPr lang="en-US" altLang="zh-CN" dirty="0" smtClean="0">
                <a:ea typeface="宋体" panose="02010600030101010101" pitchFamily="2" charset="-122"/>
              </a:rPr>
              <a:t>){</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大象</a:t>
            </a:r>
            <a:r>
              <a:rPr lang="en-US" altLang="zh-CN" dirty="0" smtClean="0">
                <a:ea typeface="宋体" panose="02010600030101010101" pitchFamily="2" charset="-122"/>
              </a:rPr>
              <a:t>.</a:t>
            </a:r>
            <a:r>
              <a:rPr lang="zh-CN" altLang="en-US" dirty="0" smtClean="0">
                <a:ea typeface="宋体" panose="02010600030101010101" pitchFamily="2" charset="-122"/>
              </a:rPr>
              <a:t>进入</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关闭</a:t>
            </a:r>
            <a:r>
              <a:rPr lang="en-US" altLang="zh-CN" dirty="0" smtClean="0">
                <a:ea typeface="宋体" panose="02010600030101010101" pitchFamily="2" charset="-122"/>
              </a:rPr>
              <a:t>(</a:t>
            </a:r>
            <a:r>
              <a:rPr lang="zh-CN" altLang="en-US" dirty="0" smtClean="0">
                <a:ea typeface="宋体" panose="02010600030101010101" pitchFamily="2" charset="-122"/>
              </a:rPr>
              <a:t>冰箱</a:t>
            </a:r>
            <a:r>
              <a:rPr lang="en-US" altLang="zh-CN" dirty="0" smtClean="0">
                <a:ea typeface="宋体" panose="02010600030101010101" pitchFamily="2" charset="-122"/>
              </a:rPr>
              <a:t>){   </a:t>
            </a: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关门</a:t>
            </a:r>
            <a:r>
              <a:rPr lang="en-US" altLang="zh-CN" dirty="0" smtClean="0">
                <a:ea typeface="宋体" panose="02010600030101010101" pitchFamily="2" charset="-122"/>
              </a:rPr>
              <a:t>();     </a:t>
            </a:r>
          </a:p>
          <a:p>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p>
          <a:p>
            <a:endParaRPr lang="en-US" altLang="zh-CN" dirty="0">
              <a:ea typeface="宋体" panose="02010600030101010101" pitchFamily="2" charset="-122"/>
            </a:endParaRPr>
          </a:p>
          <a:p>
            <a:r>
              <a:rPr lang="zh-CN" altLang="en-US" dirty="0" smtClean="0">
                <a:ea typeface="宋体" panose="02010600030101010101" pitchFamily="2" charset="-122"/>
              </a:rPr>
              <a:t>冰箱</a:t>
            </a:r>
            <a:r>
              <a:rPr lang="en-US" altLang="zh-CN" dirty="0" smtClean="0">
                <a:ea typeface="宋体" panose="02010600030101010101" pitchFamily="2" charset="-122"/>
              </a:rPr>
              <a:t>{</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开门</a:t>
            </a:r>
            <a:r>
              <a:rPr lang="en-US" altLang="zh-CN" dirty="0" smtClean="0">
                <a:ea typeface="宋体" panose="02010600030101010101" pitchFamily="2" charset="-122"/>
              </a:rPr>
              <a:t>(){}  </a:t>
            </a:r>
            <a:r>
              <a:rPr lang="zh-CN" altLang="en-US" dirty="0" smtClean="0">
                <a:ea typeface="宋体" panose="02010600030101010101" pitchFamily="2" charset="-122"/>
              </a:rPr>
              <a:t>关门</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
        <p:nvSpPr>
          <p:cNvPr id="18" name="TextBox 17"/>
          <p:cNvSpPr txBox="1"/>
          <p:nvPr/>
        </p:nvSpPr>
        <p:spPr>
          <a:xfrm>
            <a:off x="7092280" y="4839543"/>
            <a:ext cx="2051720" cy="923330"/>
          </a:xfrm>
          <a:prstGeom prst="rect">
            <a:avLst/>
          </a:prstGeom>
          <a:noFill/>
        </p:spPr>
        <p:txBody>
          <a:bodyPr wrap="square" rtlCol="0">
            <a:spAutoFit/>
          </a:bodyPr>
          <a:lstStyle/>
          <a:p>
            <a:r>
              <a:rPr lang="zh-CN" altLang="en-US" dirty="0" smtClean="0">
                <a:ea typeface="宋体" panose="02010600030101010101" pitchFamily="2" charset="-122"/>
              </a:rPr>
              <a:t>大象</a:t>
            </a:r>
            <a:r>
              <a:rPr lang="en-US" altLang="zh-CN" dirty="0" smtClean="0">
                <a:ea typeface="宋体" panose="02010600030101010101" pitchFamily="2" charset="-122"/>
              </a:rPr>
              <a:t>{</a:t>
            </a:r>
          </a:p>
          <a:p>
            <a:r>
              <a:rPr lang="en-US" altLang="zh-CN" dirty="0" smtClean="0">
                <a:ea typeface="宋体" panose="02010600030101010101" pitchFamily="2" charset="-122"/>
              </a:rPr>
              <a:t>     </a:t>
            </a:r>
            <a:r>
              <a:rPr lang="zh-CN" altLang="en-US" dirty="0" smtClean="0">
                <a:ea typeface="宋体" panose="02010600030101010101" pitchFamily="2" charset="-122"/>
              </a:rPr>
              <a:t>进入</a:t>
            </a:r>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Tree>
    <p:extLst>
      <p:ext uri="{BB962C8B-B14F-4D97-AF65-F5344CB8AC3E}">
        <p14:creationId xmlns:p14="http://schemas.microsoft.com/office/powerpoint/2010/main" val="32873930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51520" y="1628800"/>
            <a:ext cx="8542420" cy="3671887"/>
          </a:xfrm>
        </p:spPr>
        <p:txBody>
          <a:bodyPr/>
          <a:lstStyle/>
          <a:p>
            <a:pPr algn="just" eaLnBrk="1" hangingPunct="1">
              <a:spcBef>
                <a:spcPct val="50000"/>
              </a:spcBef>
              <a:buClr>
                <a:schemeClr val="tx1"/>
              </a:buClr>
              <a:buFont typeface="Wingdings" pitchFamily="2" charset="2"/>
              <a:buNone/>
            </a:pPr>
            <a:r>
              <a:rPr lang="en-US" altLang="zh-CN" sz="2800" dirty="0" smtClean="0">
                <a:ea typeface="宋体" pitchFamily="2" charset="-122"/>
                <a:cs typeface="Times New Roman" pitchFamily="18" charset="0"/>
              </a:rPr>
              <a:t>   Java</a:t>
            </a:r>
            <a:r>
              <a:rPr lang="zh-CN" altLang="en-US" sz="2800" dirty="0" smtClean="0">
                <a:ea typeface="宋体" pitchFamily="2" charset="-122"/>
                <a:cs typeface="Times New Roman" pitchFamily="18" charset="0"/>
              </a:rPr>
              <a:t>中通过将数据声明为私有的</a:t>
            </a:r>
            <a:r>
              <a:rPr lang="en-US" altLang="zh-CN" sz="2800" dirty="0" smtClean="0">
                <a:ea typeface="宋体" pitchFamily="2" charset="-122"/>
                <a:cs typeface="Times New Roman" pitchFamily="18" charset="0"/>
              </a:rPr>
              <a:t>(private)</a:t>
            </a:r>
            <a:r>
              <a:rPr lang="zh-CN" altLang="en-US" sz="2800" dirty="0" smtClean="0">
                <a:ea typeface="宋体" pitchFamily="2" charset="-122"/>
                <a:cs typeface="Times New Roman" pitchFamily="18" charset="0"/>
              </a:rPr>
              <a:t>，再提供</a:t>
            </a:r>
            <a:r>
              <a:rPr lang="zh-CN" altLang="en-US" dirty="0">
                <a:ea typeface="宋体" pitchFamily="2" charset="-122"/>
                <a:cs typeface="Times New Roman" pitchFamily="18" charset="0"/>
              </a:rPr>
              <a:t>公共</a:t>
            </a:r>
            <a:r>
              <a:rPr lang="zh-CN" altLang="en-US" sz="2800" dirty="0" smtClean="0">
                <a:ea typeface="宋体" pitchFamily="2" charset="-122"/>
                <a:cs typeface="Times New Roman" pitchFamily="18" charset="0"/>
              </a:rPr>
              <a:t>的（</a:t>
            </a:r>
            <a:r>
              <a:rPr lang="en-US" altLang="zh-CN" sz="2800" dirty="0" smtClean="0">
                <a:ea typeface="宋体" pitchFamily="2" charset="-122"/>
                <a:cs typeface="Times New Roman" pitchFamily="18" charset="0"/>
              </a:rPr>
              <a:t>public</a:t>
            </a:r>
            <a:r>
              <a:rPr lang="zh-CN" altLang="en-US" sz="2800" dirty="0" smtClean="0">
                <a:ea typeface="宋体" pitchFamily="2" charset="-122"/>
                <a:cs typeface="Times New Roman" pitchFamily="18" charset="0"/>
              </a:rPr>
              <a:t>）方法</a:t>
            </a:r>
            <a:r>
              <a:rPr lang="en-US" altLang="zh-CN" sz="2800" dirty="0" smtClean="0">
                <a:ea typeface="宋体" pitchFamily="2" charset="-122"/>
                <a:cs typeface="Times New Roman" pitchFamily="18" charset="0"/>
              </a:rPr>
              <a:t>:</a:t>
            </a:r>
            <a:r>
              <a:rPr lang="en-US" altLang="zh-CN" sz="2800" b="1" dirty="0" err="1" smtClean="0">
                <a:solidFill>
                  <a:srgbClr val="C00000"/>
                </a:solidFill>
                <a:ea typeface="宋体" pitchFamily="2" charset="-122"/>
                <a:cs typeface="Times New Roman" pitchFamily="18" charset="0"/>
              </a:rPr>
              <a:t>getXxx</a:t>
            </a:r>
            <a:r>
              <a:rPr lang="en-US" altLang="zh-CN" sz="2800" b="1" dirty="0" smtClean="0">
                <a:solidFill>
                  <a:srgbClr val="C00000"/>
                </a:solidFill>
                <a:ea typeface="宋体" pitchFamily="2" charset="-122"/>
                <a:cs typeface="Times New Roman" pitchFamily="18" charset="0"/>
              </a:rPr>
              <a:t>()</a:t>
            </a:r>
            <a:r>
              <a:rPr lang="zh-CN" altLang="en-US" sz="2800" b="1" dirty="0" smtClean="0">
                <a:solidFill>
                  <a:srgbClr val="C00000"/>
                </a:solidFill>
                <a:ea typeface="宋体" pitchFamily="2" charset="-122"/>
                <a:cs typeface="Times New Roman" pitchFamily="18" charset="0"/>
              </a:rPr>
              <a:t>和</a:t>
            </a:r>
            <a:r>
              <a:rPr lang="en-US" altLang="zh-CN" sz="2800" b="1" dirty="0" err="1" smtClean="0">
                <a:solidFill>
                  <a:srgbClr val="C00000"/>
                </a:solidFill>
                <a:ea typeface="宋体" pitchFamily="2" charset="-122"/>
                <a:cs typeface="Times New Roman" pitchFamily="18" charset="0"/>
              </a:rPr>
              <a:t>setXxx</a:t>
            </a:r>
            <a:r>
              <a:rPr lang="en-US" altLang="zh-CN" sz="2800" b="1" dirty="0" smtClean="0">
                <a:solidFill>
                  <a:srgbClr val="C00000"/>
                </a:solidFill>
                <a:ea typeface="宋体" pitchFamily="2" charset="-122"/>
                <a:cs typeface="Times New Roman" pitchFamily="18" charset="0"/>
              </a:rPr>
              <a:t>()</a:t>
            </a:r>
            <a:r>
              <a:rPr lang="zh-CN" altLang="en-US" sz="2800" dirty="0" smtClean="0">
                <a:ea typeface="宋体" pitchFamily="2" charset="-122"/>
                <a:cs typeface="Times New Roman" pitchFamily="18" charset="0"/>
              </a:rPr>
              <a:t>实现对该属性的操作，以实现下述目的：</a:t>
            </a:r>
          </a:p>
          <a:p>
            <a:pPr lvl="1" algn="just" eaLnBrk="1" hangingPunct="1">
              <a:spcBef>
                <a:spcPct val="50000"/>
              </a:spcBef>
              <a:buFont typeface="Wingdings" pitchFamily="2" charset="2"/>
              <a:buChar char="Ø"/>
            </a:pPr>
            <a:r>
              <a:rPr lang="zh-CN" altLang="en-US" sz="2400" dirty="0" smtClean="0">
                <a:solidFill>
                  <a:srgbClr val="C00000"/>
                </a:solidFill>
                <a:ea typeface="宋体" pitchFamily="2" charset="-122"/>
                <a:cs typeface="Times New Roman" pitchFamily="18" charset="0"/>
              </a:rPr>
              <a:t>隐藏</a:t>
            </a:r>
            <a:r>
              <a:rPr lang="zh-CN" altLang="en-US" sz="2400" dirty="0" smtClean="0">
                <a:ea typeface="宋体" pitchFamily="2" charset="-122"/>
                <a:cs typeface="Times New Roman" pitchFamily="18" charset="0"/>
              </a:rPr>
              <a:t>一个类中</a:t>
            </a:r>
            <a:r>
              <a:rPr lang="zh-CN" altLang="en-US" dirty="0" smtClean="0">
                <a:ea typeface="宋体" pitchFamily="2" charset="-122"/>
                <a:cs typeface="Times New Roman" pitchFamily="18" charset="0"/>
              </a:rPr>
              <a:t>不需要对外提供的</a:t>
            </a:r>
            <a:r>
              <a:rPr lang="zh-CN" altLang="en-US" sz="2400" dirty="0" smtClean="0">
                <a:ea typeface="宋体" pitchFamily="2" charset="-122"/>
                <a:cs typeface="Times New Roman" pitchFamily="18" charset="0"/>
              </a:rPr>
              <a:t>实现细节；</a:t>
            </a:r>
          </a:p>
          <a:p>
            <a:pPr lvl="1" algn="just" eaLnBrk="1" hangingPunct="1">
              <a:spcBef>
                <a:spcPct val="50000"/>
              </a:spcBef>
              <a:buFont typeface="Wingdings" pitchFamily="2" charset="2"/>
              <a:buChar char="Ø"/>
            </a:pPr>
            <a:r>
              <a:rPr lang="zh-CN" altLang="en-US" sz="2400" dirty="0" smtClean="0">
                <a:ea typeface="宋体" pitchFamily="2" charset="-122"/>
                <a:cs typeface="Times New Roman" pitchFamily="18" charset="0"/>
              </a:rPr>
              <a:t>使用者只能通过事先定制好的</a:t>
            </a:r>
            <a:r>
              <a:rPr lang="zh-CN" altLang="en-US" sz="2400" dirty="0" smtClean="0">
                <a:solidFill>
                  <a:srgbClr val="C00000"/>
                </a:solidFill>
                <a:ea typeface="宋体" pitchFamily="2" charset="-122"/>
                <a:cs typeface="Times New Roman" pitchFamily="18" charset="0"/>
              </a:rPr>
              <a:t>方法来访问数据</a:t>
            </a:r>
            <a:r>
              <a:rPr lang="zh-CN" altLang="en-US" sz="2400" dirty="0" smtClean="0">
                <a:ea typeface="宋体" pitchFamily="2" charset="-122"/>
                <a:cs typeface="Times New Roman" pitchFamily="18" charset="0"/>
              </a:rPr>
              <a:t>，可以方便地加入控制逻辑，限制对属性的不合理操作；</a:t>
            </a:r>
          </a:p>
          <a:p>
            <a:pPr lvl="1" algn="just" eaLnBrk="1" hangingPunct="1">
              <a:spcBef>
                <a:spcPct val="50000"/>
              </a:spcBef>
              <a:buFont typeface="Wingdings" pitchFamily="2" charset="2"/>
              <a:buChar char="Ø"/>
            </a:pPr>
            <a:r>
              <a:rPr lang="zh-CN" altLang="en-US" sz="2400" dirty="0" smtClean="0">
                <a:ea typeface="宋体" pitchFamily="2" charset="-122"/>
                <a:cs typeface="Times New Roman" pitchFamily="18" charset="0"/>
              </a:rPr>
              <a:t>便于修改，增强代码的可维护性；</a:t>
            </a:r>
          </a:p>
        </p:txBody>
      </p:sp>
      <p:sp>
        <p:nvSpPr>
          <p:cNvPr id="4" name="Rectangle 2"/>
          <p:cNvSpPr txBox="1">
            <a:spLocks noChangeArrowheads="1"/>
          </p:cNvSpPr>
          <p:nvPr/>
        </p:nvSpPr>
        <p:spPr>
          <a:xfrm>
            <a:off x="2411760" y="764704"/>
            <a:ext cx="4940038"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Arial Unicode MS" pitchFamily="34" charset="-122"/>
              </a:rPr>
              <a:t>信息的封装和隐藏</a:t>
            </a:r>
            <a:r>
              <a:rPr lang="en-US" altLang="zh-CN" b="1" dirty="0" smtClean="0">
                <a:latin typeface="+mn-lt"/>
                <a:ea typeface="宋体" pitchFamily="2" charset="-122"/>
                <a:cs typeface="Arial Unicode MS" pitchFamily="34" charset="-122"/>
              </a:rPr>
              <a:t> </a:t>
            </a:r>
            <a:endParaRPr lang="en-US" altLang="zh-CN" sz="1600" b="1" dirty="0" smtClean="0">
              <a:latin typeface="+mn-lt"/>
              <a:ea typeface="宋体" pitchFamily="2" charset="-122"/>
              <a:cs typeface="Arial Unicode MS" pitchFamily="34" charset="-122"/>
            </a:endParaRPr>
          </a:p>
        </p:txBody>
      </p:sp>
    </p:spTree>
    <p:extLst>
      <p:ext uri="{BB962C8B-B14F-4D97-AF65-F5344CB8AC3E}">
        <p14:creationId xmlns:p14="http://schemas.microsoft.com/office/powerpoint/2010/main" val="1252739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59832" y="548680"/>
            <a:ext cx="4940038" cy="736056"/>
          </a:xfrm>
        </p:spPr>
        <p:txBody>
          <a:bodyPr>
            <a:normAutofit/>
          </a:bodyPr>
          <a:lstStyle/>
          <a:p>
            <a:pPr eaLnBrk="1" hangingPunct="1"/>
            <a:r>
              <a:rPr lang="zh-CN" altLang="en-US" b="1" dirty="0" smtClean="0">
                <a:latin typeface="+mn-lt"/>
                <a:ea typeface="宋体" pitchFamily="2" charset="-122"/>
                <a:cs typeface="Arial Unicode MS" pitchFamily="34" charset="-122"/>
              </a:rPr>
              <a:t>信息的封装和隐藏</a:t>
            </a:r>
            <a:r>
              <a:rPr lang="en-US" altLang="zh-CN" b="1" dirty="0" smtClean="0">
                <a:latin typeface="+mn-lt"/>
                <a:ea typeface="宋体" pitchFamily="2" charset="-122"/>
                <a:cs typeface="Arial Unicode MS" pitchFamily="34" charset="-122"/>
              </a:rPr>
              <a:t> </a:t>
            </a:r>
            <a:endParaRPr lang="en-US" altLang="zh-CN" sz="1600" b="1" dirty="0" smtClean="0">
              <a:latin typeface="+mn-lt"/>
              <a:ea typeface="宋体" pitchFamily="2" charset="-122"/>
              <a:cs typeface="Arial Unicode MS" pitchFamily="34" charset="-122"/>
            </a:endParaRPr>
          </a:p>
        </p:txBody>
      </p:sp>
      <p:sp>
        <p:nvSpPr>
          <p:cNvPr id="2" name="TextBox 1"/>
          <p:cNvSpPr txBox="1"/>
          <p:nvPr/>
        </p:nvSpPr>
        <p:spPr>
          <a:xfrm>
            <a:off x="179512" y="1052736"/>
            <a:ext cx="8784976" cy="5961697"/>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r>
              <a:rPr lang="en-US" altLang="zh-CN" sz="2000" b="1" dirty="0" smtClean="0">
                <a:solidFill>
                  <a:srgbClr val="C00000"/>
                </a:solidFill>
                <a:ea typeface="宋体" pitchFamily="2" charset="-122"/>
                <a:cs typeface="Times New Roman" pitchFamily="18" charset="0"/>
              </a:rPr>
              <a:t>;</a:t>
            </a:r>
            <a:r>
              <a:rPr lang="en-US" altLang="zh-CN" sz="2000" b="1" dirty="0" smtClean="0">
                <a:ea typeface="宋体" pitchFamily="2" charset="-122"/>
                <a:cs typeface="Times New Roman" pitchFamily="18" charset="0"/>
              </a:rPr>
              <a:t>//</a:t>
            </a:r>
            <a:r>
              <a:rPr lang="zh-CN" altLang="en-US" sz="2000" b="1" dirty="0">
                <a:ea typeface="宋体" pitchFamily="2" charset="-122"/>
                <a:cs typeface="Times New Roman" pitchFamily="18" charset="0"/>
              </a:rPr>
              <a:t>将属性</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定义为</a:t>
            </a:r>
            <a:r>
              <a:rPr lang="en-US" altLang="zh-CN" sz="2000" b="1" dirty="0">
                <a:ea typeface="宋体" pitchFamily="2" charset="-122"/>
                <a:cs typeface="Times New Roman" pitchFamily="18" charset="0"/>
              </a:rPr>
              <a:t>private</a:t>
            </a:r>
            <a:r>
              <a:rPr lang="zh-CN" altLang="en-US" sz="2000" b="1" dirty="0">
                <a:ea typeface="宋体" pitchFamily="2" charset="-122"/>
                <a:cs typeface="Times New Roman" pitchFamily="18" charset="0"/>
              </a:rPr>
              <a:t>，只能被</a:t>
            </a:r>
            <a:r>
              <a:rPr lang="en-US" altLang="zh-CN" sz="2000" b="1" dirty="0">
                <a:ea typeface="宋体" pitchFamily="2" charset="-122"/>
                <a:cs typeface="Times New Roman" pitchFamily="18" charset="0"/>
              </a:rPr>
              <a:t>Animal</a:t>
            </a:r>
            <a:r>
              <a:rPr lang="zh-CN" altLang="en-US" sz="2000" b="1" dirty="0">
                <a:ea typeface="宋体" pitchFamily="2" charset="-122"/>
                <a:cs typeface="Times New Roman" pitchFamily="18" charset="0"/>
              </a:rPr>
              <a:t>类内部访问</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i){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在这里定义方法 </a:t>
            </a:r>
            <a:r>
              <a:rPr lang="en-US" altLang="zh-CN" sz="2000" b="1" dirty="0">
                <a:ea typeface="宋体" pitchFamily="2" charset="-122"/>
                <a:cs typeface="Times New Roman" pitchFamily="18" charset="0"/>
              </a:rPr>
              <a:t>eat() </a:t>
            </a:r>
            <a:r>
              <a:rPr lang="zh-CN" altLang="en-US" sz="2000" b="1" dirty="0">
                <a:ea typeface="宋体" pitchFamily="2" charset="-122"/>
                <a:cs typeface="Times New Roman" pitchFamily="18" charset="0"/>
              </a:rPr>
              <a:t>和 </a:t>
            </a:r>
            <a:r>
              <a:rPr lang="en-US" altLang="zh-CN" sz="2000" b="1" dirty="0">
                <a:ea typeface="宋体" pitchFamily="2" charset="-122"/>
                <a:cs typeface="Times New Roman" pitchFamily="18" charset="0"/>
              </a:rPr>
              <a:t>move()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if (i != 0 &amp;&amp; i != 2 &amp;&amp; i != 4){</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("Wrong number of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legs=i;</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endParaRPr lang="en-US" altLang="zh-CN" sz="2000" b="1" dirty="0">
              <a:solidFill>
                <a:srgbClr val="C00000"/>
              </a:solidFill>
              <a:ea typeface="宋体" pitchFamily="2" charset="-122"/>
              <a:cs typeface="Times New Roman" pitchFamily="18" charset="0"/>
            </a:endParaRP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Zoo{</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Animal </a:t>
            </a:r>
            <a:r>
              <a:rPr lang="en-US" altLang="zh-CN" sz="2000" b="1" dirty="0" err="1">
                <a:solidFill>
                  <a:srgbClr val="C00000"/>
                </a:solidFill>
                <a:ea typeface="宋体" pitchFamily="2" charset="-122"/>
                <a:cs typeface="Times New Roman" pitchFamily="18" charset="0"/>
              </a:rPr>
              <a:t>xb</a:t>
            </a:r>
            <a:r>
              <a:rPr lang="en-US" altLang="zh-CN" sz="2000" b="1" dirty="0">
                <a:solidFill>
                  <a:srgbClr val="C00000"/>
                </a:solidFill>
                <a:ea typeface="宋体" pitchFamily="2" charset="-122"/>
                <a:cs typeface="Times New Roman" pitchFamily="18" charset="0"/>
              </a:rPr>
              <a:t>=new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(4);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(-1000);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=-1000;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非法</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endParaRPr lang="en-US" altLang="zh-CN" sz="20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14928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682625" y="5013325"/>
            <a:ext cx="8139113" cy="1296988"/>
          </a:xfrm>
          <a:prstGeom prst="roundRect">
            <a:avLst>
              <a:gd name="adj" fmla="val 16667"/>
            </a:avLst>
          </a:prstGeom>
          <a:solidFill>
            <a:srgbClr val="B9CDE5"/>
          </a:solidFill>
          <a:ln w="25400">
            <a:solidFill>
              <a:srgbClr val="385D8A"/>
            </a:solidFill>
            <a:round/>
            <a:headEnd/>
            <a:tailEnd/>
          </a:ln>
        </p:spPr>
        <p:txBody>
          <a:bodyPr anchor="ctr"/>
          <a:lstStyle/>
          <a:p>
            <a:pPr algn="ctr"/>
            <a:endParaRPr lang="zh-CN" altLang="en-US" sz="2400">
              <a:solidFill>
                <a:srgbClr val="FFFFFF"/>
              </a:solidFill>
              <a:latin typeface="Calibri" pitchFamily="34" charset="0"/>
              <a:ea typeface="Arial Unicode MS" pitchFamily="34"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headEnd/>
            <a:tailEnd/>
          </a:ln>
        </p:spPr>
        <p:txBody>
          <a:bodyPr anchor="ctr"/>
          <a:lstStyle/>
          <a:p>
            <a:r>
              <a:rPr lang="en-US" altLang="zh-CN" sz="2400" dirty="0">
                <a:latin typeface="Times New Roman" pitchFamily="18" charset="0"/>
                <a:ea typeface="宋体" pitchFamily="2" charset="-122"/>
                <a:cs typeface="Times New Roman" pitchFamily="18" charset="0"/>
              </a:rPr>
              <a:t>Java</a:t>
            </a:r>
            <a:r>
              <a:rPr lang="zh-CN" altLang="en-US" sz="2400" dirty="0">
                <a:latin typeface="Times New Roman" pitchFamily="18" charset="0"/>
                <a:ea typeface="宋体" pitchFamily="2" charset="-122"/>
                <a:cs typeface="Times New Roman" pitchFamily="18" charset="0"/>
              </a:rPr>
              <a:t>权限修饰符</a:t>
            </a:r>
            <a:r>
              <a:rPr lang="en-US" altLang="zh-CN" sz="2400" dirty="0">
                <a:latin typeface="Times New Roman" pitchFamily="18" charset="0"/>
                <a:ea typeface="宋体" pitchFamily="2" charset="-122"/>
                <a:cs typeface="Times New Roman" pitchFamily="18" charset="0"/>
              </a:rPr>
              <a:t>public</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protected</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private</a:t>
            </a:r>
            <a:r>
              <a:rPr lang="zh-CN" altLang="en-US" sz="2400" dirty="0">
                <a:latin typeface="Times New Roman" pitchFamily="18" charset="0"/>
                <a:ea typeface="宋体" pitchFamily="2" charset="-122"/>
                <a:cs typeface="Times New Roman" pitchFamily="18" charset="0"/>
              </a:rPr>
              <a:t>置于</a:t>
            </a:r>
            <a:r>
              <a:rPr lang="zh-CN" altLang="en-US" sz="2400" b="1" dirty="0">
                <a:solidFill>
                  <a:srgbClr val="C00000"/>
                </a:solidFill>
                <a:latin typeface="Times New Roman" pitchFamily="18" charset="0"/>
                <a:ea typeface="宋体" pitchFamily="2" charset="-122"/>
                <a:cs typeface="Times New Roman" pitchFamily="18" charset="0"/>
              </a:rPr>
              <a:t>类的成员</a:t>
            </a:r>
            <a:r>
              <a:rPr lang="zh-CN" altLang="en-US" sz="2400" dirty="0">
                <a:latin typeface="Times New Roman" pitchFamily="18" charset="0"/>
                <a:ea typeface="宋体" pitchFamily="2" charset="-122"/>
                <a:cs typeface="Times New Roman" pitchFamily="18" charset="0"/>
              </a:rPr>
              <a:t>定义前，用来限定对象对该</a:t>
            </a:r>
            <a:r>
              <a:rPr lang="zh-CN" altLang="en-US" sz="2400" dirty="0" smtClean="0">
                <a:latin typeface="Times New Roman" pitchFamily="18" charset="0"/>
                <a:ea typeface="宋体" pitchFamily="2" charset="-122"/>
                <a:cs typeface="Times New Roman" pitchFamily="18" charset="0"/>
              </a:rPr>
              <a:t>类成员</a:t>
            </a:r>
            <a:r>
              <a:rPr lang="zh-CN" altLang="en-US" sz="2400" dirty="0">
                <a:latin typeface="Times New Roman" pitchFamily="18" charset="0"/>
                <a:ea typeface="宋体" pitchFamily="2" charset="-122"/>
                <a:cs typeface="Times New Roman" pitchFamily="18" charset="0"/>
              </a:rPr>
              <a:t>的访问权限</a:t>
            </a:r>
            <a:r>
              <a:rPr lang="zh-CN" altLang="en-US" sz="2400" dirty="0" smtClean="0">
                <a:latin typeface="Times New Roman" pitchFamily="18" charset="0"/>
                <a:ea typeface="宋体" pitchFamily="2" charset="-122"/>
                <a:cs typeface="Times New Roman" pitchFamily="18" charset="0"/>
              </a:rPr>
              <a:t>。</a:t>
            </a:r>
            <a:endParaRPr lang="zh-CN" altLang="en-US" sz="2400" dirty="0">
              <a:latin typeface="Times New Roman" pitchFamily="18" charset="0"/>
              <a:ea typeface="宋体" pitchFamily="2" charset="-122"/>
              <a:cs typeface="Times New Roman" pitchFamily="18" charset="0"/>
            </a:endParaRPr>
          </a:p>
        </p:txBody>
      </p:sp>
      <p:sp>
        <p:nvSpPr>
          <p:cNvPr id="16389" name="TextBox 4"/>
          <p:cNvSpPr txBox="1">
            <a:spLocks noChangeArrowheads="1"/>
          </p:cNvSpPr>
          <p:nvPr/>
        </p:nvSpPr>
        <p:spPr bwMode="auto">
          <a:xfrm>
            <a:off x="2771800" y="767040"/>
            <a:ext cx="4536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smtClean="0"/>
              <a:t>四种访问权限</a:t>
            </a:r>
            <a:r>
              <a:rPr lang="zh-CN" altLang="en-US" sz="3600" b="1" dirty="0"/>
              <a:t>修饰符</a:t>
            </a:r>
          </a:p>
        </p:txBody>
      </p:sp>
      <p:graphicFrame>
        <p:nvGraphicFramePr>
          <p:cNvPr id="23558" name="Group 6"/>
          <p:cNvGraphicFramePr>
            <a:graphicFrameLocks noGrp="1"/>
          </p:cNvGraphicFramePr>
          <p:nvPr>
            <p:extLst>
              <p:ext uri="{D42A27DB-BD31-4B8C-83A1-F6EECF244321}">
                <p14:modId xmlns:p14="http://schemas.microsoft.com/office/powerpoint/2010/main" val="2325751850"/>
              </p:ext>
            </p:extLst>
          </p:nvPr>
        </p:nvGraphicFramePr>
        <p:xfrm>
          <a:off x="538163" y="2564904"/>
          <a:ext cx="8283575" cy="2225676"/>
        </p:xfrm>
        <a:graphic>
          <a:graphicData uri="http://schemas.openxmlformats.org/drawingml/2006/table">
            <a:tbl>
              <a:tblPr/>
              <a:tblGrid>
                <a:gridCol w="1801589"/>
                <a:gridCol w="1511523"/>
                <a:gridCol w="1657350"/>
                <a:gridCol w="1657350"/>
                <a:gridCol w="1655763"/>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修饰符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smtClean="0">
                          <a:ln>
                            <a:noFill/>
                          </a:ln>
                          <a:solidFill>
                            <a:srgbClr val="FFFFFF"/>
                          </a:solidFill>
                          <a:effectLst/>
                          <a:latin typeface="宋体" pitchFamily="2" charset="-122"/>
                          <a:ea typeface="宋体" pitchFamily="2" charset="-122"/>
                          <a:cs typeface="Arial Unicode MS" pitchFamily="34" charset="-122"/>
                          <a:sym typeface="Calibri" pitchFamily="34" charset="0"/>
                        </a:rPr>
                        <a:t>类内部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同一个包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子类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任何地方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private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a:t>
                      </a:r>
                      <a:r>
                        <a:rPr kumimoji="0" lang="zh-CN" alt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缺省</a:t>
                      </a:r>
                      <a:r>
                        <a:rPr kumimoji="0" 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protected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public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6429" name="TextBox 7"/>
          <p:cNvSpPr txBox="1">
            <a:spLocks noChangeArrowheads="1"/>
          </p:cNvSpPr>
          <p:nvPr/>
        </p:nvSpPr>
        <p:spPr bwMode="auto">
          <a:xfrm>
            <a:off x="682625" y="5086350"/>
            <a:ext cx="8139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smtClean="0"/>
              <a:t>default(</a:t>
            </a:r>
            <a:r>
              <a:rPr lang="zh-CN" altLang="en-US" sz="2400" dirty="0" smtClean="0"/>
              <a:t>缺省</a:t>
            </a:r>
            <a:r>
              <a:rPr lang="en-US" altLang="zh-CN" sz="2400" dirty="0" smtClean="0"/>
              <a:t>)</a:t>
            </a:r>
            <a:r>
              <a:rPr lang="zh-CN" altLang="en-US" sz="2400" dirty="0" smtClean="0"/>
              <a:t>。</a:t>
            </a:r>
            <a:endParaRPr lang="en-US" sz="2400" dirty="0"/>
          </a:p>
          <a:p>
            <a:pPr marL="342900" indent="-342900" eaLnBrk="1" hangingPunct="1">
              <a:buFont typeface="Wingdings"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itchFamily="2" charset="2"/>
              <a:buChar char="Ø"/>
            </a:pPr>
            <a:r>
              <a:rPr lang="en-US" altLang="zh-CN" sz="2100" dirty="0" smtClean="0"/>
              <a:t>default</a:t>
            </a:r>
            <a:r>
              <a:rPr lang="zh-CN" altLang="en-US" sz="2100" dirty="0"/>
              <a:t>类只可以被同一个包内部的类访问。</a:t>
            </a:r>
          </a:p>
        </p:txBody>
      </p:sp>
    </p:spTree>
    <p:extLst>
      <p:ext uri="{BB962C8B-B14F-4D97-AF65-F5344CB8AC3E}">
        <p14:creationId xmlns:p14="http://schemas.microsoft.com/office/powerpoint/2010/main" val="15488932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2060848"/>
            <a:ext cx="7128792" cy="4248472"/>
          </a:xfrm>
          <a:prstGeom prst="rect">
            <a:avLst/>
          </a:prstGeom>
          <a:solidFill>
            <a:schemeClr val="tx2">
              <a:lumMod val="20000"/>
              <a:lumOff val="8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1475656" y="2924944"/>
            <a:ext cx="5688632" cy="3096344"/>
          </a:xfrm>
          <a:prstGeom prst="rect">
            <a:avLst/>
          </a:prstGeom>
          <a:solidFill>
            <a:schemeClr val="tx2">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2267744" y="3789040"/>
            <a:ext cx="4032448" cy="2016224"/>
          </a:xfrm>
          <a:prstGeom prst="rect">
            <a:avLst/>
          </a:prstGeom>
          <a:solidFill>
            <a:schemeClr val="tx2">
              <a:lumMod val="60000"/>
              <a:lumOff val="4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p:cNvSpPr/>
          <p:nvPr/>
        </p:nvSpPr>
        <p:spPr>
          <a:xfrm>
            <a:off x="2948746" y="4437112"/>
            <a:ext cx="2808312" cy="1152128"/>
          </a:xfrm>
          <a:prstGeom prst="rect">
            <a:avLst/>
          </a:prstGeom>
          <a:solidFill>
            <a:schemeClr val="tx2">
              <a:lumMod val="75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491880" y="4797152"/>
            <a:ext cx="1368152" cy="523220"/>
          </a:xfrm>
          <a:prstGeom prst="rect">
            <a:avLst/>
          </a:prstGeom>
          <a:noFill/>
        </p:spPr>
        <p:txBody>
          <a:bodyPr wrap="square" rtlCol="0">
            <a:spAutoFit/>
          </a:bodyPr>
          <a:lstStyle/>
          <a:p>
            <a:r>
              <a:rPr lang="en-US" altLang="zh-CN" sz="2800" dirty="0" smtClean="0">
                <a:solidFill>
                  <a:srgbClr val="C00000"/>
                </a:solidFill>
              </a:rPr>
              <a:t>private</a:t>
            </a:r>
            <a:endParaRPr lang="zh-CN" altLang="en-US" sz="2800" dirty="0">
              <a:solidFill>
                <a:srgbClr val="C00000"/>
              </a:solidFill>
            </a:endParaRPr>
          </a:p>
        </p:txBody>
      </p:sp>
      <p:sp>
        <p:nvSpPr>
          <p:cNvPr id="7" name="TextBox 6"/>
          <p:cNvSpPr txBox="1"/>
          <p:nvPr/>
        </p:nvSpPr>
        <p:spPr>
          <a:xfrm>
            <a:off x="3275856" y="3789040"/>
            <a:ext cx="1368152" cy="523220"/>
          </a:xfrm>
          <a:prstGeom prst="rect">
            <a:avLst/>
          </a:prstGeom>
          <a:noFill/>
        </p:spPr>
        <p:txBody>
          <a:bodyPr wrap="square" rtlCol="0">
            <a:spAutoFit/>
          </a:bodyPr>
          <a:lstStyle/>
          <a:p>
            <a:r>
              <a:rPr lang="en-US" altLang="zh-CN" sz="2800" dirty="0">
                <a:solidFill>
                  <a:srgbClr val="C00000"/>
                </a:solidFill>
              </a:rPr>
              <a:t>default</a:t>
            </a:r>
            <a:endParaRPr lang="zh-CN" altLang="en-US" sz="2800" dirty="0">
              <a:solidFill>
                <a:srgbClr val="C00000"/>
              </a:solidFill>
            </a:endParaRPr>
          </a:p>
        </p:txBody>
      </p:sp>
      <p:sp>
        <p:nvSpPr>
          <p:cNvPr id="8" name="TextBox 7"/>
          <p:cNvSpPr txBox="1"/>
          <p:nvPr/>
        </p:nvSpPr>
        <p:spPr>
          <a:xfrm>
            <a:off x="3040667" y="3068960"/>
            <a:ext cx="1780822" cy="523220"/>
          </a:xfrm>
          <a:prstGeom prst="rect">
            <a:avLst/>
          </a:prstGeom>
          <a:noFill/>
        </p:spPr>
        <p:txBody>
          <a:bodyPr wrap="square" rtlCol="0">
            <a:spAutoFit/>
          </a:bodyPr>
          <a:lstStyle/>
          <a:p>
            <a:r>
              <a:rPr lang="en-US" altLang="zh-CN" sz="2800" dirty="0" smtClean="0">
                <a:solidFill>
                  <a:srgbClr val="C00000"/>
                </a:solidFill>
              </a:rPr>
              <a:t>protected</a:t>
            </a:r>
            <a:endParaRPr lang="zh-CN" altLang="en-US" sz="2800" dirty="0">
              <a:solidFill>
                <a:srgbClr val="C00000"/>
              </a:solidFill>
            </a:endParaRPr>
          </a:p>
        </p:txBody>
      </p:sp>
      <p:sp>
        <p:nvSpPr>
          <p:cNvPr id="9" name="TextBox 8"/>
          <p:cNvSpPr txBox="1"/>
          <p:nvPr/>
        </p:nvSpPr>
        <p:spPr>
          <a:xfrm>
            <a:off x="2934981" y="2276872"/>
            <a:ext cx="1368152" cy="523220"/>
          </a:xfrm>
          <a:prstGeom prst="rect">
            <a:avLst/>
          </a:prstGeom>
          <a:noFill/>
        </p:spPr>
        <p:txBody>
          <a:bodyPr wrap="square" rtlCol="0">
            <a:spAutoFit/>
          </a:bodyPr>
          <a:lstStyle/>
          <a:p>
            <a:r>
              <a:rPr lang="en-US" altLang="zh-CN" sz="2800" dirty="0">
                <a:solidFill>
                  <a:srgbClr val="C00000"/>
                </a:solidFill>
              </a:rPr>
              <a:t>public</a:t>
            </a:r>
            <a:endParaRPr lang="zh-CN" altLang="en-US" sz="2800" dirty="0">
              <a:solidFill>
                <a:srgbClr val="C00000"/>
              </a:solidFill>
            </a:endParaRPr>
          </a:p>
        </p:txBody>
      </p:sp>
      <p:cxnSp>
        <p:nvCxnSpPr>
          <p:cNvPr id="11" name="直接箭头连接符 10"/>
          <p:cNvCxnSpPr/>
          <p:nvPr/>
        </p:nvCxnSpPr>
        <p:spPr>
          <a:xfrm flipH="1">
            <a:off x="3439037" y="908720"/>
            <a:ext cx="772923" cy="115212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851920" y="919452"/>
            <a:ext cx="1394574" cy="200549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352902" y="1071852"/>
            <a:ext cx="1901704" cy="271718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5076056" y="1333462"/>
            <a:ext cx="2174988" cy="310365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60032" y="548680"/>
            <a:ext cx="3096344" cy="523220"/>
          </a:xfrm>
          <a:prstGeom prst="rect">
            <a:avLst/>
          </a:prstGeom>
          <a:noFill/>
        </p:spPr>
        <p:txBody>
          <a:bodyPr wrap="square" rtlCol="0">
            <a:spAutoFit/>
          </a:bodyPr>
          <a:lstStyle/>
          <a:p>
            <a:r>
              <a:rPr lang="zh-CN" altLang="en-US" sz="2800" dirty="0" smtClean="0">
                <a:latin typeface="宋体" pitchFamily="2" charset="-122"/>
                <a:ea typeface="宋体" pitchFamily="2" charset="-122"/>
              </a:rPr>
              <a:t>相应的调用者</a:t>
            </a:r>
            <a:endParaRPr lang="zh-CN" altLang="en-US" sz="2800" dirty="0">
              <a:latin typeface="宋体" pitchFamily="2" charset="-122"/>
              <a:ea typeface="宋体" pitchFamily="2" charset="-122"/>
            </a:endParaRPr>
          </a:p>
        </p:txBody>
      </p:sp>
    </p:spTree>
    <p:extLst>
      <p:ext uri="{BB962C8B-B14F-4D97-AF65-F5344CB8AC3E}">
        <p14:creationId xmlns:p14="http://schemas.microsoft.com/office/powerpoint/2010/main" val="10275090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0825" y="1436667"/>
            <a:ext cx="8713663" cy="2808288"/>
          </a:xfrm>
        </p:spPr>
        <p:txBody>
          <a:bodyPr/>
          <a:lstStyle/>
          <a:p>
            <a:pPr algn="just" eaLnBrk="1" hangingPunct="1">
              <a:buFontTx/>
              <a:buNone/>
            </a:pPr>
            <a:r>
              <a:rPr lang="en-US" altLang="zh-CN" sz="2800" dirty="0" smtClean="0">
                <a:solidFill>
                  <a:srgbClr val="000000"/>
                </a:solidFill>
                <a:ea typeface="宋体" pitchFamily="2" charset="-122"/>
                <a:cs typeface="Times New Roman" pitchFamily="18" charset="0"/>
              </a:rPr>
              <a:t>1.</a:t>
            </a:r>
            <a:r>
              <a:rPr lang="zh-CN" altLang="en-US" sz="2800" dirty="0" smtClean="0">
                <a:solidFill>
                  <a:srgbClr val="000000"/>
                </a:solidFill>
                <a:ea typeface="宋体" pitchFamily="2" charset="-122"/>
                <a:cs typeface="Times New Roman" pitchFamily="18" charset="0"/>
              </a:rPr>
              <a:t>创建程序</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在其中定义两个类：</a:t>
            </a:r>
            <a:r>
              <a:rPr lang="en-US" altLang="zh-CN" sz="2800" dirty="0" smtClean="0">
                <a:solidFill>
                  <a:srgbClr val="000000"/>
                </a:solidFill>
                <a:ea typeface="宋体" pitchFamily="2" charset="-122"/>
                <a:cs typeface="Times New Roman" pitchFamily="18" charset="0"/>
              </a:rPr>
              <a:t>Person</a:t>
            </a:r>
            <a:r>
              <a:rPr lang="zh-CN" altLang="en-US" sz="2800" dirty="0" smtClean="0">
                <a:solidFill>
                  <a:srgbClr val="000000"/>
                </a:solidFill>
                <a:ea typeface="宋体" pitchFamily="2" charset="-122"/>
                <a:cs typeface="Times New Roman" pitchFamily="18" charset="0"/>
              </a:rPr>
              <a:t>和</a:t>
            </a:r>
            <a:r>
              <a:rPr lang="en-US" altLang="zh-CN" sz="2800" dirty="0" err="1" smtClean="0">
                <a:solidFill>
                  <a:srgbClr val="000000"/>
                </a:solidFill>
                <a:ea typeface="宋体" pitchFamily="2" charset="-122"/>
                <a:cs typeface="Times New Roman" pitchFamily="18" charset="0"/>
              </a:rPr>
              <a:t>TestPerson</a:t>
            </a:r>
            <a:r>
              <a:rPr lang="zh-CN" altLang="en-US" sz="2800" dirty="0" smtClean="0">
                <a:solidFill>
                  <a:srgbClr val="000000"/>
                </a:solidFill>
                <a:ea typeface="宋体" pitchFamily="2" charset="-122"/>
                <a:cs typeface="Times New Roman" pitchFamily="18" charset="0"/>
              </a:rPr>
              <a:t>类。定义如下：</a:t>
            </a:r>
            <a:endParaRPr lang="en-US" altLang="zh-CN" sz="2800" dirty="0" smtClean="0">
              <a:solidFill>
                <a:srgbClr val="000000"/>
              </a:solidFill>
              <a:ea typeface="宋体" pitchFamily="2" charset="-122"/>
              <a:cs typeface="Times New Roman" pitchFamily="18" charset="0"/>
            </a:endParaRPr>
          </a:p>
          <a:p>
            <a:pPr algn="just" eaLnBrk="1" hangingPunct="1">
              <a:buFontTx/>
              <a:buNone/>
            </a:pPr>
            <a:r>
              <a:rPr lang="en-US" altLang="zh-CN" dirty="0">
                <a:solidFill>
                  <a:srgbClr val="000000"/>
                </a:solidFill>
                <a:ea typeface="宋体" pitchFamily="2" charset="-122"/>
                <a:cs typeface="Times New Roman" pitchFamily="18" charset="0"/>
              </a:rPr>
              <a:t> </a:t>
            </a:r>
            <a:r>
              <a:rPr lang="en-US" altLang="zh-CN" dirty="0" smtClean="0">
                <a:solidFill>
                  <a:srgbClr val="000000"/>
                </a:solidFill>
                <a:ea typeface="宋体" pitchFamily="2" charset="-122"/>
                <a:cs typeface="Times New Roman" pitchFamily="18" charset="0"/>
              </a:rPr>
              <a:t>   </a:t>
            </a:r>
            <a:r>
              <a:rPr lang="zh-CN" altLang="en-US" sz="2800" dirty="0" smtClean="0">
                <a:solidFill>
                  <a:srgbClr val="000000"/>
                </a:solidFill>
                <a:ea typeface="宋体" pitchFamily="2" charset="-122"/>
                <a:cs typeface="Times New Roman" pitchFamily="18" charset="0"/>
              </a:rPr>
              <a:t>用</a:t>
            </a:r>
            <a:r>
              <a:rPr lang="en-US" altLang="zh-CN" sz="2800" dirty="0" err="1" smtClean="0">
                <a:solidFill>
                  <a:srgbClr val="000000"/>
                </a:solidFill>
                <a:ea typeface="宋体" pitchFamily="2" charset="-122"/>
                <a:cs typeface="Times New Roman" pitchFamily="18" charset="0"/>
              </a:rPr>
              <a:t>setAge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设置人的合法年龄</a:t>
            </a:r>
            <a:r>
              <a:rPr lang="en-US" altLang="zh-CN" sz="2800" dirty="0" smtClean="0">
                <a:solidFill>
                  <a:srgbClr val="000000"/>
                </a:solidFill>
                <a:ea typeface="宋体" pitchFamily="2" charset="-122"/>
                <a:cs typeface="Times New Roman" pitchFamily="18" charset="0"/>
              </a:rPr>
              <a:t>(0~130)</a:t>
            </a:r>
            <a:r>
              <a:rPr lang="zh-CN" altLang="en-US" sz="2800" dirty="0" smtClean="0">
                <a:solidFill>
                  <a:srgbClr val="000000"/>
                </a:solidFill>
                <a:ea typeface="宋体" pitchFamily="2" charset="-122"/>
                <a:cs typeface="Times New Roman" pitchFamily="18" charset="0"/>
              </a:rPr>
              <a:t>，用</a:t>
            </a:r>
            <a:r>
              <a:rPr lang="en-US" altLang="zh-CN" sz="2800" dirty="0" err="1" smtClean="0">
                <a:solidFill>
                  <a:srgbClr val="000000"/>
                </a:solidFill>
                <a:ea typeface="宋体" pitchFamily="2" charset="-122"/>
                <a:cs typeface="Times New Roman" pitchFamily="18" charset="0"/>
              </a:rPr>
              <a:t>getAge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返回人的年龄。在</a:t>
            </a:r>
            <a:r>
              <a:rPr lang="en-US" altLang="zh-CN" sz="2800" dirty="0" err="1" smtClean="0">
                <a:solidFill>
                  <a:srgbClr val="000000"/>
                </a:solidFill>
                <a:ea typeface="宋体" pitchFamily="2" charset="-122"/>
                <a:cs typeface="Times New Roman" pitchFamily="18" charset="0"/>
              </a:rPr>
              <a:t>TestPerson</a:t>
            </a:r>
            <a:r>
              <a:rPr lang="zh-CN" altLang="en-US" sz="2800" dirty="0" smtClean="0">
                <a:solidFill>
                  <a:srgbClr val="000000"/>
                </a:solidFill>
                <a:ea typeface="宋体" pitchFamily="2" charset="-122"/>
                <a:cs typeface="Times New Roman" pitchFamily="18" charset="0"/>
              </a:rPr>
              <a:t>类中实例化</a:t>
            </a:r>
            <a:r>
              <a:rPr lang="en-US" altLang="zh-CN" sz="2800" dirty="0" smtClean="0">
                <a:solidFill>
                  <a:srgbClr val="000000"/>
                </a:solidFill>
                <a:ea typeface="宋体" pitchFamily="2" charset="-122"/>
                <a:cs typeface="Times New Roman" pitchFamily="18" charset="0"/>
              </a:rPr>
              <a:t>Person</a:t>
            </a:r>
            <a:r>
              <a:rPr lang="zh-CN" altLang="en-US" sz="2800" dirty="0" smtClean="0">
                <a:solidFill>
                  <a:srgbClr val="000000"/>
                </a:solidFill>
                <a:ea typeface="宋体" pitchFamily="2" charset="-122"/>
                <a:cs typeface="Times New Roman" pitchFamily="18" charset="0"/>
              </a:rPr>
              <a:t>类的对象</a:t>
            </a:r>
            <a:r>
              <a:rPr lang="en-US" altLang="zh-CN" sz="2800" dirty="0" smtClean="0">
                <a:solidFill>
                  <a:srgbClr val="000000"/>
                </a:solidFill>
                <a:ea typeface="宋体" pitchFamily="2" charset="-122"/>
                <a:cs typeface="Times New Roman" pitchFamily="18" charset="0"/>
              </a:rPr>
              <a:t>b</a:t>
            </a:r>
            <a:r>
              <a:rPr lang="zh-CN" altLang="en-US" sz="2800" dirty="0" smtClean="0">
                <a:solidFill>
                  <a:srgbClr val="000000"/>
                </a:solidFill>
                <a:ea typeface="宋体" pitchFamily="2" charset="-122"/>
                <a:cs typeface="Times New Roman" pitchFamily="18" charset="0"/>
              </a:rPr>
              <a:t>，调用</a:t>
            </a:r>
            <a:r>
              <a:rPr lang="en-US" altLang="zh-CN" sz="2800" dirty="0" err="1" smtClean="0">
                <a:solidFill>
                  <a:srgbClr val="000000"/>
                </a:solidFill>
                <a:ea typeface="宋体" pitchFamily="2" charset="-122"/>
                <a:cs typeface="Times New Roman" pitchFamily="18" charset="0"/>
              </a:rPr>
              <a:t>setAge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和</a:t>
            </a:r>
            <a:r>
              <a:rPr lang="en-US" altLang="zh-CN" sz="2800" dirty="0" err="1" smtClean="0">
                <a:solidFill>
                  <a:srgbClr val="000000"/>
                </a:solidFill>
                <a:ea typeface="宋体" pitchFamily="2" charset="-122"/>
                <a:cs typeface="Times New Roman" pitchFamily="18" charset="0"/>
              </a:rPr>
              <a:t>getAge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方法，体会</a:t>
            </a:r>
            <a:r>
              <a:rPr lang="en-US" altLang="zh-CN" sz="2800" dirty="0" smtClean="0">
                <a:solidFill>
                  <a:srgbClr val="000000"/>
                </a:solidFill>
                <a:ea typeface="宋体" pitchFamily="2" charset="-122"/>
                <a:cs typeface="Times New Roman" pitchFamily="18" charset="0"/>
              </a:rPr>
              <a:t>Java</a:t>
            </a:r>
            <a:r>
              <a:rPr lang="zh-CN" altLang="en-US" sz="2800" dirty="0" smtClean="0">
                <a:solidFill>
                  <a:srgbClr val="000000"/>
                </a:solidFill>
                <a:ea typeface="宋体" pitchFamily="2" charset="-122"/>
                <a:cs typeface="Times New Roman" pitchFamily="18" charset="0"/>
              </a:rPr>
              <a:t>的封装性。</a:t>
            </a:r>
          </a:p>
          <a:p>
            <a:pPr eaLnBrk="1" hangingPunct="1">
              <a:spcBef>
                <a:spcPct val="0"/>
              </a:spcBef>
              <a:buFontTx/>
              <a:buNone/>
            </a:pPr>
            <a:endParaRPr lang="en-US" altLang="zh-CN" sz="2800" dirty="0" smtClean="0">
              <a:ea typeface="宋体" pitchFamily="2" charset="-122"/>
              <a:cs typeface="Times New Roman" pitchFamily="18" charset="0"/>
            </a:endParaRPr>
          </a:p>
        </p:txBody>
      </p:sp>
      <p:sp>
        <p:nvSpPr>
          <p:cNvPr id="25603" name="Rectangle 3"/>
          <p:cNvSpPr>
            <a:spLocks noGrp="1" noChangeArrowheads="1"/>
          </p:cNvSpPr>
          <p:nvPr>
            <p:ph type="title"/>
          </p:nvPr>
        </p:nvSpPr>
        <p:spPr>
          <a:xfrm>
            <a:off x="3275856" y="620688"/>
            <a:ext cx="2688360" cy="719848"/>
          </a:xfrm>
        </p:spPr>
        <p:txBody>
          <a:bodyPr/>
          <a:lstStyle/>
          <a:p>
            <a:pPr eaLnBrk="1" hangingPunct="1"/>
            <a:r>
              <a:rPr lang="zh-CN" altLang="en-US" b="1" dirty="0" smtClean="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4</a:t>
            </a:r>
            <a:endParaRPr lang="en-US" altLang="zh-CN" b="1" dirty="0" smtClean="0">
              <a:latin typeface="+mn-lt"/>
              <a:ea typeface="宋体" pitchFamily="2" charset="-122"/>
              <a:cs typeface="Times New Roman" pitchFamily="18" charset="0"/>
            </a:endParaRPr>
          </a:p>
        </p:txBody>
      </p:sp>
      <p:graphicFrame>
        <p:nvGraphicFramePr>
          <p:cNvPr id="468996" name="Group 4"/>
          <p:cNvGraphicFramePr>
            <a:graphicFrameLocks noGrp="1"/>
          </p:cNvGraphicFramePr>
          <p:nvPr>
            <p:extLst>
              <p:ext uri="{D42A27DB-BD31-4B8C-83A1-F6EECF244321}">
                <p14:modId xmlns:p14="http://schemas.microsoft.com/office/powerpoint/2010/main" val="3866092752"/>
              </p:ext>
            </p:extLst>
          </p:nvPr>
        </p:nvGraphicFramePr>
        <p:xfrm>
          <a:off x="2915816" y="4005064"/>
          <a:ext cx="2667000" cy="2039112"/>
        </p:xfrm>
        <a:graphic>
          <a:graphicData uri="http://schemas.openxmlformats.org/drawingml/2006/table">
            <a:tbl>
              <a:tblPr>
                <a:tableStyleId>{3C2FFA5D-87B4-456A-9821-1D502468CF0F}</a:tableStyleId>
              </a:tblPr>
              <a:tblGrid>
                <a:gridCol w="2667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age:int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setAge</a:t>
                      </a: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i</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int</a:t>
                      </a:r>
                      <a:r>
                        <a:rPr kumimoji="1" lang="en-US" altLang="zh-CN" sz="2400"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getAge</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Tree>
    <p:extLst>
      <p:ext uri="{BB962C8B-B14F-4D97-AF65-F5344CB8AC3E}">
        <p14:creationId xmlns:p14="http://schemas.microsoft.com/office/powerpoint/2010/main" val="9354695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692696"/>
            <a:ext cx="6768752" cy="792088"/>
          </a:xfrm>
        </p:spPr>
        <p:txBody>
          <a:bodyPr>
            <a:normAutofit fontScale="90000"/>
          </a:bodyPr>
          <a:lstStyle/>
          <a:p>
            <a:pPr eaLnBrk="1" hangingPunct="1"/>
            <a:r>
              <a:rPr lang="en-US" altLang="zh-CN" b="1" dirty="0" smtClean="0">
                <a:latin typeface="+mn-lt"/>
                <a:ea typeface="宋体" pitchFamily="2" charset="-122"/>
                <a:cs typeface="Times New Roman" pitchFamily="18" charset="0"/>
              </a:rPr>
              <a:t>3.8  </a:t>
            </a:r>
            <a:r>
              <a:rPr lang="zh-CN" altLang="en-US" b="1" dirty="0" smtClean="0">
                <a:latin typeface="+mn-lt"/>
                <a:ea typeface="宋体" pitchFamily="2" charset="-122"/>
                <a:cs typeface="Times New Roman" pitchFamily="18" charset="0"/>
              </a:rPr>
              <a:t>类的成员之三：构造器</a:t>
            </a:r>
            <a:r>
              <a:rPr lang="en-US" altLang="zh-CN" b="1" dirty="0" smtClean="0">
                <a:latin typeface="+mn-lt"/>
                <a:ea typeface="宋体" pitchFamily="2" charset="-122"/>
                <a:cs typeface="Times New Roman" pitchFamily="18" charset="0"/>
              </a:rPr>
              <a:t>(</a:t>
            </a:r>
            <a:r>
              <a:rPr lang="zh-CN" altLang="en-US" b="1" dirty="0" smtClean="0">
                <a:latin typeface="+mn-lt"/>
                <a:ea typeface="宋体" pitchFamily="2" charset="-122"/>
                <a:cs typeface="Times New Roman" pitchFamily="18" charset="0"/>
              </a:rPr>
              <a:t>构造方法</a:t>
            </a:r>
            <a:r>
              <a:rPr lang="en-US" altLang="zh-CN" b="1" dirty="0" smtClean="0">
                <a:latin typeface="+mn-lt"/>
                <a:ea typeface="宋体" pitchFamily="2" charset="-122"/>
                <a:cs typeface="Times New Roman" pitchFamily="18" charset="0"/>
              </a:rPr>
              <a:t>)</a:t>
            </a:r>
            <a:endParaRPr lang="zh-CN" altLang="en-US" b="1" dirty="0" smtClean="0">
              <a:latin typeface="+mn-lt"/>
              <a:ea typeface="宋体" pitchFamily="2" charset="-122"/>
              <a:cs typeface="Times New Roman" pitchFamily="18" charset="0"/>
            </a:endParaRPr>
          </a:p>
        </p:txBody>
      </p:sp>
      <p:sp>
        <p:nvSpPr>
          <p:cNvPr id="26627" name="Rectangle 3"/>
          <p:cNvSpPr>
            <a:spLocks noGrp="1" noChangeArrowheads="1"/>
          </p:cNvSpPr>
          <p:nvPr>
            <p:ph type="body" idx="1"/>
          </p:nvPr>
        </p:nvSpPr>
        <p:spPr>
          <a:xfrm>
            <a:off x="285720" y="1484784"/>
            <a:ext cx="8712200" cy="4824536"/>
          </a:xfrm>
        </p:spPr>
        <p:txBody>
          <a:bodyPr>
            <a:normAutofit/>
          </a:bodyPr>
          <a:lstStyle/>
          <a:p>
            <a:pPr eaLnBrk="1" hangingPunct="1">
              <a:lnSpc>
                <a:spcPct val="90000"/>
              </a:lnSpc>
              <a:buFont typeface="Wingdings" pitchFamily="2" charset="2"/>
              <a:buChar char="l"/>
            </a:pP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r>
              <a:rPr lang="zh-CN" altLang="en-US" b="1" dirty="0" smtClean="0">
                <a:ea typeface="宋体" pitchFamily="2" charset="-122"/>
                <a:cs typeface="Times New Roman" pitchFamily="18" charset="0"/>
              </a:rPr>
              <a:t>的特征</a:t>
            </a:r>
            <a:endParaRPr lang="en-US" altLang="zh-CN" dirty="0">
              <a:ea typeface="宋体" pitchFamily="2" charset="-122"/>
              <a:cs typeface="Times New Roman" pitchFamily="18" charset="0"/>
            </a:endParaRPr>
          </a:p>
          <a:p>
            <a:pPr lvl="1">
              <a:lnSpc>
                <a:spcPct val="90000"/>
              </a:lnSpc>
              <a:buFont typeface="Wingdings" pitchFamily="2" charset="2"/>
              <a:buChar char="Ø"/>
            </a:pPr>
            <a:r>
              <a:rPr lang="zh-CN" altLang="en-US" dirty="0" smtClean="0">
                <a:ea typeface="宋体" pitchFamily="2" charset="-122"/>
                <a:cs typeface="Times New Roman" pitchFamily="18" charset="0"/>
              </a:rPr>
              <a:t>它具有与类相同的名称</a:t>
            </a:r>
          </a:p>
          <a:p>
            <a:pPr lvl="1" eaLnBrk="1" hangingPunct="1">
              <a:lnSpc>
                <a:spcPct val="90000"/>
              </a:lnSpc>
              <a:buFont typeface="Wingdings" pitchFamily="2" charset="2"/>
              <a:buChar char="Ø"/>
            </a:pPr>
            <a:r>
              <a:rPr lang="zh-CN" altLang="en-US" dirty="0" smtClean="0">
                <a:ea typeface="宋体" pitchFamily="2" charset="-122"/>
                <a:cs typeface="Times New Roman" pitchFamily="18" charset="0"/>
              </a:rPr>
              <a:t>它不声明返回值类型。（与声明为</a:t>
            </a:r>
            <a:r>
              <a:rPr lang="en-US" altLang="zh-CN" dirty="0" smtClean="0">
                <a:ea typeface="宋体" pitchFamily="2" charset="-122"/>
                <a:cs typeface="Times New Roman" pitchFamily="18" charset="0"/>
              </a:rPr>
              <a:t>void</a:t>
            </a:r>
            <a:r>
              <a:rPr lang="zh-CN" altLang="en-US" dirty="0" smtClean="0">
                <a:ea typeface="宋体" pitchFamily="2" charset="-122"/>
                <a:cs typeface="Times New Roman" pitchFamily="18" charset="0"/>
              </a:rPr>
              <a:t>不同）</a:t>
            </a:r>
            <a:endParaRPr lang="en-US" altLang="zh-CN" dirty="0" smtClean="0">
              <a:ea typeface="宋体" pitchFamily="2" charset="-122"/>
              <a:cs typeface="Times New Roman" pitchFamily="18" charset="0"/>
            </a:endParaRPr>
          </a:p>
          <a:p>
            <a:pPr lvl="1">
              <a:lnSpc>
                <a:spcPct val="90000"/>
              </a:lnSpc>
              <a:buFont typeface="Wingdings" pitchFamily="2" charset="2"/>
              <a:buChar char="Ø"/>
            </a:pPr>
            <a:r>
              <a:rPr lang="zh-CN" altLang="en-US" dirty="0">
                <a:ea typeface="宋体" pitchFamily="2" charset="-122"/>
                <a:cs typeface="Times New Roman" pitchFamily="18" charset="0"/>
              </a:rPr>
              <a:t>不能被</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final</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synchronized</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abstract</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native</a:t>
            </a:r>
            <a:r>
              <a:rPr lang="zh-CN" altLang="en-US" dirty="0">
                <a:ea typeface="宋体" pitchFamily="2" charset="-122"/>
                <a:cs typeface="Times New Roman" pitchFamily="18" charset="0"/>
              </a:rPr>
              <a:t>修饰，不能有</a:t>
            </a:r>
            <a:r>
              <a:rPr lang="en-US" altLang="zh-CN" dirty="0">
                <a:ea typeface="宋体" pitchFamily="2" charset="-122"/>
                <a:cs typeface="Times New Roman" pitchFamily="18" charset="0"/>
              </a:rPr>
              <a:t>return</a:t>
            </a:r>
            <a:r>
              <a:rPr lang="zh-CN" altLang="en-US" dirty="0">
                <a:ea typeface="宋体" pitchFamily="2" charset="-122"/>
                <a:cs typeface="Times New Roman" pitchFamily="18" charset="0"/>
              </a:rPr>
              <a:t>语句返回</a:t>
            </a:r>
            <a:r>
              <a:rPr lang="zh-CN" altLang="en-US" dirty="0" smtClean="0">
                <a:ea typeface="宋体" pitchFamily="2" charset="-122"/>
                <a:cs typeface="Times New Roman" pitchFamily="18" charset="0"/>
              </a:rPr>
              <a:t>值</a:t>
            </a:r>
            <a:endParaRPr lang="en-US" altLang="zh-CN" dirty="0" smtClean="0">
              <a:ea typeface="宋体" pitchFamily="2" charset="-122"/>
              <a:cs typeface="Times New Roman" pitchFamily="18" charset="0"/>
            </a:endParaRPr>
          </a:p>
          <a:p>
            <a:pPr marL="457200" lvl="1" indent="0">
              <a:lnSpc>
                <a:spcPct val="90000"/>
              </a:lnSpc>
              <a:buNone/>
            </a:pPr>
            <a:endParaRPr lang="zh-CN" altLang="en-US" sz="1800" dirty="0" smtClean="0">
              <a:ea typeface="宋体" pitchFamily="2" charset="-122"/>
              <a:cs typeface="Times New Roman" pitchFamily="18" charset="0"/>
            </a:endParaRPr>
          </a:p>
          <a:p>
            <a:pPr eaLnBrk="1" hangingPunct="1">
              <a:lnSpc>
                <a:spcPct val="90000"/>
              </a:lnSpc>
              <a:buFont typeface="Wingdings" pitchFamily="2" charset="2"/>
              <a:buChar char="l"/>
            </a:pP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r>
              <a:rPr lang="zh-CN" altLang="en-US" b="1" dirty="0" smtClean="0">
                <a:ea typeface="宋体" pitchFamily="2" charset="-122"/>
                <a:cs typeface="Times New Roman" pitchFamily="18" charset="0"/>
              </a:rPr>
              <a:t>的作用</a:t>
            </a:r>
            <a:r>
              <a:rPr lang="zh-CN" altLang="en-US" dirty="0" smtClean="0">
                <a:ea typeface="宋体" pitchFamily="2" charset="-122"/>
                <a:cs typeface="Times New Roman" pitchFamily="18" charset="0"/>
              </a:rPr>
              <a:t>：</a:t>
            </a:r>
            <a:r>
              <a:rPr lang="zh-CN" altLang="en-US" b="1" dirty="0" smtClean="0">
                <a:solidFill>
                  <a:srgbClr val="C00000"/>
                </a:solidFill>
                <a:ea typeface="宋体" pitchFamily="2" charset="-122"/>
                <a:cs typeface="Times New Roman" pitchFamily="18" charset="0"/>
              </a:rPr>
              <a:t>创建对象；给对象进行初始化</a:t>
            </a:r>
            <a:endParaRPr lang="en-US" altLang="zh-CN" b="1" dirty="0" smtClean="0">
              <a:solidFill>
                <a:srgbClr val="C00000"/>
              </a:solidFill>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如：</a:t>
            </a:r>
            <a:r>
              <a:rPr lang="en-US" altLang="zh-CN" dirty="0">
                <a:ea typeface="宋体" pitchFamily="2" charset="-122"/>
                <a:cs typeface="Times New Roman" pitchFamily="18" charset="0"/>
              </a:rPr>
              <a:t>Order o = new </a:t>
            </a:r>
            <a:r>
              <a:rPr lang="en-US" altLang="zh-CN" dirty="0">
                <a:solidFill>
                  <a:srgbClr val="0070C0"/>
                </a:solidFill>
                <a:ea typeface="宋体" pitchFamily="2" charset="-122"/>
                <a:cs typeface="Times New Roman" pitchFamily="18" charset="0"/>
              </a:rPr>
              <a:t>Order</a:t>
            </a:r>
            <a:r>
              <a:rPr lang="en-US" altLang="zh-CN" dirty="0" smtClean="0">
                <a:solidFill>
                  <a:srgbClr val="0070C0"/>
                </a:solidFill>
                <a:ea typeface="宋体" pitchFamily="2" charset="-122"/>
                <a:cs typeface="Times New Roman" pitchFamily="18" charset="0"/>
              </a:rPr>
              <a:t>()</a:t>
            </a:r>
            <a:r>
              <a:rPr lang="en-US" altLang="zh-CN" dirty="0" smtClean="0">
                <a:ea typeface="宋体" pitchFamily="2" charset="-122"/>
                <a:cs typeface="Times New Roman" pitchFamily="18" charset="0"/>
              </a:rPr>
              <a:t>;    Person </a:t>
            </a:r>
            <a:r>
              <a:rPr lang="en-US" altLang="zh-CN" dirty="0">
                <a:ea typeface="宋体" pitchFamily="2" charset="-122"/>
                <a:cs typeface="Times New Roman" pitchFamily="18" charset="0"/>
              </a:rPr>
              <a:t>p = new </a:t>
            </a:r>
            <a:r>
              <a:rPr lang="en-US" altLang="zh-CN" dirty="0">
                <a:solidFill>
                  <a:srgbClr val="0070C0"/>
                </a:solidFill>
                <a:ea typeface="宋体" pitchFamily="2" charset="-122"/>
                <a:cs typeface="Times New Roman" pitchFamily="18" charset="0"/>
              </a:rPr>
              <a:t>Person(Peter,15)</a:t>
            </a:r>
            <a:r>
              <a:rPr lang="en-US" altLang="zh-CN" dirty="0">
                <a:ea typeface="宋体" pitchFamily="2" charset="-122"/>
                <a:cs typeface="Times New Roman" pitchFamily="18" charset="0"/>
              </a:rPr>
              <a:t>;</a:t>
            </a:r>
          </a:p>
          <a:p>
            <a:pPr lvl="1">
              <a:lnSpc>
                <a:spcPct val="90000"/>
              </a:lnSpc>
              <a:buFont typeface="Wingdings" pitchFamily="2" charset="2"/>
              <a:buChar char="Ø"/>
            </a:pPr>
            <a:r>
              <a:rPr lang="zh-CN" altLang="en-US" dirty="0" smtClean="0">
                <a:ea typeface="宋体" pitchFamily="2" charset="-122"/>
                <a:cs typeface="Times New Roman" pitchFamily="18" charset="0"/>
              </a:rPr>
              <a:t>如同</a:t>
            </a:r>
            <a:r>
              <a:rPr lang="zh-CN" altLang="en-US" dirty="0">
                <a:ea typeface="宋体" pitchFamily="2" charset="-122"/>
                <a:cs typeface="Times New Roman" pitchFamily="18" charset="0"/>
              </a:rPr>
              <a:t>我们规定每个“人”一出生就必须先洗澡，我们就可以在“人”的构造方法中加入完成“洗澡”的程序代码，于是每个“人”一出生就会自动完成“洗澡”，程序就不必再在每个人刚出生时一个一个地告诉他们要“洗澡”了</a:t>
            </a:r>
            <a:r>
              <a:rPr lang="zh-CN" altLang="en-US" dirty="0" smtClean="0">
                <a:ea typeface="宋体" pitchFamily="2" charset="-122"/>
                <a:cs typeface="Times New Roman" pitchFamily="18" charset="0"/>
              </a:rPr>
              <a:t>。</a:t>
            </a:r>
            <a:endParaRPr lang="en-US" altLang="zh-CN" sz="3200" dirty="0">
              <a:ea typeface="宋体" pitchFamily="2" charset="-122"/>
              <a:cs typeface="Times New Roman" pitchFamily="18" charset="0"/>
            </a:endParaRPr>
          </a:p>
        </p:txBody>
      </p:sp>
    </p:spTree>
    <p:extLst>
      <p:ext uri="{BB962C8B-B14F-4D97-AF65-F5344CB8AC3E}">
        <p14:creationId xmlns:p14="http://schemas.microsoft.com/office/powerpoint/2010/main" val="42090081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31840" y="692696"/>
            <a:ext cx="3240360" cy="722332"/>
          </a:xfrm>
        </p:spPr>
        <p:txBody>
          <a:bodyPr>
            <a:normAutofit/>
          </a:bodyPr>
          <a:lstStyle/>
          <a:p>
            <a:pPr eaLnBrk="1" hangingPunct="1"/>
            <a:r>
              <a:rPr lang="zh-CN" altLang="en-US" b="1" dirty="0" smtClean="0">
                <a:latin typeface="+mn-lt"/>
                <a:ea typeface="宋体" pitchFamily="2" charset="-122"/>
                <a:cs typeface="Times New Roman" pitchFamily="18" charset="0"/>
              </a:rPr>
              <a:t>构造器</a:t>
            </a:r>
          </a:p>
        </p:txBody>
      </p:sp>
      <p:sp useBgFill="1">
        <p:nvSpPr>
          <p:cNvPr id="27651" name="Text Box 3"/>
          <p:cNvSpPr txBox="1">
            <a:spLocks noChangeArrowheads="1"/>
          </p:cNvSpPr>
          <p:nvPr/>
        </p:nvSpPr>
        <p:spPr bwMode="auto">
          <a:xfrm>
            <a:off x="142844" y="1268760"/>
            <a:ext cx="8894762" cy="5047536"/>
          </a:xfrm>
          <a:prstGeom prst="rect">
            <a:avLst/>
          </a:prstGeom>
          <a:ln w="9525">
            <a:noFill/>
            <a:miter lim="800000"/>
            <a:headEnd/>
            <a:tailEnd/>
          </a:ln>
        </p:spPr>
        <p:txBody>
          <a:bodyPr>
            <a:spAutoFit/>
          </a:bodyPr>
          <a:lstStyle/>
          <a:p>
            <a:pPr marL="457200" indent="-457200">
              <a:spcBef>
                <a:spcPct val="50000"/>
              </a:spcBef>
              <a:buFont typeface="Wingdings" pitchFamily="2" charset="2"/>
              <a:buChar char="l"/>
            </a:pPr>
            <a:r>
              <a:rPr lang="zh-CN" altLang="en-US" sz="2800" b="1" dirty="0" smtClean="0">
                <a:ea typeface="宋体" pitchFamily="2" charset="-122"/>
                <a:cs typeface="Times New Roman" pitchFamily="18" charset="0"/>
              </a:rPr>
              <a:t>语法</a:t>
            </a:r>
            <a:r>
              <a:rPr lang="zh-CN" altLang="en-US" sz="2800" b="1" dirty="0">
                <a:ea typeface="宋体" pitchFamily="2" charset="-122"/>
                <a:cs typeface="Times New Roman" pitchFamily="18" charset="0"/>
              </a:rPr>
              <a:t>格式：</a:t>
            </a:r>
          </a:p>
          <a:p>
            <a:pPr marL="1371600" lvl="2" indent="-457200">
              <a:buFont typeface="Wingdings" pitchFamily="2" charset="2"/>
              <a:buNone/>
            </a:pPr>
            <a:r>
              <a:rPr lang="zh-CN" altLang="en-US" sz="2800" b="1" dirty="0" smtClean="0">
                <a:solidFill>
                  <a:srgbClr val="00B050"/>
                </a:solidFill>
                <a:ea typeface="宋体" pitchFamily="2" charset="-122"/>
                <a:cs typeface="Times New Roman" pitchFamily="18" charset="0"/>
              </a:rPr>
              <a:t>修饰符</a:t>
            </a:r>
            <a:r>
              <a:rPr lang="en-US" altLang="zh-CN" sz="2800" b="1" dirty="0" smtClean="0">
                <a:solidFill>
                  <a:srgbClr val="00B050"/>
                </a:solidFill>
                <a:ea typeface="宋体" pitchFamily="2" charset="-122"/>
                <a:cs typeface="Times New Roman" pitchFamily="18" charset="0"/>
              </a:rPr>
              <a:t> </a:t>
            </a:r>
            <a:r>
              <a:rPr lang="en-US" altLang="zh-CN" sz="2800" b="1" dirty="0" smtClean="0">
                <a:ea typeface="宋体" pitchFamily="2" charset="-122"/>
                <a:cs typeface="Times New Roman" pitchFamily="18" charset="0"/>
              </a:rPr>
              <a:t> </a:t>
            </a:r>
            <a:r>
              <a:rPr lang="zh-CN" altLang="en-US" sz="2800" b="1" dirty="0" smtClean="0">
                <a:solidFill>
                  <a:srgbClr val="FF0000"/>
                </a:solidFill>
                <a:ea typeface="宋体" pitchFamily="2" charset="-122"/>
                <a:cs typeface="Times New Roman" pitchFamily="18" charset="0"/>
              </a:rPr>
              <a:t>类名</a:t>
            </a:r>
            <a:r>
              <a:rPr lang="en-US" altLang="zh-CN" sz="2800" b="1" dirty="0" smtClean="0">
                <a:solidFill>
                  <a:srgbClr val="FF0000"/>
                </a:solidFill>
                <a:ea typeface="宋体" pitchFamily="2" charset="-122"/>
                <a:cs typeface="Times New Roman" pitchFamily="18" charset="0"/>
              </a:rPr>
              <a:t> </a:t>
            </a:r>
            <a:r>
              <a:rPr lang="en-US" altLang="zh-CN" sz="2800" b="1" dirty="0" smtClean="0">
                <a:solidFill>
                  <a:srgbClr val="0070C0"/>
                </a:solidFill>
                <a:ea typeface="宋体" pitchFamily="2" charset="-122"/>
                <a:cs typeface="Times New Roman" pitchFamily="18" charset="0"/>
              </a:rPr>
              <a:t>(</a:t>
            </a:r>
            <a:r>
              <a:rPr lang="zh-CN" altLang="en-US" sz="2800" b="1" dirty="0" smtClean="0">
                <a:solidFill>
                  <a:srgbClr val="0070C0"/>
                </a:solidFill>
                <a:ea typeface="宋体" pitchFamily="2" charset="-122"/>
                <a:cs typeface="Times New Roman" pitchFamily="18" charset="0"/>
              </a:rPr>
              <a:t>参数列表</a:t>
            </a:r>
            <a:r>
              <a:rPr lang="en-US" altLang="zh-CN" sz="2800" b="1" dirty="0" smtClean="0">
                <a:solidFill>
                  <a:srgbClr val="0070C0"/>
                </a:solidFill>
                <a:ea typeface="宋体" pitchFamily="2" charset="-122"/>
                <a:cs typeface="Times New Roman" pitchFamily="18" charset="0"/>
              </a:rPr>
              <a:t>) </a:t>
            </a:r>
            <a:r>
              <a:rPr lang="en-US" altLang="zh-CN" sz="2800" b="1" dirty="0">
                <a:ea typeface="宋体" pitchFamily="2" charset="-122"/>
                <a:cs typeface="Times New Roman" pitchFamily="18" charset="0"/>
              </a:rPr>
              <a:t>{</a:t>
            </a:r>
          </a:p>
          <a:p>
            <a:pPr marL="1371600" lvl="2" indent="-457200">
              <a:buFont typeface="Wingdings" pitchFamily="2" charset="2"/>
              <a:buNone/>
            </a:pPr>
            <a:r>
              <a:rPr lang="en-US" altLang="zh-CN" sz="2800" b="1" dirty="0">
                <a:ea typeface="宋体" pitchFamily="2" charset="-122"/>
                <a:cs typeface="Times New Roman" pitchFamily="18" charset="0"/>
              </a:rPr>
              <a:t>	</a:t>
            </a:r>
            <a:r>
              <a:rPr lang="en-US" altLang="zh-CN" sz="2800" b="1" dirty="0">
                <a:solidFill>
                  <a:srgbClr val="00B0F0"/>
                </a:solidFill>
                <a:ea typeface="宋体" pitchFamily="2" charset="-122"/>
                <a:cs typeface="Times New Roman" pitchFamily="18" charset="0"/>
              </a:rPr>
              <a:t>    </a:t>
            </a:r>
            <a:r>
              <a:rPr lang="zh-CN" altLang="en-US" sz="2800" b="1" dirty="0" smtClean="0">
                <a:solidFill>
                  <a:srgbClr val="00B0F0"/>
                </a:solidFill>
                <a:ea typeface="宋体" pitchFamily="2" charset="-122"/>
                <a:cs typeface="Times New Roman" pitchFamily="18" charset="0"/>
              </a:rPr>
              <a:t>初始化语句；</a:t>
            </a:r>
            <a:endParaRPr lang="en-US" altLang="zh-CN" sz="2800" b="1" dirty="0">
              <a:solidFill>
                <a:srgbClr val="00B0F0"/>
              </a:solidFill>
              <a:ea typeface="宋体" pitchFamily="2" charset="-122"/>
              <a:cs typeface="Times New Roman" pitchFamily="18" charset="0"/>
            </a:endParaRPr>
          </a:p>
          <a:p>
            <a:pPr marL="1371600" lvl="2" indent="-457200">
              <a:buFont typeface="Wingdings" pitchFamily="2" charset="2"/>
              <a:buNone/>
            </a:pPr>
            <a:r>
              <a:rPr lang="en-US" altLang="zh-CN" sz="2800" b="1" dirty="0">
                <a:ea typeface="宋体" pitchFamily="2" charset="-122"/>
                <a:cs typeface="Times New Roman" pitchFamily="18" charset="0"/>
              </a:rPr>
              <a:t>} </a:t>
            </a:r>
          </a:p>
          <a:p>
            <a:pPr marL="457200" indent="-457200">
              <a:spcBef>
                <a:spcPct val="50000"/>
              </a:spcBef>
              <a:buFont typeface="Wingdings" pitchFamily="2" charset="2"/>
              <a:buChar char="l"/>
            </a:pPr>
            <a:r>
              <a:rPr lang="zh-CN" altLang="en-US" sz="2800" b="1" dirty="0" smtClean="0">
                <a:ea typeface="宋体" pitchFamily="2" charset="-122"/>
                <a:cs typeface="Times New Roman" pitchFamily="18" charset="0"/>
              </a:rPr>
              <a:t>举 例</a:t>
            </a:r>
            <a:r>
              <a:rPr lang="zh-CN" altLang="en-US" sz="2800" b="1" dirty="0">
                <a:ea typeface="宋体" pitchFamily="2" charset="-122"/>
                <a:cs typeface="Times New Roman" pitchFamily="18" charset="0"/>
              </a:rPr>
              <a:t>：</a:t>
            </a:r>
          </a:p>
          <a:p>
            <a:pPr marL="914400" lvl="1" indent="-457200"/>
            <a:r>
              <a:rPr lang="en-US" altLang="zh-CN" sz="2000" b="1" dirty="0">
                <a:solidFill>
                  <a:srgbClr val="C00000"/>
                </a:solidFill>
                <a:ea typeface="宋体" pitchFamily="2" charset="-122"/>
                <a:cs typeface="Times New Roman" pitchFamily="18" charset="0"/>
              </a:rPr>
              <a:t>public class Animal {</a:t>
            </a:r>
          </a:p>
          <a:p>
            <a:pPr marL="1371600" lvl="2" indent="-457200"/>
            <a:r>
              <a:rPr lang="en-US" altLang="zh-CN" sz="2000" b="1" dirty="0">
                <a:solidFill>
                  <a:srgbClr val="C00000"/>
                </a:solidFill>
                <a:ea typeface="宋体" pitchFamily="2" charset="-122"/>
                <a:cs typeface="Times New Roman" pitchFamily="18" charset="0"/>
              </a:rPr>
              <a:t>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p>
          <a:p>
            <a:pPr marL="1371600" lvl="2" indent="-457200"/>
            <a:r>
              <a:rPr lang="en-US" altLang="zh-CN" sz="2000" b="1" dirty="0">
                <a:solidFill>
                  <a:srgbClr val="C00000"/>
                </a:solidFill>
                <a:ea typeface="宋体" pitchFamily="2" charset="-122"/>
                <a:cs typeface="Times New Roman" pitchFamily="18" charset="0"/>
              </a:rPr>
              <a:t>public Animal() {legs = 4; }	</a:t>
            </a:r>
            <a:r>
              <a:rPr lang="en-US" altLang="zh-CN" sz="2000" b="1" dirty="0" smtClean="0">
                <a:solidFill>
                  <a:srgbClr val="0070C0"/>
                </a:solidFill>
                <a:ea typeface="宋体" pitchFamily="2" charset="-122"/>
                <a:cs typeface="Times New Roman" pitchFamily="18" charset="0"/>
              </a:rPr>
              <a:t>   //</a:t>
            </a:r>
            <a:r>
              <a:rPr lang="zh-CN" altLang="en-US" sz="2000" b="1" dirty="0">
                <a:solidFill>
                  <a:srgbClr val="0070C0"/>
                </a:solidFill>
                <a:ea typeface="宋体" pitchFamily="2" charset="-122"/>
                <a:cs typeface="Times New Roman" pitchFamily="18" charset="0"/>
              </a:rPr>
              <a:t>构造器</a:t>
            </a:r>
          </a:p>
          <a:p>
            <a:pPr marL="1371600" lvl="2" indent="-457200"/>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legs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a:t>
            </a:r>
          </a:p>
          <a:p>
            <a:pPr marL="1371600" lvl="2" indent="-457200"/>
            <a:r>
              <a:rPr lang="en-US" altLang="zh-CN" sz="2000" b="1" dirty="0">
                <a:solidFill>
                  <a:srgbClr val="C00000"/>
                </a:solidFill>
                <a:ea typeface="宋体" pitchFamily="2" charset="-122"/>
                <a:cs typeface="Times New Roman" pitchFamily="18" charset="0"/>
              </a:rPr>
              <a:t>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(){return legs;}</a:t>
            </a:r>
          </a:p>
          <a:p>
            <a:pPr marL="914400" lvl="1" indent="-457200"/>
            <a:r>
              <a:rPr lang="en-US" altLang="zh-CN" sz="2000" b="1" dirty="0">
                <a:solidFill>
                  <a:srgbClr val="C00000"/>
                </a:solidFill>
                <a:ea typeface="宋体" pitchFamily="2" charset="-122"/>
                <a:cs typeface="Times New Roman" pitchFamily="18" charset="0"/>
              </a:rPr>
              <a:t>}</a:t>
            </a:r>
          </a:p>
          <a:p>
            <a:pPr indent="-457200" algn="just">
              <a:buFont typeface="Wingdings" pitchFamily="2" charset="2"/>
              <a:buNone/>
            </a:pPr>
            <a:r>
              <a:rPr lang="zh-CN" altLang="en-US" sz="2400" b="1" dirty="0" smtClean="0">
                <a:ea typeface="宋体" pitchFamily="2" charset="-122"/>
                <a:cs typeface="Times New Roman" pitchFamily="18" charset="0"/>
              </a:rPr>
              <a:t>创建</a:t>
            </a:r>
            <a:r>
              <a:rPr lang="en-US" altLang="zh-CN" sz="2400" b="1" dirty="0">
                <a:ea typeface="宋体" pitchFamily="2" charset="-122"/>
                <a:cs typeface="Times New Roman" pitchFamily="18" charset="0"/>
              </a:rPr>
              <a:t>Animal</a:t>
            </a:r>
            <a:r>
              <a:rPr lang="zh-CN" altLang="en-US" sz="2400" b="1" dirty="0">
                <a:ea typeface="宋体" pitchFamily="2" charset="-122"/>
                <a:cs typeface="Times New Roman" pitchFamily="18" charset="0"/>
              </a:rPr>
              <a:t>类的实例：</a:t>
            </a:r>
            <a:r>
              <a:rPr lang="en-US" altLang="zh-CN" sz="2400" b="1" dirty="0">
                <a:solidFill>
                  <a:srgbClr val="C00000"/>
                </a:solidFill>
                <a:ea typeface="宋体" pitchFamily="2" charset="-122"/>
                <a:cs typeface="Times New Roman" pitchFamily="18" charset="0"/>
              </a:rPr>
              <a:t>Animal  a=new Animal(); </a:t>
            </a:r>
            <a:r>
              <a:rPr lang="en-US" altLang="zh-CN" sz="2400" b="1" dirty="0" smtClean="0">
                <a:solidFill>
                  <a:srgbClr val="C00000"/>
                </a:solidFill>
                <a:ea typeface="宋体" pitchFamily="2" charset="-122"/>
                <a:cs typeface="Times New Roman" pitchFamily="18" charset="0"/>
              </a:rPr>
              <a:t>   </a:t>
            </a:r>
          </a:p>
          <a:p>
            <a:pPr indent="-457200" algn="just">
              <a:buFont typeface="Wingdings" pitchFamily="2" charset="2"/>
              <a:buNone/>
            </a:pPr>
            <a:r>
              <a:rPr lang="en-US" altLang="zh-CN" sz="2400" b="1" dirty="0" smtClean="0">
                <a:ea typeface="宋体" pitchFamily="2" charset="-122"/>
                <a:cs typeface="Times New Roman" pitchFamily="18" charset="0"/>
              </a:rPr>
              <a:t>//</a:t>
            </a:r>
            <a:r>
              <a:rPr lang="zh-CN" altLang="en-US" sz="2400" b="1" dirty="0">
                <a:ea typeface="宋体" pitchFamily="2" charset="-122"/>
                <a:cs typeface="Times New Roman" pitchFamily="18" charset="0"/>
              </a:rPr>
              <a:t>调用构造器，将</a:t>
            </a:r>
            <a:r>
              <a:rPr lang="en-US" altLang="zh-CN" sz="2400" b="1" dirty="0">
                <a:ea typeface="宋体" pitchFamily="2" charset="-122"/>
                <a:cs typeface="Times New Roman" pitchFamily="18" charset="0"/>
              </a:rPr>
              <a:t>legs</a:t>
            </a:r>
            <a:r>
              <a:rPr lang="zh-CN" altLang="en-US" sz="2400" b="1" dirty="0">
                <a:ea typeface="宋体" pitchFamily="2" charset="-122"/>
                <a:cs typeface="Times New Roman" pitchFamily="18" charset="0"/>
              </a:rPr>
              <a:t>初始化为</a:t>
            </a:r>
            <a:r>
              <a:rPr lang="en-US" altLang="zh-CN" sz="2400" b="1" dirty="0" smtClean="0">
                <a:ea typeface="宋体" pitchFamily="2" charset="-122"/>
                <a:cs typeface="Times New Roman" pitchFamily="18" charset="0"/>
              </a:rPr>
              <a:t>4</a:t>
            </a:r>
            <a:r>
              <a:rPr lang="zh-CN" altLang="en-US" sz="2400" b="1" dirty="0" smtClean="0">
                <a:ea typeface="宋体" pitchFamily="2" charset="-122"/>
                <a:cs typeface="Times New Roman" pitchFamily="18" charset="0"/>
              </a:rPr>
              <a:t>。</a:t>
            </a:r>
            <a:endParaRPr lang="en-US" altLang="zh-CN" sz="2400" b="1" dirty="0" smtClean="0">
              <a:ea typeface="宋体" pitchFamily="2" charset="-122"/>
              <a:cs typeface="Times New Roman" pitchFamily="18" charset="0"/>
            </a:endParaRPr>
          </a:p>
        </p:txBody>
      </p:sp>
    </p:spTree>
    <p:extLst>
      <p:ext uri="{BB962C8B-B14F-4D97-AF65-F5344CB8AC3E}">
        <p14:creationId xmlns:p14="http://schemas.microsoft.com/office/powerpoint/2010/main" val="6449085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836712"/>
            <a:ext cx="2880320" cy="648072"/>
          </a:xfrm>
        </p:spPr>
        <p:txBody>
          <a:bodyPr>
            <a:normAutofit/>
          </a:bodyPr>
          <a:lstStyle/>
          <a:p>
            <a:r>
              <a:rPr lang="zh-CN" altLang="en-US" b="1" dirty="0" smtClean="0">
                <a:latin typeface="+mn-lt"/>
                <a:ea typeface="宋体" pitchFamily="2" charset="-122"/>
                <a:cs typeface="Times New Roman" pitchFamily="18" charset="0"/>
              </a:rPr>
              <a:t>构造器</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00808"/>
            <a:ext cx="8229600" cy="4536504"/>
          </a:xfrm>
        </p:spPr>
        <p:txBody>
          <a:bodyPr>
            <a:normAutofit lnSpcReduction="10000"/>
          </a:bodyPr>
          <a:lstStyle/>
          <a:p>
            <a:pPr>
              <a:buFont typeface="Wingdings" pitchFamily="2" charset="2"/>
              <a:buChar char="l"/>
            </a:pPr>
            <a:r>
              <a:rPr lang="zh-CN" altLang="en-US" dirty="0" smtClean="0">
                <a:ea typeface="宋体" pitchFamily="2" charset="-122"/>
                <a:cs typeface="Times New Roman" pitchFamily="18" charset="0"/>
              </a:rPr>
              <a:t>根据参数不同，构造器可以分为如下两类：</a:t>
            </a:r>
            <a:endParaRPr lang="en-US" altLang="zh-CN" dirty="0" smtClean="0">
              <a:ea typeface="宋体" pitchFamily="2" charset="-122"/>
              <a:cs typeface="Times New Roman" pitchFamily="18" charset="0"/>
            </a:endParaRPr>
          </a:p>
          <a:p>
            <a:pPr lvl="1">
              <a:buFont typeface="Wingdings" pitchFamily="2" charset="2"/>
              <a:buChar char="Ø"/>
            </a:pPr>
            <a:r>
              <a:rPr lang="zh-CN" altLang="en-US" b="1" dirty="0" smtClean="0">
                <a:ea typeface="宋体" pitchFamily="2" charset="-122"/>
                <a:cs typeface="Times New Roman" pitchFamily="18" charset="0"/>
              </a:rPr>
              <a:t>隐式无参构造器（系统</a:t>
            </a:r>
            <a:r>
              <a:rPr lang="zh-CN" altLang="en-US" b="1" dirty="0" smtClean="0">
                <a:solidFill>
                  <a:srgbClr val="C00000"/>
                </a:solidFill>
                <a:ea typeface="宋体" pitchFamily="2" charset="-122"/>
                <a:cs typeface="Times New Roman" pitchFamily="18" charset="0"/>
              </a:rPr>
              <a:t>默认</a:t>
            </a:r>
            <a:r>
              <a:rPr lang="zh-CN" altLang="en-US" b="1" dirty="0" smtClean="0">
                <a:ea typeface="宋体" pitchFamily="2" charset="-122"/>
                <a:cs typeface="Times New Roman" pitchFamily="18" charset="0"/>
              </a:rPr>
              <a:t>提供）</a:t>
            </a:r>
            <a:endParaRPr lang="en-US" altLang="zh-CN" b="1" dirty="0" smtClean="0">
              <a:ea typeface="宋体" pitchFamily="2" charset="-122"/>
              <a:cs typeface="Times New Roman" pitchFamily="18" charset="0"/>
            </a:endParaRPr>
          </a:p>
          <a:p>
            <a:pPr lvl="1">
              <a:buFont typeface="Wingdings" pitchFamily="2" charset="2"/>
              <a:buChar char="Ø"/>
            </a:pPr>
            <a:r>
              <a:rPr lang="zh-CN" altLang="en-US" b="1" dirty="0" smtClean="0">
                <a:solidFill>
                  <a:srgbClr val="C00000"/>
                </a:solidFill>
                <a:ea typeface="宋体" pitchFamily="2" charset="-122"/>
                <a:cs typeface="Times New Roman" pitchFamily="18" charset="0"/>
              </a:rPr>
              <a:t>显</a:t>
            </a:r>
            <a:r>
              <a:rPr lang="zh-CN" altLang="en-US" b="1" dirty="0">
                <a:solidFill>
                  <a:srgbClr val="C00000"/>
                </a:solidFill>
                <a:ea typeface="宋体" pitchFamily="2" charset="-122"/>
                <a:cs typeface="Times New Roman" pitchFamily="18" charset="0"/>
              </a:rPr>
              <a:t>式</a:t>
            </a:r>
            <a:r>
              <a:rPr lang="zh-CN" altLang="en-US" b="1" dirty="0">
                <a:ea typeface="宋体" pitchFamily="2" charset="-122"/>
                <a:cs typeface="Times New Roman" pitchFamily="18" charset="0"/>
              </a:rPr>
              <a:t>定义一个或多个</a:t>
            </a:r>
            <a:r>
              <a:rPr lang="zh-CN" altLang="en-US" b="1" dirty="0" smtClean="0">
                <a:ea typeface="宋体" pitchFamily="2" charset="-122"/>
                <a:cs typeface="Times New Roman" pitchFamily="18" charset="0"/>
              </a:rPr>
              <a:t>构造器（无参、有参）</a:t>
            </a:r>
            <a:endParaRPr lang="en-US" altLang="zh-CN" b="1" dirty="0" smtClean="0">
              <a:ea typeface="宋体" pitchFamily="2" charset="-122"/>
              <a:cs typeface="Times New Roman" pitchFamily="18" charset="0"/>
            </a:endParaRPr>
          </a:p>
          <a:p>
            <a:pPr lvl="1" algn="just">
              <a:buFont typeface="Wingdings" pitchFamily="2" charset="2"/>
              <a:buChar char="Ø"/>
            </a:pPr>
            <a:endParaRPr lang="en-US" altLang="zh-CN" sz="1800" dirty="0" smtClean="0">
              <a:ea typeface="宋体" pitchFamily="2" charset="-122"/>
              <a:cs typeface="Times New Roman" pitchFamily="18" charset="0"/>
            </a:endParaRPr>
          </a:p>
          <a:p>
            <a:pPr>
              <a:buFont typeface="Wingdings" pitchFamily="2" charset="2"/>
              <a:buChar char="l"/>
            </a:pPr>
            <a:r>
              <a:rPr lang="zh-CN" altLang="en-US" dirty="0" smtClean="0">
                <a:solidFill>
                  <a:srgbClr val="0000FF"/>
                </a:solidFill>
                <a:ea typeface="宋体" pitchFamily="2" charset="-122"/>
                <a:cs typeface="Times New Roman" pitchFamily="18" charset="0"/>
              </a:rPr>
              <a:t>注  意：</a:t>
            </a:r>
            <a:endParaRPr lang="en-US" altLang="zh-CN" dirty="0" smtClean="0">
              <a:solidFill>
                <a:srgbClr val="0000FF"/>
              </a:solidFill>
              <a:ea typeface="宋体" pitchFamily="2" charset="-122"/>
              <a:cs typeface="Times New Roman" pitchFamily="18" charset="0"/>
            </a:endParaRPr>
          </a:p>
          <a:p>
            <a:pPr lvl="1">
              <a:lnSpc>
                <a:spcPct val="120000"/>
              </a:lnSpc>
              <a:buFont typeface="Wingdings" pitchFamily="2" charset="2"/>
              <a:buChar char="Ø"/>
            </a:pPr>
            <a:r>
              <a:rPr lang="en-US" altLang="zh-CN" b="1" dirty="0">
                <a:ea typeface="宋体" pitchFamily="2" charset="-122"/>
                <a:cs typeface="Times New Roman" pitchFamily="18" charset="0"/>
              </a:rPr>
              <a:t>Java</a:t>
            </a:r>
            <a:r>
              <a:rPr lang="zh-CN" altLang="en-US" b="1" dirty="0">
                <a:ea typeface="宋体" pitchFamily="2" charset="-122"/>
                <a:cs typeface="Times New Roman" pitchFamily="18" charset="0"/>
              </a:rPr>
              <a:t>语言中，每个类都至少有一个</a:t>
            </a:r>
            <a:r>
              <a:rPr lang="zh-CN" altLang="en-US" b="1" dirty="0" smtClean="0">
                <a:ea typeface="宋体" pitchFamily="2" charset="-122"/>
                <a:cs typeface="Times New Roman" pitchFamily="18" charset="0"/>
              </a:rPr>
              <a:t>构造器</a:t>
            </a:r>
            <a:endParaRPr lang="en-US" altLang="zh-CN" b="1"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默认构造器的修饰符与所属类的修饰符一致</a:t>
            </a:r>
            <a:endParaRPr lang="en-US" altLang="zh-CN"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一旦</a:t>
            </a:r>
            <a:r>
              <a:rPr lang="zh-CN" altLang="en-US" b="1" dirty="0">
                <a:ea typeface="宋体" pitchFamily="2" charset="-122"/>
                <a:cs typeface="Times New Roman" pitchFamily="18" charset="0"/>
              </a:rPr>
              <a:t>显式定义了</a:t>
            </a:r>
            <a:r>
              <a:rPr lang="zh-CN" altLang="en-US" b="1" dirty="0" smtClean="0">
                <a:ea typeface="宋体" pitchFamily="2" charset="-122"/>
                <a:cs typeface="Times New Roman" pitchFamily="18" charset="0"/>
              </a:rPr>
              <a:t>构造器，</a:t>
            </a:r>
            <a:r>
              <a:rPr lang="zh-CN" altLang="en-US" b="1" dirty="0">
                <a:ea typeface="宋体" pitchFamily="2" charset="-122"/>
                <a:cs typeface="Times New Roman" pitchFamily="18" charset="0"/>
              </a:rPr>
              <a:t>则系统</a:t>
            </a:r>
            <a:r>
              <a:rPr lang="zh-CN" altLang="en-US" b="1" dirty="0">
                <a:solidFill>
                  <a:srgbClr val="C00000"/>
                </a:solidFill>
                <a:ea typeface="宋体" pitchFamily="2" charset="-122"/>
                <a:cs typeface="Times New Roman" pitchFamily="18" charset="0"/>
              </a:rPr>
              <a:t>不再</a:t>
            </a:r>
            <a:r>
              <a:rPr lang="zh-CN" altLang="en-US" b="1" dirty="0">
                <a:ea typeface="宋体" pitchFamily="2" charset="-122"/>
                <a:cs typeface="Times New Roman" pitchFamily="18" charset="0"/>
              </a:rPr>
              <a:t>提供默认</a:t>
            </a: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p>
          <a:p>
            <a:pPr lvl="1">
              <a:lnSpc>
                <a:spcPct val="120000"/>
              </a:lnSpc>
              <a:buFont typeface="Wingdings" pitchFamily="2" charset="2"/>
              <a:buChar char="Ø"/>
            </a:pPr>
            <a:r>
              <a:rPr lang="zh-CN" altLang="en-US" b="1" dirty="0" smtClean="0">
                <a:ea typeface="宋体" pitchFamily="2" charset="-122"/>
                <a:cs typeface="Times New Roman" pitchFamily="18" charset="0"/>
              </a:rPr>
              <a:t>一个类可以创建多个</a:t>
            </a:r>
            <a:r>
              <a:rPr lang="zh-CN" altLang="en-US" b="1" dirty="0" smtClean="0">
                <a:solidFill>
                  <a:srgbClr val="C00000"/>
                </a:solidFill>
                <a:ea typeface="宋体" pitchFamily="2" charset="-122"/>
                <a:cs typeface="Times New Roman" pitchFamily="18" charset="0"/>
              </a:rPr>
              <a:t>重载</a:t>
            </a:r>
            <a:r>
              <a:rPr lang="zh-CN" altLang="en-US" b="1" dirty="0" smtClean="0">
                <a:ea typeface="宋体" pitchFamily="2" charset="-122"/>
                <a:cs typeface="Times New Roman" pitchFamily="18" charset="0"/>
              </a:rPr>
              <a:t>的构造器</a:t>
            </a:r>
            <a:endParaRPr lang="en-US" altLang="zh-CN" b="1"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父</a:t>
            </a:r>
            <a:r>
              <a:rPr lang="zh-CN" altLang="en-US" b="1" dirty="0">
                <a:ea typeface="宋体" pitchFamily="2" charset="-122"/>
                <a:cs typeface="Times New Roman" pitchFamily="18" charset="0"/>
              </a:rPr>
              <a:t>类的</a:t>
            </a:r>
            <a:r>
              <a:rPr lang="zh-CN" altLang="en-US" b="1" dirty="0" smtClean="0">
                <a:ea typeface="宋体" pitchFamily="2" charset="-122"/>
                <a:cs typeface="Times New Roman" pitchFamily="18" charset="0"/>
              </a:rPr>
              <a:t>构造器不可被子类继承</a:t>
            </a:r>
            <a:endParaRPr lang="en-US" altLang="zh-CN" b="1" dirty="0" smtClean="0">
              <a:ea typeface="宋体" pitchFamily="2" charset="-122"/>
              <a:cs typeface="Times New Roman" pitchFamily="18" charset="0"/>
            </a:endParaRPr>
          </a:p>
          <a:p>
            <a:pPr marL="457200" lvl="1" indent="0">
              <a:buNone/>
            </a:pP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9723543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2915816" y="692696"/>
            <a:ext cx="3672408" cy="648072"/>
          </a:xfrm>
        </p:spPr>
        <p:txBody>
          <a:bodyPr/>
          <a:lstStyle/>
          <a:p>
            <a:pPr eaLnBrk="1" hangingPunct="1"/>
            <a:r>
              <a:rPr lang="zh-CN" altLang="en-US" b="1" dirty="0" smtClean="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5</a:t>
            </a:r>
            <a:endParaRPr lang="en-US" altLang="zh-CN" b="1" dirty="0" smtClean="0">
              <a:latin typeface="+mn-lt"/>
              <a:ea typeface="宋体" pitchFamily="2" charset="-122"/>
              <a:cs typeface="Times New Roman" pitchFamily="18" charset="0"/>
            </a:endParaRPr>
          </a:p>
        </p:txBody>
      </p:sp>
      <p:sp>
        <p:nvSpPr>
          <p:cNvPr id="29699" name="Rectangle 2"/>
          <p:cNvSpPr>
            <a:spLocks noGrp="1" noChangeArrowheads="1"/>
          </p:cNvSpPr>
          <p:nvPr>
            <p:ph type="body" sz="half" idx="1"/>
          </p:nvPr>
        </p:nvSpPr>
        <p:spPr>
          <a:xfrm>
            <a:off x="395536" y="1556793"/>
            <a:ext cx="8208912" cy="1944216"/>
          </a:xfrm>
        </p:spPr>
        <p:txBody>
          <a:bodyPr>
            <a:normAutofit/>
          </a:bodyPr>
          <a:lstStyle/>
          <a:p>
            <a:pPr algn="just" eaLnBrk="1" hangingPunct="1">
              <a:lnSpc>
                <a:spcPct val="90000"/>
              </a:lnSpc>
              <a:buFontTx/>
              <a:buNone/>
            </a:pPr>
            <a:r>
              <a:rPr lang="en-US" altLang="zh-CN" sz="2400" dirty="0" smtClean="0">
                <a:solidFill>
                  <a:srgbClr val="000000"/>
                </a:solidFill>
                <a:ea typeface="宋体" pitchFamily="2" charset="-122"/>
                <a:cs typeface="Times New Roman" pitchFamily="18" charset="0"/>
              </a:rPr>
              <a:t>1. </a:t>
            </a:r>
            <a:r>
              <a:rPr lang="zh-CN" altLang="en-US" sz="2400" dirty="0" smtClean="0">
                <a:solidFill>
                  <a:srgbClr val="000000"/>
                </a:solidFill>
                <a:ea typeface="宋体" pitchFamily="2" charset="-122"/>
                <a:cs typeface="Times New Roman" pitchFamily="18" charset="0"/>
              </a:rPr>
              <a:t>在前面定义的</a:t>
            </a:r>
            <a:r>
              <a:rPr lang="en-US" altLang="zh-CN" sz="2400" dirty="0" smtClean="0">
                <a:solidFill>
                  <a:srgbClr val="000000"/>
                </a:solidFill>
                <a:ea typeface="宋体" pitchFamily="2" charset="-122"/>
                <a:cs typeface="Times New Roman" pitchFamily="18" charset="0"/>
              </a:rPr>
              <a:t>Person</a:t>
            </a:r>
            <a:r>
              <a:rPr lang="zh-CN" altLang="en-US" sz="2400" dirty="0" smtClean="0">
                <a:solidFill>
                  <a:srgbClr val="000000"/>
                </a:solidFill>
                <a:ea typeface="宋体" pitchFamily="2" charset="-122"/>
                <a:cs typeface="Times New Roman" pitchFamily="18" charset="0"/>
              </a:rPr>
              <a:t>类中添加构造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，利用构造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设置所有人的</a:t>
            </a:r>
            <a:r>
              <a:rPr lang="en-US" altLang="zh-CN" sz="2400" dirty="0" smtClean="0">
                <a:solidFill>
                  <a:srgbClr val="000000"/>
                </a:solidFill>
                <a:ea typeface="宋体" pitchFamily="2" charset="-122"/>
                <a:cs typeface="Times New Roman" pitchFamily="18" charset="0"/>
              </a:rPr>
              <a:t>age</a:t>
            </a:r>
            <a:r>
              <a:rPr lang="zh-CN" altLang="en-US" sz="2400" dirty="0" smtClean="0">
                <a:solidFill>
                  <a:srgbClr val="000000"/>
                </a:solidFill>
                <a:ea typeface="宋体" pitchFamily="2" charset="-122"/>
                <a:cs typeface="Times New Roman" pitchFamily="18" charset="0"/>
              </a:rPr>
              <a:t>属性初始值都为</a:t>
            </a:r>
            <a:r>
              <a:rPr lang="en-US" altLang="zh-CN" sz="2400" dirty="0" smtClean="0">
                <a:solidFill>
                  <a:srgbClr val="000000"/>
                </a:solidFill>
                <a:ea typeface="宋体" pitchFamily="2" charset="-122"/>
                <a:cs typeface="Times New Roman" pitchFamily="18" charset="0"/>
              </a:rPr>
              <a:t>18</a:t>
            </a:r>
            <a:r>
              <a:rPr lang="zh-CN" altLang="en-US" sz="2400" dirty="0" smtClean="0">
                <a:solidFill>
                  <a:srgbClr val="000000"/>
                </a:solidFill>
                <a:ea typeface="宋体" pitchFamily="2" charset="-122"/>
                <a:cs typeface="Times New Roman" pitchFamily="18" charset="0"/>
              </a:rPr>
              <a:t>。</a:t>
            </a:r>
          </a:p>
          <a:p>
            <a:pPr algn="just" eaLnBrk="1" hangingPunct="1">
              <a:lnSpc>
                <a:spcPct val="90000"/>
              </a:lnSpc>
              <a:buFontTx/>
              <a:buNone/>
            </a:pPr>
            <a:endParaRPr lang="en-US" altLang="zh-CN" sz="2400" dirty="0">
              <a:solidFill>
                <a:srgbClr val="000000"/>
              </a:solidFill>
              <a:ea typeface="宋体" pitchFamily="2" charset="-122"/>
              <a:cs typeface="Times New Roman" pitchFamily="18" charset="0"/>
            </a:endParaRPr>
          </a:p>
          <a:p>
            <a:pPr algn="just" eaLnBrk="1" hangingPunct="1">
              <a:lnSpc>
                <a:spcPct val="90000"/>
              </a:lnSpc>
              <a:buFontTx/>
              <a:buNone/>
            </a:pPr>
            <a:r>
              <a:rPr lang="en-US" altLang="zh-CN" sz="2400" dirty="0" smtClean="0">
                <a:solidFill>
                  <a:srgbClr val="000000"/>
                </a:solidFill>
                <a:ea typeface="宋体" pitchFamily="2" charset="-122"/>
                <a:cs typeface="Times New Roman" pitchFamily="18" charset="0"/>
              </a:rPr>
              <a:t>2. </a:t>
            </a:r>
            <a:r>
              <a:rPr lang="zh-CN" altLang="en-US" sz="2400" dirty="0" smtClean="0">
                <a:solidFill>
                  <a:srgbClr val="000000"/>
                </a:solidFill>
                <a:ea typeface="宋体" pitchFamily="2" charset="-122"/>
                <a:cs typeface="Times New Roman" pitchFamily="18" charset="0"/>
              </a:rPr>
              <a:t>修改上题中类和构造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，增加</a:t>
            </a:r>
            <a:r>
              <a:rPr lang="en-US" altLang="zh-CN" sz="2400" dirty="0" smtClean="0">
                <a:solidFill>
                  <a:srgbClr val="000000"/>
                </a:solidFill>
                <a:ea typeface="宋体" pitchFamily="2" charset="-122"/>
                <a:cs typeface="Times New Roman" pitchFamily="18" charset="0"/>
              </a:rPr>
              <a:t>name</a:t>
            </a:r>
            <a:r>
              <a:rPr lang="zh-CN" altLang="en-US" sz="2400" dirty="0" smtClean="0">
                <a:solidFill>
                  <a:srgbClr val="000000"/>
                </a:solidFill>
                <a:ea typeface="宋体" pitchFamily="2" charset="-122"/>
                <a:cs typeface="Times New Roman" pitchFamily="18" charset="0"/>
              </a:rPr>
              <a:t>属性</a:t>
            </a:r>
            <a:r>
              <a:rPr lang="en-US" altLang="zh-CN" sz="2400" dirty="0" smtClean="0">
                <a:solidFill>
                  <a:srgbClr val="000000"/>
                </a:solidFill>
                <a:ea typeface="宋体" pitchFamily="2" charset="-122"/>
                <a:cs typeface="Times New Roman" pitchFamily="18" charset="0"/>
              </a:rPr>
              <a:t>,</a:t>
            </a:r>
            <a:r>
              <a:rPr lang="zh-CN" altLang="en-US" sz="2400" dirty="0" smtClean="0">
                <a:solidFill>
                  <a:srgbClr val="000000"/>
                </a:solidFill>
                <a:ea typeface="宋体" pitchFamily="2" charset="-122"/>
                <a:cs typeface="Times New Roman" pitchFamily="18" charset="0"/>
              </a:rPr>
              <a:t>使得每次创建</a:t>
            </a:r>
            <a:r>
              <a:rPr lang="en-US" altLang="zh-CN" sz="2400" dirty="0" smtClean="0">
                <a:solidFill>
                  <a:srgbClr val="000000"/>
                </a:solidFill>
                <a:ea typeface="宋体" pitchFamily="2" charset="-122"/>
                <a:cs typeface="Times New Roman" pitchFamily="18" charset="0"/>
              </a:rPr>
              <a:t>Person</a:t>
            </a:r>
            <a:r>
              <a:rPr lang="zh-CN" altLang="en-US" sz="2400" dirty="0" smtClean="0">
                <a:solidFill>
                  <a:srgbClr val="000000"/>
                </a:solidFill>
                <a:ea typeface="宋体" pitchFamily="2" charset="-122"/>
                <a:cs typeface="Times New Roman" pitchFamily="18" charset="0"/>
              </a:rPr>
              <a:t>对象的同时初始化对象的</a:t>
            </a:r>
            <a:r>
              <a:rPr lang="en-US" altLang="zh-CN" sz="2400" dirty="0" smtClean="0">
                <a:solidFill>
                  <a:srgbClr val="000000"/>
                </a:solidFill>
                <a:ea typeface="宋体" pitchFamily="2" charset="-122"/>
                <a:cs typeface="Times New Roman" pitchFamily="18" charset="0"/>
              </a:rPr>
              <a:t>age</a:t>
            </a:r>
            <a:r>
              <a:rPr lang="zh-CN" altLang="en-US" sz="2400" dirty="0" smtClean="0">
                <a:solidFill>
                  <a:srgbClr val="000000"/>
                </a:solidFill>
                <a:ea typeface="宋体" pitchFamily="2" charset="-122"/>
                <a:cs typeface="Times New Roman" pitchFamily="18" charset="0"/>
              </a:rPr>
              <a:t>属性值和</a:t>
            </a:r>
            <a:r>
              <a:rPr lang="en-US" altLang="zh-CN" sz="2400" dirty="0" smtClean="0">
                <a:solidFill>
                  <a:srgbClr val="000000"/>
                </a:solidFill>
                <a:ea typeface="宋体" pitchFamily="2" charset="-122"/>
                <a:cs typeface="Times New Roman" pitchFamily="18" charset="0"/>
              </a:rPr>
              <a:t>name</a:t>
            </a:r>
            <a:r>
              <a:rPr lang="zh-CN" altLang="en-US" sz="2400" dirty="0" smtClean="0">
                <a:solidFill>
                  <a:srgbClr val="000000"/>
                </a:solidFill>
                <a:ea typeface="宋体" pitchFamily="2" charset="-122"/>
                <a:cs typeface="Times New Roman" pitchFamily="18" charset="0"/>
              </a:rPr>
              <a:t>属性值。</a:t>
            </a:r>
          </a:p>
        </p:txBody>
      </p:sp>
      <p:graphicFrame>
        <p:nvGraphicFramePr>
          <p:cNvPr id="473106" name="Group 18"/>
          <p:cNvGraphicFramePr>
            <a:graphicFrameLocks noGrp="1"/>
          </p:cNvGraphicFramePr>
          <p:nvPr>
            <p:ph sz="half" idx="2"/>
            <p:extLst>
              <p:ext uri="{D42A27DB-BD31-4B8C-83A1-F6EECF244321}">
                <p14:modId xmlns:p14="http://schemas.microsoft.com/office/powerpoint/2010/main" val="602650253"/>
              </p:ext>
            </p:extLst>
          </p:nvPr>
        </p:nvGraphicFramePr>
        <p:xfrm>
          <a:off x="2843808" y="3717032"/>
          <a:ext cx="3810000" cy="2233216"/>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name:String</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setName</a:t>
                      </a:r>
                      <a:r>
                        <a:rPr kumimoji="1" lang="en-US" altLang="zh-CN" sz="2400" u="none" strike="noStrike" cap="none" normalizeH="0" baseline="0" dirty="0" smtClean="0">
                          <a:ln>
                            <a:noFill/>
                          </a:ln>
                          <a:effectLst/>
                        </a:rPr>
                        <a:t>(i: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getName</a:t>
                      </a:r>
                      <a:r>
                        <a:rPr kumimoji="1" lang="en-US" altLang="zh-CN" sz="2400" u="none" strike="noStrike" cap="none" normalizeH="0" baseline="0" dirty="0" smtClean="0">
                          <a:ln>
                            <a:noFill/>
                          </a:ln>
                          <a:effectLst/>
                        </a:rPr>
                        <a:t>(): String</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Tree>
    <p:extLst>
      <p:ext uri="{BB962C8B-B14F-4D97-AF65-F5344CB8AC3E}">
        <p14:creationId xmlns:p14="http://schemas.microsoft.com/office/powerpoint/2010/main" val="42066707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3059832" y="692696"/>
            <a:ext cx="3923960" cy="781814"/>
          </a:xfrm>
        </p:spPr>
        <p:txBody>
          <a:bodyPr/>
          <a:lstStyle/>
          <a:p>
            <a:pPr eaLnBrk="1" hangingPunct="1"/>
            <a:r>
              <a:rPr lang="zh-CN" altLang="en-US" b="1" dirty="0" smtClean="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5</a:t>
            </a:r>
            <a:endParaRPr lang="en-US" altLang="zh-CN" b="1" dirty="0" smtClean="0">
              <a:latin typeface="+mn-lt"/>
              <a:ea typeface="宋体" pitchFamily="2" charset="-122"/>
              <a:cs typeface="Times New Roman" pitchFamily="18" charset="0"/>
            </a:endParaRPr>
          </a:p>
        </p:txBody>
      </p:sp>
      <p:sp>
        <p:nvSpPr>
          <p:cNvPr id="29699" name="Rectangle 2"/>
          <p:cNvSpPr>
            <a:spLocks noGrp="1" noChangeArrowheads="1"/>
          </p:cNvSpPr>
          <p:nvPr>
            <p:ph type="body" sz="half" idx="1"/>
          </p:nvPr>
        </p:nvSpPr>
        <p:spPr>
          <a:xfrm>
            <a:off x="395536" y="1556792"/>
            <a:ext cx="8496944" cy="4176464"/>
          </a:xfrm>
        </p:spPr>
        <p:txBody>
          <a:bodyPr>
            <a:normAutofit/>
          </a:bodyPr>
          <a:lstStyle/>
          <a:p>
            <a:pPr marL="0" indent="0">
              <a:lnSpc>
                <a:spcPct val="110000"/>
              </a:lnSpc>
              <a:buNone/>
            </a:pPr>
            <a:r>
              <a:rPr lang="en-US" altLang="zh-CN" sz="2400" dirty="0">
                <a:ea typeface="宋体" pitchFamily="2" charset="-122"/>
                <a:cs typeface="Times New Roman" pitchFamily="18" charset="0"/>
              </a:rPr>
              <a:t>3.</a:t>
            </a:r>
            <a:r>
              <a:rPr lang="zh-CN" altLang="zh-CN" sz="2400" dirty="0">
                <a:ea typeface="宋体" pitchFamily="2" charset="-122"/>
                <a:cs typeface="Times New Roman" pitchFamily="18" charset="0"/>
              </a:rPr>
              <a:t>定义一个</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点</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a:t>
            </a:r>
            <a:r>
              <a:rPr lang="en-US" altLang="zh-CN" sz="2400" dirty="0">
                <a:ea typeface="宋体" pitchFamily="2" charset="-122"/>
                <a:cs typeface="Times New Roman" pitchFamily="18" charset="0"/>
              </a:rPr>
              <a:t>Point</a:t>
            </a:r>
            <a:r>
              <a:rPr lang="zh-CN" altLang="zh-CN" sz="2400" dirty="0">
                <a:ea typeface="宋体" pitchFamily="2" charset="-122"/>
                <a:cs typeface="Times New Roman" pitchFamily="18" charset="0"/>
              </a:rPr>
              <a:t>）类用来表示三维空间中的点（有三个坐标）。要求如下：</a:t>
            </a:r>
          </a:p>
          <a:p>
            <a:pPr marL="0" indent="0">
              <a:lnSpc>
                <a:spcPct val="110000"/>
              </a:lnSpc>
              <a:buNone/>
            </a:pPr>
            <a:r>
              <a:rPr lang="en-US" altLang="zh-CN" sz="2400" dirty="0" smtClean="0">
                <a:ea typeface="宋体" pitchFamily="2" charset="-122"/>
                <a:cs typeface="Times New Roman" pitchFamily="18" charset="0"/>
              </a:rPr>
              <a:t>    1</a:t>
            </a:r>
            <a:r>
              <a:rPr lang="zh-CN" altLang="zh-CN" sz="2400" dirty="0">
                <a:ea typeface="宋体" pitchFamily="2" charset="-122"/>
                <a:cs typeface="Times New Roman" pitchFamily="18" charset="0"/>
              </a:rPr>
              <a:t>）可以生成具有特定坐标的点对象。</a:t>
            </a:r>
          </a:p>
          <a:p>
            <a:pPr marL="0" indent="0">
              <a:lnSpc>
                <a:spcPct val="110000"/>
              </a:lnSpc>
              <a:buNone/>
            </a:pPr>
            <a:r>
              <a:rPr lang="en-US" altLang="zh-CN" sz="2400" dirty="0" smtClean="0">
                <a:ea typeface="宋体" pitchFamily="2" charset="-122"/>
                <a:cs typeface="Times New Roman" pitchFamily="18" charset="0"/>
              </a:rPr>
              <a:t>    2</a:t>
            </a:r>
            <a:r>
              <a:rPr lang="zh-CN" altLang="zh-CN" sz="2400" dirty="0">
                <a:ea typeface="宋体" pitchFamily="2" charset="-122"/>
                <a:cs typeface="Times New Roman" pitchFamily="18" charset="0"/>
              </a:rPr>
              <a:t>）提供可以设置三个坐标的方法。</a:t>
            </a:r>
          </a:p>
          <a:p>
            <a:pPr marL="0" indent="0">
              <a:lnSpc>
                <a:spcPct val="110000"/>
              </a:lnSpc>
              <a:buNone/>
            </a:pPr>
            <a:r>
              <a:rPr lang="en-US" altLang="zh-CN" sz="2400" dirty="0" smtClean="0">
                <a:ea typeface="宋体" pitchFamily="2" charset="-122"/>
                <a:cs typeface="Times New Roman" pitchFamily="18" charset="0"/>
              </a:rPr>
              <a:t>    3</a:t>
            </a:r>
            <a:r>
              <a:rPr lang="zh-CN" altLang="zh-CN" sz="2400" dirty="0">
                <a:ea typeface="宋体" pitchFamily="2" charset="-122"/>
                <a:cs typeface="Times New Roman" pitchFamily="18" charset="0"/>
              </a:rPr>
              <a:t>）提供可以计算该</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点</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距原点距离平方的方法。</a:t>
            </a:r>
          </a:p>
          <a:p>
            <a:pPr algn="just">
              <a:lnSpc>
                <a:spcPct val="140000"/>
              </a:lnSpc>
              <a:buNone/>
            </a:pPr>
            <a:r>
              <a:rPr lang="en-US" altLang="zh-CN" sz="2400" dirty="0" smtClean="0">
                <a:solidFill>
                  <a:srgbClr val="000000"/>
                </a:solidFill>
                <a:ea typeface="宋体" pitchFamily="2" charset="-122"/>
                <a:cs typeface="Times New Roman" pitchFamily="18" charset="0"/>
              </a:rPr>
              <a:t>4.</a:t>
            </a:r>
            <a:r>
              <a:rPr lang="zh-CN" altLang="zh-CN" sz="2400" dirty="0">
                <a:ea typeface="宋体" pitchFamily="2" charset="-122"/>
                <a:cs typeface="Times New Roman" pitchFamily="18" charset="0"/>
              </a:rPr>
              <a:t>编写两个类，</a:t>
            </a:r>
            <a:r>
              <a:rPr lang="en-US" altLang="zh-CN" sz="2400" dirty="0" err="1">
                <a:ea typeface="宋体" pitchFamily="2" charset="-122"/>
                <a:cs typeface="Times New Roman" pitchFamily="18" charset="0"/>
              </a:rPr>
              <a:t>TriAngle</a:t>
            </a:r>
            <a:r>
              <a:rPr lang="zh-CN" altLang="zh-CN" sz="2400" dirty="0">
                <a:ea typeface="宋体" pitchFamily="2" charset="-122"/>
                <a:cs typeface="Times New Roman" pitchFamily="18" charset="0"/>
              </a:rPr>
              <a:t>和</a:t>
            </a:r>
            <a:r>
              <a:rPr lang="en-US" altLang="zh-CN" sz="2400" dirty="0" err="1">
                <a:ea typeface="宋体" pitchFamily="2" charset="-122"/>
                <a:cs typeface="Times New Roman" pitchFamily="18" charset="0"/>
              </a:rPr>
              <a:t>TestTriAngle</a:t>
            </a:r>
            <a:r>
              <a:rPr lang="zh-CN" altLang="zh-CN" sz="2400" dirty="0">
                <a:ea typeface="宋体" pitchFamily="2" charset="-122"/>
                <a:cs typeface="Times New Roman" pitchFamily="18" charset="0"/>
              </a:rPr>
              <a:t>，其中</a:t>
            </a:r>
            <a:r>
              <a:rPr lang="en-US" altLang="zh-CN" sz="2400" dirty="0" err="1">
                <a:ea typeface="宋体" pitchFamily="2" charset="-122"/>
                <a:cs typeface="Times New Roman" pitchFamily="18" charset="0"/>
              </a:rPr>
              <a:t>TriAngle</a:t>
            </a:r>
            <a:r>
              <a:rPr lang="zh-CN" altLang="zh-CN" sz="2400" dirty="0">
                <a:ea typeface="宋体" pitchFamily="2" charset="-122"/>
                <a:cs typeface="Times New Roman" pitchFamily="18" charset="0"/>
              </a:rPr>
              <a:t>中声明私有的底边长</a:t>
            </a:r>
            <a:r>
              <a:rPr lang="en-US" altLang="zh-CN" sz="2400" dirty="0">
                <a:ea typeface="宋体" pitchFamily="2" charset="-122"/>
                <a:cs typeface="Times New Roman" pitchFamily="18" charset="0"/>
              </a:rPr>
              <a:t>base</a:t>
            </a:r>
            <a:r>
              <a:rPr lang="zh-CN" altLang="zh-CN" sz="2400" dirty="0">
                <a:ea typeface="宋体" pitchFamily="2" charset="-122"/>
                <a:cs typeface="Times New Roman" pitchFamily="18" charset="0"/>
              </a:rPr>
              <a:t>和高</a:t>
            </a:r>
            <a:r>
              <a:rPr lang="en-US" altLang="zh-CN" sz="2400" dirty="0">
                <a:ea typeface="宋体" pitchFamily="2" charset="-122"/>
                <a:cs typeface="Times New Roman" pitchFamily="18" charset="0"/>
              </a:rPr>
              <a:t>height</a:t>
            </a:r>
            <a:r>
              <a:rPr lang="zh-CN" altLang="zh-CN" sz="2400" dirty="0">
                <a:ea typeface="宋体" pitchFamily="2" charset="-122"/>
                <a:cs typeface="Times New Roman" pitchFamily="18" charset="0"/>
              </a:rPr>
              <a:t>，同时声明公共方法访问私有变量；另一个类中使用这些公共方法，计算三角形的面积。</a:t>
            </a:r>
            <a:endParaRPr lang="zh-CN" altLang="en-US" sz="2400" dirty="0" smtClean="0">
              <a:solidFill>
                <a:srgbClr val="000000"/>
              </a:solidFill>
              <a:ea typeface="宋体" pitchFamily="2" charset="-122"/>
              <a:cs typeface="Times New Roman" pitchFamily="18" charset="0"/>
            </a:endParaRPr>
          </a:p>
        </p:txBody>
      </p:sp>
    </p:spTree>
    <p:extLst>
      <p:ext uri="{BB962C8B-B14F-4D97-AF65-F5344CB8AC3E}">
        <p14:creationId xmlns:p14="http://schemas.microsoft.com/office/powerpoint/2010/main" val="2926392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968552" cy="737180"/>
          </a:xfrm>
        </p:spPr>
        <p:txBody>
          <a:bodyPr/>
          <a:lstStyle/>
          <a:p>
            <a:r>
              <a:rPr lang="zh-CN" altLang="en-US" b="1" dirty="0">
                <a:latin typeface="宋体" pitchFamily="2" charset="-122"/>
                <a:ea typeface="宋体" pitchFamily="2" charset="-122"/>
              </a:rPr>
              <a:t>类与</a:t>
            </a:r>
            <a:r>
              <a:rPr lang="zh-CN" altLang="en-US" b="1" dirty="0" smtClean="0">
                <a:latin typeface="宋体" pitchFamily="2" charset="-122"/>
                <a:ea typeface="宋体" pitchFamily="2" charset="-122"/>
              </a:rPr>
              <a:t>类之间的关系</a:t>
            </a:r>
            <a:endParaRPr lang="zh-CN" altLang="en-US" b="1" dirty="0">
              <a:latin typeface="宋体" pitchFamily="2" charset="-122"/>
              <a:ea typeface="宋体"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24" y="2492896"/>
            <a:ext cx="3533177"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200312" y="5229200"/>
            <a:ext cx="1527803" cy="461665"/>
          </a:xfrm>
          <a:prstGeom prst="rect">
            <a:avLst/>
          </a:prstGeom>
          <a:noFill/>
        </p:spPr>
        <p:txBody>
          <a:bodyPr wrap="square" rtlCol="0">
            <a:spAutoFit/>
          </a:bodyPr>
          <a:lstStyle/>
          <a:p>
            <a:r>
              <a:rPr lang="zh-CN" altLang="en-US" sz="2400" dirty="0" smtClean="0">
                <a:latin typeface="宋体" pitchFamily="2" charset="-122"/>
                <a:ea typeface="宋体" pitchFamily="2" charset="-122"/>
              </a:rPr>
              <a:t>关联关系</a:t>
            </a:r>
            <a:endParaRPr lang="zh-CN" altLang="en-US" sz="2400" dirty="0">
              <a:latin typeface="宋体" pitchFamily="2" charset="-122"/>
              <a:ea typeface="宋体" pitchFamily="2" charset="-122"/>
            </a:endParaRPr>
          </a:p>
        </p:txBody>
      </p:sp>
      <p:sp>
        <p:nvSpPr>
          <p:cNvPr id="5" name="TextBox 4"/>
          <p:cNvSpPr txBox="1"/>
          <p:nvPr/>
        </p:nvSpPr>
        <p:spPr>
          <a:xfrm>
            <a:off x="6156176" y="5234131"/>
            <a:ext cx="1496187" cy="461665"/>
          </a:xfrm>
          <a:prstGeom prst="rect">
            <a:avLst/>
          </a:prstGeom>
          <a:noFill/>
        </p:spPr>
        <p:txBody>
          <a:bodyPr wrap="square" rtlCol="0">
            <a:spAutoFit/>
          </a:bodyPr>
          <a:lstStyle/>
          <a:p>
            <a:r>
              <a:rPr lang="zh-CN" altLang="en-US" sz="2400" dirty="0" smtClean="0">
                <a:latin typeface="宋体" pitchFamily="2" charset="-122"/>
                <a:ea typeface="宋体" pitchFamily="2" charset="-122"/>
              </a:rPr>
              <a:t>继承关系</a:t>
            </a:r>
            <a:endParaRPr lang="zh-CN" altLang="en-US" sz="2400" dirty="0">
              <a:latin typeface="宋体" pitchFamily="2" charset="-122"/>
              <a:ea typeface="宋体" pitchFamily="2" charset="-122"/>
            </a:endParaRPr>
          </a:p>
        </p:txBody>
      </p:sp>
      <p:pic>
        <p:nvPicPr>
          <p:cNvPr id="1027" name="Picture 3"/>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p:blipFill>
        <p:spPr bwMode="auto">
          <a:xfrm>
            <a:off x="4499991" y="2060848"/>
            <a:ext cx="4248472" cy="3049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0782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2771800" y="476672"/>
            <a:ext cx="4500024" cy="912164"/>
          </a:xfrm>
        </p:spPr>
        <p:txBody>
          <a:bodyPr/>
          <a:lstStyle/>
          <a:p>
            <a:pPr eaLnBrk="1" hangingPunct="1">
              <a:defRPr/>
            </a:pPr>
            <a:r>
              <a:rPr lang="zh-CN" altLang="en-US" b="1" dirty="0" smtClean="0">
                <a:solidFill>
                  <a:schemeClr val="tx1"/>
                </a:solidFill>
                <a:latin typeface="宋体" pitchFamily="2" charset="-122"/>
                <a:ea typeface="宋体" pitchFamily="2" charset="-122"/>
                <a:cs typeface="Arial Unicode MS" pitchFamily="34" charset="-122"/>
              </a:rPr>
              <a:t>构造</a:t>
            </a:r>
            <a:r>
              <a:rPr lang="zh-CN" altLang="en-US" b="1" dirty="0" smtClean="0">
                <a:latin typeface="宋体" pitchFamily="2" charset="-122"/>
                <a:ea typeface="宋体" pitchFamily="2" charset="-122"/>
                <a:cs typeface="Arial Unicode MS" pitchFamily="34" charset="-122"/>
              </a:rPr>
              <a:t>器</a:t>
            </a:r>
            <a:r>
              <a:rPr lang="zh-CN" altLang="en-US" b="1" dirty="0" smtClean="0">
                <a:solidFill>
                  <a:schemeClr val="tx1"/>
                </a:solidFill>
                <a:latin typeface="宋体" pitchFamily="2" charset="-122"/>
                <a:ea typeface="宋体" pitchFamily="2" charset="-122"/>
                <a:cs typeface="Arial Unicode MS" pitchFamily="34" charset="-122"/>
              </a:rPr>
              <a:t>重载</a:t>
            </a:r>
          </a:p>
        </p:txBody>
      </p:sp>
      <p:sp>
        <p:nvSpPr>
          <p:cNvPr id="2" name="TextBox 1"/>
          <p:cNvSpPr txBox="1"/>
          <p:nvPr/>
        </p:nvSpPr>
        <p:spPr>
          <a:xfrm>
            <a:off x="251520" y="1139163"/>
            <a:ext cx="8568952" cy="5629233"/>
          </a:xfrm>
          <a:prstGeom prst="rect">
            <a:avLst/>
          </a:prstGeom>
          <a:noFill/>
        </p:spPr>
        <p:txBody>
          <a:bodyPr wrap="square" rtlCol="0">
            <a:spAutoFit/>
          </a:bodyPr>
          <a:lstStyle/>
          <a:p>
            <a:pPr marL="457200" indent="-457200">
              <a:spcBef>
                <a:spcPct val="2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一般</a:t>
            </a:r>
            <a:r>
              <a:rPr lang="zh-CN" altLang="en-US" sz="2400" b="1" dirty="0">
                <a:latin typeface="宋体" pitchFamily="2" charset="-122"/>
                <a:ea typeface="宋体" pitchFamily="2" charset="-122"/>
                <a:cs typeface="Arial Unicode MS" pitchFamily="34" charset="-122"/>
              </a:rPr>
              <a:t>用来创建对象的同时初始化对象。如</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class Person{</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String name;</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public Person(String n ,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  name=n; age=a;}</a:t>
            </a:r>
          </a:p>
          <a:p>
            <a:pPr marL="457200" indent="-457200">
              <a:lnSpc>
                <a:spcPts val="2000"/>
              </a:lnSpc>
              <a:spcBef>
                <a:spcPct val="20000"/>
              </a:spcBef>
            </a:pPr>
            <a:r>
              <a:rPr lang="en-US" altLang="zh-CN" sz="2000" b="1" dirty="0">
                <a:solidFill>
                  <a:srgbClr val="C00000"/>
                </a:solidFill>
                <a:ea typeface="宋体" pitchFamily="2" charset="-122"/>
                <a:cs typeface="Arial Unicode MS" pitchFamily="34" charset="-122"/>
              </a:rPr>
              <a:t>}</a:t>
            </a:r>
          </a:p>
          <a:p>
            <a:pPr marL="457200" indent="-457200">
              <a:lnSpc>
                <a:spcPts val="2400"/>
              </a:lnSpc>
              <a:spcBef>
                <a:spcPct val="2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重载</a:t>
            </a:r>
            <a:r>
              <a:rPr lang="zh-CN" altLang="en-US" sz="2400" b="1" dirty="0">
                <a:latin typeface="宋体" pitchFamily="2" charset="-122"/>
                <a:ea typeface="宋体" pitchFamily="2" charset="-122"/>
                <a:cs typeface="Arial Unicode MS" pitchFamily="34" charset="-122"/>
              </a:rPr>
              <a:t>使得对象的创建更加灵活，方便创建各种不同的对象。</a:t>
            </a:r>
          </a:p>
          <a:p>
            <a:pPr marL="457200" indent="-457200">
              <a:spcBef>
                <a:spcPct val="50000"/>
              </a:spcBef>
              <a:buFont typeface="Wingdings" pitchFamily="2" charset="2"/>
              <a:buNone/>
            </a:pPr>
            <a:r>
              <a:rPr lang="zh-CN" altLang="en-US" b="1" dirty="0" smtClean="0">
                <a:latin typeface="宋体" pitchFamily="2" charset="-122"/>
                <a:ea typeface="宋体" pitchFamily="2" charset="-122"/>
                <a:cs typeface="Arial Unicode MS" pitchFamily="34" charset="-122"/>
              </a:rPr>
              <a:t>构造</a:t>
            </a:r>
            <a:r>
              <a:rPr lang="zh-CN" altLang="en-US" b="1" dirty="0">
                <a:latin typeface="宋体" pitchFamily="2" charset="-122"/>
                <a:ea typeface="宋体" pitchFamily="2" charset="-122"/>
                <a:cs typeface="Arial Unicode MS" pitchFamily="34" charset="-122"/>
              </a:rPr>
              <a:t>器</a:t>
            </a:r>
            <a:r>
              <a:rPr lang="zh-CN" altLang="en-US" b="1" dirty="0" smtClean="0">
                <a:latin typeface="宋体" pitchFamily="2" charset="-122"/>
                <a:ea typeface="宋体" pitchFamily="2" charset="-122"/>
                <a:cs typeface="Arial Unicode MS" pitchFamily="34" charset="-122"/>
              </a:rPr>
              <a:t>重载</a:t>
            </a:r>
            <a:r>
              <a:rPr lang="zh-CN" altLang="en-US" b="1" dirty="0">
                <a:latin typeface="宋体" pitchFamily="2" charset="-122"/>
                <a:ea typeface="宋体" pitchFamily="2" charset="-122"/>
                <a:cs typeface="Arial Unicode MS" pitchFamily="34" charset="-122"/>
              </a:rPr>
              <a:t>举例：</a:t>
            </a:r>
          </a:p>
          <a:p>
            <a:pPr marL="457200" indent="-457200">
              <a:buFont typeface="Wingdings" pitchFamily="2" charset="2"/>
              <a:buNone/>
            </a:pPr>
            <a:r>
              <a:rPr lang="en-US" altLang="zh-CN" sz="2000" b="1" dirty="0">
                <a:solidFill>
                  <a:srgbClr val="C00000"/>
                </a:solidFill>
                <a:ea typeface="宋体" pitchFamily="2" charset="-122"/>
                <a:cs typeface="Arial Unicode MS" pitchFamily="34" charset="-122"/>
              </a:rPr>
              <a:t>public class Person{</a:t>
            </a:r>
          </a:p>
          <a:p>
            <a:pPr marL="914400" lvl="1" indent="-457200"/>
            <a:r>
              <a:rPr lang="en-US" altLang="zh-CN" sz="2000" b="1" dirty="0">
                <a:solidFill>
                  <a:srgbClr val="C00000"/>
                </a:solidFill>
                <a:ea typeface="宋体" pitchFamily="2" charset="-122"/>
                <a:cs typeface="Arial Unicode MS" pitchFamily="34" charset="-122"/>
              </a:rPr>
              <a:t>   public Person(String name,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 Date d) {this(</a:t>
            </a:r>
            <a:r>
              <a:rPr lang="en-US" altLang="zh-CN" sz="2000" b="1" dirty="0" err="1">
                <a:solidFill>
                  <a:srgbClr val="C00000"/>
                </a:solidFill>
                <a:ea typeface="宋体" pitchFamily="2" charset="-122"/>
                <a:cs typeface="Arial Unicode MS" pitchFamily="34" charset="-122"/>
              </a:rPr>
              <a:t>name,age</a:t>
            </a:r>
            <a:r>
              <a:rPr lang="en-US" altLang="zh-CN" sz="2000" b="1" dirty="0" smtClean="0">
                <a:solidFill>
                  <a:srgbClr val="C00000"/>
                </a:solidFill>
                <a:ea typeface="宋体" pitchFamily="2" charset="-122"/>
                <a:cs typeface="Arial Unicode MS" pitchFamily="34" charset="-122"/>
              </a:rPr>
              <a:t>);…}</a:t>
            </a:r>
            <a:endParaRPr lang="en-US" altLang="zh-CN" sz="2000" b="1" dirty="0">
              <a:solidFill>
                <a:srgbClr val="C00000"/>
              </a:solidFill>
              <a:ea typeface="宋体" pitchFamily="2" charset="-122"/>
              <a:cs typeface="Arial Unicode MS" pitchFamily="34" charset="-122"/>
            </a:endParaRPr>
          </a:p>
          <a:p>
            <a:pPr marL="914400" lvl="1" indent="-457200"/>
            <a:r>
              <a:rPr lang="en-US" altLang="zh-CN" sz="2000" b="1" dirty="0">
                <a:solidFill>
                  <a:srgbClr val="C00000"/>
                </a:solidFill>
                <a:ea typeface="宋体" pitchFamily="2" charset="-122"/>
                <a:cs typeface="Arial Unicode MS" pitchFamily="34" charset="-122"/>
              </a:rPr>
              <a:t>   public Person(String name,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 {…}</a:t>
            </a:r>
          </a:p>
          <a:p>
            <a:pPr marL="914400" lvl="1" indent="-457200"/>
            <a:r>
              <a:rPr lang="en-US" altLang="zh-CN" sz="2000" b="1" dirty="0">
                <a:solidFill>
                  <a:srgbClr val="C00000"/>
                </a:solidFill>
                <a:ea typeface="宋体" pitchFamily="2" charset="-122"/>
                <a:cs typeface="Arial Unicode MS" pitchFamily="34" charset="-122"/>
              </a:rPr>
              <a:t>   public Person(String name, Date d) {…}</a:t>
            </a:r>
          </a:p>
          <a:p>
            <a:pPr marL="914400" lvl="1" indent="-457200"/>
            <a:r>
              <a:rPr lang="en-US" altLang="zh-CN" sz="2000" b="1" dirty="0">
                <a:solidFill>
                  <a:srgbClr val="C00000"/>
                </a:solidFill>
                <a:ea typeface="宋体" pitchFamily="2" charset="-122"/>
                <a:cs typeface="Arial Unicode MS" pitchFamily="34" charset="-122"/>
              </a:rPr>
              <a:t>   </a:t>
            </a:r>
            <a:r>
              <a:rPr lang="en-US" altLang="zh-CN" sz="2000" b="1" dirty="0" smtClean="0">
                <a:solidFill>
                  <a:srgbClr val="C00000"/>
                </a:solidFill>
                <a:ea typeface="宋体" pitchFamily="2" charset="-122"/>
                <a:cs typeface="Arial Unicode MS" pitchFamily="34" charset="-122"/>
              </a:rPr>
              <a:t>public </a:t>
            </a:r>
            <a:r>
              <a:rPr lang="en-US" altLang="zh-CN" sz="2000" b="1" dirty="0">
                <a:solidFill>
                  <a:srgbClr val="C00000"/>
                </a:solidFill>
                <a:ea typeface="宋体" pitchFamily="2" charset="-122"/>
                <a:cs typeface="Arial Unicode MS" pitchFamily="34" charset="-122"/>
              </a:rPr>
              <a:t>Person(){…}</a:t>
            </a:r>
          </a:p>
          <a:p>
            <a:pPr marL="914400" lvl="1" indent="-457200"/>
            <a:r>
              <a:rPr lang="en-US" altLang="zh-CN" sz="2000" b="1" dirty="0">
                <a:solidFill>
                  <a:srgbClr val="C00000"/>
                </a:solidFill>
                <a:ea typeface="宋体" pitchFamily="2" charset="-122"/>
                <a:cs typeface="Arial Unicode MS" pitchFamily="34" charset="-122"/>
              </a:rPr>
              <a:t>}</a:t>
            </a:r>
          </a:p>
          <a:p>
            <a:pPr marL="457200" indent="-457200">
              <a:spcBef>
                <a:spcPct val="5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重载</a:t>
            </a:r>
            <a:r>
              <a:rPr lang="zh-CN" altLang="en-US" sz="2400" b="1" dirty="0">
                <a:latin typeface="宋体" pitchFamily="2" charset="-122"/>
                <a:ea typeface="宋体" pitchFamily="2" charset="-122"/>
                <a:cs typeface="Arial Unicode MS" pitchFamily="34" charset="-122"/>
              </a:rPr>
              <a:t>，参数列表</a:t>
            </a:r>
            <a:r>
              <a:rPr lang="zh-CN" altLang="en-US" sz="2400" b="1" dirty="0">
                <a:solidFill>
                  <a:srgbClr val="FF0000"/>
                </a:solidFill>
                <a:latin typeface="宋体" pitchFamily="2" charset="-122"/>
                <a:ea typeface="宋体" pitchFamily="2" charset="-122"/>
                <a:cs typeface="Arial Unicode MS" pitchFamily="34" charset="-122"/>
              </a:rPr>
              <a:t>必须</a:t>
            </a:r>
            <a:r>
              <a:rPr lang="zh-CN" altLang="en-US" sz="2400" b="1" dirty="0" smtClean="0">
                <a:latin typeface="宋体" pitchFamily="2" charset="-122"/>
                <a:ea typeface="宋体" pitchFamily="2" charset="-122"/>
                <a:cs typeface="Arial Unicode MS" pitchFamily="34" charset="-122"/>
              </a:rPr>
              <a:t>不同</a:t>
            </a:r>
            <a:endParaRPr lang="zh-CN" altLang="en-US" sz="2400" b="1" dirty="0">
              <a:latin typeface="宋体" pitchFamily="2" charset="-122"/>
              <a:ea typeface="宋体" pitchFamily="2" charset="-122"/>
              <a:cs typeface="Arial Unicode MS" pitchFamily="34" charset="-122"/>
            </a:endParaRPr>
          </a:p>
        </p:txBody>
      </p:sp>
    </p:spTree>
    <p:extLst>
      <p:ext uri="{BB962C8B-B14F-4D97-AF65-F5344CB8AC3E}">
        <p14:creationId xmlns:p14="http://schemas.microsoft.com/office/powerpoint/2010/main" val="3242840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3131840" y="620688"/>
            <a:ext cx="4320480" cy="792088"/>
          </a:xfrm>
        </p:spPr>
        <p:txBody>
          <a:bodyPr>
            <a:normAutofit/>
          </a:bodyPr>
          <a:lstStyle/>
          <a:p>
            <a:pPr eaLnBrk="1" hangingPunct="1">
              <a:defRPr/>
            </a:pPr>
            <a:r>
              <a:rPr lang="zh-CN" altLang="en-US" b="1" dirty="0" smtClean="0">
                <a:solidFill>
                  <a:schemeClr val="tx1"/>
                </a:solidFill>
                <a:latin typeface="+mn-lt"/>
                <a:ea typeface="宋体" pitchFamily="2" charset="-122"/>
                <a:cs typeface="Times New Roman" pitchFamily="18" charset="0"/>
              </a:rPr>
              <a:t>构造</a:t>
            </a:r>
            <a:r>
              <a:rPr lang="zh-CN" altLang="en-US" b="1" dirty="0">
                <a:latin typeface="+mn-lt"/>
                <a:ea typeface="宋体" pitchFamily="2" charset="-122"/>
                <a:cs typeface="Times New Roman" pitchFamily="18" charset="0"/>
              </a:rPr>
              <a:t>器</a:t>
            </a:r>
            <a:r>
              <a:rPr lang="zh-CN" altLang="en-US" b="1" dirty="0" smtClean="0">
                <a:solidFill>
                  <a:schemeClr val="tx1"/>
                </a:solidFill>
                <a:latin typeface="+mn-lt"/>
                <a:ea typeface="宋体" pitchFamily="2" charset="-122"/>
                <a:cs typeface="Times New Roman" pitchFamily="18" charset="0"/>
              </a:rPr>
              <a:t>重载举例</a:t>
            </a:r>
          </a:p>
        </p:txBody>
      </p:sp>
      <p:sp>
        <p:nvSpPr>
          <p:cNvPr id="37891" name="Rectangle 3"/>
          <p:cNvSpPr>
            <a:spLocks noChangeArrowheads="1"/>
          </p:cNvSpPr>
          <p:nvPr/>
        </p:nvSpPr>
        <p:spPr bwMode="auto">
          <a:xfrm>
            <a:off x="539552" y="1268760"/>
            <a:ext cx="7991475" cy="5262979"/>
          </a:xfrm>
          <a:prstGeom prst="rect">
            <a:avLst/>
          </a:prstGeom>
          <a:noFill/>
          <a:ln w="9525">
            <a:noFill/>
            <a:miter lim="800000"/>
            <a:headEnd/>
            <a:tailEnd/>
          </a:ln>
        </p:spPr>
        <p:txBody>
          <a:bodyPr>
            <a:spAutoFit/>
          </a:bodyPr>
          <a:lstStyle/>
          <a:p>
            <a:pPr>
              <a:lnSpc>
                <a:spcPct val="80000"/>
              </a:lnSpc>
            </a:pPr>
            <a:r>
              <a:rPr lang="en-US" altLang="zh-CN" sz="2000" b="1" dirty="0">
                <a:solidFill>
                  <a:schemeClr val="accent2"/>
                </a:solidFill>
                <a:ea typeface="宋体" pitchFamily="2" charset="-122"/>
                <a:cs typeface="Times New Roman" pitchFamily="18" charset="0"/>
              </a:rPr>
              <a:t>public class Person {</a:t>
            </a:r>
          </a:p>
          <a:p>
            <a:pPr>
              <a:lnSpc>
                <a:spcPct val="80000"/>
              </a:lnSpc>
            </a:pPr>
            <a:r>
              <a:rPr lang="en-US" altLang="zh-CN" sz="2000" b="1" dirty="0">
                <a:solidFill>
                  <a:schemeClr val="accent2"/>
                </a:solidFill>
                <a:ea typeface="宋体" pitchFamily="2" charset="-122"/>
                <a:cs typeface="Times New Roman" pitchFamily="18" charset="0"/>
              </a:rPr>
              <a:t>    private String name;</a:t>
            </a:r>
          </a:p>
          <a:p>
            <a:pPr>
              <a:lnSpc>
                <a:spcPct val="80000"/>
              </a:lnSpc>
            </a:pPr>
            <a:r>
              <a:rPr lang="en-US" altLang="zh-CN" sz="2000" b="1" dirty="0">
                <a:solidFill>
                  <a:schemeClr val="accent2"/>
                </a:solidFill>
                <a:ea typeface="宋体" pitchFamily="2" charset="-122"/>
                <a:cs typeface="Times New Roman" pitchFamily="18" charset="0"/>
              </a:rPr>
              <a:t>    private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a:t>
            </a:r>
          </a:p>
          <a:p>
            <a:pPr>
              <a:lnSpc>
                <a:spcPct val="80000"/>
              </a:lnSpc>
            </a:pPr>
            <a:r>
              <a:rPr lang="en-US" altLang="zh-CN" sz="2000" b="1" dirty="0">
                <a:solidFill>
                  <a:schemeClr val="accent2"/>
                </a:solidFill>
                <a:ea typeface="宋体" pitchFamily="2" charset="-122"/>
                <a:cs typeface="Times New Roman" pitchFamily="18" charset="0"/>
              </a:rPr>
              <a:t>    private Date </a:t>
            </a:r>
            <a:r>
              <a:rPr lang="en-US" altLang="zh-CN" sz="2000" b="1" dirty="0" err="1">
                <a:solidFill>
                  <a:schemeClr val="accent2"/>
                </a:solidFill>
                <a:ea typeface="宋体" pitchFamily="2" charset="-122"/>
                <a:cs typeface="Times New Roman" pitchFamily="18" charset="0"/>
              </a:rPr>
              <a:t>birthDate</a:t>
            </a:r>
            <a:r>
              <a:rPr lang="en-US" altLang="zh-CN" sz="2000" b="1" dirty="0">
                <a:solidFill>
                  <a:schemeClr val="accent2"/>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public Person(String name,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 Date d) {</a:t>
            </a:r>
          </a:p>
          <a:p>
            <a:pPr>
              <a:lnSpc>
                <a:spcPct val="80000"/>
              </a:lnSpc>
            </a:pPr>
            <a:r>
              <a:rPr lang="en-US" altLang="zh-CN" sz="2000" b="1" dirty="0">
                <a:solidFill>
                  <a:schemeClr val="accent2"/>
                </a:solidFill>
                <a:ea typeface="宋体" pitchFamily="2" charset="-122"/>
                <a:cs typeface="Times New Roman" pitchFamily="18" charset="0"/>
              </a:rPr>
              <a:t> 	this.name = name;</a:t>
            </a:r>
          </a:p>
          <a:p>
            <a:pPr>
              <a:lnSpc>
                <a:spcPct val="80000"/>
              </a:lnSpc>
            </a:pPr>
            <a:r>
              <a:rPr lang="en-US" altLang="zh-CN" sz="2000" b="1" dirty="0">
                <a:solidFill>
                  <a:schemeClr val="accent2"/>
                </a:solidFill>
                <a:ea typeface="宋体" pitchFamily="2" charset="-122"/>
                <a:cs typeface="Times New Roman" pitchFamily="18" charset="0"/>
              </a:rPr>
              <a:t> 	</a:t>
            </a:r>
            <a:r>
              <a:rPr lang="en-US" altLang="zh-CN" sz="2000" b="1" dirty="0" err="1">
                <a:solidFill>
                  <a:schemeClr val="accent2"/>
                </a:solidFill>
                <a:ea typeface="宋体" pitchFamily="2" charset="-122"/>
                <a:cs typeface="Times New Roman" pitchFamily="18" charset="0"/>
              </a:rPr>
              <a:t>this.age</a:t>
            </a:r>
            <a:r>
              <a:rPr lang="en-US" altLang="zh-CN" sz="2000" b="1" dirty="0">
                <a:solidFill>
                  <a:schemeClr val="accent2"/>
                </a:solidFill>
                <a:ea typeface="宋体" pitchFamily="2" charset="-122"/>
                <a:cs typeface="Times New Roman" pitchFamily="18" charset="0"/>
              </a:rPr>
              <a:t> = age;</a:t>
            </a:r>
          </a:p>
          <a:p>
            <a:pPr>
              <a:lnSpc>
                <a:spcPct val="80000"/>
              </a:lnSpc>
            </a:pPr>
            <a:r>
              <a:rPr lang="en-US" altLang="zh-CN" sz="2000" b="1" dirty="0">
                <a:solidFill>
                  <a:schemeClr val="accent2"/>
                </a:solidFill>
                <a:ea typeface="宋体" pitchFamily="2" charset="-122"/>
                <a:cs typeface="Times New Roman" pitchFamily="18" charset="0"/>
              </a:rPr>
              <a:t> 	</a:t>
            </a:r>
            <a:r>
              <a:rPr lang="en-US" altLang="zh-CN" sz="2000" b="1" dirty="0" err="1">
                <a:solidFill>
                  <a:schemeClr val="accent2"/>
                </a:solidFill>
                <a:ea typeface="宋体" pitchFamily="2" charset="-122"/>
                <a:cs typeface="Times New Roman" pitchFamily="18" charset="0"/>
              </a:rPr>
              <a:t>this.birthDate</a:t>
            </a:r>
            <a:r>
              <a:rPr lang="en-US" altLang="zh-CN" sz="2000" b="1" dirty="0">
                <a:solidFill>
                  <a:schemeClr val="accent2"/>
                </a:solidFill>
                <a:ea typeface="宋体" pitchFamily="2" charset="-122"/>
                <a:cs typeface="Times New Roman" pitchFamily="18" charset="0"/>
              </a:rPr>
              <a:t> = d;</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 {</a:t>
            </a:r>
          </a:p>
          <a:p>
            <a:pPr>
              <a:lnSpc>
                <a:spcPct val="80000"/>
              </a:lnSpc>
            </a:pPr>
            <a:r>
              <a:rPr lang="en-US" altLang="zh-CN" sz="2000" b="1" dirty="0">
                <a:solidFill>
                  <a:schemeClr val="accent2"/>
                </a:solidFill>
                <a:ea typeface="宋体" pitchFamily="2" charset="-122"/>
                <a:cs typeface="Times New Roman" pitchFamily="18" charset="0"/>
              </a:rPr>
              <a:t> 	this(name, age, null);    </a:t>
            </a:r>
            <a:endParaRPr lang="en-US" altLang="zh-CN" sz="2000" b="1" dirty="0" smtClean="0">
              <a:solidFill>
                <a:schemeClr val="accent2"/>
              </a:solidFill>
              <a:ea typeface="宋体" pitchFamily="2" charset="-122"/>
              <a:cs typeface="Times New Roman" pitchFamily="18" charset="0"/>
            </a:endParaRPr>
          </a:p>
          <a:p>
            <a:pPr>
              <a:lnSpc>
                <a:spcPct val="80000"/>
              </a:lnSpc>
            </a:pPr>
            <a:r>
              <a:rPr lang="en-US" altLang="zh-CN" sz="2000" b="1" dirty="0" smtClean="0">
                <a:solidFill>
                  <a:srgbClr val="FF0000"/>
                </a:solidFill>
                <a:ea typeface="宋体" pitchFamily="2" charset="-122"/>
                <a:cs typeface="Times New Roman" pitchFamily="18" charset="0"/>
              </a:rPr>
              <a:t>	//</a:t>
            </a:r>
            <a:r>
              <a:rPr lang="en-US" altLang="zh-CN" sz="2000" b="1" dirty="0">
                <a:solidFill>
                  <a:srgbClr val="FF0000"/>
                </a:solidFill>
                <a:ea typeface="宋体" pitchFamily="2" charset="-122"/>
                <a:cs typeface="Times New Roman" pitchFamily="18" charset="0"/>
              </a:rPr>
              <a:t>this.name=name; </a:t>
            </a:r>
            <a:r>
              <a:rPr lang="en-US" altLang="zh-CN" sz="2000" b="1" dirty="0" err="1" smtClean="0">
                <a:solidFill>
                  <a:srgbClr val="FF0000"/>
                </a:solidFill>
                <a:ea typeface="宋体" pitchFamily="2" charset="-122"/>
                <a:cs typeface="Times New Roman" pitchFamily="18" charset="0"/>
              </a:rPr>
              <a:t>this.age</a:t>
            </a:r>
            <a:r>
              <a:rPr lang="en-US" altLang="zh-CN" sz="2000" b="1" dirty="0" smtClean="0">
                <a:solidFill>
                  <a:srgbClr val="FF0000"/>
                </a:solidFill>
                <a:ea typeface="宋体" pitchFamily="2" charset="-122"/>
                <a:cs typeface="Times New Roman" pitchFamily="18" charset="0"/>
              </a:rPr>
              <a:t>=age;</a:t>
            </a:r>
            <a:r>
              <a:rPr lang="en-US" altLang="zh-CN" sz="2000" b="1" dirty="0">
                <a:solidFill>
                  <a:schemeClr val="accent2"/>
                </a:solidFill>
                <a:ea typeface="宋体" pitchFamily="2" charset="-122"/>
                <a:cs typeface="Times New Roman" pitchFamily="18" charset="0"/>
              </a:rPr>
              <a:t> </a:t>
            </a:r>
            <a:r>
              <a:rPr lang="en-US" altLang="zh-CN" sz="2000" b="1" dirty="0" err="1" smtClean="0">
                <a:solidFill>
                  <a:srgbClr val="FF0000"/>
                </a:solidFill>
                <a:ea typeface="宋体" pitchFamily="2" charset="-122"/>
                <a:cs typeface="Times New Roman" pitchFamily="18" charset="0"/>
              </a:rPr>
              <a:t>this.birthDate</a:t>
            </a:r>
            <a:r>
              <a:rPr lang="en-US" altLang="zh-CN" sz="2000" b="1" dirty="0" smtClean="0">
                <a:solidFill>
                  <a:srgbClr val="FF0000"/>
                </a:solidFill>
                <a:ea typeface="宋体" pitchFamily="2" charset="-122"/>
                <a:cs typeface="Times New Roman" pitchFamily="18" charset="0"/>
              </a:rPr>
              <a:t>=null</a:t>
            </a:r>
            <a:r>
              <a:rPr lang="en-US" altLang="zh-CN" sz="2000" b="1" dirty="0">
                <a:solidFill>
                  <a:srgbClr val="FF0000"/>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Date d) {</a:t>
            </a:r>
          </a:p>
          <a:p>
            <a:pPr>
              <a:lnSpc>
                <a:spcPct val="80000"/>
              </a:lnSpc>
            </a:pPr>
            <a:r>
              <a:rPr lang="en-US" altLang="zh-CN" sz="2000" b="1" dirty="0">
                <a:solidFill>
                  <a:schemeClr val="accent2"/>
                </a:solidFill>
                <a:ea typeface="宋体" pitchFamily="2" charset="-122"/>
                <a:cs typeface="Times New Roman" pitchFamily="18" charset="0"/>
              </a:rPr>
              <a:t> 	this(name, 30, d);	   </a:t>
            </a:r>
            <a:r>
              <a:rPr lang="en-US" altLang="zh-CN" sz="2000" b="1" dirty="0" smtClean="0">
                <a:solidFill>
                  <a:schemeClr val="accent2"/>
                </a:solidFill>
                <a:ea typeface="宋体" pitchFamily="2" charset="-122"/>
                <a:cs typeface="Times New Roman" pitchFamily="18" charset="0"/>
              </a:rPr>
              <a:t>	</a:t>
            </a:r>
          </a:p>
          <a:p>
            <a:pPr>
              <a:lnSpc>
                <a:spcPct val="80000"/>
              </a:lnSpc>
            </a:pPr>
            <a:r>
              <a:rPr lang="en-US" altLang="zh-CN" sz="2000" b="1" dirty="0" smtClean="0">
                <a:solidFill>
                  <a:srgbClr val="FF0000"/>
                </a:solidFill>
                <a:ea typeface="宋体" pitchFamily="2" charset="-122"/>
                <a:cs typeface="Times New Roman" pitchFamily="18" charset="0"/>
              </a:rPr>
              <a:t>	//this.name=name; </a:t>
            </a:r>
            <a:r>
              <a:rPr lang="en-US" altLang="zh-CN" sz="2000" b="1" dirty="0" err="1" smtClean="0">
                <a:solidFill>
                  <a:srgbClr val="FF0000"/>
                </a:solidFill>
                <a:ea typeface="宋体" pitchFamily="2" charset="-122"/>
                <a:cs typeface="Times New Roman" pitchFamily="18" charset="0"/>
              </a:rPr>
              <a:t>this.age</a:t>
            </a:r>
            <a:r>
              <a:rPr lang="en-US" altLang="zh-CN" sz="2000" b="1" dirty="0" smtClean="0">
                <a:solidFill>
                  <a:srgbClr val="FF0000"/>
                </a:solidFill>
                <a:ea typeface="宋体" pitchFamily="2" charset="-122"/>
                <a:cs typeface="Times New Roman" pitchFamily="18" charset="0"/>
              </a:rPr>
              <a:t>=30; </a:t>
            </a:r>
            <a:r>
              <a:rPr lang="en-US" altLang="zh-CN" sz="2000" b="1" dirty="0" err="1" smtClean="0">
                <a:solidFill>
                  <a:srgbClr val="FF0000"/>
                </a:solidFill>
                <a:ea typeface="宋体" pitchFamily="2" charset="-122"/>
                <a:cs typeface="Times New Roman" pitchFamily="18" charset="0"/>
              </a:rPr>
              <a:t>this.birthDate</a:t>
            </a:r>
            <a:r>
              <a:rPr lang="en-US" altLang="zh-CN" sz="2000" b="1" dirty="0" smtClean="0">
                <a:solidFill>
                  <a:srgbClr val="FF0000"/>
                </a:solidFill>
                <a:ea typeface="宋体" pitchFamily="2" charset="-122"/>
                <a:cs typeface="Times New Roman" pitchFamily="18" charset="0"/>
              </a:rPr>
              <a:t>=d</a:t>
            </a:r>
            <a:r>
              <a:rPr lang="en-US" altLang="zh-CN" sz="2000" b="1" dirty="0">
                <a:solidFill>
                  <a:srgbClr val="FF0000"/>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a:t>
            </a:r>
          </a:p>
          <a:p>
            <a:pPr>
              <a:lnSpc>
                <a:spcPct val="80000"/>
              </a:lnSpc>
            </a:pPr>
            <a:r>
              <a:rPr lang="en-US" altLang="zh-CN" sz="2000" b="1" dirty="0">
                <a:solidFill>
                  <a:schemeClr val="accent2"/>
                </a:solidFill>
                <a:ea typeface="宋体" pitchFamily="2" charset="-122"/>
                <a:cs typeface="Times New Roman" pitchFamily="18" charset="0"/>
              </a:rPr>
              <a:t>	 this(name, 30);	   </a:t>
            </a:r>
            <a:r>
              <a:rPr lang="en-US" altLang="zh-CN" sz="2000" b="1" dirty="0">
                <a:solidFill>
                  <a:srgbClr val="FF0000"/>
                </a:solidFill>
                <a:ea typeface="宋体" pitchFamily="2" charset="-122"/>
                <a:cs typeface="Times New Roman" pitchFamily="18" charset="0"/>
              </a:rPr>
              <a:t>//this.name=name; </a:t>
            </a:r>
            <a:r>
              <a:rPr lang="en-US" altLang="zh-CN" sz="2000" b="1" dirty="0" err="1">
                <a:solidFill>
                  <a:srgbClr val="FF0000"/>
                </a:solidFill>
                <a:ea typeface="宋体" pitchFamily="2" charset="-122"/>
                <a:cs typeface="Times New Roman" pitchFamily="18" charset="0"/>
              </a:rPr>
              <a:t>this.age</a:t>
            </a:r>
            <a:r>
              <a:rPr lang="en-US" altLang="zh-CN" sz="2000" b="1" dirty="0">
                <a:solidFill>
                  <a:srgbClr val="FF0000"/>
                </a:solidFill>
                <a:ea typeface="宋体" pitchFamily="2" charset="-122"/>
                <a:cs typeface="Times New Roman" pitchFamily="18" charset="0"/>
              </a:rPr>
              <a:t>=30;</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a:t>
            </a:r>
          </a:p>
        </p:txBody>
      </p:sp>
    </p:spTree>
    <p:extLst>
      <p:ext uri="{BB962C8B-B14F-4D97-AF65-F5344CB8AC3E}">
        <p14:creationId xmlns:p14="http://schemas.microsoft.com/office/powerpoint/2010/main" val="35301757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323528" y="1556792"/>
            <a:ext cx="8388424" cy="4103687"/>
          </a:xfrm>
        </p:spPr>
        <p:txBody>
          <a:bodyPr>
            <a:noAutofit/>
          </a:bodyPr>
          <a:lstStyle/>
          <a:p>
            <a:pPr marL="0" indent="0" eaLnBrk="1" hangingPunct="1">
              <a:buNone/>
            </a:pPr>
            <a:r>
              <a:rPr lang="en-US" altLang="zh-CN" sz="2400" dirty="0" smtClean="0">
                <a:ea typeface="宋体" pitchFamily="2" charset="-122"/>
                <a:cs typeface="Times New Roman" pitchFamily="18" charset="0"/>
              </a:rPr>
              <a:t>(1)</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有</a:t>
            </a:r>
            <a:r>
              <a:rPr lang="en-US" altLang="zh-CN" sz="2400" dirty="0" smtClean="0">
                <a:ea typeface="宋体" pitchFamily="2" charset="-122"/>
                <a:cs typeface="Times New Roman" pitchFamily="18" charset="0"/>
              </a:rPr>
              <a:t>4</a:t>
            </a:r>
            <a:r>
              <a:rPr lang="zh-CN" altLang="en-US" sz="2400" dirty="0" smtClean="0">
                <a:ea typeface="宋体" pitchFamily="2" charset="-122"/>
                <a:cs typeface="Times New Roman" pitchFamily="18" charset="0"/>
              </a:rPr>
              <a:t>个属性：</a:t>
            </a:r>
            <a:r>
              <a:rPr lang="en-US" altLang="zh-CN" sz="2400" dirty="0" smtClean="0">
                <a:ea typeface="宋体" pitchFamily="2" charset="-122"/>
                <a:cs typeface="Times New Roman" pitchFamily="18" charset="0"/>
              </a:rPr>
              <a:t>String name; </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age; String school;  </a:t>
            </a:r>
          </a:p>
          <a:p>
            <a:pPr marL="0" indent="0" eaLnBrk="1" hangingPunct="1">
              <a:buNone/>
            </a:pPr>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String major</a:t>
            </a:r>
            <a:endParaRPr lang="zh-CN" altLang="en-US" sz="2400" dirty="0" smtClean="0">
              <a:ea typeface="宋体" pitchFamily="2" charset="-122"/>
              <a:cs typeface="Times New Roman" pitchFamily="18" charset="0"/>
            </a:endParaRPr>
          </a:p>
          <a:p>
            <a:pPr eaLnBrk="1" hangingPunct="1">
              <a:buFontTx/>
              <a:buNone/>
            </a:pPr>
            <a:r>
              <a:rPr lang="en-US" altLang="zh-CN" sz="2400" dirty="0" smtClean="0">
                <a:ea typeface="宋体" pitchFamily="2" charset="-122"/>
                <a:cs typeface="Times New Roman" pitchFamily="18" charset="0"/>
              </a:rPr>
              <a:t>(2)</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类的</a:t>
            </a:r>
            <a:r>
              <a:rPr lang="en-US" altLang="zh-CN" sz="2400" dirty="0" smtClean="0">
                <a:ea typeface="宋体" pitchFamily="2" charset="-122"/>
                <a:cs typeface="Times New Roman" pitchFamily="18" charset="0"/>
              </a:rPr>
              <a:t>3</a:t>
            </a:r>
            <a:r>
              <a:rPr lang="zh-CN" altLang="en-US" sz="2400" dirty="0" smtClean="0">
                <a:ea typeface="宋体" pitchFamily="2" charset="-122"/>
                <a:cs typeface="Times New Roman" pitchFamily="18" charset="0"/>
              </a:rPr>
              <a:t>个构造方法</a:t>
            </a:r>
            <a:r>
              <a:rPr lang="en-US" altLang="zh-CN" sz="2400" dirty="0" smtClean="0">
                <a:ea typeface="宋体" pitchFamily="2" charset="-122"/>
                <a:cs typeface="Times New Roman" pitchFamily="18" charset="0"/>
              </a:rPr>
              <a:t>:</a:t>
            </a:r>
          </a:p>
          <a:p>
            <a:pPr lvl="1">
              <a:buFont typeface="Wingdings" pitchFamily="2" charset="2"/>
              <a:buChar char="Ø"/>
            </a:pPr>
            <a:r>
              <a:rPr lang="zh-CN" altLang="en-US" sz="2000" dirty="0" smtClean="0">
                <a:ea typeface="宋体" pitchFamily="2" charset="-122"/>
                <a:cs typeface="Times New Roman" pitchFamily="18" charset="0"/>
              </a:rPr>
              <a:t>第一个构造方法</a:t>
            </a:r>
            <a:r>
              <a:rPr lang="en-US" altLang="zh-CN" sz="2000" dirty="0" smtClean="0">
                <a:ea typeface="宋体" pitchFamily="2" charset="-122"/>
                <a:cs typeface="Times New Roman" pitchFamily="18" charset="0"/>
              </a:rPr>
              <a:t>Person(String n,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age</a:t>
            </a:r>
            <a:r>
              <a:rPr lang="zh-CN" altLang="en-US" sz="2000" dirty="0" smtClean="0">
                <a:ea typeface="宋体" pitchFamily="2" charset="-122"/>
                <a:cs typeface="Times New Roman" pitchFamily="18" charset="0"/>
              </a:rPr>
              <a:t>属性；</a:t>
            </a:r>
          </a:p>
          <a:p>
            <a:pPr lvl="1">
              <a:buFont typeface="Wingdings" pitchFamily="2" charset="2"/>
              <a:buChar char="Ø"/>
            </a:pPr>
            <a:r>
              <a:rPr lang="zh-CN" altLang="en-US" sz="2000" dirty="0" smtClean="0">
                <a:ea typeface="宋体" pitchFamily="2" charset="-122"/>
                <a:cs typeface="Times New Roman" pitchFamily="18" charset="0"/>
              </a:rPr>
              <a:t>第二个构造方法</a:t>
            </a:r>
            <a:r>
              <a:rPr lang="en-US" altLang="zh-CN" sz="2000" dirty="0" smtClean="0">
                <a:ea typeface="宋体" pitchFamily="2" charset="-122"/>
                <a:cs typeface="Times New Roman" pitchFamily="18" charset="0"/>
              </a:rPr>
              <a:t>Person(String n,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 String s)</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 age </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school</a:t>
            </a:r>
            <a:r>
              <a:rPr lang="zh-CN" altLang="en-US" sz="2000" dirty="0" smtClean="0">
                <a:ea typeface="宋体" pitchFamily="2" charset="-122"/>
                <a:cs typeface="Times New Roman" pitchFamily="18" charset="0"/>
              </a:rPr>
              <a:t>属性；</a:t>
            </a:r>
          </a:p>
          <a:p>
            <a:pPr lvl="1">
              <a:buFont typeface="Wingdings" pitchFamily="2" charset="2"/>
              <a:buChar char="Ø"/>
            </a:pPr>
            <a:r>
              <a:rPr lang="zh-CN" altLang="en-US" sz="2000" dirty="0" smtClean="0">
                <a:ea typeface="宋体" pitchFamily="2" charset="-122"/>
                <a:cs typeface="Times New Roman" pitchFamily="18" charset="0"/>
              </a:rPr>
              <a:t>第三个构造方法</a:t>
            </a:r>
            <a:r>
              <a:rPr lang="en-US" altLang="zh-CN" sz="2000" dirty="0" smtClean="0">
                <a:ea typeface="宋体" pitchFamily="2" charset="-122"/>
                <a:cs typeface="Times New Roman" pitchFamily="18" charset="0"/>
              </a:rPr>
              <a:t>Person(String n,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 String s, String m)</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 age ,school</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major</a:t>
            </a:r>
            <a:r>
              <a:rPr lang="zh-CN" altLang="en-US" sz="2000" dirty="0" smtClean="0">
                <a:ea typeface="宋体" pitchFamily="2" charset="-122"/>
                <a:cs typeface="Times New Roman" pitchFamily="18" charset="0"/>
              </a:rPr>
              <a:t>属性；</a:t>
            </a:r>
          </a:p>
          <a:p>
            <a:pPr eaLnBrk="1" hangingPunct="1">
              <a:buFontTx/>
              <a:buNone/>
            </a:pPr>
            <a:r>
              <a:rPr lang="en-US" altLang="zh-CN" sz="2400" dirty="0" smtClean="0">
                <a:ea typeface="宋体" pitchFamily="2" charset="-122"/>
                <a:cs typeface="Times New Roman" pitchFamily="18" charset="0"/>
              </a:rPr>
              <a:t>(3)</a:t>
            </a:r>
            <a:r>
              <a:rPr lang="zh-CN" altLang="en-US" sz="2400" dirty="0" smtClean="0">
                <a:ea typeface="宋体" pitchFamily="2" charset="-122"/>
                <a:cs typeface="Times New Roman" pitchFamily="18" charset="0"/>
              </a:rPr>
              <a:t>在</a:t>
            </a:r>
            <a:r>
              <a:rPr lang="en-US" altLang="zh-CN" sz="2400" dirty="0" smtClean="0">
                <a:ea typeface="宋体" pitchFamily="2" charset="-122"/>
                <a:cs typeface="Times New Roman" pitchFamily="18" charset="0"/>
              </a:rPr>
              <a:t>main</a:t>
            </a:r>
            <a:r>
              <a:rPr lang="zh-CN" altLang="en-US" sz="2400" dirty="0" smtClean="0">
                <a:ea typeface="宋体" pitchFamily="2" charset="-122"/>
                <a:cs typeface="Times New Roman" pitchFamily="18" charset="0"/>
              </a:rPr>
              <a:t>方法中分别调用不同的构造方法创建的对象，并输出其属性值。</a:t>
            </a:r>
          </a:p>
        </p:txBody>
      </p:sp>
      <p:sp>
        <p:nvSpPr>
          <p:cNvPr id="482307" name="Rectangle 3"/>
          <p:cNvSpPr>
            <a:spLocks noGrp="1" noChangeArrowheads="1"/>
          </p:cNvSpPr>
          <p:nvPr>
            <p:ph type="title"/>
          </p:nvPr>
        </p:nvSpPr>
        <p:spPr>
          <a:xfrm>
            <a:off x="2843808" y="764704"/>
            <a:ext cx="3779944" cy="648072"/>
          </a:xfrm>
        </p:spPr>
        <p:txBody>
          <a:bodyPr/>
          <a:lstStyle/>
          <a:p>
            <a:pPr eaLnBrk="1" hangingPunct="1">
              <a:defRPr/>
            </a:pPr>
            <a:r>
              <a:rPr lang="zh-CN" altLang="en-US" b="1" dirty="0" smtClean="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6</a:t>
            </a:r>
            <a:endParaRPr lang="en-US" altLang="zh-CN"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14548581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132856"/>
            <a:ext cx="8640960" cy="4031873"/>
          </a:xfrm>
          <a:prstGeom prst="rect">
            <a:avLst/>
          </a:prstGeom>
          <a:noFill/>
        </p:spPr>
        <p:txBody>
          <a:bodyPr wrap="square" rtlCol="0">
            <a:spAutoFit/>
          </a:bodyPr>
          <a:lstStyle/>
          <a:p>
            <a:pPr marL="457200" indent="-457200">
              <a:buFont typeface="Wingdings" pitchFamily="2" charset="2"/>
              <a:buChar char="l"/>
            </a:pPr>
            <a:r>
              <a:rPr lang="zh-CN" altLang="en-US" sz="2800" dirty="0">
                <a:ea typeface="宋体" pitchFamily="2" charset="-122"/>
              </a:rPr>
              <a:t>在</a:t>
            </a:r>
            <a:r>
              <a:rPr lang="en-US" altLang="zh-CN" sz="2800" dirty="0">
                <a:ea typeface="宋体" pitchFamily="2" charset="-122"/>
              </a:rPr>
              <a:t>java</a:t>
            </a:r>
            <a:r>
              <a:rPr lang="zh-CN" altLang="en-US" sz="2800" dirty="0">
                <a:ea typeface="宋体" pitchFamily="2" charset="-122"/>
              </a:rPr>
              <a:t>中，</a:t>
            </a:r>
            <a:r>
              <a:rPr lang="en-US" altLang="zh-CN" sz="2800" dirty="0">
                <a:ea typeface="宋体" pitchFamily="2" charset="-122"/>
              </a:rPr>
              <a:t>this</a:t>
            </a:r>
            <a:r>
              <a:rPr lang="zh-CN" altLang="en-US" sz="2800" dirty="0">
                <a:ea typeface="宋体" pitchFamily="2" charset="-122"/>
              </a:rPr>
              <a:t>关键字比较难</a:t>
            </a:r>
            <a:r>
              <a:rPr lang="zh-CN" altLang="en-US" sz="2800" dirty="0" smtClean="0">
                <a:ea typeface="宋体" pitchFamily="2" charset="-122"/>
              </a:rPr>
              <a:t>理解，它</a:t>
            </a:r>
            <a:r>
              <a:rPr lang="zh-CN" altLang="en-US" sz="2800" dirty="0" smtClean="0">
                <a:ea typeface="宋体" pitchFamily="2" charset="-122"/>
                <a:cs typeface="Times New Roman" pitchFamily="18" charset="0"/>
              </a:rPr>
              <a:t>的</a:t>
            </a:r>
            <a:r>
              <a:rPr lang="zh-CN" altLang="en-US" sz="2800" dirty="0">
                <a:ea typeface="宋体" pitchFamily="2" charset="-122"/>
                <a:cs typeface="Times New Roman" pitchFamily="18" charset="0"/>
              </a:rPr>
              <a:t>作用</a:t>
            </a:r>
            <a:r>
              <a:rPr lang="zh-CN" altLang="en-US" sz="2800" dirty="0" smtClean="0">
                <a:ea typeface="宋体" pitchFamily="2" charset="-122"/>
                <a:cs typeface="Times New Roman" pitchFamily="18" charset="0"/>
              </a:rPr>
              <a:t>和其词义</a:t>
            </a:r>
            <a:r>
              <a:rPr lang="zh-CN" altLang="en-US" sz="2800" dirty="0">
                <a:ea typeface="宋体" pitchFamily="2" charset="-122"/>
                <a:cs typeface="Times New Roman" pitchFamily="18" charset="0"/>
              </a:rPr>
              <a:t>很</a:t>
            </a:r>
            <a:r>
              <a:rPr lang="zh-CN" altLang="en-US" sz="2800" dirty="0" smtClean="0">
                <a:ea typeface="宋体" pitchFamily="2" charset="-122"/>
                <a:cs typeface="Times New Roman" pitchFamily="18" charset="0"/>
              </a:rPr>
              <a:t>接近。</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它在方法内部使用，即这个方法所属对象</a:t>
            </a:r>
            <a:r>
              <a:rPr lang="zh-CN" altLang="en-US" sz="2400" dirty="0">
                <a:ea typeface="宋体" pitchFamily="2" charset="-122"/>
                <a:cs typeface="Times New Roman" pitchFamily="18" charset="0"/>
              </a:rPr>
              <a:t>的</a:t>
            </a:r>
            <a:r>
              <a:rPr lang="zh-CN" altLang="en-US" sz="2400" dirty="0" smtClean="0">
                <a:ea typeface="宋体" pitchFamily="2" charset="-122"/>
                <a:cs typeface="Times New Roman" pitchFamily="18" charset="0"/>
              </a:rPr>
              <a:t>引用；</a:t>
            </a:r>
            <a:endParaRPr lang="en-US" altLang="zh-CN" sz="24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它在构造器内部使用，表示该构造器正在初始化的对象。</a:t>
            </a:r>
            <a:endParaRPr lang="en-US" altLang="zh-CN" sz="2400" dirty="0" smtClean="0">
              <a:ea typeface="宋体" pitchFamily="2" charset="-122"/>
            </a:endParaRPr>
          </a:p>
          <a:p>
            <a:pPr marL="342900" indent="-342900">
              <a:spcBef>
                <a:spcPts val="1200"/>
              </a:spcBef>
              <a:buFont typeface="Wingdings" pitchFamily="2" charset="2"/>
              <a:buChar char="l"/>
            </a:pPr>
            <a:r>
              <a:rPr lang="en-US" altLang="zh-CN" sz="2800" dirty="0" smtClean="0">
                <a:ea typeface="宋体" pitchFamily="2" charset="-122"/>
              </a:rPr>
              <a:t>  this</a:t>
            </a:r>
            <a:r>
              <a:rPr lang="zh-CN" altLang="en-US" sz="2800" dirty="0">
                <a:ea typeface="宋体" pitchFamily="2" charset="-122"/>
              </a:rPr>
              <a:t>表示当前</a:t>
            </a:r>
            <a:r>
              <a:rPr lang="zh-CN" altLang="en-US" sz="2800" dirty="0" smtClean="0">
                <a:ea typeface="宋体" pitchFamily="2" charset="-122"/>
              </a:rPr>
              <a:t>对象，可以调用类的属性、方法和构 </a:t>
            </a:r>
            <a:endParaRPr lang="en-US" altLang="zh-CN" sz="2800" dirty="0" smtClean="0">
              <a:ea typeface="宋体" pitchFamily="2" charset="-122"/>
            </a:endParaRPr>
          </a:p>
          <a:p>
            <a:r>
              <a:rPr lang="en-US" altLang="zh-CN" sz="2800" dirty="0">
                <a:ea typeface="宋体" pitchFamily="2" charset="-122"/>
              </a:rPr>
              <a:t> </a:t>
            </a:r>
            <a:r>
              <a:rPr lang="en-US" altLang="zh-CN" sz="2800" dirty="0" smtClean="0">
                <a:ea typeface="宋体" pitchFamily="2" charset="-122"/>
              </a:rPr>
              <a:t>      </a:t>
            </a:r>
            <a:r>
              <a:rPr lang="zh-CN" altLang="en-US" sz="2800" dirty="0" smtClean="0">
                <a:ea typeface="宋体" pitchFamily="2" charset="-122"/>
              </a:rPr>
              <a:t>造器</a:t>
            </a:r>
            <a:endParaRPr lang="en-US" altLang="zh-CN" sz="2800" dirty="0" smtClean="0">
              <a:ea typeface="宋体" pitchFamily="2" charset="-122"/>
            </a:endParaRPr>
          </a:p>
          <a:p>
            <a:pPr marL="457200" indent="-457200">
              <a:spcBef>
                <a:spcPts val="1200"/>
              </a:spcBef>
              <a:buFont typeface="Wingdings" pitchFamily="2" charset="2"/>
              <a:buChar char="l"/>
            </a:pPr>
            <a:r>
              <a:rPr lang="zh-CN" altLang="en-US" sz="2800" dirty="0">
                <a:ea typeface="宋体" pitchFamily="2" charset="-122"/>
              </a:rPr>
              <a:t>什么时候使用</a:t>
            </a:r>
            <a:r>
              <a:rPr lang="en-US" altLang="zh-CN" sz="2800" dirty="0">
                <a:ea typeface="宋体" pitchFamily="2" charset="-122"/>
              </a:rPr>
              <a:t>this</a:t>
            </a:r>
            <a:r>
              <a:rPr lang="zh-CN" altLang="en-US" sz="2800" dirty="0">
                <a:ea typeface="宋体" pitchFamily="2" charset="-122"/>
              </a:rPr>
              <a:t>关键字呢？</a:t>
            </a:r>
          </a:p>
          <a:p>
            <a:pPr marL="914400" lvl="1" indent="-457200">
              <a:buFont typeface="Wingdings" pitchFamily="2" charset="2"/>
              <a:buChar char="Ø"/>
            </a:pPr>
            <a:r>
              <a:rPr lang="zh-CN" altLang="en-US" sz="2400" dirty="0" smtClean="0">
                <a:ea typeface="宋体" pitchFamily="2" charset="-122"/>
              </a:rPr>
              <a:t>当在</a:t>
            </a:r>
            <a:r>
              <a:rPr lang="zh-CN" altLang="en-US" sz="2400" dirty="0">
                <a:ea typeface="宋体" pitchFamily="2" charset="-122"/>
              </a:rPr>
              <a:t>方法</a:t>
            </a:r>
            <a:r>
              <a:rPr lang="zh-CN" altLang="en-US" sz="2400" dirty="0" smtClean="0">
                <a:ea typeface="宋体" pitchFamily="2" charset="-122"/>
              </a:rPr>
              <a:t>内需</a:t>
            </a:r>
            <a:r>
              <a:rPr lang="zh-CN" altLang="en-US" sz="2400" dirty="0">
                <a:ea typeface="宋体" pitchFamily="2" charset="-122"/>
              </a:rPr>
              <a:t>要用到调用</a:t>
            </a:r>
            <a:r>
              <a:rPr lang="zh-CN" altLang="en-US" sz="2400" dirty="0" smtClean="0">
                <a:ea typeface="宋体" pitchFamily="2" charset="-122"/>
              </a:rPr>
              <a:t>该</a:t>
            </a:r>
            <a:r>
              <a:rPr lang="zh-CN" altLang="en-US" sz="2400" dirty="0">
                <a:ea typeface="宋体" pitchFamily="2" charset="-122"/>
              </a:rPr>
              <a:t>方法</a:t>
            </a:r>
            <a:r>
              <a:rPr lang="zh-CN" altLang="en-US" sz="2400" dirty="0" smtClean="0">
                <a:ea typeface="宋体" pitchFamily="2" charset="-122"/>
              </a:rPr>
              <a:t>的</a:t>
            </a:r>
            <a:r>
              <a:rPr lang="zh-CN" altLang="en-US" sz="2400" dirty="0">
                <a:ea typeface="宋体" pitchFamily="2" charset="-122"/>
              </a:rPr>
              <a:t>对象时，就用</a:t>
            </a:r>
            <a:r>
              <a:rPr lang="en-US" altLang="zh-CN" sz="2400" dirty="0" smtClean="0">
                <a:ea typeface="宋体" pitchFamily="2" charset="-122"/>
              </a:rPr>
              <a:t>this</a:t>
            </a:r>
            <a:r>
              <a:rPr lang="zh-CN" altLang="en-US" sz="2400" dirty="0">
                <a:ea typeface="宋体" pitchFamily="2" charset="-122"/>
              </a:rPr>
              <a:t>。</a:t>
            </a:r>
            <a:endParaRPr lang="en-US" altLang="zh-CN" sz="2800" dirty="0" smtClean="0">
              <a:ea typeface="宋体" pitchFamily="2" charset="-122"/>
            </a:endParaRPr>
          </a:p>
          <a:p>
            <a:pPr lvl="1"/>
            <a:endParaRPr lang="zh-CN" altLang="en-US" sz="2400" dirty="0">
              <a:ea typeface="宋体" pitchFamily="2" charset="-122"/>
            </a:endParaRPr>
          </a:p>
        </p:txBody>
      </p:sp>
      <p:sp>
        <p:nvSpPr>
          <p:cNvPr id="4" name="Rectangle 2"/>
          <p:cNvSpPr txBox="1">
            <a:spLocks noChangeArrowheads="1"/>
          </p:cNvSpPr>
          <p:nvPr/>
        </p:nvSpPr>
        <p:spPr>
          <a:xfrm>
            <a:off x="2483768" y="836712"/>
            <a:ext cx="504056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itchFamily="2" charset="-122"/>
                <a:cs typeface="Times New Roman" pitchFamily="18" charset="0"/>
              </a:rPr>
              <a:t>3.9  </a:t>
            </a:r>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—this</a:t>
            </a:r>
            <a:endParaRPr lang="zh-CN" altLang="en-US" b="1" dirty="0" smtClean="0">
              <a:latin typeface="+mn-lt"/>
              <a:ea typeface="宋体" pitchFamily="2" charset="-122"/>
              <a:cs typeface="Times New Roman" pitchFamily="18" charset="0"/>
            </a:endParaRPr>
          </a:p>
        </p:txBody>
      </p:sp>
      <p:sp>
        <p:nvSpPr>
          <p:cNvPr id="5" name="Rectangle 2"/>
          <p:cNvSpPr>
            <a:spLocks noGrp="1" noChangeArrowheads="1"/>
          </p:cNvSpPr>
          <p:nvPr>
            <p:ph type="title"/>
          </p:nvPr>
        </p:nvSpPr>
        <p:spPr>
          <a:xfrm>
            <a:off x="467544" y="1450008"/>
            <a:ext cx="2851720" cy="648072"/>
          </a:xfrm>
        </p:spPr>
        <p:txBody>
          <a:bodyPr>
            <a:normAutofit/>
          </a:bodyPr>
          <a:lstStyle/>
          <a:p>
            <a:pPr eaLnBrk="1" hangingPunct="1"/>
            <a:r>
              <a:rPr lang="en-US" altLang="zh-CN" sz="3200" b="1" dirty="0" smtClean="0">
                <a:solidFill>
                  <a:srgbClr val="FF0000"/>
                </a:solidFill>
                <a:latin typeface="+mn-lt"/>
                <a:ea typeface="宋体" pitchFamily="2" charset="-122"/>
                <a:cs typeface="Times New Roman" pitchFamily="18" charset="0"/>
              </a:rPr>
              <a:t>this</a:t>
            </a:r>
            <a:r>
              <a:rPr lang="zh-CN" altLang="en-US" sz="3200" b="1" dirty="0" smtClean="0">
                <a:solidFill>
                  <a:srgbClr val="FF0000"/>
                </a:solidFill>
                <a:latin typeface="+mn-lt"/>
                <a:ea typeface="宋体" pitchFamily="2" charset="-122"/>
                <a:cs typeface="Times New Roman" pitchFamily="18" charset="0"/>
              </a:rPr>
              <a:t>是什么？ </a:t>
            </a:r>
          </a:p>
        </p:txBody>
      </p:sp>
    </p:spTree>
    <p:extLst>
      <p:ext uri="{BB962C8B-B14F-4D97-AF65-F5344CB8AC3E}">
        <p14:creationId xmlns:p14="http://schemas.microsoft.com/office/powerpoint/2010/main" val="49226725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280" y="908720"/>
            <a:ext cx="6123943" cy="523220"/>
          </a:xfrm>
          <a:prstGeom prst="rect">
            <a:avLst/>
          </a:prstGeom>
          <a:noFill/>
        </p:spPr>
        <p:txBody>
          <a:bodyPr wrap="square" rtlCol="0">
            <a:spAutoFit/>
          </a:bodyPr>
          <a:lstStyle/>
          <a:p>
            <a:pPr marL="457200" indent="-457200">
              <a:buFont typeface="Wingdings" pitchFamily="2" charset="2"/>
              <a:buChar char="l"/>
            </a:pP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，调用属性、方法</a:t>
            </a:r>
            <a:endParaRPr lang="en-US" altLang="zh-CN" sz="2800" b="1" dirty="0" smtClean="0">
              <a:ea typeface="宋体" pitchFamily="2" charset="-122"/>
            </a:endParaRPr>
          </a:p>
        </p:txBody>
      </p:sp>
      <p:sp>
        <p:nvSpPr>
          <p:cNvPr id="3" name="TextBox 2"/>
          <p:cNvSpPr txBox="1"/>
          <p:nvPr/>
        </p:nvSpPr>
        <p:spPr>
          <a:xfrm>
            <a:off x="179512" y="1411598"/>
            <a:ext cx="8429684" cy="5262979"/>
          </a:xfrm>
          <a:prstGeom prst="rect">
            <a:avLst/>
          </a:prstGeom>
          <a:noFill/>
        </p:spPr>
        <p:txBody>
          <a:bodyPr wrap="square" rtlCol="0">
            <a:spAutoFit/>
          </a:bodyPr>
          <a:lstStyle/>
          <a:p>
            <a:r>
              <a:rPr lang="en-US" altLang="zh-CN" sz="2400" dirty="0" smtClean="0">
                <a:solidFill>
                  <a:srgbClr val="C00000"/>
                </a:solidFill>
                <a:ea typeface="宋体" pitchFamily="2" charset="-122"/>
                <a:cs typeface="Times New Roman" pitchFamily="18" charset="0"/>
              </a:rPr>
              <a:t>class Person{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a:t>
            </a: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private String name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private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age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Person(String </a:t>
            </a:r>
            <a:r>
              <a:rPr lang="en-US" altLang="zh-CN" sz="2400" dirty="0" err="1" smtClean="0">
                <a:solidFill>
                  <a:srgbClr val="C00000"/>
                </a:solidFill>
                <a:ea typeface="宋体" pitchFamily="2" charset="-122"/>
                <a:cs typeface="Times New Roman" pitchFamily="18" charset="0"/>
              </a:rPr>
              <a:t>name,int</a:t>
            </a:r>
            <a:r>
              <a:rPr lang="en-US" altLang="zh-CN" sz="2400" dirty="0" smtClean="0">
                <a:solidFill>
                  <a:srgbClr val="C00000"/>
                </a:solidFill>
                <a:ea typeface="宋体" pitchFamily="2" charset="-122"/>
                <a:cs typeface="Times New Roman" pitchFamily="18" charset="0"/>
              </a:rPr>
              <a:t> age){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this.name = name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this.age</a:t>
            </a:r>
            <a:r>
              <a:rPr lang="en-US" altLang="zh-CN" sz="2400" dirty="0" smtClean="0">
                <a:solidFill>
                  <a:srgbClr val="C00000"/>
                </a:solidFill>
                <a:ea typeface="宋体" pitchFamily="2" charset="-122"/>
                <a:cs typeface="Times New Roman" pitchFamily="18" charset="0"/>
              </a:rPr>
              <a:t> = age ;  }</a:t>
            </a:r>
          </a:p>
          <a:p>
            <a:r>
              <a:rPr lang="en-US" altLang="zh-CN" sz="2400" dirty="0" smtClean="0">
                <a:solidFill>
                  <a:srgbClr val="C00000"/>
                </a:solidFill>
                <a:ea typeface="宋体" pitchFamily="2" charset="-122"/>
                <a:cs typeface="Times New Roman" pitchFamily="18" charset="0"/>
              </a:rPr>
              <a:t>	public void </a:t>
            </a:r>
            <a:r>
              <a:rPr lang="en-US" altLang="zh-CN" sz="2400" dirty="0" err="1" smtClean="0">
                <a:solidFill>
                  <a:srgbClr val="C00000"/>
                </a:solidFill>
                <a:ea typeface="宋体" pitchFamily="2" charset="-122"/>
                <a:cs typeface="Times New Roman" pitchFamily="18" charset="0"/>
              </a:rPr>
              <a:t>getInfo</a:t>
            </a:r>
            <a:r>
              <a:rPr lang="en-US" altLang="zh-CN" sz="2400" dirty="0" smtClean="0">
                <a:solidFill>
                  <a:srgbClr val="C00000"/>
                </a:solidFill>
                <a:ea typeface="宋体" pitchFamily="2" charset="-122"/>
                <a:cs typeface="Times New Roman" pitchFamily="18" charset="0"/>
              </a:rPr>
              <a:t>(){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a:t>
            </a:r>
            <a:r>
              <a:rPr lang="zh-CN" altLang="en-US" sz="2400" dirty="0" smtClean="0">
                <a:solidFill>
                  <a:srgbClr val="C00000"/>
                </a:solidFill>
                <a:ea typeface="宋体" pitchFamily="2" charset="-122"/>
                <a:cs typeface="Times New Roman" pitchFamily="18" charset="0"/>
              </a:rPr>
              <a:t>姓名：</a:t>
            </a:r>
            <a:r>
              <a:rPr lang="en-US" altLang="zh-CN" sz="2400" dirty="0" smtClean="0">
                <a:solidFill>
                  <a:srgbClr val="C00000"/>
                </a:solidFill>
                <a:ea typeface="宋体" pitchFamily="2" charset="-122"/>
                <a:cs typeface="Times New Roman" pitchFamily="18" charset="0"/>
              </a:rPr>
              <a:t>" + name)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this.speak</a:t>
            </a:r>
            <a:r>
              <a:rPr lang="en-US" altLang="zh-CN" sz="2400" dirty="0" smtClean="0">
                <a:solidFill>
                  <a:srgbClr val="C00000"/>
                </a:solidFill>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void speak(){</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a:t>
            </a:r>
            <a:r>
              <a:rPr lang="zh-CN" altLang="en-US" sz="2400" dirty="0" smtClean="0">
                <a:solidFill>
                  <a:srgbClr val="C00000"/>
                </a:solidFill>
                <a:ea typeface="宋体" pitchFamily="2" charset="-122"/>
                <a:cs typeface="Times New Roman" pitchFamily="18" charset="0"/>
              </a:rPr>
              <a:t>年龄：</a:t>
            </a:r>
            <a:r>
              <a:rPr lang="en-US" altLang="zh-CN" sz="2400" dirty="0" smtClean="0">
                <a:solidFill>
                  <a:srgbClr val="C00000"/>
                </a:solidFill>
                <a:ea typeface="宋体" pitchFamily="2" charset="-122"/>
                <a:cs typeface="Times New Roman" pitchFamily="18" charset="0"/>
              </a:rPr>
              <a:t>” + </a:t>
            </a:r>
            <a:r>
              <a:rPr lang="en-US" altLang="zh-CN" sz="2400" dirty="0" err="1" smtClean="0">
                <a:solidFill>
                  <a:srgbClr val="C00000"/>
                </a:solidFill>
                <a:ea typeface="宋体" pitchFamily="2" charset="-122"/>
                <a:cs typeface="Times New Roman" pitchFamily="18" charset="0"/>
              </a:rPr>
              <a:t>this.age</a:t>
            </a:r>
            <a:r>
              <a:rPr lang="en-US" altLang="zh-CN" sz="2400" dirty="0" smtClean="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a:t>
            </a:r>
            <a:endParaRPr lang="zh-CN" altLang="en-US" sz="2400" dirty="0">
              <a:solidFill>
                <a:srgbClr val="C00000"/>
              </a:solidFill>
              <a:ea typeface="宋体" pitchFamily="2" charset="-122"/>
              <a:cs typeface="Times New Roman" pitchFamily="18" charset="0"/>
            </a:endParaRPr>
          </a:p>
        </p:txBody>
      </p:sp>
      <p:sp>
        <p:nvSpPr>
          <p:cNvPr id="4" name="TextBox 3"/>
          <p:cNvSpPr txBox="1"/>
          <p:nvPr/>
        </p:nvSpPr>
        <p:spPr>
          <a:xfrm>
            <a:off x="5796136" y="908720"/>
            <a:ext cx="3168352" cy="2862322"/>
          </a:xfrm>
          <a:prstGeom prst="rect">
            <a:avLst/>
          </a:prstGeom>
          <a:noFill/>
        </p:spPr>
        <p:txBody>
          <a:bodyPr wrap="square" rtlCol="0">
            <a:spAutoFit/>
          </a:bodyPr>
          <a:lstStyle/>
          <a:p>
            <a:r>
              <a:rPr lang="en-US" altLang="zh-CN" sz="2000" dirty="0" smtClean="0">
                <a:ea typeface="宋体" panose="02010600030101010101" pitchFamily="2" charset="-122"/>
              </a:rPr>
              <a:t>    1</a:t>
            </a:r>
            <a:r>
              <a:rPr lang="en-US" altLang="zh-CN" sz="2000" dirty="0">
                <a:ea typeface="宋体" panose="02010600030101010101" pitchFamily="2" charset="-122"/>
              </a:rPr>
              <a:t>.</a:t>
            </a:r>
            <a:r>
              <a:rPr lang="zh-CN" altLang="en-US" sz="2000" dirty="0">
                <a:ea typeface="宋体" panose="02010600030101010101" pitchFamily="2" charset="-122"/>
              </a:rPr>
              <a:t>当形参与成员变量重名时，如果在方法内部需要使用</a:t>
            </a:r>
            <a:r>
              <a:rPr lang="zh-CN" altLang="en-US" sz="2000" dirty="0" smtClean="0">
                <a:ea typeface="宋体" panose="02010600030101010101" pitchFamily="2" charset="-122"/>
              </a:rPr>
              <a:t>成员变量</a:t>
            </a:r>
            <a:r>
              <a:rPr lang="zh-CN" altLang="en-US" sz="2000" dirty="0">
                <a:ea typeface="宋体" panose="02010600030101010101" pitchFamily="2" charset="-122"/>
              </a:rPr>
              <a:t>，必须添加</a:t>
            </a:r>
            <a:r>
              <a:rPr lang="en-US" altLang="zh-CN" sz="2000" dirty="0">
                <a:ea typeface="宋体" panose="02010600030101010101" pitchFamily="2" charset="-122"/>
              </a:rPr>
              <a:t>this</a:t>
            </a:r>
            <a:r>
              <a:rPr lang="zh-CN" altLang="en-US" sz="2000" dirty="0">
                <a:ea typeface="宋体" panose="02010600030101010101" pitchFamily="2" charset="-122"/>
              </a:rPr>
              <a:t>来表明该变量时类</a:t>
            </a:r>
            <a:r>
              <a:rPr lang="zh-CN" altLang="en-US" sz="2000" dirty="0" smtClean="0">
                <a:ea typeface="宋体" panose="02010600030101010101" pitchFamily="2" charset="-122"/>
              </a:rPr>
              <a:t>成员</a:t>
            </a:r>
            <a:endParaRPr lang="en-US" altLang="zh-CN" sz="2000" dirty="0" smtClean="0">
              <a:ea typeface="宋体" panose="02010600030101010101" pitchFamily="2" charset="-122"/>
            </a:endParaRPr>
          </a:p>
          <a:p>
            <a:endParaRPr lang="zh-CN" altLang="en-US" sz="2000" dirty="0">
              <a:ea typeface="宋体" panose="02010600030101010101" pitchFamily="2" charset="-122"/>
            </a:endParaRPr>
          </a:p>
          <a:p>
            <a:r>
              <a:rPr lang="en-US" altLang="zh-CN" sz="2000" dirty="0" smtClean="0">
                <a:ea typeface="宋体" panose="02010600030101010101" pitchFamily="2" charset="-122"/>
              </a:rPr>
              <a:t>        2</a:t>
            </a:r>
            <a:r>
              <a:rPr lang="en-US" altLang="zh-CN" sz="2000" dirty="0">
                <a:ea typeface="宋体" panose="02010600030101010101" pitchFamily="2" charset="-122"/>
              </a:rPr>
              <a:t>.</a:t>
            </a:r>
            <a:r>
              <a:rPr lang="zh-CN" altLang="en-US" sz="2000" dirty="0">
                <a:ea typeface="宋体" panose="02010600030101010101" pitchFamily="2" charset="-122"/>
              </a:rPr>
              <a:t>在任意方法内，如果使用当前类的成员变量或成员</a:t>
            </a:r>
            <a:r>
              <a:rPr lang="zh-CN" altLang="en-US" sz="2000" dirty="0" smtClean="0">
                <a:ea typeface="宋体" panose="02010600030101010101" pitchFamily="2" charset="-122"/>
              </a:rPr>
              <a:t>方法可以</a:t>
            </a:r>
            <a:r>
              <a:rPr lang="zh-CN" altLang="en-US" sz="2000" dirty="0">
                <a:ea typeface="宋体" panose="02010600030101010101" pitchFamily="2" charset="-122"/>
              </a:rPr>
              <a:t>在其前面添加</a:t>
            </a:r>
            <a:r>
              <a:rPr lang="en-US" altLang="zh-CN" sz="2000" dirty="0">
                <a:ea typeface="宋体" panose="02010600030101010101" pitchFamily="2" charset="-122"/>
              </a:rPr>
              <a:t>this</a:t>
            </a:r>
            <a:r>
              <a:rPr lang="zh-CN" altLang="en-US" sz="2000" dirty="0">
                <a:ea typeface="宋体" panose="02010600030101010101" pitchFamily="2" charset="-122"/>
              </a:rPr>
              <a:t>，增强程序的阅读性</a:t>
            </a:r>
          </a:p>
        </p:txBody>
      </p:sp>
      <p:sp>
        <p:nvSpPr>
          <p:cNvPr id="5" name="矩形 4"/>
          <p:cNvSpPr/>
          <p:nvPr/>
        </p:nvSpPr>
        <p:spPr>
          <a:xfrm>
            <a:off x="5796136" y="908720"/>
            <a:ext cx="3168352" cy="29523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0632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59630"/>
            <a:ext cx="7238038" cy="5324535"/>
          </a:xfrm>
          <a:prstGeom prst="rect">
            <a:avLst/>
          </a:prstGeom>
          <a:noFill/>
        </p:spPr>
        <p:txBody>
          <a:bodyPr wrap="square" rtlCol="0">
            <a:spAutoFit/>
          </a:bodyPr>
          <a:lstStyle/>
          <a:p>
            <a:r>
              <a:rPr lang="en-US" altLang="zh-CN" sz="2000" dirty="0" smtClean="0">
                <a:solidFill>
                  <a:srgbClr val="C00000"/>
                </a:solidFill>
                <a:ea typeface="宋体" pitchFamily="2" charset="-122"/>
                <a:cs typeface="Times New Roman" pitchFamily="18" charset="0"/>
              </a:rPr>
              <a:t>class Person{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定义</a:t>
            </a:r>
            <a:r>
              <a:rPr lang="en-US" altLang="zh-CN" sz="2000" dirty="0" smtClean="0">
                <a:ea typeface="宋体" pitchFamily="2" charset="-122"/>
                <a:cs typeface="Times New Roman" pitchFamily="18" charset="0"/>
              </a:rPr>
              <a:t>Person</a:t>
            </a:r>
            <a:r>
              <a:rPr lang="zh-CN" altLang="en-US" sz="2000" dirty="0" smtClean="0">
                <a:ea typeface="宋体" pitchFamily="2" charset="-122"/>
                <a:cs typeface="Times New Roman" pitchFamily="18" charset="0"/>
              </a:rPr>
              <a:t>类</a:t>
            </a: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String name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a:t>
            </a:r>
            <a:r>
              <a:rPr lang="en-US" altLang="zh-CN" sz="2000" dirty="0" err="1" smtClean="0">
                <a:solidFill>
                  <a:srgbClr val="C00000"/>
                </a:solidFill>
                <a:ea typeface="宋体" pitchFamily="2" charset="-122"/>
                <a:cs typeface="Times New Roman" pitchFamily="18" charset="0"/>
              </a:rPr>
              <a:t>int</a:t>
            </a:r>
            <a:r>
              <a:rPr lang="en-US" altLang="zh-CN" sz="2000" dirty="0" smtClean="0">
                <a:solidFill>
                  <a:srgbClr val="C00000"/>
                </a:solidFill>
                <a:ea typeface="宋体" pitchFamily="2" charset="-122"/>
                <a:cs typeface="Times New Roman" pitchFamily="18" charset="0"/>
              </a:rPr>
              <a:t> age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public Person(){	</a:t>
            </a:r>
            <a:r>
              <a:rPr lang="en-US" altLang="zh-CN" sz="2000" dirty="0" smtClean="0">
                <a:ea typeface="宋体" pitchFamily="2" charset="-122"/>
                <a:cs typeface="Times New Roman" pitchFamily="18" charset="0"/>
              </a:rPr>
              <a:t>  // </a:t>
            </a:r>
            <a:r>
              <a:rPr lang="zh-CN" altLang="en-US" sz="2000" dirty="0" smtClean="0">
                <a:ea typeface="宋体" pitchFamily="2" charset="-122"/>
                <a:cs typeface="Times New Roman" pitchFamily="18" charset="0"/>
              </a:rPr>
              <a:t>无参构造</a:t>
            </a: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System.out.println</a:t>
            </a:r>
            <a:r>
              <a:rPr lang="en-US" altLang="zh-CN" sz="2000" dirty="0" smtClean="0">
                <a:solidFill>
                  <a:srgbClr val="C00000"/>
                </a:solidFill>
                <a:ea typeface="宋体" pitchFamily="2" charset="-122"/>
                <a:cs typeface="Times New Roman" pitchFamily="18" charset="0"/>
              </a:rPr>
              <a:t>("</a:t>
            </a:r>
            <a:r>
              <a:rPr lang="zh-CN" altLang="en-US" sz="2000" dirty="0" smtClean="0">
                <a:solidFill>
                  <a:srgbClr val="C00000"/>
                </a:solidFill>
                <a:ea typeface="宋体" pitchFamily="2" charset="-122"/>
                <a:cs typeface="Times New Roman" pitchFamily="18" charset="0"/>
              </a:rPr>
              <a:t>新对象实例化</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name){</a:t>
            </a:r>
          </a:p>
          <a:p>
            <a:r>
              <a:rPr lang="en-US" altLang="zh-CN" sz="2000" dirty="0" smtClean="0">
                <a:solidFill>
                  <a:srgbClr val="C00000"/>
                </a:solidFill>
                <a:ea typeface="宋体" pitchFamily="2" charset="-122"/>
                <a:cs typeface="Times New Roman" pitchFamily="18" charset="0"/>
              </a:rPr>
              <a:t>		this();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调用本类中的无参构造方法</a:t>
            </a: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name ;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a:t>
            </a:r>
            <a:r>
              <a:rPr lang="en-US" altLang="zh-CN" sz="2000" dirty="0" err="1" smtClean="0">
                <a:solidFill>
                  <a:srgbClr val="C00000"/>
                </a:solidFill>
                <a:ea typeface="宋体" pitchFamily="2" charset="-122"/>
                <a:cs typeface="Times New Roman" pitchFamily="18" charset="0"/>
              </a:rPr>
              <a:t>name,int</a:t>
            </a:r>
            <a:r>
              <a:rPr lang="en-US" altLang="zh-CN" sz="2000" dirty="0" smtClean="0">
                <a:solidFill>
                  <a:srgbClr val="C00000"/>
                </a:solidFill>
                <a:ea typeface="宋体" pitchFamily="2" charset="-122"/>
                <a:cs typeface="Times New Roman" pitchFamily="18" charset="0"/>
              </a:rPr>
              <a:t> age){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调用有一个参数的构造方法</a:t>
            </a: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this.age</a:t>
            </a:r>
            <a:r>
              <a:rPr lang="en-US" altLang="zh-CN" sz="2000" dirty="0" smtClean="0">
                <a:solidFill>
                  <a:srgbClr val="C00000"/>
                </a:solidFill>
                <a:ea typeface="宋体" pitchFamily="2" charset="-122"/>
                <a:cs typeface="Times New Roman" pitchFamily="18" charset="0"/>
              </a:rPr>
              <a:t> = age;</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p>
          <a:p>
            <a:r>
              <a:rPr lang="en-US" altLang="zh-CN" sz="2000" dirty="0" smtClean="0">
                <a:solidFill>
                  <a:srgbClr val="C00000"/>
                </a:solidFill>
                <a:ea typeface="宋体" pitchFamily="2" charset="-122"/>
                <a:cs typeface="Times New Roman" pitchFamily="18" charset="0"/>
              </a:rPr>
              <a:t>	public String </a:t>
            </a:r>
            <a:r>
              <a:rPr lang="en-US" altLang="zh-CN" sz="2000" dirty="0" err="1" smtClean="0">
                <a:solidFill>
                  <a:srgbClr val="C00000"/>
                </a:solidFill>
                <a:ea typeface="宋体" pitchFamily="2" charset="-122"/>
                <a:cs typeface="Times New Roman" pitchFamily="18" charset="0"/>
              </a:rPr>
              <a:t>getInfo</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return "</a:t>
            </a:r>
            <a:r>
              <a:rPr lang="zh-CN" altLang="en-US" sz="2000" dirty="0" smtClean="0">
                <a:solidFill>
                  <a:srgbClr val="C00000"/>
                </a:solidFill>
                <a:ea typeface="宋体" pitchFamily="2" charset="-122"/>
                <a:cs typeface="Times New Roman" pitchFamily="18" charset="0"/>
              </a:rPr>
              <a:t>姓名：</a:t>
            </a:r>
            <a:r>
              <a:rPr lang="en-US" altLang="zh-CN" sz="2000" dirty="0" smtClean="0">
                <a:solidFill>
                  <a:srgbClr val="C00000"/>
                </a:solidFill>
                <a:ea typeface="宋体" pitchFamily="2" charset="-122"/>
                <a:cs typeface="Times New Roman" pitchFamily="18" charset="0"/>
              </a:rPr>
              <a:t>" + name + "</a:t>
            </a:r>
            <a:r>
              <a:rPr lang="zh-CN" altLang="en-US" sz="2000" dirty="0" smtClean="0">
                <a:solidFill>
                  <a:srgbClr val="C00000"/>
                </a:solidFill>
                <a:ea typeface="宋体" pitchFamily="2" charset="-122"/>
                <a:cs typeface="Times New Roman" pitchFamily="18" charset="0"/>
              </a:rPr>
              <a:t>，年龄：</a:t>
            </a:r>
            <a:r>
              <a:rPr lang="en-US" altLang="zh-CN" sz="2000" dirty="0" smtClean="0">
                <a:solidFill>
                  <a:srgbClr val="C00000"/>
                </a:solidFill>
                <a:ea typeface="宋体" pitchFamily="2" charset="-122"/>
                <a:cs typeface="Times New Roman" pitchFamily="18" charset="0"/>
              </a:rPr>
              <a:t>" + age ;</a:t>
            </a:r>
          </a:p>
          <a:p>
            <a:r>
              <a:rPr lang="en-US" altLang="zh-CN" sz="2000" dirty="0" smtClean="0">
                <a:solidFill>
                  <a:srgbClr val="C00000"/>
                </a:solidFill>
                <a:ea typeface="宋体" pitchFamily="2" charset="-122"/>
                <a:cs typeface="Times New Roman" pitchFamily="18" charset="0"/>
              </a:rPr>
              <a:t>	}  }</a:t>
            </a:r>
            <a:endParaRPr lang="zh-CN" altLang="en-US" sz="2000" dirty="0">
              <a:solidFill>
                <a:srgbClr val="C00000"/>
              </a:solidFill>
              <a:ea typeface="宋体" pitchFamily="2" charset="-122"/>
              <a:cs typeface="Times New Roman" pitchFamily="18" charset="0"/>
            </a:endParaRPr>
          </a:p>
        </p:txBody>
      </p:sp>
      <p:sp>
        <p:nvSpPr>
          <p:cNvPr id="3" name="TextBox 2"/>
          <p:cNvSpPr txBox="1"/>
          <p:nvPr/>
        </p:nvSpPr>
        <p:spPr>
          <a:xfrm>
            <a:off x="395536" y="836712"/>
            <a:ext cx="6104150" cy="523220"/>
          </a:xfrm>
          <a:prstGeom prst="rect">
            <a:avLst/>
          </a:prstGeom>
          <a:noFill/>
        </p:spPr>
        <p:txBody>
          <a:bodyPr wrap="square" rtlCol="0">
            <a:spAutoFit/>
          </a:bodyPr>
          <a:lstStyle/>
          <a:p>
            <a:pPr marL="457200" indent="-457200">
              <a:buFont typeface="Wingdings" pitchFamily="2" charset="2"/>
              <a:buChar char="l"/>
            </a:pP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调用本类的构造器</a:t>
            </a:r>
            <a:endParaRPr lang="en-US" altLang="zh-CN" sz="2800" b="1" dirty="0" smtClean="0">
              <a:ea typeface="宋体" pitchFamily="2" charset="-122"/>
            </a:endParaRPr>
          </a:p>
        </p:txBody>
      </p:sp>
      <p:sp>
        <p:nvSpPr>
          <p:cNvPr id="4" name="矩形 3"/>
          <p:cNvSpPr/>
          <p:nvPr/>
        </p:nvSpPr>
        <p:spPr>
          <a:xfrm>
            <a:off x="5868144" y="1098322"/>
            <a:ext cx="2952328" cy="1015663"/>
          </a:xfrm>
          <a:prstGeom prst="rect">
            <a:avLst/>
          </a:prstGeom>
        </p:spPr>
        <p:txBody>
          <a:bodyPr wrap="square">
            <a:spAutoFit/>
          </a:bodyPr>
          <a:lstStyle/>
          <a:p>
            <a:r>
              <a:rPr lang="en-US" altLang="zh-CN" sz="2000" dirty="0">
                <a:ea typeface="宋体" panose="02010600030101010101" pitchFamily="2" charset="-122"/>
              </a:rPr>
              <a:t>3.this</a:t>
            </a:r>
            <a:r>
              <a:rPr lang="zh-CN" altLang="en-US" sz="2000" dirty="0">
                <a:ea typeface="宋体" panose="02010600030101010101" pitchFamily="2" charset="-122"/>
              </a:rPr>
              <a:t>可以作为一个类中，</a:t>
            </a:r>
            <a:r>
              <a:rPr lang="zh-CN" altLang="en-US" sz="2000" dirty="0" smtClean="0">
                <a:ea typeface="宋体" panose="02010600030101010101" pitchFamily="2" charset="-122"/>
              </a:rPr>
              <a:t>构造</a:t>
            </a:r>
            <a:r>
              <a:rPr lang="zh-CN" altLang="en-US" sz="2000" dirty="0">
                <a:ea typeface="宋体" panose="02010600030101010101" pitchFamily="2" charset="-122"/>
              </a:rPr>
              <a:t>器</a:t>
            </a:r>
            <a:r>
              <a:rPr lang="zh-CN" altLang="en-US" sz="2000" dirty="0" smtClean="0">
                <a:ea typeface="宋体" panose="02010600030101010101" pitchFamily="2" charset="-122"/>
              </a:rPr>
              <a:t>相互</a:t>
            </a:r>
            <a:r>
              <a:rPr lang="zh-CN" altLang="en-US" sz="2000" dirty="0">
                <a:ea typeface="宋体" panose="02010600030101010101" pitchFamily="2" charset="-122"/>
              </a:rPr>
              <a:t>调用的特殊格式</a:t>
            </a:r>
          </a:p>
        </p:txBody>
      </p:sp>
      <p:sp>
        <p:nvSpPr>
          <p:cNvPr id="5" name="矩形 4"/>
          <p:cNvSpPr/>
          <p:nvPr/>
        </p:nvSpPr>
        <p:spPr>
          <a:xfrm>
            <a:off x="5868144" y="1098322"/>
            <a:ext cx="2952328" cy="11065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18367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500174"/>
            <a:ext cx="8105554" cy="2677656"/>
          </a:xfrm>
          <a:prstGeom prst="rect">
            <a:avLst/>
          </a:prstGeom>
          <a:noFill/>
        </p:spPr>
        <p:txBody>
          <a:bodyPr wrap="square" rtlCol="0">
            <a:spAutoFit/>
          </a:bodyPr>
          <a:lstStyle/>
          <a:p>
            <a:r>
              <a:rPr lang="zh-CN" altLang="en-US" sz="2800" b="1" dirty="0">
                <a:latin typeface="宋体" pitchFamily="2" charset="-122"/>
                <a:ea typeface="宋体" pitchFamily="2" charset="-122"/>
              </a:rPr>
              <a:t>注意</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endParaRPr lang="en-US" altLang="zh-CN" sz="2800" b="1" dirty="0" smtClean="0">
              <a:latin typeface="宋体" pitchFamily="2" charset="-122"/>
              <a:ea typeface="宋体" pitchFamily="2" charset="-122"/>
            </a:endParaRPr>
          </a:p>
          <a:p>
            <a:r>
              <a:rPr lang="en-US" altLang="zh-CN" sz="2800" b="1" dirty="0" smtClean="0">
                <a:latin typeface="宋体" pitchFamily="2" charset="-122"/>
                <a:ea typeface="宋体" pitchFamily="2" charset="-122"/>
              </a:rPr>
              <a:t>1.</a:t>
            </a:r>
            <a:r>
              <a:rPr lang="zh-CN" altLang="en-US" sz="2800" b="1" dirty="0" smtClean="0">
                <a:latin typeface="宋体" pitchFamily="2" charset="-122"/>
                <a:ea typeface="宋体" pitchFamily="2" charset="-122"/>
              </a:rPr>
              <a:t>使用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必须放在构造器的首行！</a:t>
            </a:r>
            <a:endParaRPr lang="en-US" altLang="zh-CN" sz="2800" b="1" dirty="0" smtClean="0">
              <a:latin typeface="宋体" pitchFamily="2" charset="-122"/>
              <a:ea typeface="宋体" pitchFamily="2" charset="-122"/>
            </a:endParaRPr>
          </a:p>
          <a:p>
            <a:endParaRPr lang="en-US" altLang="zh-CN" sz="2800" b="1" dirty="0" smtClean="0">
              <a:latin typeface="宋体" pitchFamily="2" charset="-122"/>
              <a:ea typeface="宋体" pitchFamily="2" charset="-122"/>
            </a:endParaRPr>
          </a:p>
          <a:p>
            <a:r>
              <a:rPr lang="en-US" altLang="zh-CN" sz="2800" b="1" dirty="0" smtClean="0">
                <a:latin typeface="宋体" pitchFamily="2" charset="-122"/>
                <a:ea typeface="宋体" pitchFamily="2" charset="-122"/>
              </a:rPr>
              <a:t>2.</a:t>
            </a:r>
            <a:r>
              <a:rPr lang="zh-CN" altLang="en-US" sz="2800" b="1" dirty="0" smtClean="0">
                <a:latin typeface="宋体" pitchFamily="2" charset="-122"/>
                <a:ea typeface="宋体" pitchFamily="2" charset="-122"/>
              </a:rPr>
              <a:t>使用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调用本类中其他的构造</a:t>
            </a:r>
            <a:r>
              <a:rPr lang="zh-CN" altLang="en-US" sz="2800" b="1" dirty="0">
                <a:latin typeface="宋体" pitchFamily="2" charset="-122"/>
                <a:ea typeface="宋体" pitchFamily="2" charset="-122"/>
              </a:rPr>
              <a:t>器</a:t>
            </a:r>
            <a:r>
              <a:rPr lang="zh-CN" altLang="en-US" sz="2800" b="1" dirty="0" smtClean="0">
                <a:latin typeface="宋体" pitchFamily="2" charset="-122"/>
                <a:ea typeface="宋体" pitchFamily="2" charset="-122"/>
              </a:rPr>
              <a:t>，保证至少有一个构造</a:t>
            </a:r>
            <a:r>
              <a:rPr lang="zh-CN" altLang="en-US" sz="2800" b="1" dirty="0">
                <a:latin typeface="宋体" pitchFamily="2" charset="-122"/>
                <a:ea typeface="宋体" pitchFamily="2" charset="-122"/>
              </a:rPr>
              <a:t>器</a:t>
            </a:r>
            <a:r>
              <a:rPr lang="zh-CN" altLang="en-US" sz="2800" b="1" dirty="0" smtClean="0">
                <a:latin typeface="宋体" pitchFamily="2" charset="-122"/>
                <a:ea typeface="宋体" pitchFamily="2" charset="-122"/>
              </a:rPr>
              <a:t>是不用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的。</a:t>
            </a:r>
            <a:endParaRPr lang="zh-CN" altLang="en-US" sz="2800" b="1" dirty="0">
              <a:latin typeface="宋体" pitchFamily="2" charset="-122"/>
              <a:ea typeface="宋体" pitchFamily="2" charset="-122"/>
            </a:endParaRPr>
          </a:p>
        </p:txBody>
      </p:sp>
    </p:spTree>
    <p:extLst>
      <p:ext uri="{BB962C8B-B14F-4D97-AF65-F5344CB8AC3E}">
        <p14:creationId xmlns:p14="http://schemas.microsoft.com/office/powerpoint/2010/main" val="22200823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016" y="908720"/>
            <a:ext cx="8820472" cy="5847755"/>
          </a:xfrm>
          <a:prstGeom prst="rect">
            <a:avLst/>
          </a:prstGeom>
          <a:noFill/>
        </p:spPr>
        <p:txBody>
          <a:bodyPr wrap="square" rtlCol="0">
            <a:spAutoFit/>
          </a:bodyPr>
          <a:lstStyle/>
          <a:p>
            <a:r>
              <a:rPr lang="en-US" altLang="zh-CN" sz="2200" dirty="0" smtClean="0">
                <a:solidFill>
                  <a:srgbClr val="C00000"/>
                </a:solidFill>
                <a:ea typeface="新宋体" panose="02010609030101010101" pitchFamily="49" charset="-122"/>
              </a:rPr>
              <a:t>class Person{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定义</a:t>
            </a:r>
            <a:r>
              <a:rPr lang="en-US" altLang="zh-CN" sz="2200" dirty="0" smtClean="0">
                <a:ea typeface="新宋体" panose="02010609030101010101" pitchFamily="49" charset="-122"/>
              </a:rPr>
              <a:t>Person</a:t>
            </a:r>
            <a:r>
              <a:rPr lang="zh-CN" altLang="en-US" sz="2200" dirty="0" smtClean="0">
                <a:ea typeface="新宋体" panose="02010609030101010101" pitchFamily="49" charset="-122"/>
              </a:rPr>
              <a:t>类</a:t>
            </a: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String name;</a:t>
            </a:r>
          </a:p>
          <a:p>
            <a:r>
              <a:rPr lang="en-US" altLang="zh-CN" sz="2200" dirty="0" smtClean="0">
                <a:solidFill>
                  <a:srgbClr val="C00000"/>
                </a:solidFill>
                <a:ea typeface="新宋体" panose="02010609030101010101" pitchFamily="49" charset="-122"/>
              </a:rPr>
              <a:t>	Person(String name){</a:t>
            </a:r>
          </a:p>
          <a:p>
            <a:r>
              <a:rPr lang="en-US" altLang="zh-CN" sz="2200" dirty="0" smtClean="0">
                <a:solidFill>
                  <a:srgbClr val="C00000"/>
                </a:solidFill>
                <a:ea typeface="新宋体" panose="02010609030101010101" pitchFamily="49" charset="-122"/>
              </a:rPr>
              <a:t>		this.name = name;}</a:t>
            </a:r>
          </a:p>
          <a:p>
            <a:r>
              <a:rPr lang="en-US" altLang="zh-CN" sz="2200" dirty="0" smtClean="0">
                <a:solidFill>
                  <a:srgbClr val="C00000"/>
                </a:solidFill>
                <a:ea typeface="新宋体" panose="02010609030101010101" pitchFamily="49" charset="-122"/>
              </a:rPr>
              <a:t>	public void </a:t>
            </a:r>
            <a:r>
              <a:rPr lang="en-US" altLang="zh-CN" sz="2200" dirty="0" err="1" smtClean="0">
                <a:solidFill>
                  <a:srgbClr val="C00000"/>
                </a:solidFill>
                <a:ea typeface="新宋体" panose="02010609030101010101" pitchFamily="49" charset="-122"/>
              </a:rPr>
              <a:t>getInfo</a:t>
            </a:r>
            <a:r>
              <a:rPr lang="en-US" altLang="zh-CN" sz="2200" dirty="0" smtClean="0">
                <a:solidFill>
                  <a:srgbClr val="C00000"/>
                </a:solidFill>
                <a:ea typeface="新宋体" panose="02010609030101010101" pitchFamily="49" charset="-122"/>
              </a:rPr>
              <a:t>(){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err="1" smtClean="0">
                <a:solidFill>
                  <a:srgbClr val="C00000"/>
                </a:solidFill>
                <a:ea typeface="新宋体" panose="02010609030101010101" pitchFamily="49" charset="-122"/>
              </a:rPr>
              <a:t>System.out.println</a:t>
            </a:r>
            <a:r>
              <a:rPr lang="en-US" altLang="zh-CN" sz="2200" dirty="0" smtClean="0">
                <a:solidFill>
                  <a:srgbClr val="C00000"/>
                </a:solidFill>
                <a:ea typeface="新宋体" panose="02010609030101010101" pitchFamily="49" charset="-122"/>
              </a:rPr>
              <a:t>("Person</a:t>
            </a:r>
            <a:r>
              <a:rPr lang="zh-CN" altLang="en-US" sz="2200" dirty="0" smtClean="0">
                <a:solidFill>
                  <a:srgbClr val="C00000"/>
                </a:solidFill>
                <a:ea typeface="新宋体" panose="02010609030101010101" pitchFamily="49" charset="-122"/>
              </a:rPr>
              <a:t>类 </a:t>
            </a:r>
            <a:r>
              <a:rPr lang="en-US" altLang="zh-CN" sz="2200" dirty="0" smtClean="0">
                <a:solidFill>
                  <a:srgbClr val="C00000"/>
                </a:solidFill>
                <a:ea typeface="新宋体" panose="02010609030101010101" pitchFamily="49" charset="-122"/>
              </a:rPr>
              <a:t>--&gt; " + </a:t>
            </a:r>
            <a:r>
              <a:rPr lang="en-US" altLang="zh-CN" sz="2200" b="1" dirty="0" smtClean="0">
                <a:solidFill>
                  <a:srgbClr val="C00000"/>
                </a:solidFill>
                <a:ea typeface="新宋体" panose="02010609030101010101" pitchFamily="49" charset="-122"/>
              </a:rPr>
              <a:t>this</a:t>
            </a:r>
            <a:r>
              <a:rPr lang="en-US" altLang="zh-CN" sz="2200" dirty="0" smtClean="0">
                <a:solidFill>
                  <a:srgbClr val="C00000"/>
                </a:solidFill>
                <a:ea typeface="新宋体" panose="02010609030101010101" pitchFamily="49" charset="-122"/>
              </a:rPr>
              <a:t>.name) ; }</a:t>
            </a:r>
          </a:p>
          <a:p>
            <a:r>
              <a:rPr lang="en-US" altLang="zh-CN" sz="2200" dirty="0">
                <a:solidFill>
                  <a:srgbClr val="C00000"/>
                </a:solidFill>
                <a:ea typeface="新宋体" panose="02010609030101010101" pitchFamily="49" charset="-122"/>
              </a:rPr>
              <a:t>	</a:t>
            </a:r>
            <a:r>
              <a:rPr lang="en-US" altLang="zh-CN" sz="2200" dirty="0">
                <a:solidFill>
                  <a:srgbClr val="0000FF"/>
                </a:solidFill>
                <a:ea typeface="新宋体" panose="02010609030101010101" pitchFamily="49" charset="-122"/>
              </a:rPr>
              <a:t>public </a:t>
            </a:r>
            <a:r>
              <a:rPr lang="en-US" altLang="zh-CN" sz="2200" dirty="0" err="1">
                <a:solidFill>
                  <a:srgbClr val="0000FF"/>
                </a:solidFill>
                <a:ea typeface="新宋体" panose="02010609030101010101" pitchFamily="49" charset="-122"/>
              </a:rPr>
              <a:t>boolean</a:t>
            </a:r>
            <a:r>
              <a:rPr lang="en-US" altLang="zh-CN" sz="2200" dirty="0">
                <a:solidFill>
                  <a:srgbClr val="0000FF"/>
                </a:solidFill>
                <a:ea typeface="新宋体" panose="02010609030101010101" pitchFamily="49" charset="-122"/>
              </a:rPr>
              <a:t> compare(Person p</a:t>
            </a:r>
            <a:r>
              <a:rPr lang="en-US" altLang="zh-CN" sz="2200" dirty="0" smtClean="0">
                <a:solidFill>
                  <a:srgbClr val="0000FF"/>
                </a:solidFill>
                <a:ea typeface="新宋体" panose="02010609030101010101" pitchFamily="49" charset="-122"/>
              </a:rPr>
              <a:t>){</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return </a:t>
            </a:r>
            <a:r>
              <a:rPr lang="en-US" altLang="zh-CN" sz="2200" b="1" dirty="0" smtClean="0">
                <a:solidFill>
                  <a:srgbClr val="0000FF"/>
                </a:solidFill>
                <a:ea typeface="新宋体" panose="02010609030101010101" pitchFamily="49" charset="-122"/>
              </a:rPr>
              <a:t>this</a:t>
            </a:r>
            <a:r>
              <a:rPr lang="en-US" altLang="zh-CN" sz="2200" dirty="0" smtClean="0">
                <a:solidFill>
                  <a:srgbClr val="0000FF"/>
                </a:solidFill>
                <a:ea typeface="新宋体" panose="02010609030101010101" pitchFamily="49" charset="-122"/>
              </a:rPr>
              <a:t>.name==p.name;</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a:t>
            </a:r>
            <a:r>
              <a:rPr lang="en-US" altLang="zh-CN" sz="2200" dirty="0" smtClean="0">
                <a:solidFill>
                  <a:srgbClr val="0000FF"/>
                </a:solidFill>
                <a:ea typeface="新宋体" panose="02010609030101010101" pitchFamily="49" charset="-122"/>
              </a:rPr>
              <a:t>}  </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public class </a:t>
            </a:r>
            <a:r>
              <a:rPr lang="en-US" altLang="zh-CN" sz="2200" dirty="0" err="1" smtClean="0">
                <a:solidFill>
                  <a:srgbClr val="C00000"/>
                </a:solidFill>
                <a:ea typeface="新宋体" panose="02010609030101010101" pitchFamily="49" charset="-122"/>
              </a:rPr>
              <a:t>TestPerson</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	public static void main(String </a:t>
            </a:r>
            <a:r>
              <a:rPr lang="en-US" altLang="zh-CN" sz="2200" dirty="0" err="1" smtClean="0">
                <a:solidFill>
                  <a:srgbClr val="C00000"/>
                </a:solidFill>
                <a:ea typeface="新宋体" panose="02010609030101010101" pitchFamily="49" charset="-122"/>
              </a:rPr>
              <a:t>args</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		Person per1 = new Person("</a:t>
            </a:r>
            <a:r>
              <a:rPr lang="zh-CN" altLang="en-US" sz="2200" dirty="0" smtClean="0">
                <a:solidFill>
                  <a:srgbClr val="C00000"/>
                </a:solidFill>
                <a:ea typeface="新宋体" panose="02010609030101010101" pitchFamily="49" charset="-122"/>
              </a:rPr>
              <a:t>张三</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Person per2 = new Person("</a:t>
            </a:r>
            <a:r>
              <a:rPr lang="zh-CN" altLang="en-US" sz="2200" dirty="0" smtClean="0">
                <a:solidFill>
                  <a:srgbClr val="C00000"/>
                </a:solidFill>
                <a:ea typeface="新宋体" panose="02010609030101010101" pitchFamily="49" charset="-122"/>
              </a:rPr>
              <a:t>李四</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per1.getInfo()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per1</a:t>
            </a:r>
          </a:p>
          <a:p>
            <a:r>
              <a:rPr lang="en-US" altLang="zh-CN" sz="2200" dirty="0" smtClean="0">
                <a:solidFill>
                  <a:srgbClr val="C00000"/>
                </a:solidFill>
                <a:ea typeface="新宋体" panose="02010609030101010101" pitchFamily="49" charset="-122"/>
              </a:rPr>
              <a:t>		per2.getInfo()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per2</a:t>
            </a:r>
          </a:p>
          <a:p>
            <a:r>
              <a:rPr lang="en-US" altLang="zh-CN" sz="2200" dirty="0">
                <a:ea typeface="新宋体" panose="02010609030101010101" pitchFamily="49" charset="-122"/>
              </a:rPr>
              <a:t>	</a:t>
            </a:r>
            <a:r>
              <a:rPr lang="en-US" altLang="zh-CN" sz="2200" dirty="0" smtClean="0">
                <a:ea typeface="新宋体" panose="02010609030101010101" pitchFamily="49" charset="-122"/>
              </a:rPr>
              <a:t>	</a:t>
            </a:r>
            <a:r>
              <a:rPr lang="en-US" altLang="zh-CN" sz="2200" dirty="0" err="1" smtClean="0">
                <a:solidFill>
                  <a:srgbClr val="C00000"/>
                </a:solidFill>
                <a:ea typeface="新宋体" panose="02010609030101010101" pitchFamily="49" charset="-122"/>
              </a:rPr>
              <a:t>boolean</a:t>
            </a:r>
            <a:r>
              <a:rPr lang="en-US" altLang="zh-CN" sz="2200" dirty="0" smtClean="0">
                <a:solidFill>
                  <a:srgbClr val="C00000"/>
                </a:solidFill>
                <a:ea typeface="新宋体" panose="02010609030101010101" pitchFamily="49" charset="-122"/>
              </a:rPr>
              <a:t> b = per1.compare(per2);</a:t>
            </a:r>
          </a:p>
          <a:p>
            <a:r>
              <a:rPr lang="en-US" altLang="zh-CN" sz="2200" dirty="0" smtClean="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p:txBody>
      </p:sp>
      <p:sp>
        <p:nvSpPr>
          <p:cNvPr id="4" name="TextBox 3"/>
          <p:cNvSpPr txBox="1"/>
          <p:nvPr/>
        </p:nvSpPr>
        <p:spPr>
          <a:xfrm>
            <a:off x="4932040" y="1075441"/>
            <a:ext cx="3637638" cy="830997"/>
          </a:xfrm>
          <a:prstGeom prst="rect">
            <a:avLst/>
          </a:prstGeom>
          <a:noFill/>
        </p:spPr>
        <p:txBody>
          <a:bodyPr wrap="square" rtlCol="0">
            <a:spAutoFit/>
          </a:bodyPr>
          <a:lstStyle/>
          <a:p>
            <a:r>
              <a:rPr lang="zh-CN" altLang="en-US" sz="2400" b="1" dirty="0" smtClean="0">
                <a:ea typeface="新宋体" panose="02010609030101010101" pitchFamily="49" charset="-122"/>
              </a:rPr>
              <a:t>当前正在操作本方法的对象称为当前对象。</a:t>
            </a:r>
            <a:endParaRPr lang="zh-CN" altLang="en-US" sz="2400" b="1" dirty="0">
              <a:ea typeface="新宋体" panose="02010609030101010101" pitchFamily="49" charset="-122"/>
            </a:endParaRPr>
          </a:p>
        </p:txBody>
      </p:sp>
    </p:spTree>
    <p:extLst>
      <p:ext uri="{BB962C8B-B14F-4D97-AF65-F5344CB8AC3E}">
        <p14:creationId xmlns:p14="http://schemas.microsoft.com/office/powerpoint/2010/main" val="12776546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8"/>
          <p:cNvGraphicFramePr>
            <a:graphicFrameLocks noGrp="1"/>
          </p:cNvGraphicFramePr>
          <p:nvPr>
            <p:ph sz="half" idx="4294967295"/>
            <p:extLst>
              <p:ext uri="{D42A27DB-BD31-4B8C-83A1-F6EECF244321}">
                <p14:modId xmlns:p14="http://schemas.microsoft.com/office/powerpoint/2010/main" val="3298563533"/>
              </p:ext>
            </p:extLst>
          </p:nvPr>
        </p:nvGraphicFramePr>
        <p:xfrm>
          <a:off x="4788024" y="1916832"/>
          <a:ext cx="3810000" cy="4195572"/>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Boy</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name:String</a:t>
                      </a:r>
                      <a:endParaRPr kumimoji="1" lang="en-US" altLang="zh-CN" sz="2400" u="none" strike="noStrike" cap="none" normalizeH="0" baseline="0" dirty="0" smtClean="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age:int</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setName</a:t>
                      </a:r>
                      <a:r>
                        <a:rPr kumimoji="1" lang="en-US" altLang="zh-CN" sz="2400" u="none" strike="noStrike" cap="none" normalizeH="0" baseline="0" dirty="0" smtClean="0">
                          <a:ln>
                            <a:noFill/>
                          </a:ln>
                          <a:effectLst/>
                          <a:latin typeface="+mn-lt"/>
                          <a:ea typeface="宋体" pitchFamily="2" charset="-122"/>
                          <a:cs typeface="Times New Roman" pitchFamily="18" charset="0"/>
                        </a:rPr>
                        <a:t>(i: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getName</a:t>
                      </a:r>
                      <a:r>
                        <a:rPr kumimoji="1" lang="en-US" altLang="zh-CN" sz="2400" u="none" strike="noStrike" cap="none" normalizeH="0" baseline="0" dirty="0" smtClean="0">
                          <a:ln>
                            <a:noFill/>
                          </a:ln>
                          <a:effectLst/>
                          <a:latin typeface="+mn-lt"/>
                          <a:ea typeface="宋体" pitchFamily="2" charset="-122"/>
                          <a:cs typeface="Times New Roman" pitchFamily="18" charset="0"/>
                        </a:rPr>
                        <a:t>():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setAge</a:t>
                      </a: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i</a:t>
                      </a:r>
                      <a:r>
                        <a:rPr kumimoji="1" lang="en-US" altLang="zh-CN" sz="2400" u="none" strike="noStrike" cap="none" normalizeH="0" baseline="0" dirty="0" smtClean="0">
                          <a:ln>
                            <a:noFill/>
                          </a:ln>
                          <a:effectLst/>
                          <a:latin typeface="+mn-lt"/>
                          <a:ea typeface="宋体" pitchFamily="2" charset="-122"/>
                          <a:cs typeface="Times New Roman" pitchFamily="18" charset="0"/>
                        </a:rPr>
                        <a:t>: </a:t>
                      </a:r>
                      <a:r>
                        <a:rPr kumimoji="1" lang="en-US" altLang="zh-CN" sz="2400" u="none" strike="noStrike" cap="none" normalizeH="0" baseline="0" dirty="0" err="1" smtClean="0">
                          <a:ln>
                            <a:noFill/>
                          </a:ln>
                          <a:effectLst/>
                          <a:latin typeface="+mn-lt"/>
                          <a:ea typeface="宋体" pitchFamily="2" charset="-122"/>
                          <a:cs typeface="Times New Roman" pitchFamily="18" charset="0"/>
                        </a:rPr>
                        <a:t>int</a:t>
                      </a:r>
                      <a:r>
                        <a:rPr kumimoji="1" lang="en-US" altLang="zh-CN" sz="2400" u="none" strike="noStrike" cap="none" normalizeH="0" baseline="0" dirty="0" smtClean="0">
                          <a:ln>
                            <a:noFill/>
                          </a:ln>
                          <a:effectLst/>
                          <a:latin typeface="+mn-lt"/>
                          <a:ea typeface="宋体"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getAge</a:t>
                      </a:r>
                      <a:r>
                        <a:rPr kumimoji="1" lang="en-US" altLang="zh-CN" sz="2400" u="none" strike="noStrike" cap="none" normalizeH="0" baseline="0" dirty="0" smtClean="0">
                          <a:ln>
                            <a:noFill/>
                          </a:ln>
                          <a:effectLst/>
                          <a:latin typeface="+mn-lt"/>
                          <a:ea typeface="宋体" pitchFamily="2" charset="-122"/>
                          <a:cs typeface="Times New Roman" pitchFamily="18" charset="0"/>
                        </a:rPr>
                        <a:t>(): </a:t>
                      </a:r>
                      <a:r>
                        <a:rPr kumimoji="1" lang="en-US" altLang="zh-CN" sz="2400" u="none" strike="noStrike" cap="none" normalizeH="0" baseline="0" dirty="0" err="1" smtClean="0">
                          <a:ln>
                            <a:noFill/>
                          </a:ln>
                          <a:effectLst/>
                          <a:latin typeface="+mn-lt"/>
                          <a:ea typeface="宋体" pitchFamily="2" charset="-122"/>
                          <a:cs typeface="Times New Roman" pitchFamily="18" charset="0"/>
                        </a:rPr>
                        <a:t>int</a:t>
                      </a:r>
                      <a:endParaRPr kumimoji="1" lang="en-US" altLang="zh-CN" sz="2400" u="none" strike="noStrike" cap="none" normalizeH="0" baseline="0" dirty="0" smtClean="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+marry(</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girl:Girl</a:t>
                      </a: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+shout():void</a:t>
                      </a:r>
                    </a:p>
                  </a:txBody>
                  <a:tcPr horzOverflow="overflow"/>
                </a:tc>
              </a:tr>
            </a:tbl>
          </a:graphicData>
        </a:graphic>
      </p:graphicFrame>
      <p:graphicFrame>
        <p:nvGraphicFramePr>
          <p:cNvPr id="5" name="Group 18"/>
          <p:cNvGraphicFramePr>
            <a:graphicFrameLocks noGrp="1"/>
          </p:cNvGraphicFramePr>
          <p:nvPr>
            <p:ph sz="half" idx="4294967295"/>
            <p:extLst>
              <p:ext uri="{D42A27DB-BD31-4B8C-83A1-F6EECF244321}">
                <p14:modId xmlns:p14="http://schemas.microsoft.com/office/powerpoint/2010/main" val="2155299525"/>
              </p:ext>
            </p:extLst>
          </p:nvPr>
        </p:nvGraphicFramePr>
        <p:xfrm>
          <a:off x="467544" y="3429000"/>
          <a:ext cx="3600400" cy="2736304"/>
        </p:xfrm>
        <a:graphic>
          <a:graphicData uri="http://schemas.openxmlformats.org/drawingml/2006/table">
            <a:tbl>
              <a:tblPr>
                <a:tableStyleId>{3C2FFA5D-87B4-456A-9821-1D502468CF0F}</a:tableStyleId>
              </a:tblPr>
              <a:tblGrid>
                <a:gridCol w="3600400"/>
              </a:tblGrid>
              <a:tr h="6470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Girl</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5823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name:String</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15068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setName</a:t>
                      </a:r>
                      <a:r>
                        <a:rPr kumimoji="1" lang="en-US" altLang="zh-CN" sz="2400" u="none" strike="noStrike" cap="none" normalizeH="0" baseline="0" dirty="0" smtClean="0">
                          <a:ln>
                            <a:noFill/>
                          </a:ln>
                          <a:effectLst/>
                          <a:latin typeface="+mn-lt"/>
                          <a:ea typeface="宋体" pitchFamily="2" charset="-122"/>
                          <a:cs typeface="Times New Roman" pitchFamily="18" charset="0"/>
                        </a:rPr>
                        <a:t>(i: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getName</a:t>
                      </a:r>
                      <a:r>
                        <a:rPr kumimoji="1" lang="en-US" altLang="zh-CN" sz="2400" u="none" strike="noStrike" cap="none" normalizeH="0" baseline="0" dirty="0" smtClean="0">
                          <a:ln>
                            <a:noFill/>
                          </a:ln>
                          <a:effectLst/>
                          <a:latin typeface="+mn-lt"/>
                          <a:ea typeface="宋体" pitchFamily="2" charset="-122"/>
                          <a:cs typeface="Times New Roman" pitchFamily="18" charset="0"/>
                        </a:rPr>
                        <a:t>():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+marry(</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boy:Boy</a:t>
                      </a: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a:t>
                      </a:r>
                    </a:p>
                  </a:txBody>
                  <a:tcPr horzOverflow="overflow"/>
                </a:tc>
              </a:tr>
            </a:tbl>
          </a:graphicData>
        </a:graphic>
      </p:graphicFrame>
      <p:sp>
        <p:nvSpPr>
          <p:cNvPr id="6" name="TextBox 5"/>
          <p:cNvSpPr txBox="1"/>
          <p:nvPr/>
        </p:nvSpPr>
        <p:spPr>
          <a:xfrm>
            <a:off x="4427984" y="764704"/>
            <a:ext cx="1656184" cy="646331"/>
          </a:xfrm>
          <a:prstGeom prst="rect">
            <a:avLst/>
          </a:prstGeom>
          <a:noFill/>
        </p:spPr>
        <p:txBody>
          <a:bodyPr wrap="square" rtlCol="0">
            <a:spAutoFit/>
          </a:bodyPr>
          <a:lstStyle/>
          <a:p>
            <a:r>
              <a:rPr lang="zh-CN" altLang="en-US" sz="3600" b="1" dirty="0" smtClean="0">
                <a:ea typeface="宋体" pitchFamily="2" charset="-122"/>
              </a:rPr>
              <a:t>练习</a:t>
            </a:r>
            <a:r>
              <a:rPr lang="en-US" altLang="zh-CN" sz="3600" b="1" dirty="0">
                <a:ea typeface="宋体" pitchFamily="2" charset="-122"/>
              </a:rPr>
              <a:t>7</a:t>
            </a:r>
            <a:endParaRPr lang="zh-CN" altLang="en-US" sz="3600" b="1" dirty="0">
              <a:ea typeface="宋体" pitchFamily="2" charset="-122"/>
            </a:endParaRPr>
          </a:p>
        </p:txBody>
      </p:sp>
      <p:sp>
        <p:nvSpPr>
          <p:cNvPr id="7" name="TextBox 6"/>
          <p:cNvSpPr txBox="1"/>
          <p:nvPr/>
        </p:nvSpPr>
        <p:spPr>
          <a:xfrm>
            <a:off x="467544" y="1628800"/>
            <a:ext cx="3456384" cy="1384995"/>
          </a:xfrm>
          <a:prstGeom prst="rect">
            <a:avLst/>
          </a:prstGeom>
          <a:noFill/>
        </p:spPr>
        <p:txBody>
          <a:bodyPr wrap="square" rtlCol="0">
            <a:spAutoFit/>
          </a:bodyPr>
          <a:lstStyle/>
          <a:p>
            <a:r>
              <a:rPr lang="zh-CN" altLang="en-US" sz="2800" dirty="0" smtClean="0">
                <a:ea typeface="宋体" pitchFamily="2" charset="-122"/>
                <a:cs typeface="Times New Roman" pitchFamily="18" charset="0"/>
              </a:rPr>
              <a:t>添加必要的构造</a:t>
            </a:r>
            <a:r>
              <a:rPr lang="zh-CN" altLang="en-US" sz="2800" dirty="0">
                <a:ea typeface="宋体" pitchFamily="2" charset="-122"/>
                <a:cs typeface="Times New Roman" pitchFamily="18" charset="0"/>
              </a:rPr>
              <a:t>器</a:t>
            </a:r>
            <a:r>
              <a:rPr lang="zh-CN" altLang="en-US" sz="2800" dirty="0" smtClean="0">
                <a:ea typeface="宋体" pitchFamily="2" charset="-122"/>
                <a:cs typeface="Times New Roman" pitchFamily="18" charset="0"/>
              </a:rPr>
              <a:t>，综合应用构造器的重载，</a:t>
            </a:r>
            <a:r>
              <a:rPr lang="en-US" altLang="zh-CN" sz="2800" dirty="0" smtClean="0">
                <a:ea typeface="宋体" pitchFamily="2" charset="-122"/>
                <a:cs typeface="Times New Roman" pitchFamily="18" charset="0"/>
              </a:rPr>
              <a:t>this</a:t>
            </a:r>
            <a:r>
              <a:rPr lang="zh-CN" altLang="en-US" sz="2800" dirty="0" smtClean="0">
                <a:ea typeface="宋体" pitchFamily="2" charset="-122"/>
                <a:cs typeface="Times New Roman" pitchFamily="18" charset="0"/>
              </a:rPr>
              <a:t>关键字。</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103070391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620688"/>
            <a:ext cx="2627784" cy="857256"/>
          </a:xfrm>
        </p:spPr>
        <p:txBody>
          <a:bodyPr/>
          <a:lstStyle/>
          <a:p>
            <a:r>
              <a:rPr lang="en-US" altLang="zh-CN" b="1" dirty="0" smtClean="0">
                <a:latin typeface="+mn-lt"/>
                <a:cs typeface="Times New Roman" pitchFamily="18" charset="0"/>
              </a:rPr>
              <a:t>JavaBean</a:t>
            </a:r>
            <a:endParaRPr lang="zh-CN" altLang="en-US" b="1" dirty="0">
              <a:latin typeface="+mn-lt"/>
              <a:cs typeface="Times New Roman" pitchFamily="18" charset="0"/>
            </a:endParaRPr>
          </a:p>
        </p:txBody>
      </p:sp>
      <p:sp>
        <p:nvSpPr>
          <p:cNvPr id="3" name="内容占位符 2"/>
          <p:cNvSpPr>
            <a:spLocks noGrp="1"/>
          </p:cNvSpPr>
          <p:nvPr>
            <p:ph idx="1"/>
          </p:nvPr>
        </p:nvSpPr>
        <p:spPr>
          <a:xfrm>
            <a:off x="457200" y="1600200"/>
            <a:ext cx="8435280" cy="4925144"/>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JavaBean</a:t>
            </a:r>
            <a:r>
              <a:rPr lang="zh-CN" altLang="en-US" dirty="0" smtClean="0">
                <a:ea typeface="宋体" pitchFamily="2" charset="-122"/>
                <a:cs typeface="Times New Roman" pitchFamily="18" charset="0"/>
              </a:rPr>
              <a:t>是一种</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语言写成的可重用组件。</a:t>
            </a:r>
            <a:endParaRPr lang="en-US" altLang="zh-CN" dirty="0" smtClean="0">
              <a:ea typeface="宋体" pitchFamily="2" charset="-122"/>
              <a:cs typeface="Times New Roman" pitchFamily="18" charset="0"/>
            </a:endParaRPr>
          </a:p>
          <a:p>
            <a:pPr marL="0" indent="0">
              <a:buNone/>
            </a:pP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所谓</a:t>
            </a:r>
            <a:r>
              <a:rPr lang="en-US" altLang="zh-CN" dirty="0" err="1" smtClean="0">
                <a:ea typeface="宋体" pitchFamily="2" charset="-122"/>
                <a:cs typeface="Times New Roman" pitchFamily="18" charset="0"/>
              </a:rPr>
              <a:t>javaBean</a:t>
            </a:r>
            <a:r>
              <a:rPr lang="zh-CN" altLang="en-US" dirty="0" smtClean="0">
                <a:ea typeface="宋体" pitchFamily="2" charset="-122"/>
                <a:cs typeface="Times New Roman" pitchFamily="18" charset="0"/>
              </a:rPr>
              <a:t>，是指符合如下标准的</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类：</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类是公共的</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有一个无参的公共的构造器</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有属性，且有对应的</a:t>
            </a:r>
            <a:r>
              <a:rPr lang="en-US" altLang="zh-CN" dirty="0" smtClean="0">
                <a:ea typeface="宋体" pitchFamily="2" charset="-122"/>
                <a:cs typeface="Times New Roman" pitchFamily="18" charset="0"/>
              </a:rPr>
              <a:t>get</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方法</a:t>
            </a:r>
            <a:endParaRPr lang="en-US" altLang="zh-CN" dirty="0" smtClean="0">
              <a:ea typeface="宋体" pitchFamily="2" charset="-122"/>
              <a:cs typeface="Times New Roman" pitchFamily="18" charset="0"/>
            </a:endParaRPr>
          </a:p>
          <a:p>
            <a:pPr marL="57150" lvl="1" indent="-342900">
              <a:buFont typeface="Wingdings" pitchFamily="2" charset="2"/>
              <a:buChar char="l"/>
            </a:pPr>
            <a:r>
              <a:rPr lang="zh-CN" altLang="en-US" dirty="0">
                <a:ea typeface="宋体" pitchFamily="2" charset="-122"/>
              </a:rPr>
              <a:t>用户可以使用</a:t>
            </a:r>
            <a:r>
              <a:rPr lang="en-US" altLang="zh-CN" dirty="0">
                <a:ea typeface="宋体" pitchFamily="2" charset="-122"/>
              </a:rPr>
              <a:t>JavaBean</a:t>
            </a:r>
            <a:r>
              <a:rPr lang="zh-CN" altLang="en-US" dirty="0">
                <a:ea typeface="宋体" pitchFamily="2" charset="-122"/>
              </a:rPr>
              <a:t>将功能、处理、值、数据库访问和其他任何可以用</a:t>
            </a:r>
            <a:r>
              <a:rPr lang="en-US" altLang="zh-CN" dirty="0">
                <a:ea typeface="宋体" pitchFamily="2" charset="-122"/>
              </a:rPr>
              <a:t>java</a:t>
            </a:r>
            <a:r>
              <a:rPr lang="zh-CN" altLang="en-US" dirty="0">
                <a:ea typeface="宋体" pitchFamily="2" charset="-122"/>
              </a:rPr>
              <a:t>代码创造的对象进行打包，并且其他的开发者可以通过内部的</a:t>
            </a:r>
            <a:r>
              <a:rPr lang="en-US" altLang="zh-CN" dirty="0">
                <a:ea typeface="宋体" pitchFamily="2" charset="-122"/>
              </a:rPr>
              <a:t>JSP</a:t>
            </a:r>
            <a:r>
              <a:rPr lang="zh-CN" altLang="en-US" dirty="0">
                <a:ea typeface="宋体" pitchFamily="2" charset="-122"/>
              </a:rPr>
              <a:t>页面、</a:t>
            </a:r>
            <a:r>
              <a:rPr lang="en-US" altLang="zh-CN" dirty="0">
                <a:ea typeface="宋体" pitchFamily="2" charset="-122"/>
              </a:rPr>
              <a:t>Servlet</a:t>
            </a:r>
            <a:r>
              <a:rPr lang="zh-CN" altLang="en-US" dirty="0">
                <a:ea typeface="宋体" pitchFamily="2" charset="-122"/>
              </a:rPr>
              <a:t>、其他</a:t>
            </a:r>
            <a:r>
              <a:rPr lang="en-US" altLang="zh-CN" dirty="0">
                <a:ea typeface="宋体" pitchFamily="2" charset="-122"/>
              </a:rPr>
              <a:t>JavaBean</a:t>
            </a:r>
            <a:r>
              <a:rPr lang="zh-CN" altLang="en-US" dirty="0">
                <a:ea typeface="宋体" pitchFamily="2" charset="-122"/>
              </a:rPr>
              <a:t>、</a:t>
            </a:r>
            <a:r>
              <a:rPr lang="en-US" altLang="zh-CN" dirty="0">
                <a:ea typeface="宋体" pitchFamily="2" charset="-122"/>
              </a:rPr>
              <a:t>applet</a:t>
            </a:r>
            <a:r>
              <a:rPr lang="zh-CN" altLang="en-US" dirty="0">
                <a:ea typeface="宋体" pitchFamily="2" charset="-122"/>
              </a:rPr>
              <a:t>程序或者应用来使用这些对象。用户可以认为</a:t>
            </a:r>
            <a:r>
              <a:rPr lang="en-US" altLang="zh-CN" dirty="0">
                <a:ea typeface="宋体" pitchFamily="2" charset="-122"/>
              </a:rPr>
              <a:t>JavaBean</a:t>
            </a:r>
            <a:r>
              <a:rPr lang="zh-CN" altLang="en-US" dirty="0">
                <a:ea typeface="宋体" pitchFamily="2" charset="-122"/>
              </a:rPr>
              <a:t>提供了一种随时随地的复制和粘贴的功能，而不用关心任何改变。</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2700501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968552" cy="737180"/>
          </a:xfrm>
        </p:spPr>
        <p:txBody>
          <a:bodyPr/>
          <a:lstStyle/>
          <a:p>
            <a:r>
              <a:rPr lang="zh-CN" altLang="en-US" b="1" dirty="0">
                <a:latin typeface="+mn-lt"/>
                <a:ea typeface="宋体" pitchFamily="2" charset="-122"/>
              </a:rPr>
              <a:t>类与</a:t>
            </a:r>
            <a:r>
              <a:rPr lang="zh-CN" altLang="en-US" b="1" dirty="0" smtClean="0">
                <a:latin typeface="+mn-lt"/>
                <a:ea typeface="宋体" pitchFamily="2" charset="-122"/>
              </a:rPr>
              <a:t>类之间的关系</a:t>
            </a:r>
            <a:endParaRPr lang="zh-CN" altLang="en-US" b="1" dirty="0">
              <a:latin typeface="+mn-lt"/>
              <a:ea typeface="宋体" pitchFamily="2" charset="-122"/>
            </a:endParaRPr>
          </a:p>
        </p:txBody>
      </p:sp>
      <p:sp>
        <p:nvSpPr>
          <p:cNvPr id="5" name="TextBox 4"/>
          <p:cNvSpPr txBox="1"/>
          <p:nvPr/>
        </p:nvSpPr>
        <p:spPr>
          <a:xfrm>
            <a:off x="1835696" y="4996619"/>
            <a:ext cx="1296144" cy="461665"/>
          </a:xfrm>
          <a:prstGeom prst="rect">
            <a:avLst/>
          </a:prstGeom>
          <a:noFill/>
        </p:spPr>
        <p:txBody>
          <a:bodyPr wrap="square" rtlCol="0">
            <a:spAutoFit/>
          </a:bodyPr>
          <a:lstStyle/>
          <a:p>
            <a:r>
              <a:rPr lang="zh-CN" altLang="en-US" sz="2400" dirty="0" smtClean="0">
                <a:ea typeface="宋体" pitchFamily="2" charset="-122"/>
              </a:rPr>
              <a:t>聚 集</a:t>
            </a:r>
            <a:endParaRPr lang="zh-CN" altLang="en-US" sz="2400" dirty="0">
              <a:ea typeface="宋体" pitchFamily="2"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705" y="1772816"/>
            <a:ext cx="3205022" cy="2906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923075"/>
            <a:ext cx="3600400" cy="2923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72200" y="5042786"/>
            <a:ext cx="864096" cy="461665"/>
          </a:xfrm>
          <a:prstGeom prst="rect">
            <a:avLst/>
          </a:prstGeom>
          <a:noFill/>
        </p:spPr>
        <p:txBody>
          <a:bodyPr wrap="square" rtlCol="0">
            <a:spAutoFit/>
          </a:bodyPr>
          <a:lstStyle/>
          <a:p>
            <a:r>
              <a:rPr lang="zh-CN" altLang="en-US" sz="2400" dirty="0" smtClean="0">
                <a:ea typeface="宋体" pitchFamily="2" charset="-122"/>
              </a:rPr>
              <a:t>组 合</a:t>
            </a:r>
            <a:endParaRPr lang="zh-CN" altLang="en-US" sz="2400" dirty="0">
              <a:ea typeface="宋体" pitchFamily="2" charset="-122"/>
            </a:endParaRPr>
          </a:p>
        </p:txBody>
      </p:sp>
      <p:sp>
        <p:nvSpPr>
          <p:cNvPr id="4" name="TextBox 3"/>
          <p:cNvSpPr txBox="1"/>
          <p:nvPr/>
        </p:nvSpPr>
        <p:spPr>
          <a:xfrm>
            <a:off x="3827030" y="5781166"/>
            <a:ext cx="1656184" cy="461665"/>
          </a:xfrm>
          <a:prstGeom prst="rect">
            <a:avLst/>
          </a:prstGeom>
          <a:noFill/>
        </p:spPr>
        <p:txBody>
          <a:bodyPr wrap="square" rtlCol="0">
            <a:spAutoFit/>
          </a:bodyPr>
          <a:lstStyle/>
          <a:p>
            <a:r>
              <a:rPr lang="zh-CN" altLang="en-US" sz="2400" dirty="0" smtClean="0">
                <a:ea typeface="宋体" pitchFamily="2" charset="-122"/>
              </a:rPr>
              <a:t>聚合关系</a:t>
            </a:r>
            <a:endParaRPr lang="zh-CN" altLang="en-US" sz="2400" dirty="0">
              <a:ea typeface="宋体" pitchFamily="2" charset="-122"/>
            </a:endParaRPr>
          </a:p>
        </p:txBody>
      </p:sp>
    </p:spTree>
    <p:extLst>
      <p:ext uri="{BB962C8B-B14F-4D97-AF65-F5344CB8AC3E}">
        <p14:creationId xmlns:p14="http://schemas.microsoft.com/office/powerpoint/2010/main" val="27450301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620688"/>
            <a:ext cx="3456384" cy="648072"/>
          </a:xfrm>
        </p:spPr>
        <p:txBody>
          <a:bodyPr/>
          <a:lstStyle/>
          <a:p>
            <a:r>
              <a:rPr lang="en-US" altLang="zh-CN" b="1" dirty="0" smtClean="0">
                <a:latin typeface="+mn-lt"/>
                <a:ea typeface="宋体" pitchFamily="2" charset="-122"/>
                <a:cs typeface="Times New Roman" pitchFamily="18" charset="0"/>
              </a:rPr>
              <a:t>JavaBean</a:t>
            </a:r>
            <a:r>
              <a:rPr lang="zh-CN" altLang="en-US" b="1" dirty="0" smtClean="0">
                <a:latin typeface="+mn-lt"/>
                <a:ea typeface="宋体" pitchFamily="2" charset="-122"/>
                <a:cs typeface="Times New Roman" pitchFamily="18" charset="0"/>
              </a:rPr>
              <a:t>示例</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827584" y="1268760"/>
            <a:ext cx="5904656" cy="5437936"/>
          </a:xfrm>
        </p:spPr>
        <p:txBody>
          <a:bodyPr>
            <a:noAutofit/>
          </a:bodyPr>
          <a:lstStyle/>
          <a:p>
            <a:pPr marL="0" indent="0">
              <a:lnSpc>
                <a:spcPct val="90000"/>
              </a:lnSpc>
              <a:buNone/>
            </a:pPr>
            <a:r>
              <a:rPr lang="en-US" altLang="zh-CN" sz="2000" b="1" dirty="0" smtClean="0">
                <a:solidFill>
                  <a:srgbClr val="C00000"/>
                </a:solidFill>
                <a:cs typeface="Times New Roman" pitchFamily="18" charset="0"/>
              </a:rPr>
              <a:t>public class </a:t>
            </a:r>
            <a:r>
              <a:rPr lang="en-US" altLang="zh-CN" sz="2000" b="1" dirty="0" err="1" smtClean="0">
                <a:solidFill>
                  <a:srgbClr val="C00000"/>
                </a:solidFill>
                <a:cs typeface="Times New Roman" pitchFamily="18" charset="0"/>
              </a:rPr>
              <a:t>TestJavaBean</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private String name;  </a:t>
            </a:r>
            <a:r>
              <a:rPr lang="en-US" altLang="zh-CN" sz="2000" dirty="0" smtClean="0">
                <a:cs typeface="Times New Roman" pitchFamily="18" charset="0"/>
              </a:rPr>
              <a:t>//</a:t>
            </a:r>
            <a:r>
              <a:rPr lang="zh-CN" altLang="en-US" sz="2000" dirty="0" smtClean="0">
                <a:ea typeface="宋体" pitchFamily="2" charset="-122"/>
                <a:cs typeface="Times New Roman" pitchFamily="18" charset="0"/>
              </a:rPr>
              <a:t>属性一般定义为</a:t>
            </a:r>
            <a:r>
              <a:rPr lang="en-US" altLang="zh-CN" sz="2000" dirty="0" smtClean="0">
                <a:cs typeface="Times New Roman" pitchFamily="18" charset="0"/>
              </a:rPr>
              <a:t>private</a:t>
            </a:r>
          </a:p>
          <a:p>
            <a:pPr marL="0" indent="0">
              <a:lnSpc>
                <a:spcPct val="90000"/>
              </a:lnSpc>
              <a:buNone/>
            </a:pPr>
            <a:r>
              <a:rPr lang="en-US" altLang="zh-CN" sz="2000" b="1" dirty="0" smtClean="0">
                <a:solidFill>
                  <a:srgbClr val="C00000"/>
                </a:solidFill>
                <a:cs typeface="Times New Roman" pitchFamily="18" charset="0"/>
              </a:rPr>
              <a:t>      private </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age;</a:t>
            </a:r>
          </a:p>
          <a:p>
            <a:pPr marL="0" indent="0">
              <a:lnSpc>
                <a:spcPct val="90000"/>
              </a:lnSpc>
              <a:buNone/>
            </a:pPr>
            <a:r>
              <a:rPr lang="en-US" altLang="zh-CN" sz="2000" b="1" dirty="0" smtClean="0">
                <a:solidFill>
                  <a:srgbClr val="C00000"/>
                </a:solidFill>
                <a:cs typeface="Times New Roman" pitchFamily="18" charset="0"/>
              </a:rPr>
              <a:t>      public  </a:t>
            </a:r>
            <a:r>
              <a:rPr lang="en-US" altLang="zh-CN" sz="2000" b="1" dirty="0" err="1" smtClean="0">
                <a:solidFill>
                  <a:srgbClr val="C00000"/>
                </a:solidFill>
                <a:cs typeface="Times New Roman" pitchFamily="18" charset="0"/>
              </a:rPr>
              <a:t>TestJavaBean</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public </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t>
            </a:r>
            <a:r>
              <a:rPr lang="en-US" altLang="zh-CN" sz="2000" b="1" dirty="0" err="1" smtClean="0">
                <a:solidFill>
                  <a:srgbClr val="C00000"/>
                </a:solidFill>
                <a:cs typeface="Times New Roman" pitchFamily="18" charset="0"/>
              </a:rPr>
              <a:t>getAge</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return age;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void </a:t>
            </a:r>
            <a:r>
              <a:rPr lang="en-US" altLang="zh-CN" sz="2000" b="1" dirty="0" err="1" smtClean="0">
                <a:solidFill>
                  <a:srgbClr val="C00000"/>
                </a:solidFill>
                <a:cs typeface="Times New Roman" pitchFamily="18" charset="0"/>
              </a:rPr>
              <a:t>setAge</a:t>
            </a:r>
            <a:r>
              <a:rPr lang="en-US" altLang="zh-CN" sz="2000" b="1" dirty="0" smtClean="0">
                <a:solidFill>
                  <a:srgbClr val="C00000"/>
                </a:solidFill>
                <a:cs typeface="Times New Roman" pitchFamily="18" charset="0"/>
              </a:rPr>
              <a:t>(</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age){</a:t>
            </a:r>
          </a:p>
          <a:p>
            <a:pPr marL="0" indent="0">
              <a:lnSpc>
                <a:spcPct val="90000"/>
              </a:lnSpc>
              <a:buNone/>
            </a:pPr>
            <a:r>
              <a:rPr lang="en-US" altLang="zh-CN" sz="2000" b="1" dirty="0" smtClean="0">
                <a:solidFill>
                  <a:srgbClr val="C00000"/>
                </a:solidFill>
                <a:cs typeface="Times New Roman" pitchFamily="18" charset="0"/>
              </a:rPr>
              <a:t>             </a:t>
            </a:r>
            <a:r>
              <a:rPr lang="en-US" altLang="zh-CN" sz="2000" b="1" dirty="0" err="1" smtClean="0">
                <a:solidFill>
                  <a:srgbClr val="C00000"/>
                </a:solidFill>
                <a:cs typeface="Times New Roman" pitchFamily="18" charset="0"/>
              </a:rPr>
              <a:t>this.age</a:t>
            </a:r>
            <a:r>
              <a:rPr lang="en-US" altLang="zh-CN" sz="2000" b="1" dirty="0" smtClean="0">
                <a:solidFill>
                  <a:srgbClr val="C00000"/>
                </a:solidFill>
                <a:cs typeface="Times New Roman" pitchFamily="18" charset="0"/>
              </a:rPr>
              <a:t> = age;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String </a:t>
            </a:r>
            <a:r>
              <a:rPr lang="en-US" altLang="zh-CN" sz="2000" b="1" dirty="0" err="1" smtClean="0">
                <a:solidFill>
                  <a:srgbClr val="C00000"/>
                </a:solidFill>
                <a:cs typeface="Times New Roman" pitchFamily="18" charset="0"/>
              </a:rPr>
              <a:t>getName</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return name;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void </a:t>
            </a:r>
            <a:r>
              <a:rPr lang="en-US" altLang="zh-CN" sz="2000" b="1" dirty="0" err="1" smtClean="0">
                <a:solidFill>
                  <a:srgbClr val="C00000"/>
                </a:solidFill>
                <a:cs typeface="Times New Roman" pitchFamily="18" charset="0"/>
              </a:rPr>
              <a:t>setName</a:t>
            </a:r>
            <a:r>
              <a:rPr lang="en-US" altLang="zh-CN" sz="2000" b="1" dirty="0" smtClean="0">
                <a:solidFill>
                  <a:srgbClr val="C00000"/>
                </a:solidFill>
                <a:cs typeface="Times New Roman" pitchFamily="18" charset="0"/>
              </a:rPr>
              <a:t>(String name){</a:t>
            </a:r>
          </a:p>
          <a:p>
            <a:pPr marL="0" indent="0">
              <a:lnSpc>
                <a:spcPct val="90000"/>
              </a:lnSpc>
              <a:buNone/>
            </a:pPr>
            <a:r>
              <a:rPr lang="en-US" altLang="zh-CN" sz="2000" b="1" dirty="0" smtClean="0">
                <a:solidFill>
                  <a:srgbClr val="C00000"/>
                </a:solidFill>
                <a:cs typeface="Times New Roman" pitchFamily="18" charset="0"/>
              </a:rPr>
              <a:t>            this.name = name;</a:t>
            </a:r>
          </a:p>
          <a:p>
            <a:pPr marL="0" indent="0">
              <a:lnSpc>
                <a:spcPct val="90000"/>
              </a:lnSpc>
              <a:buNone/>
            </a:pPr>
            <a:r>
              <a:rPr lang="en-US" altLang="zh-CN" sz="2000" b="1" dirty="0" smtClean="0">
                <a:solidFill>
                  <a:srgbClr val="C00000"/>
                </a:solidFill>
                <a:cs typeface="Times New Roman" pitchFamily="18" charset="0"/>
              </a:rPr>
              <a:t>}</a:t>
            </a:r>
            <a:endParaRPr lang="zh-CN" altLang="en-US" sz="2000" b="1" dirty="0">
              <a:solidFill>
                <a:srgbClr val="C00000"/>
              </a:solidFill>
              <a:cs typeface="Times New Roman" pitchFamily="18" charset="0"/>
            </a:endParaRPr>
          </a:p>
        </p:txBody>
      </p:sp>
    </p:spTree>
    <p:extLst>
      <p:ext uri="{BB962C8B-B14F-4D97-AF65-F5344CB8AC3E}">
        <p14:creationId xmlns:p14="http://schemas.microsoft.com/office/powerpoint/2010/main" val="328334707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947306"/>
            <a:ext cx="4659956" cy="3429024"/>
          </a:xfrm>
          <a:prstGeom prst="rect">
            <a:avLst/>
          </a:prstGeom>
          <a:noFill/>
          <a:ln w="9525">
            <a:noFill/>
            <a:miter lim="800000"/>
            <a:headEnd/>
            <a:tailEnd/>
          </a:ln>
          <a:effectLst/>
        </p:spPr>
      </p:pic>
      <p:sp>
        <p:nvSpPr>
          <p:cNvPr id="5" name="TextBox 4"/>
          <p:cNvSpPr txBox="1"/>
          <p:nvPr/>
        </p:nvSpPr>
        <p:spPr>
          <a:xfrm>
            <a:off x="5076056" y="1233058"/>
            <a:ext cx="785818" cy="400110"/>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类名</a:t>
            </a:r>
            <a:endParaRPr lang="zh-CN" altLang="en-US" sz="2000" b="1" dirty="0">
              <a:ea typeface="宋体" pitchFamily="2" charset="-122"/>
              <a:cs typeface="Times New Roman" pitchFamily="18" charset="0"/>
            </a:endParaRPr>
          </a:p>
        </p:txBody>
      </p:sp>
      <p:sp>
        <p:nvSpPr>
          <p:cNvPr id="8" name="TextBox 7"/>
          <p:cNvSpPr txBox="1"/>
          <p:nvPr/>
        </p:nvSpPr>
        <p:spPr>
          <a:xfrm>
            <a:off x="6444208" y="1233058"/>
            <a:ext cx="2699792" cy="1015663"/>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属性：</a:t>
            </a:r>
            <a:r>
              <a:rPr lang="zh-CN" altLang="en-US" sz="2000" dirty="0" smtClean="0">
                <a:ea typeface="宋体" pitchFamily="2" charset="-122"/>
                <a:cs typeface="Times New Roman" pitchFamily="18" charset="0"/>
              </a:rPr>
              <a:t>“：”前是属性名，“：”后是属性的类型</a:t>
            </a:r>
            <a:endParaRPr lang="zh-CN" altLang="en-US" sz="2000" dirty="0">
              <a:ea typeface="宋体" pitchFamily="2" charset="-122"/>
              <a:cs typeface="Times New Roman" pitchFamily="18" charset="0"/>
            </a:endParaRPr>
          </a:p>
        </p:txBody>
      </p:sp>
      <p:sp>
        <p:nvSpPr>
          <p:cNvPr id="11" name="TextBox 10"/>
          <p:cNvSpPr txBox="1"/>
          <p:nvPr/>
        </p:nvSpPr>
        <p:spPr>
          <a:xfrm>
            <a:off x="3214678" y="4447768"/>
            <a:ext cx="714380" cy="400110"/>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方法</a:t>
            </a:r>
            <a:endParaRPr lang="zh-CN" altLang="en-US" sz="2000" b="1" dirty="0">
              <a:ea typeface="宋体" pitchFamily="2" charset="-122"/>
              <a:cs typeface="Times New Roman" pitchFamily="18" charset="0"/>
            </a:endParaRPr>
          </a:p>
        </p:txBody>
      </p:sp>
      <p:cxnSp>
        <p:nvCxnSpPr>
          <p:cNvPr id="13" name="直接箭头连接符 12"/>
          <p:cNvCxnSpPr/>
          <p:nvPr/>
        </p:nvCxnSpPr>
        <p:spPr>
          <a:xfrm rot="5400000">
            <a:off x="3036083" y="3911983"/>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79289" y="2817874"/>
            <a:ext cx="2000264" cy="707886"/>
          </a:xfrm>
          <a:prstGeom prst="rect">
            <a:avLst/>
          </a:prstGeom>
          <a:noFill/>
        </p:spPr>
        <p:txBody>
          <a:bodyPr wrap="square" rtlCol="0">
            <a:spAutoFit/>
          </a:bodyPr>
          <a:lstStyle/>
          <a:p>
            <a:r>
              <a:rPr lang="zh-CN" altLang="en-US" sz="2000" dirty="0" smtClean="0">
                <a:ea typeface="宋体" pitchFamily="2" charset="-122"/>
                <a:cs typeface="Times New Roman" pitchFamily="18" charset="0"/>
              </a:rPr>
              <a:t>若方法有下划线表示为构造方法</a:t>
            </a:r>
            <a:endParaRPr lang="zh-CN" altLang="en-US" sz="2000" dirty="0">
              <a:ea typeface="宋体" pitchFamily="2" charset="-122"/>
              <a:cs typeface="Times New Roman" pitchFamily="18" charset="0"/>
            </a:endParaRPr>
          </a:p>
        </p:txBody>
      </p:sp>
      <p:cxnSp>
        <p:nvCxnSpPr>
          <p:cNvPr id="16" name="直接箭头连接符 15"/>
          <p:cNvCxnSpPr>
            <a:endCxn id="14" idx="1"/>
          </p:cNvCxnSpPr>
          <p:nvPr/>
        </p:nvCxnSpPr>
        <p:spPr>
          <a:xfrm>
            <a:off x="3821901" y="2817874"/>
            <a:ext cx="1857388" cy="3539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736" y="4847878"/>
            <a:ext cx="8929718" cy="1938992"/>
          </a:xfrm>
          <a:prstGeom prst="rect">
            <a:avLst/>
          </a:prstGeom>
          <a:noFill/>
        </p:spPr>
        <p:txBody>
          <a:bodyPr wrap="square" rtlCol="0">
            <a:spAutoFit/>
          </a:bodyPr>
          <a:lstStyle/>
          <a:p>
            <a:pPr marL="342900" indent="-342900">
              <a:buAutoNum type="arabicPeriod"/>
            </a:pP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表示 </a:t>
            </a:r>
            <a:r>
              <a:rPr lang="en-US" altLang="zh-CN" sz="2400" dirty="0" smtClean="0">
                <a:ea typeface="宋体" pitchFamily="2" charset="-122"/>
                <a:cs typeface="Times New Roman" pitchFamily="18" charset="0"/>
              </a:rPr>
              <a:t>public </a:t>
            </a:r>
            <a:r>
              <a:rPr lang="zh-CN" altLang="en-US" sz="2400" dirty="0" smtClean="0">
                <a:ea typeface="宋体" pitchFamily="2" charset="-122"/>
                <a:cs typeface="Times New Roman" pitchFamily="18" charset="0"/>
              </a:rPr>
              <a:t>类型，</a:t>
            </a:r>
            <a:r>
              <a:rPr lang="en-US" altLang="zh-CN" sz="2400" dirty="0">
                <a:ea typeface="宋体" pitchFamily="2" charset="-122"/>
                <a:cs typeface="Times New Roman" pitchFamily="18" charset="0"/>
              </a:rPr>
              <a:t> - </a:t>
            </a:r>
            <a:r>
              <a:rPr lang="zh-CN" altLang="en-US" sz="2400" dirty="0">
                <a:ea typeface="宋体" pitchFamily="2" charset="-122"/>
                <a:cs typeface="Times New Roman" pitchFamily="18" charset="0"/>
              </a:rPr>
              <a:t>表示 </a:t>
            </a:r>
            <a:r>
              <a:rPr lang="en-US" altLang="zh-CN" sz="2400" dirty="0">
                <a:ea typeface="宋体" pitchFamily="2" charset="-122"/>
                <a:cs typeface="Times New Roman" pitchFamily="18" charset="0"/>
              </a:rPr>
              <a:t>private </a:t>
            </a:r>
            <a:r>
              <a:rPr lang="zh-CN" altLang="en-US" sz="2400" dirty="0" smtClean="0">
                <a:ea typeface="宋体" pitchFamily="2" charset="-122"/>
                <a:cs typeface="Times New Roman" pitchFamily="18" charset="0"/>
              </a:rPr>
              <a:t>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表示</a:t>
            </a:r>
            <a:r>
              <a:rPr lang="en-US" altLang="zh-CN" sz="2400" dirty="0" smtClean="0">
                <a:ea typeface="宋体" pitchFamily="2" charset="-122"/>
                <a:cs typeface="Times New Roman" pitchFamily="18" charset="0"/>
              </a:rPr>
              <a:t>protected</a:t>
            </a:r>
            <a:r>
              <a:rPr lang="zh-CN" altLang="en-US" sz="2400" dirty="0" smtClean="0">
                <a:ea typeface="宋体" pitchFamily="2" charset="-122"/>
                <a:cs typeface="Times New Roman" pitchFamily="18" charset="0"/>
              </a:rPr>
              <a:t>类型</a:t>
            </a:r>
            <a:endParaRPr lang="en-US" altLang="zh-CN" sz="2400" dirty="0" smtClean="0">
              <a:ea typeface="宋体" pitchFamily="2" charset="-122"/>
              <a:cs typeface="Times New Roman" pitchFamily="18" charset="0"/>
            </a:endParaRPr>
          </a:p>
          <a:p>
            <a:pPr marL="342900" indent="-342900">
              <a:buAutoNum type="arabicPeriod"/>
            </a:pPr>
            <a:endParaRPr lang="en-US" altLang="zh-CN" sz="2400" dirty="0" smtClean="0">
              <a:ea typeface="宋体" pitchFamily="2" charset="-122"/>
              <a:cs typeface="Times New Roman" pitchFamily="18" charset="0"/>
            </a:endParaRPr>
          </a:p>
          <a:p>
            <a:pPr marL="342900" indent="-342900">
              <a:buAutoNum type="arabicPeriod"/>
            </a:pPr>
            <a:r>
              <a:rPr lang="zh-CN" altLang="en-US" sz="2400" dirty="0" smtClean="0">
                <a:ea typeface="宋体" pitchFamily="2" charset="-122"/>
                <a:cs typeface="Times New Roman" pitchFamily="18" charset="0"/>
              </a:rPr>
              <a:t>方法的写法</a:t>
            </a:r>
            <a:r>
              <a:rPr lang="en-US" altLang="zh-CN" sz="2400" dirty="0" smtClean="0">
                <a:ea typeface="宋体" pitchFamily="2" charset="-122"/>
                <a:cs typeface="Times New Roman" pitchFamily="18" charset="0"/>
              </a:rPr>
              <a:t>: </a:t>
            </a:r>
          </a:p>
          <a:p>
            <a:pPr marL="342900" indent="-342900"/>
            <a:r>
              <a:rPr lang="zh-CN" altLang="en-US" sz="2400" dirty="0" smtClean="0">
                <a:ea typeface="宋体" pitchFamily="2" charset="-122"/>
                <a:cs typeface="Times New Roman" pitchFamily="18" charset="0"/>
              </a:rPr>
              <a:t>方法的类型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  方法名</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参数名： 参数类型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：返回值类型</a:t>
            </a:r>
            <a:endParaRPr lang="en-US" altLang="zh-CN" sz="2400" dirty="0" smtClean="0">
              <a:ea typeface="宋体" pitchFamily="2" charset="-122"/>
              <a:cs typeface="Times New Roman" pitchFamily="18" charset="0"/>
            </a:endParaRPr>
          </a:p>
          <a:p>
            <a:endParaRPr lang="zh-CN" altLang="en-US" sz="2400" dirty="0">
              <a:ea typeface="宋体" pitchFamily="2" charset="-122"/>
              <a:cs typeface="Times New Roman" pitchFamily="18" charset="0"/>
            </a:endParaRPr>
          </a:p>
        </p:txBody>
      </p:sp>
      <p:cxnSp>
        <p:nvCxnSpPr>
          <p:cNvPr id="18" name="直接箭头连接符 17"/>
          <p:cNvCxnSpPr>
            <a:endCxn id="8" idx="1"/>
          </p:cNvCxnSpPr>
          <p:nvPr/>
        </p:nvCxnSpPr>
        <p:spPr>
          <a:xfrm flipV="1">
            <a:off x="4000496" y="1740890"/>
            <a:ext cx="2443712" cy="8156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059832" y="1489162"/>
            <a:ext cx="2016224" cy="7364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22395" y="27353"/>
            <a:ext cx="3384376" cy="646331"/>
          </a:xfrm>
          <a:prstGeom prst="rect">
            <a:avLst/>
          </a:prstGeom>
          <a:noFill/>
        </p:spPr>
        <p:txBody>
          <a:bodyPr wrap="square" rtlCol="0">
            <a:spAutoFit/>
          </a:bodyPr>
          <a:lstStyle/>
          <a:p>
            <a:r>
              <a:rPr lang="zh-CN" altLang="en-US" sz="3600" b="1" dirty="0" smtClean="0">
                <a:solidFill>
                  <a:srgbClr val="FFFF00"/>
                </a:solidFill>
                <a:ea typeface="宋体" pitchFamily="2" charset="-122"/>
                <a:cs typeface="Times New Roman" pitchFamily="18" charset="0"/>
              </a:rPr>
              <a:t>补充：</a:t>
            </a:r>
            <a:r>
              <a:rPr lang="en-US" altLang="zh-CN" sz="3600" b="1" dirty="0" smtClean="0">
                <a:solidFill>
                  <a:srgbClr val="FFFF00"/>
                </a:solidFill>
                <a:ea typeface="宋体" pitchFamily="2" charset="-122"/>
                <a:cs typeface="Times New Roman" pitchFamily="18" charset="0"/>
              </a:rPr>
              <a:t>UML</a:t>
            </a:r>
            <a:r>
              <a:rPr lang="zh-CN" altLang="en-US" sz="3600" b="1" dirty="0" smtClean="0">
                <a:solidFill>
                  <a:srgbClr val="FFFF00"/>
                </a:solidFill>
                <a:ea typeface="宋体" pitchFamily="2" charset="-122"/>
                <a:cs typeface="Times New Roman" pitchFamily="18" charset="0"/>
              </a:rPr>
              <a:t>类图</a:t>
            </a:r>
            <a:endParaRPr lang="zh-CN" altLang="en-US" sz="3600" b="1" dirty="0">
              <a:solidFill>
                <a:srgbClr val="FFFF00"/>
              </a:solidFill>
              <a:ea typeface="宋体" pitchFamily="2" charset="-122"/>
              <a:cs typeface="Times New Roman" pitchFamily="18" charset="0"/>
            </a:endParaRPr>
          </a:p>
        </p:txBody>
      </p:sp>
    </p:spTree>
    <p:extLst>
      <p:ext uri="{BB962C8B-B14F-4D97-AF65-F5344CB8AC3E}">
        <p14:creationId xmlns:p14="http://schemas.microsoft.com/office/powerpoint/2010/main" val="16537012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57949" y="1556792"/>
            <a:ext cx="2736304" cy="648072"/>
          </a:xfrm>
        </p:spPr>
        <p:txBody>
          <a:bodyPr>
            <a:normAutofit/>
          </a:bodyPr>
          <a:lstStyle/>
          <a:p>
            <a:pPr eaLnBrk="1" hangingPunct="1"/>
            <a:r>
              <a:rPr lang="zh-CN" altLang="en-US" sz="2800" b="1" dirty="0" smtClean="0">
                <a:latin typeface="+mn-lt"/>
                <a:ea typeface="宋体" pitchFamily="2" charset="-122"/>
                <a:cs typeface="Times New Roman" pitchFamily="18" charset="0"/>
              </a:rPr>
              <a:t>源文件布局：</a:t>
            </a:r>
          </a:p>
        </p:txBody>
      </p:sp>
      <p:pic>
        <p:nvPicPr>
          <p:cNvPr id="45059" name="Picture 3"/>
          <p:cNvPicPr>
            <a:picLocks noChangeAspect="1" noChangeArrowheads="1"/>
          </p:cNvPicPr>
          <p:nvPr/>
        </p:nvPicPr>
        <p:blipFill>
          <a:blip r:embed="rId2"/>
          <a:srcRect/>
          <a:stretch>
            <a:fillRect/>
          </a:stretch>
        </p:blipFill>
        <p:spPr bwMode="auto">
          <a:xfrm>
            <a:off x="971600" y="2204864"/>
            <a:ext cx="6553200" cy="4343400"/>
          </a:xfrm>
          <a:prstGeom prst="rect">
            <a:avLst/>
          </a:prstGeom>
          <a:noFill/>
          <a:ln w="9525">
            <a:noFill/>
            <a:miter lim="800000"/>
            <a:headEnd/>
            <a:tailEnd/>
          </a:ln>
        </p:spPr>
      </p:pic>
      <p:sp>
        <p:nvSpPr>
          <p:cNvPr id="4" name="Rectangle 2"/>
          <p:cNvSpPr txBox="1">
            <a:spLocks noChangeArrowheads="1"/>
          </p:cNvSpPr>
          <p:nvPr/>
        </p:nvSpPr>
        <p:spPr>
          <a:xfrm>
            <a:off x="2123728" y="620688"/>
            <a:ext cx="5252194"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—package</a:t>
            </a:r>
            <a:endParaRPr lang="zh-CN" altLang="en-US"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32117256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2514" y="908720"/>
            <a:ext cx="1985624" cy="720080"/>
          </a:xfrm>
        </p:spPr>
        <p:txBody>
          <a:bodyPr>
            <a:normAutofit/>
          </a:bodyPr>
          <a:lstStyle/>
          <a:p>
            <a:pPr eaLnBrk="1" hangingPunct="1"/>
            <a:r>
              <a:rPr lang="zh-CN" altLang="en-US" sz="2800" b="1" dirty="0" smtClean="0">
                <a:latin typeface="宋体" pitchFamily="2" charset="-122"/>
                <a:ea typeface="宋体" pitchFamily="2" charset="-122"/>
                <a:cs typeface="Arial Unicode MS" pitchFamily="34" charset="-122"/>
              </a:rPr>
              <a:t>软件包：</a:t>
            </a:r>
          </a:p>
        </p:txBody>
      </p:sp>
      <p:sp>
        <p:nvSpPr>
          <p:cNvPr id="46083" name="Text Box 3"/>
          <p:cNvSpPr txBox="1">
            <a:spLocks noChangeArrowheads="1"/>
          </p:cNvSpPr>
          <p:nvPr/>
        </p:nvSpPr>
        <p:spPr bwMode="auto">
          <a:xfrm>
            <a:off x="580935" y="1628800"/>
            <a:ext cx="8208962" cy="1631216"/>
          </a:xfrm>
          <a:prstGeom prst="rect">
            <a:avLst/>
          </a:prstGeom>
          <a:noFill/>
          <a:ln w="9525">
            <a:noFill/>
            <a:miter lim="800000"/>
            <a:headEnd/>
            <a:tailEnd/>
          </a:ln>
        </p:spPr>
        <p:txBody>
          <a:bodyPr>
            <a:spAutoFit/>
          </a:bodyPr>
          <a:lstStyle/>
          <a:p>
            <a:pPr marL="342900" indent="-342900" algn="just">
              <a:spcBef>
                <a:spcPct val="50000"/>
              </a:spcBef>
              <a:buFont typeface="Wingdings" pitchFamily="2" charset="2"/>
              <a:buChar char="l"/>
            </a:pPr>
            <a:r>
              <a:rPr lang="zh-CN" altLang="en-US" sz="2000" dirty="0">
                <a:latin typeface="宋体" pitchFamily="2" charset="-122"/>
                <a:ea typeface="宋体" pitchFamily="2" charset="-122"/>
                <a:cs typeface="Arial Unicode MS" pitchFamily="34" charset="-122"/>
              </a:rPr>
              <a:t>包帮助管理大型软件系统：将语义近似的类组织到包</a:t>
            </a:r>
            <a:r>
              <a:rPr lang="zh-CN" altLang="en-US" sz="2000" dirty="0" smtClean="0">
                <a:latin typeface="宋体" pitchFamily="2" charset="-122"/>
                <a:ea typeface="宋体" pitchFamily="2" charset="-122"/>
                <a:cs typeface="Arial Unicode MS" pitchFamily="34" charset="-122"/>
              </a:rPr>
              <a:t>中；解决类命名冲突的问题。</a:t>
            </a:r>
            <a:endParaRPr lang="zh-CN" altLang="en-US" sz="2000" dirty="0">
              <a:latin typeface="宋体" pitchFamily="2" charset="-122"/>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dirty="0">
                <a:latin typeface="宋体" pitchFamily="2" charset="-122"/>
                <a:ea typeface="宋体" pitchFamily="2" charset="-122"/>
                <a:cs typeface="Arial Unicode MS" pitchFamily="34" charset="-122"/>
              </a:rPr>
              <a:t>包可以包含类和子包。</a:t>
            </a:r>
          </a:p>
          <a:p>
            <a:pPr marL="342900" indent="-342900" algn="just">
              <a:spcBef>
                <a:spcPct val="50000"/>
              </a:spcBef>
              <a:buFont typeface="Wingdings" pitchFamily="2" charset="2"/>
              <a:buChar char="l"/>
            </a:pPr>
            <a:r>
              <a:rPr lang="zh-CN" altLang="en-US" sz="2000" dirty="0">
                <a:latin typeface="宋体" pitchFamily="2" charset="-122"/>
                <a:ea typeface="宋体" pitchFamily="2" charset="-122"/>
                <a:cs typeface="Arial Unicode MS" pitchFamily="34" charset="-122"/>
              </a:rPr>
              <a:t>例：某航运软件系统包括：一组域对象、</a:t>
            </a:r>
            <a:r>
              <a:rPr lang="en-US" altLang="zh-CN" sz="2000" dirty="0">
                <a:latin typeface="宋体" pitchFamily="2" charset="-122"/>
                <a:ea typeface="宋体" pitchFamily="2" charset="-122"/>
                <a:cs typeface="Arial Unicode MS" pitchFamily="34" charset="-122"/>
              </a:rPr>
              <a:t>GUI</a:t>
            </a:r>
            <a:r>
              <a:rPr lang="zh-CN" altLang="en-US" sz="2000" dirty="0">
                <a:latin typeface="宋体" pitchFamily="2" charset="-122"/>
                <a:ea typeface="宋体" pitchFamily="2" charset="-122"/>
                <a:cs typeface="Arial Unicode MS" pitchFamily="34" charset="-122"/>
              </a:rPr>
              <a:t>和</a:t>
            </a:r>
            <a:r>
              <a:rPr lang="en-US" altLang="zh-CN" sz="2000" dirty="0">
                <a:latin typeface="宋体" pitchFamily="2" charset="-122"/>
                <a:ea typeface="宋体" pitchFamily="2" charset="-122"/>
                <a:cs typeface="Arial Unicode MS" pitchFamily="34" charset="-122"/>
              </a:rPr>
              <a:t>reports</a:t>
            </a:r>
            <a:r>
              <a:rPr lang="zh-CN" altLang="en-US" sz="2000" dirty="0">
                <a:latin typeface="宋体" pitchFamily="2" charset="-122"/>
                <a:ea typeface="宋体" pitchFamily="2" charset="-122"/>
                <a:cs typeface="Arial Unicode MS" pitchFamily="34" charset="-122"/>
              </a:rPr>
              <a:t>子系统</a:t>
            </a:r>
          </a:p>
        </p:txBody>
      </p:sp>
      <p:pic>
        <p:nvPicPr>
          <p:cNvPr id="46084" name="Picture 4"/>
          <p:cNvPicPr>
            <a:picLocks noChangeAspect="1" noChangeArrowheads="1"/>
          </p:cNvPicPr>
          <p:nvPr/>
        </p:nvPicPr>
        <p:blipFill>
          <a:blip r:embed="rId2"/>
          <a:srcRect/>
          <a:stretch>
            <a:fillRect/>
          </a:stretch>
        </p:blipFill>
        <p:spPr bwMode="auto">
          <a:xfrm>
            <a:off x="707164" y="3645024"/>
            <a:ext cx="7162800" cy="2808287"/>
          </a:xfrm>
          <a:prstGeom prst="rect">
            <a:avLst/>
          </a:prstGeom>
          <a:noFill/>
          <a:ln w="9525">
            <a:noFill/>
            <a:miter lim="800000"/>
            <a:headEnd/>
            <a:tailEnd/>
          </a:ln>
        </p:spPr>
      </p:pic>
    </p:spTree>
    <p:extLst>
      <p:ext uri="{BB962C8B-B14F-4D97-AF65-F5344CB8AC3E}">
        <p14:creationId xmlns:p14="http://schemas.microsoft.com/office/powerpoint/2010/main" val="40213499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23728" y="620688"/>
            <a:ext cx="5252194" cy="762000"/>
          </a:xfrm>
        </p:spPr>
        <p:txBody>
          <a:bodyPr>
            <a:normAutofit/>
          </a:bodyPr>
          <a:lstStyle/>
          <a:p>
            <a:pPr eaLnBrk="1" hangingPunct="1"/>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—package</a:t>
            </a:r>
            <a:endParaRPr lang="zh-CN" altLang="en-US" b="1" dirty="0" smtClean="0">
              <a:solidFill>
                <a:schemeClr val="tx1"/>
              </a:solidFill>
              <a:latin typeface="+mn-lt"/>
              <a:ea typeface="宋体" pitchFamily="2" charset="-122"/>
              <a:cs typeface="Times New Roman" pitchFamily="18" charset="0"/>
            </a:endParaRPr>
          </a:p>
        </p:txBody>
      </p:sp>
      <p:sp>
        <p:nvSpPr>
          <p:cNvPr id="47107" name="Rectangle 3"/>
          <p:cNvSpPr>
            <a:spLocks noGrp="1" noChangeArrowheads="1"/>
          </p:cNvSpPr>
          <p:nvPr>
            <p:ph type="body" idx="1"/>
          </p:nvPr>
        </p:nvSpPr>
        <p:spPr>
          <a:xfrm>
            <a:off x="251520" y="1412776"/>
            <a:ext cx="8640762" cy="5256584"/>
          </a:xfrm>
        </p:spPr>
        <p:txBody>
          <a:bodyPr>
            <a:normAutofit fontScale="92500" lnSpcReduction="10000"/>
          </a:bodyPr>
          <a:lstStyle/>
          <a:p>
            <a:pPr eaLnBrk="1" hangingPunct="1">
              <a:lnSpc>
                <a:spcPct val="90000"/>
              </a:lnSpc>
              <a:buClr>
                <a:schemeClr val="tx1"/>
              </a:buClr>
              <a:buFont typeface="Wingdings" pitchFamily="2" charset="2"/>
              <a:buChar char="l"/>
            </a:pPr>
            <a:r>
              <a:rPr lang="en-US" altLang="zh-CN" sz="2600" dirty="0" smtClean="0">
                <a:ea typeface="宋体" pitchFamily="2" charset="-122"/>
                <a:cs typeface="Times New Roman" pitchFamily="18" charset="0"/>
              </a:rPr>
              <a:t>package</a:t>
            </a:r>
            <a:r>
              <a:rPr lang="zh-CN" altLang="en-US" sz="2600" dirty="0" smtClean="0">
                <a:ea typeface="宋体" pitchFamily="2" charset="-122"/>
                <a:cs typeface="Times New Roman" pitchFamily="18" charset="0"/>
              </a:rPr>
              <a:t>语句作为</a:t>
            </a:r>
            <a:r>
              <a:rPr lang="en-US" altLang="zh-CN" sz="2600" dirty="0" smtClean="0">
                <a:ea typeface="宋体" pitchFamily="2" charset="-122"/>
                <a:cs typeface="Times New Roman" pitchFamily="18" charset="0"/>
              </a:rPr>
              <a:t>Java</a:t>
            </a:r>
            <a:r>
              <a:rPr lang="zh-CN" altLang="en-US" sz="2600" dirty="0" smtClean="0">
                <a:ea typeface="宋体" pitchFamily="2" charset="-122"/>
                <a:cs typeface="Times New Roman" pitchFamily="18" charset="0"/>
              </a:rPr>
              <a:t>源文件的第一条语句，指明该文件中定义的类所在的包。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若缺省该语句，则指定为无名包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。它的格式为：</a:t>
            </a:r>
          </a:p>
          <a:p>
            <a:pPr eaLnBrk="1" hangingPunct="1">
              <a:lnSpc>
                <a:spcPct val="90000"/>
              </a:lnSpc>
              <a:buClr>
                <a:schemeClr val="tx1"/>
              </a:buClr>
              <a:buFontTx/>
              <a:buNone/>
            </a:pPr>
            <a:r>
              <a:rPr lang="zh-CN" altLang="en-US" sz="2600" b="1" dirty="0" smtClean="0">
                <a:ea typeface="宋体" pitchFamily="2" charset="-122"/>
                <a:cs typeface="Times New Roman" pitchFamily="18" charset="0"/>
              </a:rPr>
              <a:t>	</a:t>
            </a:r>
            <a:r>
              <a:rPr lang="en-US" altLang="zh-CN" sz="2600" b="1" dirty="0" smtClean="0">
                <a:solidFill>
                  <a:srgbClr val="0000FF"/>
                </a:solidFill>
                <a:ea typeface="宋体" pitchFamily="2" charset="-122"/>
                <a:cs typeface="Times New Roman" pitchFamily="18" charset="0"/>
              </a:rPr>
              <a:t>package </a:t>
            </a:r>
            <a:r>
              <a:rPr lang="zh-CN" altLang="en-US" sz="2600" b="1" dirty="0" smtClean="0">
                <a:solidFill>
                  <a:srgbClr val="0000FF"/>
                </a:solidFill>
                <a:ea typeface="宋体" pitchFamily="2" charset="-122"/>
                <a:cs typeface="Times New Roman" pitchFamily="18" charset="0"/>
              </a:rPr>
              <a:t>顶层包名</a:t>
            </a:r>
            <a:r>
              <a:rPr lang="en-US" altLang="zh-CN" sz="2600" b="1" dirty="0" smtClean="0">
                <a:solidFill>
                  <a:srgbClr val="0000FF"/>
                </a:solidFill>
                <a:ea typeface="宋体" pitchFamily="2" charset="-122"/>
                <a:cs typeface="Times New Roman" pitchFamily="18" charset="0"/>
              </a:rPr>
              <a:t>.</a:t>
            </a:r>
            <a:r>
              <a:rPr lang="zh-CN" altLang="en-US" sz="2600" b="1" dirty="0" smtClean="0">
                <a:solidFill>
                  <a:srgbClr val="0000FF"/>
                </a:solidFill>
                <a:ea typeface="宋体" pitchFamily="2" charset="-122"/>
                <a:cs typeface="Times New Roman" pitchFamily="18" charset="0"/>
              </a:rPr>
              <a:t>子包名</a:t>
            </a:r>
            <a:r>
              <a:rPr lang="en-US" altLang="zh-CN" sz="2600" b="1" dirty="0" smtClean="0">
                <a:solidFill>
                  <a:srgbClr val="0000FF"/>
                </a:solidFill>
                <a:ea typeface="宋体" pitchFamily="2" charset="-122"/>
                <a:cs typeface="Times New Roman" pitchFamily="18" charset="0"/>
              </a:rPr>
              <a:t> ;</a:t>
            </a:r>
          </a:p>
          <a:p>
            <a:pPr eaLnBrk="1" hangingPunct="1">
              <a:lnSpc>
                <a:spcPct val="110000"/>
              </a:lnSpc>
              <a:spcBef>
                <a:spcPts val="0"/>
              </a:spcBef>
              <a:buClr>
                <a:schemeClr val="tx1"/>
              </a:buClr>
              <a:buFontTx/>
              <a:buNone/>
            </a:pPr>
            <a:r>
              <a:rPr lang="en-US" altLang="zh-CN" sz="2600" b="1" dirty="0" smtClean="0">
                <a:ea typeface="宋体" pitchFamily="2" charset="-122"/>
                <a:cs typeface="Times New Roman" pitchFamily="18" charset="0"/>
              </a:rPr>
              <a:t>	</a:t>
            </a:r>
            <a:r>
              <a:rPr lang="zh-CN" altLang="en-US" sz="2600" b="1" dirty="0" smtClean="0">
                <a:ea typeface="宋体" pitchFamily="2" charset="-122"/>
                <a:cs typeface="Times New Roman" pitchFamily="18" charset="0"/>
              </a:rPr>
              <a:t>举例：</a:t>
            </a:r>
            <a:r>
              <a:rPr lang="en-US" altLang="zh-CN" sz="2600" dirty="0" smtClean="0">
                <a:ea typeface="宋体" pitchFamily="2" charset="-122"/>
                <a:cs typeface="Times New Roman" pitchFamily="18" charset="0"/>
              </a:rPr>
              <a:t>pack\Test.java</a:t>
            </a:r>
          </a:p>
          <a:p>
            <a:pPr eaLnBrk="1" hangingPunct="1">
              <a:lnSpc>
                <a:spcPct val="110000"/>
              </a:lnSpc>
              <a:spcBef>
                <a:spcPts val="0"/>
              </a:spcBef>
              <a:buClr>
                <a:schemeClr val="tx1"/>
              </a:buClr>
              <a:buFontTx/>
              <a:buNone/>
            </a:pPr>
            <a:r>
              <a:rPr lang="en-US" altLang="zh-CN" sz="2600" b="1" dirty="0" smtClean="0">
                <a:solidFill>
                  <a:schemeClr val="accent2"/>
                </a:solidFill>
                <a:ea typeface="宋体" pitchFamily="2" charset="-122"/>
                <a:cs typeface="Times New Roman" pitchFamily="18" charset="0"/>
              </a:rPr>
              <a:t>	</a:t>
            </a:r>
            <a:r>
              <a:rPr lang="en-US" altLang="zh-CN" sz="2600" b="1" dirty="0" smtClean="0">
                <a:solidFill>
                  <a:schemeClr val="hlink"/>
                </a:solidFill>
                <a:ea typeface="宋体" pitchFamily="2" charset="-122"/>
                <a:cs typeface="Times New Roman" pitchFamily="18" charset="0"/>
              </a:rPr>
              <a:t>	</a:t>
            </a:r>
            <a:r>
              <a:rPr lang="en-US" altLang="zh-CN" sz="2600" dirty="0" smtClean="0">
                <a:solidFill>
                  <a:srgbClr val="C00000"/>
                </a:solidFill>
                <a:ea typeface="宋体" pitchFamily="2" charset="-122"/>
                <a:cs typeface="Times New Roman" pitchFamily="18" charset="0"/>
              </a:rPr>
              <a:t>package p1;    //</a:t>
            </a:r>
            <a:r>
              <a:rPr lang="zh-CN" altLang="en-US" sz="2600" dirty="0" smtClean="0">
                <a:solidFill>
                  <a:srgbClr val="C00000"/>
                </a:solidFill>
                <a:ea typeface="宋体" pitchFamily="2" charset="-122"/>
                <a:cs typeface="Times New Roman" pitchFamily="18" charset="0"/>
              </a:rPr>
              <a:t>指定类</a:t>
            </a:r>
            <a:r>
              <a:rPr lang="en-US" altLang="zh-CN" sz="2600" dirty="0" smtClean="0">
                <a:solidFill>
                  <a:srgbClr val="C00000"/>
                </a:solidFill>
                <a:ea typeface="宋体" pitchFamily="2" charset="-122"/>
                <a:cs typeface="Times New Roman" pitchFamily="18" charset="0"/>
              </a:rPr>
              <a:t>Test</a:t>
            </a:r>
            <a:r>
              <a:rPr lang="zh-CN" altLang="en-US" sz="2600" dirty="0" smtClean="0">
                <a:solidFill>
                  <a:srgbClr val="C00000"/>
                </a:solidFill>
                <a:ea typeface="宋体" pitchFamily="2" charset="-122"/>
                <a:cs typeface="Times New Roman" pitchFamily="18" charset="0"/>
              </a:rPr>
              <a:t>属于包</a:t>
            </a:r>
            <a:r>
              <a:rPr lang="en-US" altLang="zh-CN" sz="2600" dirty="0" smtClean="0">
                <a:solidFill>
                  <a:srgbClr val="C00000"/>
                </a:solidFill>
                <a:ea typeface="宋体" pitchFamily="2" charset="-122"/>
                <a:cs typeface="Times New Roman" pitchFamily="18" charset="0"/>
              </a:rPr>
              <a:t>p1</a:t>
            </a:r>
          </a:p>
          <a:p>
            <a:pPr eaLnBrk="1" hangingPunct="1">
              <a:lnSpc>
                <a:spcPct val="11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public class Test{</a:t>
            </a:r>
          </a:p>
          <a:p>
            <a:pPr eaLnBrk="1" hangingPunct="1">
              <a:lnSpc>
                <a:spcPct val="11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public void display(){</a:t>
            </a:r>
          </a:p>
          <a:p>
            <a:pPr eaLnBrk="1" hangingPunct="1">
              <a:lnSpc>
                <a:spcPct val="11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a:t>
            </a:r>
            <a:r>
              <a:rPr lang="en-US" altLang="zh-CN" sz="2600" dirty="0" err="1" smtClean="0">
                <a:solidFill>
                  <a:srgbClr val="C00000"/>
                </a:solidFill>
                <a:ea typeface="宋体" pitchFamily="2" charset="-122"/>
                <a:cs typeface="Times New Roman" pitchFamily="18" charset="0"/>
              </a:rPr>
              <a:t>System.out.println</a:t>
            </a:r>
            <a:r>
              <a:rPr lang="en-US" altLang="zh-CN" sz="2600" dirty="0" smtClean="0">
                <a:solidFill>
                  <a:srgbClr val="C00000"/>
                </a:solidFill>
                <a:ea typeface="宋体" pitchFamily="2" charset="-122"/>
                <a:cs typeface="Times New Roman" pitchFamily="18" charset="0"/>
              </a:rPr>
              <a:t>("in  method display()");</a:t>
            </a:r>
          </a:p>
          <a:p>
            <a:pPr eaLnBrk="1" hangingPunct="1">
              <a:lnSpc>
                <a:spcPct val="11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a:t>
            </a:r>
          </a:p>
          <a:p>
            <a:pPr eaLnBrk="1" hangingPunct="1">
              <a:lnSpc>
                <a:spcPct val="11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a:t>
            </a:r>
          </a:p>
          <a:p>
            <a:pPr eaLnBrk="1" hangingPunct="1">
              <a:lnSpc>
                <a:spcPct val="90000"/>
              </a:lnSpc>
              <a:spcBef>
                <a:spcPct val="50000"/>
              </a:spcBef>
              <a:buClr>
                <a:schemeClr val="tx1"/>
              </a:buClr>
              <a:buFont typeface="Wingdings" pitchFamily="2" charset="2"/>
              <a:buChar char="l"/>
            </a:pPr>
            <a:r>
              <a:rPr lang="zh-CN" altLang="en-US" sz="2400" b="1" dirty="0" smtClean="0">
                <a:ea typeface="宋体" pitchFamily="2" charset="-122"/>
                <a:cs typeface="Times New Roman" pitchFamily="18" charset="0"/>
              </a:rPr>
              <a:t>包对应于文件系统的目录，</a:t>
            </a:r>
            <a:r>
              <a:rPr lang="en-US" altLang="zh-CN" sz="2400" b="1" dirty="0" smtClean="0">
                <a:ea typeface="宋体" pitchFamily="2" charset="-122"/>
                <a:cs typeface="Times New Roman" pitchFamily="18" charset="0"/>
              </a:rPr>
              <a:t>package</a:t>
            </a:r>
            <a:r>
              <a:rPr lang="zh-CN" altLang="en-US" sz="2400" b="1" dirty="0" smtClean="0">
                <a:ea typeface="宋体" pitchFamily="2" charset="-122"/>
                <a:cs typeface="Times New Roman" pitchFamily="18" charset="0"/>
              </a:rPr>
              <a:t>语句中，用</a:t>
            </a:r>
            <a:r>
              <a:rPr lang="zh-CN" altLang="en-US" sz="2400" b="1" dirty="0" smtClean="0">
                <a:solidFill>
                  <a:schemeClr val="tx2"/>
                </a:solidFill>
                <a:ea typeface="宋体" pitchFamily="2" charset="-122"/>
                <a:cs typeface="Times New Roman" pitchFamily="18" charset="0"/>
              </a:rPr>
              <a:t> “</a:t>
            </a:r>
            <a:r>
              <a:rPr lang="en-US" altLang="zh-CN" sz="2400" b="1" dirty="0" smtClean="0">
                <a:solidFill>
                  <a:schemeClr val="tx2"/>
                </a:solidFill>
                <a:ea typeface="宋体" pitchFamily="2" charset="-122"/>
                <a:cs typeface="Times New Roman" pitchFamily="18" charset="0"/>
              </a:rPr>
              <a:t>.</a:t>
            </a:r>
            <a:r>
              <a:rPr lang="zh-CN" altLang="en-US" sz="2400" b="1" dirty="0">
                <a:ea typeface="宋体" pitchFamily="2" charset="-122"/>
                <a:cs typeface="Times New Roman" pitchFamily="18" charset="0"/>
              </a:rPr>
              <a:t>”</a:t>
            </a:r>
            <a:r>
              <a:rPr lang="en-US" altLang="zh-CN" sz="2400" b="1" dirty="0" smtClean="0">
                <a:ea typeface="宋体" pitchFamily="2" charset="-122"/>
                <a:cs typeface="Times New Roman" pitchFamily="18" charset="0"/>
              </a:rPr>
              <a:t> </a:t>
            </a:r>
            <a:r>
              <a:rPr lang="zh-CN" altLang="en-US" sz="2400" b="1" dirty="0" smtClean="0">
                <a:ea typeface="宋体" pitchFamily="2" charset="-122"/>
                <a:cs typeface="Times New Roman" pitchFamily="18" charset="0"/>
              </a:rPr>
              <a:t>来指明包</a:t>
            </a:r>
            <a:r>
              <a:rPr lang="en-US" altLang="zh-CN" sz="2400" b="1" dirty="0" smtClean="0">
                <a:ea typeface="宋体" pitchFamily="2" charset="-122"/>
                <a:cs typeface="Times New Roman" pitchFamily="18" charset="0"/>
              </a:rPr>
              <a:t>(</a:t>
            </a:r>
            <a:r>
              <a:rPr lang="zh-CN" altLang="en-US" sz="2400" b="1" dirty="0" smtClean="0">
                <a:ea typeface="宋体" pitchFamily="2" charset="-122"/>
                <a:cs typeface="Times New Roman" pitchFamily="18" charset="0"/>
              </a:rPr>
              <a:t>目录</a:t>
            </a:r>
            <a:r>
              <a:rPr lang="en-US" altLang="zh-CN" sz="2400" b="1" dirty="0" smtClean="0">
                <a:ea typeface="宋体" pitchFamily="2" charset="-122"/>
                <a:cs typeface="Times New Roman" pitchFamily="18" charset="0"/>
              </a:rPr>
              <a:t>)</a:t>
            </a:r>
            <a:r>
              <a:rPr lang="zh-CN" altLang="en-US" sz="2400" b="1" dirty="0" smtClean="0">
                <a:ea typeface="宋体" pitchFamily="2" charset="-122"/>
                <a:cs typeface="Times New Roman" pitchFamily="18" charset="0"/>
              </a:rPr>
              <a:t>的层次；</a:t>
            </a:r>
          </a:p>
          <a:p>
            <a:pPr eaLnBrk="1" hangingPunct="1">
              <a:lnSpc>
                <a:spcPct val="90000"/>
              </a:lnSpc>
              <a:spcBef>
                <a:spcPct val="50000"/>
              </a:spcBef>
              <a:buClr>
                <a:schemeClr val="tx1"/>
              </a:buClr>
              <a:buFont typeface="Wingdings" pitchFamily="2" charset="2"/>
              <a:buChar char="l"/>
            </a:pPr>
            <a:r>
              <a:rPr lang="zh-CN" altLang="en-US" sz="2400" b="1" dirty="0" smtClean="0">
                <a:ea typeface="宋体" pitchFamily="2" charset="-122"/>
                <a:cs typeface="Times New Roman" pitchFamily="18" charset="0"/>
              </a:rPr>
              <a:t>包通常用小写单词，类名首字母通常大写。</a:t>
            </a:r>
          </a:p>
        </p:txBody>
      </p:sp>
    </p:spTree>
    <p:extLst>
      <p:ext uri="{BB962C8B-B14F-4D97-AF65-F5344CB8AC3E}">
        <p14:creationId xmlns:p14="http://schemas.microsoft.com/office/powerpoint/2010/main" val="32975201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51720" y="692696"/>
            <a:ext cx="5364120" cy="720080"/>
          </a:xfrm>
        </p:spPr>
        <p:txBody>
          <a:bodyPr>
            <a:normAutofit/>
          </a:bodyPr>
          <a:lstStyle/>
          <a:p>
            <a:pPr eaLnBrk="1" hangingPunct="1"/>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—import</a:t>
            </a:r>
            <a:endParaRPr lang="zh-CN" altLang="en-US" b="1" dirty="0" smtClean="0">
              <a:latin typeface="+mn-lt"/>
              <a:ea typeface="宋体" pitchFamily="2" charset="-122"/>
              <a:cs typeface="Times New Roman" pitchFamily="18" charset="0"/>
            </a:endParaRPr>
          </a:p>
        </p:txBody>
      </p:sp>
      <p:sp>
        <p:nvSpPr>
          <p:cNvPr id="49155" name="Rectangle 3"/>
          <p:cNvSpPr>
            <a:spLocks noGrp="1" noChangeArrowheads="1"/>
          </p:cNvSpPr>
          <p:nvPr>
            <p:ph type="body" idx="1"/>
          </p:nvPr>
        </p:nvSpPr>
        <p:spPr>
          <a:xfrm>
            <a:off x="340404" y="1412776"/>
            <a:ext cx="8785671" cy="5229226"/>
          </a:xfrm>
        </p:spPr>
        <p:txBody>
          <a:bodyPr>
            <a:normAutofit fontScale="62500" lnSpcReduction="20000"/>
          </a:bodyPr>
          <a:lstStyle/>
          <a:p>
            <a:pPr>
              <a:lnSpc>
                <a:spcPct val="170000"/>
              </a:lnSpc>
              <a:buClr>
                <a:schemeClr val="tx1"/>
              </a:buClr>
              <a:buFont typeface="Wingdings" pitchFamily="2" charset="2"/>
              <a:buChar char="l"/>
            </a:pPr>
            <a:r>
              <a:rPr lang="zh-CN" altLang="en-US" sz="3800" dirty="0" smtClean="0">
                <a:ea typeface="宋体" pitchFamily="2" charset="-122"/>
                <a:cs typeface="Times New Roman" pitchFamily="18" charset="0"/>
              </a:rPr>
              <a:t>为使用定义在不同包中的</a:t>
            </a:r>
            <a:r>
              <a:rPr lang="en-US" altLang="zh-CN" sz="3800" dirty="0" smtClean="0">
                <a:ea typeface="宋体" pitchFamily="2" charset="-122"/>
                <a:cs typeface="Times New Roman" pitchFamily="18" charset="0"/>
              </a:rPr>
              <a:t>Java</a:t>
            </a:r>
            <a:r>
              <a:rPr lang="zh-CN" altLang="en-US" sz="3800" dirty="0" smtClean="0">
                <a:ea typeface="宋体" pitchFamily="2" charset="-122"/>
                <a:cs typeface="Times New Roman" pitchFamily="18" charset="0"/>
              </a:rPr>
              <a:t>类，需用</a:t>
            </a:r>
            <a:r>
              <a:rPr lang="en-US" altLang="zh-CN" sz="3800" dirty="0" smtClean="0">
                <a:ea typeface="宋体" pitchFamily="2" charset="-122"/>
                <a:cs typeface="Times New Roman" pitchFamily="18" charset="0"/>
              </a:rPr>
              <a:t>import</a:t>
            </a:r>
            <a:r>
              <a:rPr lang="zh-CN" altLang="en-US" sz="3800" dirty="0" smtClean="0">
                <a:ea typeface="宋体" pitchFamily="2" charset="-122"/>
                <a:cs typeface="Times New Roman" pitchFamily="18" charset="0"/>
              </a:rPr>
              <a:t>语句来引入</a:t>
            </a:r>
            <a:r>
              <a:rPr lang="zh-CN" altLang="en-US" sz="3800" dirty="0">
                <a:ea typeface="宋体" pitchFamily="2" charset="-122"/>
              </a:rPr>
              <a:t>指定包层次下</a:t>
            </a:r>
            <a:r>
              <a:rPr lang="zh-CN" altLang="en-US" sz="3800" dirty="0" smtClean="0">
                <a:ea typeface="宋体" pitchFamily="2" charset="-122"/>
                <a:cs typeface="Times New Roman" pitchFamily="18" charset="0"/>
              </a:rPr>
              <a:t>所需要的类</a:t>
            </a:r>
            <a:r>
              <a:rPr lang="zh-CN" altLang="en-US" sz="3800" dirty="0">
                <a:ea typeface="宋体" pitchFamily="2" charset="-122"/>
              </a:rPr>
              <a:t>或全部类</a:t>
            </a:r>
            <a:r>
              <a:rPr lang="en-US" altLang="zh-CN" sz="3800" dirty="0" smtClean="0">
                <a:ea typeface="宋体" pitchFamily="2" charset="-122"/>
              </a:rPr>
              <a:t>(.*)</a:t>
            </a:r>
            <a:r>
              <a:rPr lang="zh-CN" altLang="en-US" sz="3800" dirty="0" smtClean="0">
                <a:ea typeface="宋体" pitchFamily="2" charset="-122"/>
              </a:rPr>
              <a:t>。</a:t>
            </a:r>
            <a:r>
              <a:rPr lang="en-US" altLang="zh-CN" sz="3800" dirty="0" smtClean="0">
                <a:solidFill>
                  <a:srgbClr val="C00000"/>
                </a:solidFill>
                <a:ea typeface="宋体" pitchFamily="2" charset="-122"/>
                <a:cs typeface="Times New Roman" pitchFamily="18" charset="0"/>
              </a:rPr>
              <a:t>import</a:t>
            </a:r>
            <a:r>
              <a:rPr lang="zh-CN" altLang="en-US" sz="3800" dirty="0" smtClean="0">
                <a:solidFill>
                  <a:srgbClr val="C00000"/>
                </a:solidFill>
                <a:ea typeface="宋体" pitchFamily="2" charset="-122"/>
                <a:cs typeface="Times New Roman" pitchFamily="18" charset="0"/>
              </a:rPr>
              <a:t>语句告诉编译器到哪里去寻找类。</a:t>
            </a:r>
            <a:endParaRPr lang="en-US" altLang="zh-CN" sz="3800" dirty="0" smtClean="0">
              <a:solidFill>
                <a:srgbClr val="C00000"/>
              </a:solidFill>
              <a:ea typeface="宋体" pitchFamily="2" charset="-122"/>
              <a:cs typeface="Times New Roman" pitchFamily="18" charset="0"/>
            </a:endParaRPr>
          </a:p>
          <a:p>
            <a:pPr>
              <a:lnSpc>
                <a:spcPct val="170000"/>
              </a:lnSpc>
              <a:buClr>
                <a:schemeClr val="tx1"/>
              </a:buClr>
              <a:buFont typeface="Wingdings" pitchFamily="2" charset="2"/>
              <a:buChar char="l"/>
            </a:pPr>
            <a:r>
              <a:rPr lang="zh-CN" altLang="en-US" sz="3600" b="1" dirty="0" smtClean="0">
                <a:ea typeface="宋体" pitchFamily="2" charset="-122"/>
                <a:cs typeface="Times New Roman" pitchFamily="18" charset="0"/>
              </a:rPr>
              <a:t>语法格式：</a:t>
            </a:r>
          </a:p>
          <a:p>
            <a:pPr eaLnBrk="1" hangingPunct="1">
              <a:lnSpc>
                <a:spcPct val="90000"/>
              </a:lnSpc>
              <a:buClr>
                <a:schemeClr val="tx1"/>
              </a:buClr>
              <a:buFontTx/>
              <a:buNone/>
            </a:pPr>
            <a:r>
              <a:rPr lang="zh-CN" altLang="en-US" sz="3600" b="1" dirty="0" smtClean="0">
                <a:ea typeface="宋体" pitchFamily="2" charset="-122"/>
                <a:cs typeface="Times New Roman" pitchFamily="18" charset="0"/>
              </a:rPr>
              <a:t>	</a:t>
            </a:r>
            <a:r>
              <a:rPr lang="en-US" altLang="zh-CN" sz="3800" b="1" dirty="0" smtClean="0">
                <a:solidFill>
                  <a:schemeClr val="folHlink"/>
                </a:solidFill>
                <a:ea typeface="宋体" pitchFamily="2" charset="-122"/>
                <a:cs typeface="Times New Roman" pitchFamily="18" charset="0"/>
              </a:rPr>
              <a:t>import  </a:t>
            </a:r>
            <a:r>
              <a:rPr lang="zh-CN" altLang="en-US" sz="3800" b="1" dirty="0" smtClean="0">
                <a:solidFill>
                  <a:schemeClr val="folHlink"/>
                </a:solidFill>
                <a:ea typeface="宋体" pitchFamily="2" charset="-122"/>
                <a:cs typeface="Times New Roman" pitchFamily="18" charset="0"/>
              </a:rPr>
              <a:t>包名</a:t>
            </a:r>
            <a:r>
              <a:rPr lang="en-US" altLang="zh-CN" sz="3800" b="1" dirty="0" smtClean="0">
                <a:solidFill>
                  <a:schemeClr val="folHlink"/>
                </a:solidFill>
                <a:ea typeface="宋体" pitchFamily="2" charset="-122"/>
                <a:cs typeface="Times New Roman" pitchFamily="18" charset="0"/>
              </a:rPr>
              <a:t>[.</a:t>
            </a:r>
            <a:r>
              <a:rPr lang="zh-CN" altLang="en-US" sz="3800" b="1" dirty="0" smtClean="0">
                <a:solidFill>
                  <a:schemeClr val="folHlink"/>
                </a:solidFill>
                <a:ea typeface="宋体" pitchFamily="2" charset="-122"/>
                <a:cs typeface="Times New Roman" pitchFamily="18" charset="0"/>
              </a:rPr>
              <a:t>子包名</a:t>
            </a:r>
            <a:r>
              <a:rPr lang="en-US" altLang="zh-CN" sz="3800" b="1" dirty="0" smtClean="0">
                <a:solidFill>
                  <a:schemeClr val="folHlink"/>
                </a:solidFill>
                <a:ea typeface="宋体" pitchFamily="2" charset="-122"/>
                <a:cs typeface="Times New Roman" pitchFamily="18" charset="0"/>
              </a:rPr>
              <a:t>…]. &lt;</a:t>
            </a:r>
            <a:r>
              <a:rPr lang="zh-CN" altLang="en-US" sz="3800" b="1" dirty="0" smtClean="0">
                <a:solidFill>
                  <a:schemeClr val="folHlink"/>
                </a:solidFill>
                <a:ea typeface="宋体" pitchFamily="2" charset="-122"/>
                <a:cs typeface="Times New Roman" pitchFamily="18" charset="0"/>
              </a:rPr>
              <a:t>类名 </a:t>
            </a:r>
            <a:r>
              <a:rPr lang="en-US" altLang="zh-CN" sz="3800" b="1" dirty="0" smtClean="0">
                <a:solidFill>
                  <a:schemeClr val="folHlink"/>
                </a:solidFill>
                <a:ea typeface="宋体" pitchFamily="2" charset="-122"/>
                <a:cs typeface="Times New Roman" pitchFamily="18" charset="0"/>
              </a:rPr>
              <a:t>|*&gt;</a:t>
            </a:r>
          </a:p>
          <a:p>
            <a:pPr eaLnBrk="1" hangingPunct="1">
              <a:lnSpc>
                <a:spcPct val="90000"/>
              </a:lnSpc>
              <a:spcBef>
                <a:spcPct val="50000"/>
              </a:spcBef>
              <a:buClr>
                <a:schemeClr val="tx1"/>
              </a:buClr>
              <a:buFont typeface="Wingdings" pitchFamily="2" charset="2"/>
              <a:buChar char="l"/>
            </a:pPr>
            <a:r>
              <a:rPr lang="zh-CN" altLang="en-US" sz="3600" b="1" dirty="0" smtClean="0">
                <a:ea typeface="宋体" pitchFamily="2" charset="-122"/>
                <a:cs typeface="Times New Roman" pitchFamily="18" charset="0"/>
              </a:rPr>
              <a:t>应用举例：</a:t>
            </a:r>
            <a:r>
              <a:rPr lang="zh-CN" altLang="en-US" sz="2600" b="1" dirty="0" smtClean="0">
                <a:ea typeface="宋体" pitchFamily="2" charset="-122"/>
                <a:cs typeface="Times New Roman" pitchFamily="18" charset="0"/>
              </a:rPr>
              <a:t> </a:t>
            </a:r>
          </a:p>
          <a:p>
            <a:pPr eaLnBrk="1" hangingPunct="1">
              <a:lnSpc>
                <a:spcPct val="120000"/>
              </a:lnSpc>
              <a:spcBef>
                <a:spcPct val="40000"/>
              </a:spcBef>
              <a:buClr>
                <a:schemeClr val="tx1"/>
              </a:buClr>
              <a:buFontTx/>
              <a:buNone/>
            </a:pPr>
            <a:r>
              <a:rPr lang="zh-CN" altLang="en-US" sz="2900" b="1" dirty="0" smtClean="0">
                <a:solidFill>
                  <a:srgbClr val="CCFF99"/>
                </a:solidFill>
                <a:ea typeface="宋体" pitchFamily="2" charset="-122"/>
                <a:cs typeface="Times New Roman" pitchFamily="18" charset="0"/>
              </a:rPr>
              <a:t>	</a:t>
            </a:r>
            <a:r>
              <a:rPr lang="en-US" altLang="zh-CN" sz="2900" b="1" dirty="0" smtClean="0">
                <a:solidFill>
                  <a:srgbClr val="FF5050"/>
                </a:solidFill>
                <a:ea typeface="宋体" pitchFamily="2" charset="-122"/>
                <a:cs typeface="Times New Roman" pitchFamily="18" charset="0"/>
              </a:rPr>
              <a:t>import  p1.Test;   </a:t>
            </a:r>
            <a:r>
              <a:rPr lang="en-US" altLang="zh-CN" sz="3200" b="1" dirty="0" smtClean="0">
                <a:solidFill>
                  <a:schemeClr val="folHlink"/>
                </a:solidFill>
                <a:ea typeface="宋体" pitchFamily="2" charset="-122"/>
                <a:cs typeface="Times New Roman" pitchFamily="18" charset="0"/>
              </a:rPr>
              <a:t>//import p1.*;</a:t>
            </a:r>
            <a:r>
              <a:rPr lang="zh-CN" altLang="en-US" sz="3200" b="1" dirty="0" smtClean="0">
                <a:solidFill>
                  <a:schemeClr val="folHlink"/>
                </a:solidFill>
                <a:ea typeface="宋体" pitchFamily="2" charset="-122"/>
                <a:cs typeface="Times New Roman" pitchFamily="18" charset="0"/>
              </a:rPr>
              <a:t>表示引入</a:t>
            </a:r>
            <a:r>
              <a:rPr lang="en-US" altLang="zh-CN" sz="3200" b="1" dirty="0" smtClean="0">
                <a:solidFill>
                  <a:schemeClr val="folHlink"/>
                </a:solidFill>
                <a:ea typeface="宋体" pitchFamily="2" charset="-122"/>
                <a:cs typeface="Times New Roman" pitchFamily="18" charset="0"/>
              </a:rPr>
              <a:t>p1</a:t>
            </a:r>
            <a:r>
              <a:rPr lang="zh-CN" altLang="en-US" sz="3200" b="1" dirty="0" smtClean="0">
                <a:solidFill>
                  <a:schemeClr val="folHlink"/>
                </a:solidFill>
                <a:ea typeface="宋体" pitchFamily="2" charset="-122"/>
                <a:cs typeface="Times New Roman" pitchFamily="18" charset="0"/>
              </a:rPr>
              <a:t>包中的所有类</a:t>
            </a:r>
          </a:p>
          <a:p>
            <a:pPr eaLnBrk="1" hangingPunct="1">
              <a:lnSpc>
                <a:spcPct val="120000"/>
              </a:lnSpc>
              <a:spcBef>
                <a:spcPct val="0"/>
              </a:spcBef>
              <a:buClr>
                <a:schemeClr val="tx1"/>
              </a:buClr>
              <a:buFontTx/>
              <a:buNone/>
            </a:pPr>
            <a:r>
              <a:rPr lang="zh-CN" altLang="en-US" sz="2900" b="1" dirty="0" smtClean="0">
                <a:solidFill>
                  <a:srgbClr val="FF5050"/>
                </a:solidFill>
                <a:ea typeface="宋体" pitchFamily="2" charset="-122"/>
                <a:cs typeface="Times New Roman" pitchFamily="18" charset="0"/>
              </a:rPr>
              <a:t>	</a:t>
            </a:r>
            <a:r>
              <a:rPr lang="en-US" altLang="zh-CN" sz="2900" b="1" dirty="0" smtClean="0">
                <a:solidFill>
                  <a:srgbClr val="FF5050"/>
                </a:solidFill>
                <a:ea typeface="宋体" pitchFamily="2" charset="-122"/>
                <a:cs typeface="Times New Roman" pitchFamily="18" charset="0"/>
              </a:rPr>
              <a:t>public class </a:t>
            </a:r>
            <a:r>
              <a:rPr lang="en-US" altLang="zh-CN" sz="2900" b="1" dirty="0" err="1" smtClean="0">
                <a:solidFill>
                  <a:srgbClr val="FF5050"/>
                </a:solidFill>
                <a:ea typeface="宋体" pitchFamily="2" charset="-122"/>
                <a:cs typeface="Times New Roman" pitchFamily="18" charset="0"/>
              </a:rPr>
              <a:t>TestPackage</a:t>
            </a:r>
            <a:r>
              <a:rPr lang="en-US" altLang="zh-CN" sz="2900" b="1" dirty="0" smtClean="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public static void main(String </a:t>
            </a:r>
            <a:r>
              <a:rPr lang="en-US" altLang="zh-CN" sz="2900" b="1" dirty="0" err="1" smtClean="0">
                <a:solidFill>
                  <a:srgbClr val="FF5050"/>
                </a:solidFill>
                <a:ea typeface="宋体" pitchFamily="2" charset="-122"/>
                <a:cs typeface="Times New Roman" pitchFamily="18" charset="0"/>
              </a:rPr>
              <a:t>args</a:t>
            </a:r>
            <a:r>
              <a:rPr lang="en-US" altLang="zh-CN" sz="2900" b="1" dirty="0" smtClean="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Test t = new Test();          </a:t>
            </a:r>
            <a:r>
              <a:rPr lang="en-US" altLang="zh-CN" sz="3200" b="1" dirty="0" smtClean="0">
                <a:solidFill>
                  <a:schemeClr val="folHlink"/>
                </a:solidFill>
                <a:ea typeface="宋体" pitchFamily="2" charset="-122"/>
                <a:cs typeface="Times New Roman" pitchFamily="18" charset="0"/>
              </a:rPr>
              <a:t>//Test</a:t>
            </a:r>
            <a:r>
              <a:rPr lang="zh-CN" altLang="en-US" sz="3200" b="1" dirty="0" smtClean="0">
                <a:solidFill>
                  <a:schemeClr val="folHlink"/>
                </a:solidFill>
                <a:ea typeface="宋体" pitchFamily="2" charset="-122"/>
                <a:cs typeface="Times New Roman" pitchFamily="18" charset="0"/>
              </a:rPr>
              <a:t>类在</a:t>
            </a:r>
            <a:r>
              <a:rPr lang="en-US" altLang="zh-CN" sz="3200" b="1" dirty="0" smtClean="0">
                <a:solidFill>
                  <a:schemeClr val="folHlink"/>
                </a:solidFill>
                <a:ea typeface="宋体" pitchFamily="2" charset="-122"/>
                <a:cs typeface="Times New Roman" pitchFamily="18" charset="0"/>
              </a:rPr>
              <a:t>p1</a:t>
            </a:r>
            <a:r>
              <a:rPr lang="zh-CN" altLang="en-US" sz="3200" b="1" dirty="0" smtClean="0">
                <a:solidFill>
                  <a:schemeClr val="folHlink"/>
                </a:solidFill>
                <a:ea typeface="宋体" pitchFamily="2" charset="-122"/>
                <a:cs typeface="Times New Roman" pitchFamily="18" charset="0"/>
              </a:rPr>
              <a:t>包中定义</a:t>
            </a:r>
          </a:p>
          <a:p>
            <a:pPr eaLnBrk="1" hangingPunct="1">
              <a:lnSpc>
                <a:spcPct val="120000"/>
              </a:lnSpc>
              <a:spcBef>
                <a:spcPct val="0"/>
              </a:spcBef>
              <a:buClr>
                <a:schemeClr val="tx1"/>
              </a:buClr>
              <a:buFontTx/>
              <a:buNone/>
            </a:pPr>
            <a:r>
              <a:rPr lang="zh-CN" altLang="en-US" sz="2900" b="1" dirty="0" smtClean="0">
                <a:solidFill>
                  <a:srgbClr val="FF5050"/>
                </a:solidFill>
                <a:ea typeface="宋体" pitchFamily="2" charset="-122"/>
                <a:cs typeface="Times New Roman" pitchFamily="18" charset="0"/>
              </a:rPr>
              <a:t>		          </a:t>
            </a:r>
            <a:r>
              <a:rPr lang="en-US" altLang="zh-CN" sz="2900" b="1" dirty="0" err="1" smtClean="0">
                <a:solidFill>
                  <a:srgbClr val="FF5050"/>
                </a:solidFill>
                <a:ea typeface="宋体" pitchFamily="2" charset="-122"/>
                <a:cs typeface="Times New Roman" pitchFamily="18" charset="0"/>
              </a:rPr>
              <a:t>t.display</a:t>
            </a:r>
            <a:r>
              <a:rPr lang="en-US" altLang="zh-CN" sz="2900" b="1" dirty="0" smtClean="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a:t>
            </a:r>
          </a:p>
          <a:p>
            <a:pPr eaLnBrk="1" hangingPunct="1">
              <a:spcBef>
                <a:spcPct val="0"/>
              </a:spcBef>
              <a:buClr>
                <a:schemeClr val="tx1"/>
              </a:buClr>
              <a:buFont typeface="Wingdings" pitchFamily="2" charset="2"/>
              <a:buChar char="Ø"/>
            </a:pPr>
            <a:endParaRPr lang="en-US" altLang="zh-CN" sz="2400" b="1" dirty="0" smtClean="0">
              <a:ea typeface="宋体" pitchFamily="2" charset="-122"/>
              <a:cs typeface="Times New Roman" pitchFamily="18" charset="0"/>
            </a:endParaRPr>
          </a:p>
        </p:txBody>
      </p:sp>
    </p:spTree>
    <p:extLst>
      <p:ext uri="{BB962C8B-B14F-4D97-AF65-F5344CB8AC3E}">
        <p14:creationId xmlns:p14="http://schemas.microsoft.com/office/powerpoint/2010/main" val="19512537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771800" y="836712"/>
            <a:ext cx="4248472" cy="648072"/>
          </a:xfrm>
        </p:spPr>
        <p:txBody>
          <a:bodyPr/>
          <a:lstStyle/>
          <a:p>
            <a:pPr eaLnBrk="1" hangingPunct="1"/>
            <a:r>
              <a:rPr lang="en-US" altLang="zh-CN" b="1" dirty="0" smtClean="0">
                <a:latin typeface="+mn-lt"/>
                <a:ea typeface="宋体" pitchFamily="2" charset="-122"/>
                <a:cs typeface="Times New Roman" pitchFamily="18" charset="0"/>
              </a:rPr>
              <a:t>import</a:t>
            </a:r>
            <a:r>
              <a:rPr lang="zh-CN" altLang="en-US" b="1" dirty="0" smtClean="0">
                <a:latin typeface="+mn-lt"/>
                <a:ea typeface="宋体" pitchFamily="2" charset="-122"/>
                <a:cs typeface="Times New Roman" pitchFamily="18" charset="0"/>
              </a:rPr>
              <a:t>语句</a:t>
            </a:r>
          </a:p>
        </p:txBody>
      </p:sp>
      <p:sp>
        <p:nvSpPr>
          <p:cNvPr id="50179" name="Rectangle 3"/>
          <p:cNvSpPr>
            <a:spLocks noGrp="1" noChangeArrowheads="1"/>
          </p:cNvSpPr>
          <p:nvPr>
            <p:ph type="body" idx="1"/>
          </p:nvPr>
        </p:nvSpPr>
        <p:spPr>
          <a:xfrm>
            <a:off x="611560" y="1772816"/>
            <a:ext cx="8136904" cy="4608512"/>
          </a:xfrm>
        </p:spPr>
        <p:txBody>
          <a:bodyPr>
            <a:normAutofit/>
          </a:bodyPr>
          <a:lstStyle/>
          <a:p>
            <a:pPr>
              <a:spcBef>
                <a:spcPct val="0"/>
              </a:spcBef>
              <a:buClr>
                <a:schemeClr val="tx1"/>
              </a:buClr>
              <a:buFont typeface="Wingdings" pitchFamily="2" charset="2"/>
              <a:buChar char="l"/>
            </a:pPr>
            <a:r>
              <a:rPr lang="zh-CN" altLang="en-US" b="1" dirty="0">
                <a:ea typeface="宋体" pitchFamily="2" charset="-122"/>
                <a:cs typeface="Times New Roman" pitchFamily="18" charset="0"/>
              </a:rPr>
              <a:t>注意：</a:t>
            </a:r>
            <a:endParaRPr lang="en-US" altLang="zh-CN" b="1" dirty="0">
              <a:ea typeface="宋体" pitchFamily="2" charset="-122"/>
              <a:cs typeface="Times New Roman" pitchFamily="18" charset="0"/>
            </a:endParaRPr>
          </a:p>
          <a:p>
            <a:pPr>
              <a:lnSpc>
                <a:spcPts val="4000"/>
              </a:lnSpc>
              <a:spcBef>
                <a:spcPct val="0"/>
              </a:spcBef>
              <a:buClr>
                <a:schemeClr val="tx1"/>
              </a:buClr>
              <a:buFont typeface="Wingdings" pitchFamily="2" charset="2"/>
              <a:buChar char="Ø"/>
            </a:pPr>
            <a:r>
              <a:rPr lang="zh-CN" altLang="en-US" sz="2400" dirty="0">
                <a:ea typeface="宋体" pitchFamily="2" charset="-122"/>
                <a:cs typeface="Times New Roman" pitchFamily="18" charset="0"/>
              </a:rPr>
              <a:t>若引入的包为：</a:t>
            </a:r>
            <a:r>
              <a:rPr lang="en-US" altLang="zh-CN" sz="2400" dirty="0" err="1">
                <a:ea typeface="宋体" pitchFamily="2" charset="-122"/>
                <a:cs typeface="Times New Roman" pitchFamily="18" charset="0"/>
              </a:rPr>
              <a:t>java.lang</a:t>
            </a:r>
            <a:r>
              <a:rPr lang="zh-CN" altLang="en-US" sz="2400" dirty="0">
                <a:ea typeface="宋体" pitchFamily="2" charset="-122"/>
                <a:cs typeface="Times New Roman" pitchFamily="18" charset="0"/>
              </a:rPr>
              <a:t>，则编译器默认可获取此包下的类，不需要再显示声明</a:t>
            </a:r>
            <a:r>
              <a:rPr lang="zh-CN" altLang="en-US" sz="2400" dirty="0" smtClean="0">
                <a:ea typeface="宋体" pitchFamily="2" charset="-122"/>
                <a:cs typeface="Times New Roman" pitchFamily="18" charset="0"/>
              </a:rPr>
              <a:t>。</a:t>
            </a:r>
            <a:endParaRPr lang="en-US" altLang="zh-CN" sz="2400" dirty="0">
              <a:ea typeface="宋体" pitchFamily="2" charset="-122"/>
              <a:cs typeface="Times New Roman" pitchFamily="18" charset="0"/>
            </a:endParaRPr>
          </a:p>
          <a:p>
            <a:pPr>
              <a:lnSpc>
                <a:spcPts val="4000"/>
              </a:lnSpc>
              <a:spcBef>
                <a:spcPct val="0"/>
              </a:spcBef>
              <a:buClr>
                <a:schemeClr val="tx1"/>
              </a:buClr>
              <a:buFont typeface="Wingdings" pitchFamily="2" charset="2"/>
              <a:buChar char="Ø"/>
            </a:pPr>
            <a:r>
              <a:rPr lang="en-US" altLang="zh-CN" sz="2400" dirty="0" smtClean="0">
                <a:ea typeface="宋体" pitchFamily="2" charset="-122"/>
              </a:rPr>
              <a:t>import</a:t>
            </a:r>
            <a:r>
              <a:rPr lang="zh-CN" altLang="en-US" sz="2400" dirty="0">
                <a:ea typeface="宋体" pitchFamily="2" charset="-122"/>
              </a:rPr>
              <a:t>语句出现在</a:t>
            </a:r>
            <a:r>
              <a:rPr lang="en-US" altLang="zh-CN" sz="2400" dirty="0">
                <a:ea typeface="宋体" pitchFamily="2" charset="-122"/>
              </a:rPr>
              <a:t>package</a:t>
            </a:r>
            <a:r>
              <a:rPr lang="zh-CN" altLang="en-US" sz="2400" dirty="0">
                <a:ea typeface="宋体" pitchFamily="2" charset="-122"/>
              </a:rPr>
              <a:t>语句之后、类定义之前</a:t>
            </a:r>
            <a:endParaRPr lang="en-US" altLang="zh-CN" sz="2400" dirty="0">
              <a:ea typeface="宋体" pitchFamily="2" charset="-122"/>
            </a:endParaRPr>
          </a:p>
          <a:p>
            <a:pPr>
              <a:lnSpc>
                <a:spcPts val="4000"/>
              </a:lnSpc>
              <a:spcBef>
                <a:spcPct val="0"/>
              </a:spcBef>
              <a:buClr>
                <a:schemeClr val="tx1"/>
              </a:buClr>
              <a:buFont typeface="Wingdings" pitchFamily="2" charset="2"/>
              <a:buChar char="Ø"/>
            </a:pPr>
            <a:r>
              <a:rPr lang="zh-CN" altLang="en-US" sz="2400" dirty="0">
                <a:ea typeface="宋体" pitchFamily="2" charset="-122"/>
              </a:rPr>
              <a:t>一个源文件中可包含多个</a:t>
            </a:r>
            <a:r>
              <a:rPr lang="en-US" altLang="zh-CN" sz="2400" dirty="0">
                <a:ea typeface="宋体" pitchFamily="2" charset="-122"/>
              </a:rPr>
              <a:t>import</a:t>
            </a:r>
            <a:r>
              <a:rPr lang="zh-CN" altLang="en-US" sz="2400" dirty="0" smtClean="0">
                <a:ea typeface="宋体" pitchFamily="2" charset="-122"/>
              </a:rPr>
              <a:t>语句</a:t>
            </a:r>
            <a:endParaRPr lang="en-US" altLang="zh-CN" sz="2400" dirty="0" smtClean="0">
              <a:ea typeface="宋体" pitchFamily="2" charset="-122"/>
            </a:endParaRPr>
          </a:p>
          <a:p>
            <a:pPr>
              <a:lnSpc>
                <a:spcPts val="4000"/>
              </a:lnSpc>
              <a:spcBef>
                <a:spcPct val="0"/>
              </a:spcBef>
              <a:buClr>
                <a:schemeClr val="tx1"/>
              </a:buClr>
              <a:buFont typeface="Wingdings" pitchFamily="2" charset="2"/>
              <a:buChar char="Ø"/>
            </a:pPr>
            <a:r>
              <a:rPr lang="zh-CN" altLang="en-US" sz="2400" dirty="0" smtClean="0">
                <a:ea typeface="宋体" pitchFamily="2" charset="-122"/>
              </a:rPr>
              <a:t>可以使用</a:t>
            </a:r>
            <a:r>
              <a:rPr lang="en-US" altLang="zh-CN" sz="2400" dirty="0" smtClean="0">
                <a:ea typeface="宋体" pitchFamily="2" charset="-122"/>
              </a:rPr>
              <a:t>import lee.* ;</a:t>
            </a:r>
            <a:r>
              <a:rPr lang="zh-CN" altLang="en-US" sz="2400" dirty="0" smtClean="0">
                <a:ea typeface="宋体" pitchFamily="2" charset="-122"/>
              </a:rPr>
              <a:t>语句，表明导入</a:t>
            </a:r>
            <a:r>
              <a:rPr lang="en-US" altLang="zh-CN" sz="2400" dirty="0" smtClean="0">
                <a:ea typeface="宋体" pitchFamily="2" charset="-122"/>
              </a:rPr>
              <a:t>lee</a:t>
            </a:r>
            <a:r>
              <a:rPr lang="zh-CN" altLang="en-US" sz="2400" dirty="0" smtClean="0">
                <a:ea typeface="宋体" pitchFamily="2" charset="-122"/>
              </a:rPr>
              <a:t>包下的所有类。而</a:t>
            </a:r>
            <a:r>
              <a:rPr lang="en-US" altLang="zh-CN" sz="2400" dirty="0" smtClean="0">
                <a:ea typeface="宋体" pitchFamily="2" charset="-122"/>
              </a:rPr>
              <a:t>lee</a:t>
            </a:r>
            <a:r>
              <a:rPr lang="zh-CN" altLang="en-US" sz="2400" dirty="0" smtClean="0">
                <a:ea typeface="宋体" pitchFamily="2" charset="-122"/>
              </a:rPr>
              <a:t>包下</a:t>
            </a:r>
            <a:r>
              <a:rPr lang="en-US" altLang="zh-CN" sz="2400" dirty="0" smtClean="0">
                <a:ea typeface="宋体" pitchFamily="2" charset="-122"/>
              </a:rPr>
              <a:t>sub</a:t>
            </a:r>
            <a:r>
              <a:rPr lang="zh-CN" altLang="en-US" sz="2400" dirty="0" smtClean="0">
                <a:ea typeface="宋体" pitchFamily="2" charset="-122"/>
              </a:rPr>
              <a:t>子包内的类则不会被导入。</a:t>
            </a:r>
            <a:r>
              <a:rPr lang="en-US" altLang="zh-CN" sz="2400" dirty="0" smtClean="0">
                <a:ea typeface="宋体" pitchFamily="2" charset="-122"/>
              </a:rPr>
              <a:t>import </a:t>
            </a:r>
            <a:r>
              <a:rPr lang="en-US" altLang="zh-CN" sz="2400" dirty="0" err="1" smtClean="0">
                <a:ea typeface="宋体" pitchFamily="2" charset="-122"/>
              </a:rPr>
              <a:t>lee.sub</a:t>
            </a:r>
            <a:r>
              <a:rPr lang="en-US" altLang="zh-CN" sz="2400" dirty="0" smtClean="0">
                <a:ea typeface="宋体" pitchFamily="2" charset="-122"/>
              </a:rPr>
              <a:t>.*;</a:t>
            </a:r>
          </a:p>
          <a:p>
            <a:pPr>
              <a:lnSpc>
                <a:spcPts val="4000"/>
              </a:lnSpc>
              <a:spcBef>
                <a:spcPct val="0"/>
              </a:spcBef>
              <a:buClr>
                <a:schemeClr val="tx1"/>
              </a:buClr>
              <a:buFont typeface="Wingdings" pitchFamily="2" charset="2"/>
              <a:buChar char="Ø"/>
            </a:pPr>
            <a:r>
              <a:rPr lang="en-US" altLang="zh-CN" sz="2400" dirty="0" smtClean="0">
                <a:ea typeface="宋体" pitchFamily="2" charset="-122"/>
              </a:rPr>
              <a:t>import</a:t>
            </a:r>
            <a:r>
              <a:rPr lang="zh-CN" altLang="en-US" sz="2400" dirty="0" smtClean="0">
                <a:ea typeface="宋体" pitchFamily="2" charset="-122"/>
              </a:rPr>
              <a:t>语句不是必需的，可坚持在类里使用其它类的全名</a:t>
            </a:r>
            <a:endParaRPr lang="en-US" altLang="zh-CN" sz="2400" dirty="0" smtClean="0">
              <a:ea typeface="宋体" pitchFamily="2" charset="-122"/>
            </a:endParaRPr>
          </a:p>
          <a:p>
            <a:pPr>
              <a:lnSpc>
                <a:spcPts val="4000"/>
              </a:lnSpc>
              <a:spcBef>
                <a:spcPct val="0"/>
              </a:spcBef>
              <a:buClr>
                <a:schemeClr val="tx1"/>
              </a:buClr>
              <a:buFont typeface="Wingdings" pitchFamily="2" charset="2"/>
              <a:buChar char="Ø"/>
            </a:pPr>
            <a:r>
              <a:rPr lang="en-US" altLang="zh-CN" sz="2400" dirty="0" smtClean="0">
                <a:ea typeface="宋体" pitchFamily="2" charset="-122"/>
              </a:rPr>
              <a:t>JDK 1.5</a:t>
            </a:r>
            <a:r>
              <a:rPr lang="zh-CN" altLang="en-US" sz="2400" dirty="0" smtClean="0">
                <a:ea typeface="宋体" pitchFamily="2" charset="-122"/>
              </a:rPr>
              <a:t>加入</a:t>
            </a:r>
            <a:r>
              <a:rPr lang="en-US" altLang="zh-CN" sz="2400" dirty="0" smtClean="0">
                <a:ea typeface="宋体" pitchFamily="2" charset="-122"/>
              </a:rPr>
              <a:t>import static</a:t>
            </a:r>
            <a:r>
              <a:rPr lang="zh-CN" altLang="en-US" sz="2400" dirty="0" smtClean="0">
                <a:ea typeface="宋体" pitchFamily="2" charset="-122"/>
              </a:rPr>
              <a:t>语句</a:t>
            </a:r>
            <a:endParaRPr lang="en-US" altLang="zh-CN" sz="2400" dirty="0">
              <a:ea typeface="宋体" pitchFamily="2" charset="-122"/>
            </a:endParaRPr>
          </a:p>
          <a:p>
            <a:pPr eaLnBrk="1" hangingPunct="1">
              <a:lnSpc>
                <a:spcPct val="90000"/>
              </a:lnSpc>
            </a:pP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val="2407357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79712" y="692696"/>
            <a:ext cx="5472608" cy="792088"/>
          </a:xfrm>
        </p:spPr>
        <p:txBody>
          <a:bodyPr/>
          <a:lstStyle/>
          <a:p>
            <a:pPr eaLnBrk="1" hangingPunct="1"/>
            <a:r>
              <a:rPr lang="en-US" altLang="zh-CN" b="1" dirty="0" smtClean="0">
                <a:latin typeface="+mn-lt"/>
                <a:ea typeface="宋体" pitchFamily="2" charset="-122"/>
                <a:cs typeface="Times New Roman" pitchFamily="18" charset="0"/>
              </a:rPr>
              <a:t>JDK</a:t>
            </a:r>
            <a:r>
              <a:rPr lang="zh-CN" altLang="en-US" b="1" dirty="0" smtClean="0">
                <a:latin typeface="+mn-lt"/>
                <a:ea typeface="宋体" pitchFamily="2" charset="-122"/>
                <a:cs typeface="Times New Roman" pitchFamily="18" charset="0"/>
              </a:rPr>
              <a:t>中主要的包介绍</a:t>
            </a:r>
          </a:p>
        </p:txBody>
      </p:sp>
      <p:sp>
        <p:nvSpPr>
          <p:cNvPr id="51203" name="Text Box 3"/>
          <p:cNvSpPr txBox="1">
            <a:spLocks noChangeArrowheads="1"/>
          </p:cNvSpPr>
          <p:nvPr/>
        </p:nvSpPr>
        <p:spPr bwMode="auto">
          <a:xfrm>
            <a:off x="323851" y="1700808"/>
            <a:ext cx="8424614" cy="5293757"/>
          </a:xfrm>
          <a:prstGeom prst="rect">
            <a:avLst/>
          </a:prstGeom>
          <a:noFill/>
          <a:ln w="9525">
            <a:noFill/>
            <a:miter lim="800000"/>
            <a:headEnd/>
            <a:tailEnd/>
          </a:ln>
        </p:spPr>
        <p:txBody>
          <a:bodyPr wrap="square">
            <a:spAutoFit/>
          </a:bodyPr>
          <a:lstStyle/>
          <a:p>
            <a:pPr marL="457200" indent="-457200" algn="just">
              <a:spcBef>
                <a:spcPct val="20000"/>
              </a:spcBef>
              <a:buFont typeface="Wingdings" pitchFamily="2" charset="2"/>
              <a:buAutoNum type="arabicPeriod"/>
            </a:pPr>
            <a:r>
              <a:rPr lang="en-US" altLang="zh-CN" sz="2000" b="1" dirty="0" err="1">
                <a:ea typeface="宋体" pitchFamily="2" charset="-122"/>
                <a:cs typeface="Times New Roman" pitchFamily="18" charset="0"/>
              </a:rPr>
              <a:t>java.lang</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包含一些</a:t>
            </a:r>
            <a:r>
              <a:rPr lang="en-US" altLang="zh-CN" sz="2000" dirty="0">
                <a:ea typeface="宋体" pitchFamily="2" charset="-122"/>
                <a:cs typeface="Times New Roman" pitchFamily="18" charset="0"/>
              </a:rPr>
              <a:t>Java</a:t>
            </a:r>
            <a:r>
              <a:rPr lang="zh-CN" altLang="en-US" sz="2000" dirty="0">
                <a:ea typeface="宋体" pitchFamily="2" charset="-122"/>
                <a:cs typeface="Times New Roman" pitchFamily="18" charset="0"/>
              </a:rPr>
              <a:t>语言的核心类，如</a:t>
            </a:r>
            <a:r>
              <a:rPr lang="en-US" altLang="zh-CN" sz="2000" dirty="0">
                <a:ea typeface="宋体" pitchFamily="2" charset="-122"/>
                <a:cs typeface="Times New Roman" pitchFamily="18" charset="0"/>
              </a:rPr>
              <a:t>String</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Math</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Integer</a:t>
            </a:r>
            <a:r>
              <a:rPr lang="zh-CN" altLang="en-US" sz="2000" dirty="0" smtClean="0">
                <a:ea typeface="宋体" pitchFamily="2" charset="-122"/>
                <a:cs typeface="Times New Roman" pitchFamily="18" charset="0"/>
              </a:rPr>
              <a:t>、 </a:t>
            </a:r>
            <a:endParaRPr lang="en-US" altLang="zh-CN" sz="2000" dirty="0" smtClean="0">
              <a:ea typeface="宋体" pitchFamily="2" charset="-122"/>
              <a:cs typeface="Times New Roman" pitchFamily="18" charset="0"/>
            </a:endParaRPr>
          </a:p>
          <a:p>
            <a:pPr algn="just">
              <a:spcBef>
                <a:spcPct val="20000"/>
              </a:spcBef>
            </a:pPr>
            <a:r>
              <a:rPr lang="en-US" altLang="zh-CN" sz="2000" dirty="0" smtClean="0">
                <a:ea typeface="宋体" pitchFamily="2" charset="-122"/>
                <a:cs typeface="Times New Roman" pitchFamily="18" charset="0"/>
              </a:rPr>
              <a:t>                              System</a:t>
            </a:r>
            <a:r>
              <a:rPr lang="zh-CN" altLang="en-US" sz="2000" dirty="0">
                <a:ea typeface="宋体" pitchFamily="2" charset="-122"/>
                <a:cs typeface="Times New Roman" pitchFamily="18" charset="0"/>
              </a:rPr>
              <a:t>和</a:t>
            </a:r>
            <a:r>
              <a:rPr lang="en-US" altLang="zh-CN" sz="2000" dirty="0">
                <a:ea typeface="宋体" pitchFamily="2" charset="-122"/>
                <a:cs typeface="Times New Roman" pitchFamily="18" charset="0"/>
              </a:rPr>
              <a:t>Thread</a:t>
            </a:r>
            <a:r>
              <a:rPr lang="zh-CN" altLang="en-US" sz="2000" dirty="0">
                <a:ea typeface="宋体" pitchFamily="2" charset="-122"/>
                <a:cs typeface="Times New Roman" pitchFamily="18" charset="0"/>
              </a:rPr>
              <a:t>，提供常用功能。</a:t>
            </a:r>
          </a:p>
          <a:p>
            <a:pPr algn="just">
              <a:spcBef>
                <a:spcPct val="20000"/>
              </a:spcBef>
            </a:pPr>
            <a:r>
              <a:rPr lang="en-US" altLang="zh-CN" sz="2000" b="1" dirty="0" smtClean="0">
                <a:ea typeface="宋体" pitchFamily="2" charset="-122"/>
                <a:cs typeface="Times New Roman" pitchFamily="18" charset="0"/>
              </a:rPr>
              <a:t>2.    java.net-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包含执行与网络相关的操作的类和接口。</a:t>
            </a:r>
          </a:p>
          <a:p>
            <a:pPr algn="just">
              <a:spcBef>
                <a:spcPct val="20000"/>
              </a:spcBef>
            </a:pPr>
            <a:r>
              <a:rPr lang="en-US" altLang="zh-CN" sz="2000" b="1" dirty="0" smtClean="0">
                <a:ea typeface="宋体" pitchFamily="2" charset="-122"/>
                <a:cs typeface="Times New Roman" pitchFamily="18" charset="0"/>
              </a:rPr>
              <a:t>3.    java.io   ----</a:t>
            </a:r>
            <a:r>
              <a:rPr lang="zh-CN" altLang="en-US" sz="2000" dirty="0">
                <a:ea typeface="宋体" pitchFamily="2" charset="-122"/>
                <a:cs typeface="Times New Roman" pitchFamily="18" charset="0"/>
              </a:rPr>
              <a:t>包含能提供多种输入</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输出功能的类。</a:t>
            </a:r>
          </a:p>
          <a:p>
            <a:pPr algn="just">
              <a:spcBef>
                <a:spcPct val="50000"/>
              </a:spcBef>
            </a:pPr>
            <a:r>
              <a:rPr lang="en-US" altLang="zh-CN" sz="2000" b="1" dirty="0" smtClean="0">
                <a:ea typeface="宋体" pitchFamily="2" charset="-122"/>
                <a:cs typeface="Times New Roman" pitchFamily="18" charset="0"/>
              </a:rPr>
              <a:t>4.  </a:t>
            </a:r>
            <a:r>
              <a:rPr lang="en-US" altLang="zh-CN" sz="2000" b="1" dirty="0" err="1" smtClean="0">
                <a:ea typeface="宋体" pitchFamily="2" charset="-122"/>
                <a:cs typeface="Times New Roman" pitchFamily="18" charset="0"/>
              </a:rPr>
              <a:t>java.util</a:t>
            </a:r>
            <a:r>
              <a:rPr lang="en-US" altLang="zh-CN" sz="2000" b="1" dirty="0" smtClean="0">
                <a:ea typeface="宋体" pitchFamily="2" charset="-122"/>
                <a:cs typeface="Times New Roman" pitchFamily="18" charset="0"/>
              </a:rPr>
              <a:t>----</a:t>
            </a:r>
            <a:r>
              <a:rPr lang="zh-CN" altLang="en-US" sz="2000" dirty="0">
                <a:ea typeface="宋体" pitchFamily="2" charset="-122"/>
                <a:cs typeface="Times New Roman" pitchFamily="18" charset="0"/>
              </a:rPr>
              <a:t>包含一些实用工具类，如定义系统特性</a:t>
            </a:r>
            <a:r>
              <a:rPr lang="zh-CN" altLang="en-US" sz="2000" dirty="0" smtClean="0">
                <a:ea typeface="宋体" pitchFamily="2" charset="-122"/>
                <a:cs typeface="Times New Roman" pitchFamily="18" charset="0"/>
              </a:rPr>
              <a:t>、接口的集合框架类、</a:t>
            </a:r>
            <a:endParaRPr lang="en-US" altLang="zh-CN" sz="2000" dirty="0" smtClean="0">
              <a:ea typeface="宋体" pitchFamily="2" charset="-122"/>
              <a:cs typeface="Times New Roman" pitchFamily="18" charset="0"/>
            </a:endParaRPr>
          </a:p>
          <a:p>
            <a:pPr algn="just">
              <a:spcBef>
                <a:spcPct val="5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使用</a:t>
            </a:r>
            <a:r>
              <a:rPr lang="zh-CN" altLang="en-US" sz="2000" dirty="0">
                <a:ea typeface="宋体" pitchFamily="2" charset="-122"/>
                <a:cs typeface="Times New Roman" pitchFamily="18" charset="0"/>
              </a:rPr>
              <a:t>与日期日历相关的函数</a:t>
            </a:r>
            <a:r>
              <a:rPr lang="zh-CN" altLang="en-US" sz="2000" dirty="0" smtClean="0">
                <a:ea typeface="宋体" pitchFamily="2" charset="-122"/>
                <a:cs typeface="Times New Roman" pitchFamily="18" charset="0"/>
              </a:rPr>
              <a:t>。</a:t>
            </a:r>
            <a:endParaRPr lang="en-US" altLang="zh-CN" sz="2000" dirty="0">
              <a:ea typeface="宋体" pitchFamily="2" charset="-122"/>
              <a:cs typeface="Times New Roman" pitchFamily="18" charset="0"/>
            </a:endParaRPr>
          </a:p>
          <a:p>
            <a:pPr algn="just">
              <a:spcBef>
                <a:spcPct val="50000"/>
              </a:spcBef>
            </a:pPr>
            <a:r>
              <a:rPr lang="en-US" altLang="zh-CN" sz="2000" b="1" dirty="0" smtClean="0">
                <a:ea typeface="宋体" pitchFamily="2" charset="-122"/>
              </a:rPr>
              <a:t>5.     </a:t>
            </a:r>
            <a:r>
              <a:rPr lang="en-US" altLang="zh-CN" sz="2000" b="1" dirty="0" err="1" smtClean="0">
                <a:ea typeface="宋体" pitchFamily="2" charset="-122"/>
              </a:rPr>
              <a:t>java.text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smtClean="0">
                <a:ea typeface="宋体" pitchFamily="2" charset="-122"/>
              </a:rPr>
              <a:t>包含</a:t>
            </a:r>
            <a:r>
              <a:rPr lang="zh-CN" altLang="en-US" sz="2000" dirty="0">
                <a:ea typeface="宋体" pitchFamily="2" charset="-122"/>
              </a:rPr>
              <a:t>了一些</a:t>
            </a:r>
            <a:r>
              <a:rPr lang="en-US" altLang="zh-CN" sz="2000" dirty="0">
                <a:ea typeface="宋体" pitchFamily="2" charset="-122"/>
              </a:rPr>
              <a:t>java</a:t>
            </a:r>
            <a:r>
              <a:rPr lang="zh-CN" altLang="en-US" sz="2000" dirty="0">
                <a:ea typeface="宋体" pitchFamily="2" charset="-122"/>
              </a:rPr>
              <a:t>格式化相关的</a:t>
            </a:r>
            <a:r>
              <a:rPr lang="zh-CN" altLang="en-US" sz="2000" dirty="0" smtClean="0">
                <a:ea typeface="宋体" pitchFamily="2" charset="-122"/>
              </a:rPr>
              <a:t>类</a:t>
            </a:r>
            <a:endParaRPr lang="en-US" altLang="zh-CN" sz="2000" dirty="0" smtClean="0">
              <a:ea typeface="宋体" pitchFamily="2" charset="-122"/>
            </a:endParaRPr>
          </a:p>
          <a:p>
            <a:pPr algn="just">
              <a:spcBef>
                <a:spcPct val="50000"/>
              </a:spcBef>
            </a:pPr>
            <a:r>
              <a:rPr lang="en-US" altLang="zh-CN" sz="2000" b="1" dirty="0" smtClean="0">
                <a:ea typeface="宋体" pitchFamily="2" charset="-122"/>
              </a:rPr>
              <a:t>6.     </a:t>
            </a:r>
            <a:r>
              <a:rPr lang="en-US" altLang="zh-CN" sz="2000" b="1" dirty="0" err="1" smtClean="0">
                <a:ea typeface="宋体" pitchFamily="2" charset="-122"/>
              </a:rPr>
              <a:t>java.sql</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smtClean="0">
                <a:ea typeface="宋体" pitchFamily="2" charset="-122"/>
              </a:rPr>
              <a:t>包含</a:t>
            </a:r>
            <a:r>
              <a:rPr lang="zh-CN" altLang="en-US" sz="2000" dirty="0">
                <a:ea typeface="宋体" pitchFamily="2" charset="-122"/>
              </a:rPr>
              <a:t>了</a:t>
            </a:r>
            <a:r>
              <a:rPr lang="en-US" altLang="zh-CN" sz="2000" dirty="0">
                <a:ea typeface="宋体" pitchFamily="2" charset="-122"/>
              </a:rPr>
              <a:t>java</a:t>
            </a:r>
            <a:r>
              <a:rPr lang="zh-CN" altLang="en-US" sz="2000" dirty="0">
                <a:ea typeface="宋体" pitchFamily="2" charset="-122"/>
              </a:rPr>
              <a:t>进行</a:t>
            </a:r>
            <a:r>
              <a:rPr lang="en-US" altLang="zh-CN" sz="2000" dirty="0">
                <a:ea typeface="宋体" pitchFamily="2" charset="-122"/>
              </a:rPr>
              <a:t>JDBC</a:t>
            </a:r>
            <a:r>
              <a:rPr lang="zh-CN" altLang="en-US" sz="2000" dirty="0">
                <a:ea typeface="宋体" pitchFamily="2" charset="-122"/>
              </a:rPr>
              <a:t>数据库编程的相关类</a:t>
            </a:r>
            <a:r>
              <a:rPr lang="en-US" altLang="zh-CN" sz="2000" dirty="0">
                <a:ea typeface="宋体" pitchFamily="2" charset="-122"/>
              </a:rPr>
              <a:t>/</a:t>
            </a:r>
            <a:r>
              <a:rPr lang="zh-CN" altLang="en-US" sz="2000" dirty="0" smtClean="0">
                <a:ea typeface="宋体" pitchFamily="2" charset="-122"/>
              </a:rPr>
              <a:t>接口</a:t>
            </a:r>
            <a:endParaRPr lang="en-US" altLang="zh-CN" sz="2000" dirty="0" smtClean="0">
              <a:ea typeface="宋体" pitchFamily="2" charset="-122"/>
            </a:endParaRPr>
          </a:p>
          <a:p>
            <a:pPr algn="just">
              <a:spcBef>
                <a:spcPct val="20000"/>
              </a:spcBef>
            </a:pPr>
            <a:r>
              <a:rPr lang="en-US" altLang="zh-CN" sz="2000" b="1" dirty="0" smtClean="0">
                <a:ea typeface="宋体" pitchFamily="2" charset="-122"/>
                <a:cs typeface="Times New Roman" pitchFamily="18" charset="0"/>
              </a:rPr>
              <a:t>7.     </a:t>
            </a:r>
            <a:r>
              <a:rPr lang="en-US" altLang="zh-CN" sz="2000" b="1" dirty="0" err="1" smtClean="0">
                <a:ea typeface="宋体" pitchFamily="2" charset="-122"/>
                <a:cs typeface="Times New Roman" pitchFamily="18" charset="0"/>
              </a:rPr>
              <a:t>java.awt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包含了构成抽象窗口工具集（</a:t>
            </a:r>
            <a:r>
              <a:rPr lang="en-US" altLang="zh-CN" sz="2000" dirty="0">
                <a:ea typeface="宋体" pitchFamily="2" charset="-122"/>
                <a:cs typeface="Times New Roman" pitchFamily="18" charset="0"/>
              </a:rPr>
              <a:t>abstract window toolkits</a:t>
            </a:r>
            <a:r>
              <a:rPr lang="zh-CN" altLang="en-US" sz="2000" dirty="0">
                <a:ea typeface="宋体" pitchFamily="2" charset="-122"/>
                <a:cs typeface="Times New Roman" pitchFamily="18" charset="0"/>
              </a:rPr>
              <a:t>）</a:t>
            </a:r>
            <a:r>
              <a:rPr lang="zh-CN" altLang="en-US" sz="2000" dirty="0" smtClean="0">
                <a:ea typeface="宋体" pitchFamily="2" charset="-122"/>
                <a:cs typeface="Times New Roman" pitchFamily="18" charset="0"/>
              </a:rPr>
              <a:t>的</a:t>
            </a:r>
            <a:endParaRPr lang="en-US" altLang="zh-CN" sz="2000" dirty="0" smtClean="0">
              <a:ea typeface="宋体" pitchFamily="2" charset="-122"/>
              <a:cs typeface="Times New Roman" pitchFamily="18" charset="0"/>
            </a:endParaRPr>
          </a:p>
          <a:p>
            <a:pPr algn="just">
              <a:spcBef>
                <a:spcPct val="2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多</a:t>
            </a:r>
            <a:r>
              <a:rPr lang="zh-CN" altLang="en-US" sz="2000" dirty="0">
                <a:ea typeface="宋体" pitchFamily="2" charset="-122"/>
                <a:cs typeface="Times New Roman" pitchFamily="18" charset="0"/>
              </a:rPr>
              <a:t>个类，这些类被用来构建和管理应用程序的图形用户</a:t>
            </a:r>
            <a:r>
              <a:rPr lang="zh-CN" altLang="en-US" sz="2000" dirty="0" smtClean="0">
                <a:ea typeface="宋体" pitchFamily="2" charset="-122"/>
                <a:cs typeface="Times New Roman" pitchFamily="18" charset="0"/>
              </a:rPr>
              <a:t>界</a:t>
            </a: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p>
          <a:p>
            <a:pPr algn="just">
              <a:spcBef>
                <a:spcPct val="2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面</a:t>
            </a:r>
            <a:r>
              <a:rPr lang="en-US" altLang="zh-CN" sz="2000" dirty="0">
                <a:ea typeface="宋体" pitchFamily="2" charset="-122"/>
                <a:cs typeface="Times New Roman" pitchFamily="18" charset="0"/>
              </a:rPr>
              <a:t>(GUI)</a:t>
            </a:r>
            <a:r>
              <a:rPr lang="zh-CN" altLang="en-US" sz="2000" dirty="0">
                <a:ea typeface="宋体" pitchFamily="2" charset="-122"/>
                <a:cs typeface="Times New Roman" pitchFamily="18" charset="0"/>
              </a:rPr>
              <a:t>。</a:t>
            </a:r>
          </a:p>
          <a:p>
            <a:pPr algn="just">
              <a:spcBef>
                <a:spcPct val="20000"/>
              </a:spcBef>
            </a:pPr>
            <a:r>
              <a:rPr lang="en-US" altLang="zh-CN" sz="2000" b="1" dirty="0" smtClean="0">
                <a:ea typeface="宋体" pitchFamily="2" charset="-122"/>
                <a:cs typeface="Times New Roman" pitchFamily="18" charset="0"/>
              </a:rPr>
              <a:t>8.     </a:t>
            </a:r>
            <a:r>
              <a:rPr lang="en-US" altLang="zh-CN" sz="2000" b="1" dirty="0" err="1" smtClean="0">
                <a:ea typeface="宋体" pitchFamily="2" charset="-122"/>
                <a:cs typeface="Times New Roman" pitchFamily="18" charset="0"/>
              </a:rPr>
              <a:t>java.applet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a:t>
            </a:r>
            <a:r>
              <a:rPr lang="en-US" altLang="zh-CN" sz="2000" dirty="0">
                <a:ea typeface="宋体" pitchFamily="2" charset="-122"/>
                <a:cs typeface="Times New Roman" pitchFamily="18" charset="0"/>
              </a:rPr>
              <a:t>applet</a:t>
            </a:r>
            <a:r>
              <a:rPr lang="zh-CN" altLang="en-US" sz="2000" dirty="0">
                <a:ea typeface="宋体" pitchFamily="2" charset="-122"/>
                <a:cs typeface="Times New Roman" pitchFamily="18" charset="0"/>
              </a:rPr>
              <a:t>运行所需的一些类</a:t>
            </a:r>
            <a:r>
              <a:rPr lang="zh-CN" altLang="en-US" sz="2000" dirty="0" smtClean="0">
                <a:ea typeface="宋体" pitchFamily="2" charset="-122"/>
                <a:cs typeface="Times New Roman" pitchFamily="18" charset="0"/>
              </a:rPr>
              <a:t>。</a:t>
            </a:r>
            <a:endParaRPr lang="en-US" altLang="zh-CN" sz="2000" dirty="0" smtClean="0">
              <a:ea typeface="宋体" pitchFamily="2" charset="-122"/>
            </a:endParaRPr>
          </a:p>
          <a:p>
            <a:pPr marL="457200" indent="-457200" algn="just">
              <a:spcBef>
                <a:spcPct val="50000"/>
              </a:spcBef>
              <a:buFont typeface="Wingdings" pitchFamily="2" charset="2"/>
              <a:buAutoNum type="arabicPeriod"/>
            </a:pPr>
            <a:endParaRPr lang="en-US" altLang="zh-CN" sz="2000" dirty="0">
              <a:ea typeface="宋体" pitchFamily="2" charset="-122"/>
            </a:endParaRPr>
          </a:p>
        </p:txBody>
      </p:sp>
    </p:spTree>
    <p:extLst>
      <p:ext uri="{BB962C8B-B14F-4D97-AF65-F5344CB8AC3E}">
        <p14:creationId xmlns:p14="http://schemas.microsoft.com/office/powerpoint/2010/main" val="12685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03440" y="764704"/>
            <a:ext cx="5040560" cy="923330"/>
          </a:xfrm>
          <a:prstGeom prst="rect">
            <a:avLst/>
          </a:prstGeom>
        </p:spPr>
        <p:txBody>
          <a:bodyPr wrap="square">
            <a:spAutoFit/>
          </a:bodyPr>
          <a:lstStyle/>
          <a:p>
            <a:r>
              <a:rPr lang="en-US" altLang="zh-CN" dirty="0"/>
              <a:t>Customer </a:t>
            </a:r>
            <a:r>
              <a:rPr lang="en-US" altLang="zh-CN" dirty="0" err="1"/>
              <a:t>cust</a:t>
            </a:r>
            <a:r>
              <a:rPr lang="en-US" altLang="zh-CN" dirty="0"/>
              <a:t> = </a:t>
            </a:r>
            <a:r>
              <a:rPr lang="en-US" altLang="zh-CN" b="1" dirty="0"/>
              <a:t>new Customer("Jane", "Smith");</a:t>
            </a:r>
          </a:p>
          <a:p>
            <a:r>
              <a:rPr lang="en-US" altLang="zh-CN" dirty="0"/>
              <a:t>Account acct = </a:t>
            </a:r>
            <a:r>
              <a:rPr lang="en-US" altLang="zh-CN" b="1" dirty="0"/>
              <a:t>new Account(1000, 2000, 0.0123);</a:t>
            </a:r>
          </a:p>
          <a:p>
            <a:r>
              <a:rPr lang="en-US" altLang="zh-CN" dirty="0" err="1"/>
              <a:t>cust.setAccount</a:t>
            </a:r>
            <a:r>
              <a:rPr lang="en-US" altLang="zh-CN" dirty="0"/>
              <a:t>(acct);</a:t>
            </a:r>
            <a:endParaRPr lang="zh-CN" altLang="en-US" dirty="0"/>
          </a:p>
        </p:txBody>
      </p:sp>
      <p:sp>
        <p:nvSpPr>
          <p:cNvPr id="5" name="矩形 4"/>
          <p:cNvSpPr/>
          <p:nvPr/>
        </p:nvSpPr>
        <p:spPr>
          <a:xfrm>
            <a:off x="536032" y="1337138"/>
            <a:ext cx="936104" cy="508295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39752" y="2348880"/>
            <a:ext cx="6336704" cy="39604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95536" y="6165304"/>
            <a:ext cx="1080120" cy="369332"/>
          </a:xfrm>
          <a:prstGeom prst="rect">
            <a:avLst/>
          </a:prstGeom>
          <a:noFill/>
        </p:spPr>
        <p:txBody>
          <a:bodyPr wrap="square" rtlCol="0">
            <a:spAutoFit/>
          </a:bodyPr>
          <a:lstStyle/>
          <a:p>
            <a:r>
              <a:rPr lang="zh-CN" altLang="en-US" dirty="0"/>
              <a:t>栈</a:t>
            </a:r>
          </a:p>
        </p:txBody>
      </p:sp>
      <p:sp>
        <p:nvSpPr>
          <p:cNvPr id="8" name="TextBox 7"/>
          <p:cNvSpPr txBox="1"/>
          <p:nvPr/>
        </p:nvSpPr>
        <p:spPr>
          <a:xfrm>
            <a:off x="5724128" y="6165304"/>
            <a:ext cx="648072" cy="369332"/>
          </a:xfrm>
          <a:prstGeom prst="rect">
            <a:avLst/>
          </a:prstGeom>
          <a:noFill/>
        </p:spPr>
        <p:txBody>
          <a:bodyPr wrap="square" rtlCol="0">
            <a:spAutoFit/>
          </a:bodyPr>
          <a:lstStyle/>
          <a:p>
            <a:r>
              <a:rPr lang="zh-CN" altLang="en-US" dirty="0" smtClean="0"/>
              <a:t>堆</a:t>
            </a:r>
            <a:endParaRPr lang="zh-CN" altLang="en-US" dirty="0"/>
          </a:p>
        </p:txBody>
      </p:sp>
      <p:sp>
        <p:nvSpPr>
          <p:cNvPr id="9" name="矩形 8"/>
          <p:cNvSpPr/>
          <p:nvPr/>
        </p:nvSpPr>
        <p:spPr>
          <a:xfrm>
            <a:off x="2843808" y="4941168"/>
            <a:ext cx="2160240" cy="12241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365394" y="4595137"/>
            <a:ext cx="3277307" cy="369332"/>
          </a:xfrm>
          <a:prstGeom prst="rect">
            <a:avLst/>
          </a:prstGeom>
        </p:spPr>
        <p:txBody>
          <a:bodyPr wrap="none">
            <a:spAutoFit/>
          </a:bodyPr>
          <a:lstStyle/>
          <a:p>
            <a:r>
              <a:rPr lang="en-US" altLang="zh-CN" b="1" dirty="0"/>
              <a:t>new Customer("Jane", "Smith");</a:t>
            </a:r>
            <a:endParaRPr lang="zh-CN" altLang="en-US" dirty="0"/>
          </a:p>
        </p:txBody>
      </p:sp>
      <p:cxnSp>
        <p:nvCxnSpPr>
          <p:cNvPr id="12" name="直接连接符 11"/>
          <p:cNvCxnSpPr/>
          <p:nvPr/>
        </p:nvCxnSpPr>
        <p:spPr>
          <a:xfrm>
            <a:off x="539552" y="5805264"/>
            <a:ext cx="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9512" y="5553236"/>
            <a:ext cx="1944216" cy="369332"/>
          </a:xfrm>
          <a:prstGeom prst="rect">
            <a:avLst/>
          </a:prstGeom>
          <a:noFill/>
        </p:spPr>
        <p:txBody>
          <a:bodyPr wrap="square" rtlCol="0">
            <a:spAutoFit/>
          </a:bodyPr>
          <a:lstStyle/>
          <a:p>
            <a:r>
              <a:rPr lang="en-US" altLang="zh-CN" dirty="0" smtClean="0"/>
              <a:t>cust:0x1122</a:t>
            </a:r>
            <a:endParaRPr lang="zh-CN" altLang="en-US" dirty="0"/>
          </a:p>
        </p:txBody>
      </p:sp>
      <p:cxnSp>
        <p:nvCxnSpPr>
          <p:cNvPr id="15" name="直接连接符 14"/>
          <p:cNvCxnSpPr/>
          <p:nvPr/>
        </p:nvCxnSpPr>
        <p:spPr>
          <a:xfrm>
            <a:off x="2699792" y="4779803"/>
            <a:ext cx="144016" cy="1613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23728" y="4437112"/>
            <a:ext cx="1008112" cy="369332"/>
          </a:xfrm>
          <a:prstGeom prst="rect">
            <a:avLst/>
          </a:prstGeom>
          <a:noFill/>
        </p:spPr>
        <p:txBody>
          <a:bodyPr wrap="square" rtlCol="0">
            <a:spAutoFit/>
          </a:bodyPr>
          <a:lstStyle/>
          <a:p>
            <a:r>
              <a:rPr lang="en-US" altLang="zh-CN" dirty="0" smtClean="0"/>
              <a:t>0x1122</a:t>
            </a:r>
            <a:endParaRPr lang="zh-CN" altLang="en-US" dirty="0"/>
          </a:p>
        </p:txBody>
      </p:sp>
      <p:cxnSp>
        <p:nvCxnSpPr>
          <p:cNvPr id="18" name="直接箭头连接符 17"/>
          <p:cNvCxnSpPr/>
          <p:nvPr/>
        </p:nvCxnSpPr>
        <p:spPr>
          <a:xfrm flipV="1">
            <a:off x="1475656" y="4964469"/>
            <a:ext cx="1368152" cy="7734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87823" y="5085184"/>
            <a:ext cx="2016223" cy="923330"/>
          </a:xfrm>
          <a:prstGeom prst="rect">
            <a:avLst/>
          </a:prstGeom>
          <a:noFill/>
        </p:spPr>
        <p:txBody>
          <a:bodyPr wrap="square" rtlCol="0">
            <a:spAutoFit/>
          </a:bodyPr>
          <a:lstStyle/>
          <a:p>
            <a:r>
              <a:rPr lang="en-US" altLang="zh-CN" dirty="0" err="1" smtClean="0"/>
              <a:t>firstName:null</a:t>
            </a:r>
            <a:endParaRPr lang="en-US" altLang="zh-CN" dirty="0" smtClean="0"/>
          </a:p>
          <a:p>
            <a:r>
              <a:rPr lang="en-US" altLang="zh-CN" dirty="0" err="1" smtClean="0"/>
              <a:t>lastName:null</a:t>
            </a:r>
            <a:endParaRPr lang="en-US" altLang="zh-CN" dirty="0" smtClean="0"/>
          </a:p>
          <a:p>
            <a:r>
              <a:rPr lang="en-US" altLang="zh-CN" dirty="0" err="1" smtClean="0"/>
              <a:t>account:null</a:t>
            </a:r>
            <a:endParaRPr lang="en-US" altLang="zh-CN" dirty="0" smtClean="0"/>
          </a:p>
        </p:txBody>
      </p:sp>
      <p:cxnSp>
        <p:nvCxnSpPr>
          <p:cNvPr id="21" name="直接连接符 20"/>
          <p:cNvCxnSpPr/>
          <p:nvPr/>
        </p:nvCxnSpPr>
        <p:spPr>
          <a:xfrm>
            <a:off x="4103440" y="5229200"/>
            <a:ext cx="324544" cy="12198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995934" y="5546849"/>
            <a:ext cx="432050" cy="638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27984" y="5085184"/>
            <a:ext cx="720080" cy="369332"/>
          </a:xfrm>
          <a:prstGeom prst="rect">
            <a:avLst/>
          </a:prstGeom>
          <a:noFill/>
        </p:spPr>
        <p:txBody>
          <a:bodyPr wrap="square" rtlCol="0">
            <a:spAutoFit/>
          </a:bodyPr>
          <a:lstStyle/>
          <a:p>
            <a:r>
              <a:rPr lang="en-US" altLang="zh-CN" dirty="0" smtClean="0"/>
              <a:t>Jane</a:t>
            </a:r>
            <a:endParaRPr lang="zh-CN" altLang="en-US" dirty="0"/>
          </a:p>
        </p:txBody>
      </p:sp>
      <p:sp>
        <p:nvSpPr>
          <p:cNvPr id="25" name="TextBox 24"/>
          <p:cNvSpPr txBox="1"/>
          <p:nvPr/>
        </p:nvSpPr>
        <p:spPr>
          <a:xfrm>
            <a:off x="4499992" y="5454516"/>
            <a:ext cx="1368152" cy="369332"/>
          </a:xfrm>
          <a:prstGeom prst="rect">
            <a:avLst/>
          </a:prstGeom>
          <a:noFill/>
        </p:spPr>
        <p:txBody>
          <a:bodyPr wrap="square" rtlCol="0">
            <a:spAutoFit/>
          </a:bodyPr>
          <a:lstStyle/>
          <a:p>
            <a:r>
              <a:rPr lang="en-US" altLang="zh-CN" dirty="0" smtClean="0"/>
              <a:t>Smith</a:t>
            </a:r>
            <a:endParaRPr lang="zh-CN" altLang="en-US" dirty="0"/>
          </a:p>
        </p:txBody>
      </p:sp>
      <p:sp>
        <p:nvSpPr>
          <p:cNvPr id="26" name="矩形 25"/>
          <p:cNvSpPr/>
          <p:nvPr/>
        </p:nvSpPr>
        <p:spPr>
          <a:xfrm>
            <a:off x="2987823" y="3212976"/>
            <a:ext cx="2736305" cy="111612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211665" y="2875873"/>
            <a:ext cx="3440750" cy="369332"/>
          </a:xfrm>
          <a:prstGeom prst="rect">
            <a:avLst/>
          </a:prstGeom>
        </p:spPr>
        <p:txBody>
          <a:bodyPr wrap="none">
            <a:spAutoFit/>
          </a:bodyPr>
          <a:lstStyle/>
          <a:p>
            <a:r>
              <a:rPr lang="en-US" altLang="zh-CN" b="1" dirty="0"/>
              <a:t>new Account(1000, 2000, 0.0123);</a:t>
            </a:r>
          </a:p>
        </p:txBody>
      </p:sp>
      <p:sp>
        <p:nvSpPr>
          <p:cNvPr id="28" name="TextBox 27"/>
          <p:cNvSpPr txBox="1"/>
          <p:nvPr/>
        </p:nvSpPr>
        <p:spPr>
          <a:xfrm>
            <a:off x="179512" y="5085184"/>
            <a:ext cx="1800200" cy="369332"/>
          </a:xfrm>
          <a:prstGeom prst="rect">
            <a:avLst/>
          </a:prstGeom>
          <a:noFill/>
        </p:spPr>
        <p:txBody>
          <a:bodyPr wrap="square" rtlCol="0">
            <a:spAutoFit/>
          </a:bodyPr>
          <a:lstStyle/>
          <a:p>
            <a:r>
              <a:rPr lang="en-US" altLang="zh-CN" dirty="0" smtClean="0"/>
              <a:t>acct:0x3344</a:t>
            </a:r>
            <a:endParaRPr lang="zh-CN" altLang="en-US" dirty="0"/>
          </a:p>
        </p:txBody>
      </p:sp>
      <p:sp>
        <p:nvSpPr>
          <p:cNvPr id="29" name="TextBox 28"/>
          <p:cNvSpPr txBox="1"/>
          <p:nvPr/>
        </p:nvSpPr>
        <p:spPr>
          <a:xfrm>
            <a:off x="2339752" y="3060539"/>
            <a:ext cx="871913" cy="369332"/>
          </a:xfrm>
          <a:prstGeom prst="rect">
            <a:avLst/>
          </a:prstGeom>
          <a:noFill/>
        </p:spPr>
        <p:txBody>
          <a:bodyPr wrap="square" rtlCol="0">
            <a:spAutoFit/>
          </a:bodyPr>
          <a:lstStyle/>
          <a:p>
            <a:r>
              <a:rPr lang="en-US" altLang="zh-CN" dirty="0" smtClean="0"/>
              <a:t>0x3344</a:t>
            </a:r>
            <a:endParaRPr lang="zh-CN" altLang="en-US" dirty="0"/>
          </a:p>
        </p:txBody>
      </p:sp>
      <p:cxnSp>
        <p:nvCxnSpPr>
          <p:cNvPr id="31" name="直接箭头连接符 30"/>
          <p:cNvCxnSpPr/>
          <p:nvPr/>
        </p:nvCxnSpPr>
        <p:spPr>
          <a:xfrm flipV="1">
            <a:off x="1331640" y="3212976"/>
            <a:ext cx="1656183" cy="20162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15816" y="3356992"/>
            <a:ext cx="2376264" cy="923330"/>
          </a:xfrm>
          <a:prstGeom prst="rect">
            <a:avLst/>
          </a:prstGeom>
          <a:noFill/>
        </p:spPr>
        <p:txBody>
          <a:bodyPr wrap="square" rtlCol="0">
            <a:spAutoFit/>
          </a:bodyPr>
          <a:lstStyle/>
          <a:p>
            <a:r>
              <a:rPr lang="en-US" altLang="zh-CN" dirty="0" smtClean="0"/>
              <a:t>id:0</a:t>
            </a:r>
          </a:p>
          <a:p>
            <a:r>
              <a:rPr lang="en-US" altLang="zh-CN" dirty="0" smtClean="0"/>
              <a:t>balance:0.0</a:t>
            </a:r>
          </a:p>
          <a:p>
            <a:r>
              <a:rPr lang="en-US" altLang="zh-CN" dirty="0" smtClean="0"/>
              <a:t>annualInterestRate:0.0</a:t>
            </a:r>
            <a:endParaRPr lang="zh-CN" altLang="en-US" dirty="0"/>
          </a:p>
        </p:txBody>
      </p:sp>
      <p:cxnSp>
        <p:nvCxnSpPr>
          <p:cNvPr id="34" name="直接连接符 33"/>
          <p:cNvCxnSpPr/>
          <p:nvPr/>
        </p:nvCxnSpPr>
        <p:spPr>
          <a:xfrm>
            <a:off x="3211665" y="3429871"/>
            <a:ext cx="153729" cy="21515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19069" y="3663461"/>
            <a:ext cx="153729" cy="21515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927183" y="3984902"/>
            <a:ext cx="153729" cy="21515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365393" y="3356992"/>
            <a:ext cx="846565" cy="369332"/>
          </a:xfrm>
          <a:prstGeom prst="rect">
            <a:avLst/>
          </a:prstGeom>
          <a:noFill/>
        </p:spPr>
        <p:txBody>
          <a:bodyPr wrap="square" rtlCol="0">
            <a:spAutoFit/>
          </a:bodyPr>
          <a:lstStyle/>
          <a:p>
            <a:r>
              <a:rPr lang="en-US" altLang="zh-CN" dirty="0" smtClean="0"/>
              <a:t>1000</a:t>
            </a:r>
            <a:endParaRPr lang="zh-CN" altLang="en-US" dirty="0"/>
          </a:p>
        </p:txBody>
      </p:sp>
      <p:sp>
        <p:nvSpPr>
          <p:cNvPr id="38" name="TextBox 37"/>
          <p:cNvSpPr txBox="1"/>
          <p:nvPr/>
        </p:nvSpPr>
        <p:spPr>
          <a:xfrm>
            <a:off x="4211960" y="3541658"/>
            <a:ext cx="792088" cy="369332"/>
          </a:xfrm>
          <a:prstGeom prst="rect">
            <a:avLst/>
          </a:prstGeom>
          <a:noFill/>
        </p:spPr>
        <p:txBody>
          <a:bodyPr wrap="square" rtlCol="0">
            <a:spAutoFit/>
          </a:bodyPr>
          <a:lstStyle/>
          <a:p>
            <a:r>
              <a:rPr lang="en-US" altLang="zh-CN" dirty="0" smtClean="0"/>
              <a:t>2000</a:t>
            </a:r>
            <a:endParaRPr lang="zh-CN" altLang="en-US" dirty="0"/>
          </a:p>
        </p:txBody>
      </p:sp>
      <p:sp>
        <p:nvSpPr>
          <p:cNvPr id="39" name="TextBox 38"/>
          <p:cNvSpPr txBox="1"/>
          <p:nvPr/>
        </p:nvSpPr>
        <p:spPr>
          <a:xfrm>
            <a:off x="5198386" y="3881992"/>
            <a:ext cx="1029798" cy="369332"/>
          </a:xfrm>
          <a:prstGeom prst="rect">
            <a:avLst/>
          </a:prstGeom>
          <a:noFill/>
        </p:spPr>
        <p:txBody>
          <a:bodyPr wrap="square" rtlCol="0">
            <a:spAutoFit/>
          </a:bodyPr>
          <a:lstStyle/>
          <a:p>
            <a:r>
              <a:rPr lang="en-US" altLang="zh-CN" dirty="0" smtClean="0"/>
              <a:t>0.0123</a:t>
            </a:r>
            <a:endParaRPr lang="zh-CN" altLang="en-US" dirty="0"/>
          </a:p>
        </p:txBody>
      </p:sp>
      <p:sp>
        <p:nvSpPr>
          <p:cNvPr id="41" name="TextBox 40"/>
          <p:cNvSpPr txBox="1"/>
          <p:nvPr/>
        </p:nvSpPr>
        <p:spPr>
          <a:xfrm>
            <a:off x="103984" y="4437112"/>
            <a:ext cx="1800200" cy="369332"/>
          </a:xfrm>
          <a:prstGeom prst="rect">
            <a:avLst/>
          </a:prstGeom>
          <a:noFill/>
        </p:spPr>
        <p:txBody>
          <a:bodyPr wrap="square" rtlCol="0">
            <a:spAutoFit/>
          </a:bodyPr>
          <a:lstStyle/>
          <a:p>
            <a:r>
              <a:rPr lang="en-US" altLang="zh-CN" dirty="0" smtClean="0"/>
              <a:t>account:0x3344</a:t>
            </a:r>
            <a:endParaRPr lang="zh-CN" altLang="en-US" dirty="0"/>
          </a:p>
        </p:txBody>
      </p:sp>
      <p:cxnSp>
        <p:nvCxnSpPr>
          <p:cNvPr id="43" name="直接连接符 42"/>
          <p:cNvCxnSpPr/>
          <p:nvPr/>
        </p:nvCxnSpPr>
        <p:spPr>
          <a:xfrm>
            <a:off x="3919069" y="5737902"/>
            <a:ext cx="346643" cy="1846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355975" y="5805264"/>
            <a:ext cx="936105" cy="369332"/>
          </a:xfrm>
          <a:prstGeom prst="rect">
            <a:avLst/>
          </a:prstGeom>
          <a:noFill/>
        </p:spPr>
        <p:txBody>
          <a:bodyPr wrap="square" rtlCol="0">
            <a:spAutoFit/>
          </a:bodyPr>
          <a:lstStyle/>
          <a:p>
            <a:r>
              <a:rPr lang="en-US" altLang="zh-CN" dirty="0" smtClean="0"/>
              <a:t>0x3344</a:t>
            </a:r>
            <a:endParaRPr lang="zh-CN" altLang="en-US" dirty="0"/>
          </a:p>
        </p:txBody>
      </p:sp>
      <p:cxnSp>
        <p:nvCxnSpPr>
          <p:cNvPr id="46" name="直接箭头连接符 45"/>
          <p:cNvCxnSpPr/>
          <p:nvPr/>
        </p:nvCxnSpPr>
        <p:spPr>
          <a:xfrm flipH="1" flipV="1">
            <a:off x="2987823" y="3212976"/>
            <a:ext cx="1620181" cy="27095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乘号 46"/>
          <p:cNvSpPr/>
          <p:nvPr/>
        </p:nvSpPr>
        <p:spPr>
          <a:xfrm>
            <a:off x="536032" y="4200055"/>
            <a:ext cx="795608" cy="741113"/>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p:nvPr/>
        </p:nvCxnSpPr>
        <p:spPr>
          <a:xfrm flipV="1">
            <a:off x="1331640" y="3212976"/>
            <a:ext cx="1656183" cy="135479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04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268760"/>
            <a:ext cx="1080120" cy="51125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39752" y="1268760"/>
            <a:ext cx="6264696" cy="439248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837727" y="3797909"/>
            <a:ext cx="1268745" cy="369332"/>
          </a:xfrm>
          <a:prstGeom prst="rect">
            <a:avLst/>
          </a:prstGeom>
        </p:spPr>
        <p:txBody>
          <a:bodyPr wrap="none">
            <a:spAutoFit/>
          </a:bodyPr>
          <a:lstStyle/>
          <a:p>
            <a:r>
              <a:rPr lang="en-US" altLang="zh-CN" b="1" dirty="0"/>
              <a:t>new Bank()</a:t>
            </a:r>
            <a:endParaRPr lang="zh-CN" altLang="en-US" dirty="0"/>
          </a:p>
        </p:txBody>
      </p:sp>
      <p:sp>
        <p:nvSpPr>
          <p:cNvPr id="7" name="矩形 6"/>
          <p:cNvSpPr/>
          <p:nvPr/>
        </p:nvSpPr>
        <p:spPr>
          <a:xfrm>
            <a:off x="2771800" y="2420888"/>
            <a:ext cx="2065927" cy="30963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627784" y="2276872"/>
            <a:ext cx="144016"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3568" y="5949280"/>
            <a:ext cx="1656184" cy="369332"/>
          </a:xfrm>
          <a:prstGeom prst="rect">
            <a:avLst/>
          </a:prstGeom>
          <a:noFill/>
        </p:spPr>
        <p:txBody>
          <a:bodyPr wrap="square" rtlCol="0">
            <a:spAutoFit/>
          </a:bodyPr>
          <a:lstStyle/>
          <a:p>
            <a:r>
              <a:rPr lang="en-US" altLang="zh-CN" dirty="0" smtClean="0"/>
              <a:t>bank:0x1234</a:t>
            </a:r>
            <a:endParaRPr lang="zh-CN" altLang="en-US" dirty="0"/>
          </a:p>
        </p:txBody>
      </p:sp>
      <p:sp>
        <p:nvSpPr>
          <p:cNvPr id="11" name="TextBox 10"/>
          <p:cNvSpPr txBox="1"/>
          <p:nvPr/>
        </p:nvSpPr>
        <p:spPr>
          <a:xfrm>
            <a:off x="2483768" y="1916832"/>
            <a:ext cx="1224136" cy="369332"/>
          </a:xfrm>
          <a:prstGeom prst="rect">
            <a:avLst/>
          </a:prstGeom>
          <a:noFill/>
        </p:spPr>
        <p:txBody>
          <a:bodyPr wrap="square" rtlCol="0">
            <a:spAutoFit/>
          </a:bodyPr>
          <a:lstStyle/>
          <a:p>
            <a:r>
              <a:rPr lang="en-US" altLang="zh-CN" dirty="0" smtClean="0"/>
              <a:t>0x1234</a:t>
            </a:r>
            <a:endParaRPr lang="zh-CN" altLang="en-US" dirty="0"/>
          </a:p>
        </p:txBody>
      </p:sp>
      <p:cxnSp>
        <p:nvCxnSpPr>
          <p:cNvPr id="13" name="直接箭头连接符 12"/>
          <p:cNvCxnSpPr>
            <a:stCxn id="10" idx="0"/>
          </p:cNvCxnSpPr>
          <p:nvPr/>
        </p:nvCxnSpPr>
        <p:spPr>
          <a:xfrm flipV="1">
            <a:off x="1511660" y="2420888"/>
            <a:ext cx="1260140" cy="35283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43808" y="2636912"/>
            <a:ext cx="2376264" cy="369332"/>
          </a:xfrm>
          <a:prstGeom prst="rect">
            <a:avLst/>
          </a:prstGeom>
          <a:noFill/>
        </p:spPr>
        <p:txBody>
          <a:bodyPr wrap="square" rtlCol="0">
            <a:spAutoFit/>
          </a:bodyPr>
          <a:lstStyle/>
          <a:p>
            <a:r>
              <a:rPr lang="en-US" altLang="zh-CN" dirty="0" smtClean="0"/>
              <a:t>numberOfCustomers:0</a:t>
            </a:r>
            <a:endParaRPr lang="zh-CN" altLang="en-US" dirty="0"/>
          </a:p>
        </p:txBody>
      </p:sp>
      <p:sp>
        <p:nvSpPr>
          <p:cNvPr id="15" name="TextBox 14"/>
          <p:cNvSpPr txBox="1"/>
          <p:nvPr/>
        </p:nvSpPr>
        <p:spPr>
          <a:xfrm>
            <a:off x="2915816" y="3140968"/>
            <a:ext cx="1728192" cy="369332"/>
          </a:xfrm>
          <a:prstGeom prst="rect">
            <a:avLst/>
          </a:prstGeom>
          <a:noFill/>
        </p:spPr>
        <p:txBody>
          <a:bodyPr wrap="square" rtlCol="0">
            <a:spAutoFit/>
          </a:bodyPr>
          <a:lstStyle/>
          <a:p>
            <a:r>
              <a:rPr lang="en-US" altLang="zh-CN" dirty="0" err="1" smtClean="0"/>
              <a:t>customers:null</a:t>
            </a:r>
            <a:endParaRPr lang="zh-CN" altLang="en-US" dirty="0"/>
          </a:p>
        </p:txBody>
      </p:sp>
      <p:cxnSp>
        <p:nvCxnSpPr>
          <p:cNvPr id="18" name="直接连接符 17"/>
          <p:cNvCxnSpPr/>
          <p:nvPr/>
        </p:nvCxnSpPr>
        <p:spPr>
          <a:xfrm>
            <a:off x="4031940" y="3140968"/>
            <a:ext cx="396044"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9" name="表格 18"/>
          <p:cNvGraphicFramePr>
            <a:graphicFrameLocks noGrp="1"/>
          </p:cNvGraphicFramePr>
          <p:nvPr>
            <p:extLst>
              <p:ext uri="{D42A27DB-BD31-4B8C-83A1-F6EECF244321}">
                <p14:modId xmlns:p14="http://schemas.microsoft.com/office/powerpoint/2010/main" val="3981681102"/>
              </p:ext>
            </p:extLst>
          </p:nvPr>
        </p:nvGraphicFramePr>
        <p:xfrm>
          <a:off x="6588224" y="2431001"/>
          <a:ext cx="1224136" cy="2068005"/>
        </p:xfrm>
        <a:graphic>
          <a:graphicData uri="http://schemas.openxmlformats.org/drawingml/2006/table">
            <a:tbl>
              <a:tblPr firstRow="1" bandRow="1">
                <a:tableStyleId>{5C22544A-7EE6-4342-B048-85BDC9FD1C3A}</a:tableStyleId>
              </a:tblPr>
              <a:tblGrid>
                <a:gridCol w="1224136"/>
              </a:tblGrid>
              <a:tr h="413601">
                <a:tc>
                  <a:txBody>
                    <a:bodyPr/>
                    <a:lstStyle/>
                    <a:p>
                      <a:r>
                        <a:rPr lang="en-US" altLang="zh-CN" dirty="0" smtClean="0"/>
                        <a:t>0x1111</a:t>
                      </a:r>
                      <a:endParaRPr lang="zh-CN" altLang="en-US" dirty="0"/>
                    </a:p>
                  </a:txBody>
                  <a:tcPr/>
                </a:tc>
              </a:tr>
              <a:tr h="413601">
                <a:tc>
                  <a:txBody>
                    <a:bodyPr/>
                    <a:lstStyle/>
                    <a:p>
                      <a:r>
                        <a:rPr lang="en-US" altLang="zh-CN" dirty="0" smtClean="0"/>
                        <a:t>0x2222</a:t>
                      </a:r>
                      <a:endParaRPr lang="zh-CN" altLang="en-US" dirty="0"/>
                    </a:p>
                  </a:txBody>
                  <a:tcPr/>
                </a:tc>
              </a:tr>
              <a:tr h="413601">
                <a:tc>
                  <a:txBody>
                    <a:bodyPr/>
                    <a:lstStyle/>
                    <a:p>
                      <a:r>
                        <a:rPr lang="en-US" altLang="zh-CN" dirty="0" smtClean="0"/>
                        <a:t>null</a:t>
                      </a:r>
                      <a:endParaRPr lang="zh-CN" altLang="en-US" dirty="0"/>
                    </a:p>
                  </a:txBody>
                  <a:tcPr/>
                </a:tc>
              </a:tr>
              <a:tr h="413601">
                <a:tc>
                  <a:txBody>
                    <a:bodyPr/>
                    <a:lstStyle/>
                    <a:p>
                      <a:r>
                        <a:rPr lang="en-US" altLang="zh-CN" dirty="0" smtClean="0"/>
                        <a:t>null</a:t>
                      </a:r>
                      <a:endParaRPr lang="zh-CN" altLang="en-US" dirty="0"/>
                    </a:p>
                  </a:txBody>
                  <a:tcPr/>
                </a:tc>
              </a:tr>
              <a:tr h="413601">
                <a:tc>
                  <a:txBody>
                    <a:bodyPr/>
                    <a:lstStyle/>
                    <a:p>
                      <a:r>
                        <a:rPr lang="en-US" altLang="zh-CN" dirty="0" smtClean="0"/>
                        <a:t>null</a:t>
                      </a:r>
                      <a:endParaRPr lang="zh-CN" altLang="en-US" dirty="0"/>
                    </a:p>
                  </a:txBody>
                  <a:tcPr/>
                </a:tc>
              </a:tr>
            </a:tbl>
          </a:graphicData>
        </a:graphic>
      </p:graphicFrame>
      <p:sp>
        <p:nvSpPr>
          <p:cNvPr id="20" name="矩形 19"/>
          <p:cNvSpPr/>
          <p:nvPr/>
        </p:nvSpPr>
        <p:spPr>
          <a:xfrm>
            <a:off x="6516216" y="1907540"/>
            <a:ext cx="1834605" cy="369332"/>
          </a:xfrm>
          <a:prstGeom prst="rect">
            <a:avLst/>
          </a:prstGeom>
        </p:spPr>
        <p:txBody>
          <a:bodyPr wrap="none">
            <a:spAutoFit/>
          </a:bodyPr>
          <a:lstStyle/>
          <a:p>
            <a:r>
              <a:rPr lang="en-US" altLang="zh-CN" b="1" dirty="0"/>
              <a:t>new Customer[5]</a:t>
            </a:r>
            <a:endParaRPr lang="zh-CN" altLang="en-US" dirty="0"/>
          </a:p>
        </p:txBody>
      </p:sp>
      <p:cxnSp>
        <p:nvCxnSpPr>
          <p:cNvPr id="22" name="直接箭头连接符 21"/>
          <p:cNvCxnSpPr/>
          <p:nvPr/>
        </p:nvCxnSpPr>
        <p:spPr>
          <a:xfrm flipV="1">
            <a:off x="4427984" y="2420888"/>
            <a:ext cx="2088232" cy="9047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9552" y="5017555"/>
            <a:ext cx="1080120" cy="369332"/>
          </a:xfrm>
          <a:prstGeom prst="rect">
            <a:avLst/>
          </a:prstGeom>
          <a:noFill/>
        </p:spPr>
        <p:txBody>
          <a:bodyPr wrap="square" rtlCol="0">
            <a:spAutoFit/>
          </a:bodyPr>
          <a:lstStyle/>
          <a:p>
            <a:r>
              <a:rPr lang="en-US" altLang="zh-CN" dirty="0" smtClean="0"/>
              <a:t>f:Jane</a:t>
            </a:r>
            <a:endParaRPr lang="zh-CN" altLang="en-US" dirty="0"/>
          </a:p>
        </p:txBody>
      </p:sp>
      <p:sp>
        <p:nvSpPr>
          <p:cNvPr id="24" name="TextBox 23"/>
          <p:cNvSpPr txBox="1"/>
          <p:nvPr/>
        </p:nvSpPr>
        <p:spPr>
          <a:xfrm>
            <a:off x="683568" y="4653136"/>
            <a:ext cx="1080120" cy="369332"/>
          </a:xfrm>
          <a:prstGeom prst="rect">
            <a:avLst/>
          </a:prstGeom>
          <a:noFill/>
        </p:spPr>
        <p:txBody>
          <a:bodyPr wrap="square" rtlCol="0">
            <a:spAutoFit/>
          </a:bodyPr>
          <a:lstStyle/>
          <a:p>
            <a:r>
              <a:rPr lang="en-US" altLang="zh-CN" dirty="0" smtClean="0"/>
              <a:t>l:Simms</a:t>
            </a:r>
            <a:endParaRPr lang="zh-CN" altLang="en-US" dirty="0"/>
          </a:p>
        </p:txBody>
      </p:sp>
      <p:sp>
        <p:nvSpPr>
          <p:cNvPr id="25" name="TextBox 24"/>
          <p:cNvSpPr txBox="1"/>
          <p:nvPr/>
        </p:nvSpPr>
        <p:spPr>
          <a:xfrm>
            <a:off x="467544" y="4185084"/>
            <a:ext cx="1440160" cy="369332"/>
          </a:xfrm>
          <a:prstGeom prst="rect">
            <a:avLst/>
          </a:prstGeom>
          <a:noFill/>
        </p:spPr>
        <p:txBody>
          <a:bodyPr wrap="square" rtlCol="0">
            <a:spAutoFit/>
          </a:bodyPr>
          <a:lstStyle/>
          <a:p>
            <a:r>
              <a:rPr lang="en-US" altLang="zh-CN" dirty="0" smtClean="0"/>
              <a:t>cust:0x1111</a:t>
            </a:r>
            <a:endParaRPr lang="zh-CN" altLang="en-US" dirty="0"/>
          </a:p>
        </p:txBody>
      </p:sp>
      <p:sp>
        <p:nvSpPr>
          <p:cNvPr id="26" name="矩形 25"/>
          <p:cNvSpPr/>
          <p:nvPr/>
        </p:nvSpPr>
        <p:spPr>
          <a:xfrm>
            <a:off x="4427984" y="1556792"/>
            <a:ext cx="1296144" cy="72937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5076056" y="1268760"/>
            <a:ext cx="1656184" cy="369332"/>
          </a:xfrm>
          <a:prstGeom prst="rect">
            <a:avLst/>
          </a:prstGeom>
          <a:noFill/>
        </p:spPr>
        <p:txBody>
          <a:bodyPr wrap="square" rtlCol="0">
            <a:spAutoFit/>
          </a:bodyPr>
          <a:lstStyle/>
          <a:p>
            <a:r>
              <a:rPr lang="en-US" altLang="zh-CN" dirty="0" smtClean="0"/>
              <a:t>new Customer()</a:t>
            </a:r>
            <a:endParaRPr lang="zh-CN" altLang="en-US" dirty="0"/>
          </a:p>
        </p:txBody>
      </p:sp>
      <p:sp>
        <p:nvSpPr>
          <p:cNvPr id="28" name="TextBox 27"/>
          <p:cNvSpPr txBox="1"/>
          <p:nvPr/>
        </p:nvSpPr>
        <p:spPr>
          <a:xfrm>
            <a:off x="4427984" y="1497558"/>
            <a:ext cx="1678488" cy="923330"/>
          </a:xfrm>
          <a:prstGeom prst="rect">
            <a:avLst/>
          </a:prstGeom>
          <a:noFill/>
        </p:spPr>
        <p:txBody>
          <a:bodyPr wrap="square" rtlCol="0">
            <a:spAutoFit/>
          </a:bodyPr>
          <a:lstStyle/>
          <a:p>
            <a:r>
              <a:rPr lang="en-US" altLang="zh-CN" dirty="0" smtClean="0"/>
              <a:t>f:Jane</a:t>
            </a:r>
          </a:p>
          <a:p>
            <a:r>
              <a:rPr lang="en-US" altLang="zh-CN" dirty="0" smtClean="0"/>
              <a:t>l:Simms</a:t>
            </a:r>
          </a:p>
          <a:p>
            <a:r>
              <a:rPr lang="en-US" altLang="zh-CN" dirty="0" err="1" smtClean="0"/>
              <a:t>account:null</a:t>
            </a:r>
            <a:endParaRPr lang="zh-CN" altLang="en-US" dirty="0"/>
          </a:p>
        </p:txBody>
      </p:sp>
      <p:sp>
        <p:nvSpPr>
          <p:cNvPr id="29" name="TextBox 28"/>
          <p:cNvSpPr txBox="1"/>
          <p:nvPr/>
        </p:nvSpPr>
        <p:spPr>
          <a:xfrm>
            <a:off x="3644442" y="1257773"/>
            <a:ext cx="1224136" cy="369332"/>
          </a:xfrm>
          <a:prstGeom prst="rect">
            <a:avLst/>
          </a:prstGeom>
          <a:noFill/>
        </p:spPr>
        <p:txBody>
          <a:bodyPr wrap="square" rtlCol="0">
            <a:spAutoFit/>
          </a:bodyPr>
          <a:lstStyle/>
          <a:p>
            <a:r>
              <a:rPr lang="en-US" altLang="zh-CN" dirty="0" smtClean="0"/>
              <a:t>0x1111</a:t>
            </a:r>
            <a:endParaRPr lang="zh-CN" altLang="en-US" dirty="0"/>
          </a:p>
        </p:txBody>
      </p:sp>
      <p:cxnSp>
        <p:nvCxnSpPr>
          <p:cNvPr id="31" name="直接箭头连接符 30"/>
          <p:cNvCxnSpPr/>
          <p:nvPr/>
        </p:nvCxnSpPr>
        <p:spPr>
          <a:xfrm flipV="1">
            <a:off x="1331640" y="1627105"/>
            <a:ext cx="3096344" cy="255797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5724128" y="1556792"/>
            <a:ext cx="864096" cy="9361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868578" y="2636912"/>
            <a:ext cx="351494"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20072" y="2636912"/>
            <a:ext cx="252027" cy="369332"/>
          </a:xfrm>
          <a:prstGeom prst="rect">
            <a:avLst/>
          </a:prstGeom>
          <a:noFill/>
        </p:spPr>
        <p:txBody>
          <a:bodyPr wrap="square" rtlCol="0">
            <a:spAutoFit/>
          </a:bodyPr>
          <a:lstStyle/>
          <a:p>
            <a:r>
              <a:rPr lang="en-US" altLang="zh-CN" dirty="0" smtClean="0"/>
              <a:t>1</a:t>
            </a:r>
            <a:endParaRPr lang="zh-CN" altLang="en-US" dirty="0"/>
          </a:p>
        </p:txBody>
      </p:sp>
      <p:sp>
        <p:nvSpPr>
          <p:cNvPr id="37" name="乘号 36"/>
          <p:cNvSpPr/>
          <p:nvPr/>
        </p:nvSpPr>
        <p:spPr>
          <a:xfrm>
            <a:off x="899592" y="3982575"/>
            <a:ext cx="612068" cy="670561"/>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乘号 37"/>
          <p:cNvSpPr/>
          <p:nvPr/>
        </p:nvSpPr>
        <p:spPr>
          <a:xfrm>
            <a:off x="1907704" y="3325634"/>
            <a:ext cx="234026" cy="472275"/>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乘号 38"/>
          <p:cNvSpPr/>
          <p:nvPr/>
        </p:nvSpPr>
        <p:spPr>
          <a:xfrm>
            <a:off x="467544" y="4369750"/>
            <a:ext cx="1296144" cy="1291498"/>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904148" y="4837802"/>
            <a:ext cx="1188132" cy="6794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p:nvPr/>
        </p:nvCxnSpPr>
        <p:spPr>
          <a:xfrm flipH="1">
            <a:off x="6106472" y="3006244"/>
            <a:ext cx="481752" cy="18315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359129"/>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PPT模板</Template>
  <TotalTime>13428</TotalTime>
  <Words>5403</Words>
  <Application>Microsoft Office PowerPoint</Application>
  <PresentationFormat>全屏显示(4:3)</PresentationFormat>
  <Paragraphs>1213</Paragraphs>
  <Slides>100</Slides>
  <Notes>6</Notes>
  <HiddenSlides>0</HiddenSlides>
  <MMClips>0</MMClips>
  <ScaleCrop>false</ScaleCrop>
  <HeadingPairs>
    <vt:vector size="4" baseType="variant">
      <vt:variant>
        <vt:lpstr>主题</vt:lpstr>
      </vt:variant>
      <vt:variant>
        <vt:i4>1</vt:i4>
      </vt:variant>
      <vt:variant>
        <vt:lpstr>幻灯片标题</vt:lpstr>
      </vt:variant>
      <vt:variant>
        <vt:i4>100</vt:i4>
      </vt:variant>
    </vt:vector>
  </HeadingPairs>
  <TitlesOfParts>
    <vt:vector size="101" baseType="lpstr">
      <vt:lpstr>PPT模板</vt:lpstr>
      <vt:lpstr>第3章 面向对象编程</vt:lpstr>
      <vt:lpstr>PowerPoint 演示文稿</vt:lpstr>
      <vt:lpstr>PowerPoint 演示文稿</vt:lpstr>
      <vt:lpstr>学习内容</vt:lpstr>
      <vt:lpstr>PowerPoint 演示文稿</vt:lpstr>
      <vt:lpstr>3.1 面向对象与面向过程</vt:lpstr>
      <vt:lpstr>PowerPoint 演示文稿</vt:lpstr>
      <vt:lpstr>类与类之间的关系</vt:lpstr>
      <vt:lpstr>类与类之间的关系</vt:lpstr>
      <vt:lpstr>面向对象的思想概述</vt:lpstr>
      <vt:lpstr>PowerPoint 演示文稿</vt:lpstr>
      <vt:lpstr>面向对象的思想概述</vt:lpstr>
      <vt:lpstr>PowerPoint 演示文稿</vt:lpstr>
      <vt:lpstr>PowerPoint 演示文稿</vt:lpstr>
      <vt:lpstr>PowerPoint 演示文稿</vt:lpstr>
      <vt:lpstr>PowerPoint 演示文稿</vt:lpstr>
      <vt:lpstr>类的语法格式</vt:lpstr>
      <vt:lpstr>PowerPoint 演示文稿</vt:lpstr>
      <vt:lpstr>3.3 类的成员之一：属性</vt:lpstr>
      <vt:lpstr>PowerPoint 演示文稿</vt:lpstr>
      <vt:lpstr>PowerPoint 演示文稿</vt:lpstr>
      <vt:lpstr>3.4  类的成员之二：方  法</vt:lpstr>
      <vt:lpstr>3.5 对象的创建和使用</vt:lpstr>
      <vt:lpstr>PowerPoint 演示文稿</vt:lpstr>
      <vt:lpstr>PowerPoint 演示文稿</vt:lpstr>
      <vt:lpstr>PowerPoint 演示文稿</vt:lpstr>
      <vt:lpstr>PowerPoint 演示文稿</vt:lpstr>
      <vt:lpstr>对象的创建和使用</vt:lpstr>
      <vt:lpstr>PowerPoint 演示文稿</vt:lpstr>
      <vt:lpstr>PowerPoint 演示文稿</vt:lpstr>
      <vt:lpstr>对象的创建和使用</vt:lpstr>
      <vt:lpstr>PowerPoint 演示文稿</vt:lpstr>
      <vt:lpstr>PowerPoint 演示文稿</vt:lpstr>
      <vt:lpstr>提 示</vt:lpstr>
      <vt:lpstr>对象的产生</vt:lpstr>
      <vt:lpstr>对象的产生</vt:lpstr>
      <vt:lpstr>对象的使用</vt:lpstr>
      <vt:lpstr>对象的生命周期  </vt:lpstr>
      <vt:lpstr>PowerPoint 演示文稿</vt:lpstr>
      <vt:lpstr>PowerPoint 演示文稿</vt:lpstr>
      <vt:lpstr>匿名对象 </vt:lpstr>
      <vt:lpstr>练习2</vt:lpstr>
      <vt:lpstr>3.6 再谈方法(method)</vt:lpstr>
      <vt:lpstr>方法的调用</vt:lpstr>
      <vt:lpstr>方法的调用</vt:lpstr>
      <vt:lpstr>PowerPoint 演示文稿</vt:lpstr>
      <vt:lpstr>方法的重载(overload)</vt:lpstr>
      <vt:lpstr>函数的重载 </vt:lpstr>
      <vt:lpstr>练习3</vt:lpstr>
      <vt:lpstr>练习3</vt:lpstr>
      <vt:lpstr>PowerPoint 演示文稿</vt:lpstr>
      <vt:lpstr>PowerPoint 演示文稿</vt:lpstr>
      <vt:lpstr>方法的参数传递</vt:lpstr>
      <vt:lpstr>PowerPoint 演示文稿</vt:lpstr>
      <vt:lpstr>PowerPoint 演示文稿</vt:lpstr>
      <vt:lpstr>PowerPoint 演示文稿</vt:lpstr>
      <vt:lpstr>方法的参数传递             —基本数据类型的参数传递 </vt:lpstr>
      <vt:lpstr>方法的参数传递                   —引用数据类型的参数传递</vt:lpstr>
      <vt:lpstr>方法的参数传递                   —引用数据类型的参数传递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3.7  面向对象特征之一：封装和隐藏</vt:lpstr>
      <vt:lpstr>PowerPoint 演示文稿</vt:lpstr>
      <vt:lpstr>信息的封装和隐藏 </vt:lpstr>
      <vt:lpstr>PowerPoint 演示文稿</vt:lpstr>
      <vt:lpstr>PowerPoint 演示文稿</vt:lpstr>
      <vt:lpstr>练习4</vt:lpstr>
      <vt:lpstr>3.8  类的成员之三：构造器(构造方法)</vt:lpstr>
      <vt:lpstr>构造器</vt:lpstr>
      <vt:lpstr>构造器</vt:lpstr>
      <vt:lpstr>练习5</vt:lpstr>
      <vt:lpstr>练习5</vt:lpstr>
      <vt:lpstr>构造器重载</vt:lpstr>
      <vt:lpstr>构造器重载举例</vt:lpstr>
      <vt:lpstr>练习6</vt:lpstr>
      <vt:lpstr>this是什么？ </vt:lpstr>
      <vt:lpstr>PowerPoint 演示文稿</vt:lpstr>
      <vt:lpstr>PowerPoint 演示文稿</vt:lpstr>
      <vt:lpstr>PowerPoint 演示文稿</vt:lpstr>
      <vt:lpstr>PowerPoint 演示文稿</vt:lpstr>
      <vt:lpstr>PowerPoint 演示文稿</vt:lpstr>
      <vt:lpstr>JavaBean</vt:lpstr>
      <vt:lpstr>JavaBean示例</vt:lpstr>
      <vt:lpstr>PowerPoint 演示文稿</vt:lpstr>
      <vt:lpstr>源文件布局：</vt:lpstr>
      <vt:lpstr>软件包：</vt:lpstr>
      <vt:lpstr>关键字—package</vt:lpstr>
      <vt:lpstr>关键字—import</vt:lpstr>
      <vt:lpstr>import语句</vt:lpstr>
      <vt:lpstr>JDK中主要的包介绍</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shkstart</cp:lastModifiedBy>
  <cp:revision>1110</cp:revision>
  <dcterms:created xsi:type="dcterms:W3CDTF">2012-08-05T14:09:30Z</dcterms:created>
  <dcterms:modified xsi:type="dcterms:W3CDTF">2014-04-25T02:25:52Z</dcterms:modified>
</cp:coreProperties>
</file>