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62" r:id="rId7"/>
    <p:sldId id="261" r:id="rId8"/>
    <p:sldId id="286" r:id="rId9"/>
    <p:sldId id="284" r:id="rId10"/>
    <p:sldId id="287" r:id="rId11"/>
    <p:sldId id="288" r:id="rId12"/>
    <p:sldId id="289" r:id="rId13"/>
    <p:sldId id="290" r:id="rId14"/>
    <p:sldId id="291" r:id="rId15"/>
    <p:sldId id="29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3BCAC-88A7-459A-8F41-AD4B87F60279}" v="20" dt="2023-10-31T19:29:17.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4/7/2024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990246" cy="1243584"/>
          </a:xfrm>
        </p:spPr>
        <p:txBody>
          <a:bodyPr/>
          <a:lstStyle/>
          <a:p>
            <a:r>
              <a:rPr lang="en-US" dirty="0"/>
              <a:t>Mentor Mentee Management 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b="1" dirty="0"/>
              <a:t>USING JAVA</a:t>
            </a:r>
          </a:p>
        </p:txBody>
      </p:sp>
      <p:sp>
        <p:nvSpPr>
          <p:cNvPr id="4" name="TextBox 3">
            <a:extLst>
              <a:ext uri="{FF2B5EF4-FFF2-40B4-BE49-F238E27FC236}">
                <a16:creationId xmlns:a16="http://schemas.microsoft.com/office/drawing/2014/main" id="{D0F151D5-3F0C-23A9-69C9-9C10990CAC41}"/>
              </a:ext>
            </a:extLst>
          </p:cNvPr>
          <p:cNvSpPr txBox="1"/>
          <p:nvPr/>
        </p:nvSpPr>
        <p:spPr>
          <a:xfrm>
            <a:off x="9227975" y="5710335"/>
            <a:ext cx="1819469" cy="923330"/>
          </a:xfrm>
          <a:prstGeom prst="rect">
            <a:avLst/>
          </a:prstGeom>
          <a:noFill/>
        </p:spPr>
        <p:txBody>
          <a:bodyPr wrap="square" rtlCol="0">
            <a:spAutoFit/>
          </a:bodyPr>
          <a:lstStyle/>
          <a:p>
            <a:r>
              <a:rPr lang="en-IN" b="1" dirty="0">
                <a:solidFill>
                  <a:schemeClr val="bg1"/>
                </a:solidFill>
                <a:latin typeface="Trebuchet MS (Headings)"/>
                <a:cs typeface="Times New Roman" panose="02020603050405020304" pitchFamily="18" charset="0"/>
              </a:rPr>
              <a:t>URK22CO2021</a:t>
            </a:r>
          </a:p>
          <a:p>
            <a:r>
              <a:rPr lang="en-IN" b="1" dirty="0">
                <a:solidFill>
                  <a:schemeClr val="bg1"/>
                </a:solidFill>
                <a:latin typeface="Trebuchet MS (Headings)"/>
                <a:cs typeface="Times New Roman" panose="02020603050405020304" pitchFamily="18" charset="0"/>
              </a:rPr>
              <a:t>URK22CS1164</a:t>
            </a:r>
          </a:p>
          <a:p>
            <a:r>
              <a:rPr lang="en-IN" b="1" dirty="0">
                <a:solidFill>
                  <a:schemeClr val="bg1"/>
                </a:solidFill>
                <a:latin typeface="Trebuchet MS (Headings)"/>
                <a:cs typeface="Times New Roman" panose="02020603050405020304" pitchFamily="18" charset="0"/>
              </a:rPr>
              <a:t>URK22CS3022</a:t>
            </a:r>
          </a:p>
        </p:txBody>
      </p:sp>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Impact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95973"/>
            <a:ext cx="7757108" cy="4093243"/>
          </a:xfrm>
        </p:spPr>
        <p:txBody>
          <a:bodyPr/>
          <a:lstStyle/>
          <a:p>
            <a:pPr algn="l">
              <a:buFont typeface="+mj-lt"/>
              <a:buAutoNum type="arabicPeriod"/>
            </a:pPr>
            <a:r>
              <a:rPr lang="en-US" sz="2000" b="1" i="0" dirty="0">
                <a:solidFill>
                  <a:srgbClr val="D1D5DB"/>
                </a:solidFill>
                <a:effectLst/>
                <a:latin typeface="Söhne"/>
              </a:rPr>
              <a:t>Improved Mentor-Mentee Relationships</a:t>
            </a:r>
            <a:r>
              <a:rPr lang="en-US" sz="2000" b="0" i="0" dirty="0">
                <a:solidFill>
                  <a:srgbClr val="D1D5DB"/>
                </a:solidFill>
                <a:effectLst/>
                <a:latin typeface="Söhne"/>
              </a:rPr>
              <a:t>: The system fosters stronger, more efficient communication between mentors and mentees, leading to deeper and more effective mentoring relationships.</a:t>
            </a:r>
          </a:p>
          <a:p>
            <a:pPr algn="l">
              <a:buFont typeface="+mj-lt"/>
              <a:buAutoNum type="arabicPeriod"/>
            </a:pPr>
            <a:r>
              <a:rPr lang="en-US" sz="2000" b="1" i="0" dirty="0">
                <a:solidFill>
                  <a:srgbClr val="D1D5DB"/>
                </a:solidFill>
                <a:effectLst/>
                <a:latin typeface="Söhne"/>
              </a:rPr>
              <a:t>Enhanced Learning and Skill Development</a:t>
            </a:r>
            <a:r>
              <a:rPr lang="en-US" sz="2000" b="0" i="0" dirty="0">
                <a:solidFill>
                  <a:srgbClr val="D1D5DB"/>
                </a:solidFill>
                <a:effectLst/>
                <a:latin typeface="Söhne"/>
              </a:rPr>
              <a:t>: Mentees can receive timely guidance and support, resulting in improved learning outcomes and skill development. Mentors can provide targeted resources and feedback.</a:t>
            </a:r>
          </a:p>
          <a:p>
            <a:pPr algn="l">
              <a:buFont typeface="+mj-lt"/>
              <a:buAutoNum type="arabicPeriod"/>
            </a:pPr>
            <a:r>
              <a:rPr lang="en-US" sz="2000" b="1" i="0" dirty="0">
                <a:solidFill>
                  <a:srgbClr val="D1D5DB"/>
                </a:solidFill>
                <a:effectLst/>
                <a:latin typeface="Söhne"/>
              </a:rPr>
              <a:t>Convenient Scheduling</a:t>
            </a:r>
            <a:r>
              <a:rPr lang="en-US" sz="2000" b="0" i="0" dirty="0">
                <a:solidFill>
                  <a:srgbClr val="D1D5DB"/>
                </a:solidFill>
                <a:effectLst/>
                <a:latin typeface="Söhne"/>
              </a:rPr>
              <a:t>: The scheduling feature streamlines the process of setting up mentor-mentee meetings, making it more convenient for both parties and improving the mentorship experience.</a:t>
            </a:r>
          </a:p>
          <a:p>
            <a:pPr algn="l">
              <a:buFont typeface="+mj-lt"/>
              <a:buAutoNum type="arabicPeriod"/>
            </a:pPr>
            <a:r>
              <a:rPr lang="en-US" sz="2000" b="1" i="0" dirty="0">
                <a:solidFill>
                  <a:srgbClr val="D1D5DB"/>
                </a:solidFill>
                <a:effectLst/>
                <a:latin typeface="Söhne"/>
              </a:rPr>
              <a:t>Efficient Record Keeping</a:t>
            </a:r>
            <a:r>
              <a:rPr lang="en-US" sz="2000" b="0" i="0" dirty="0">
                <a:solidFill>
                  <a:srgbClr val="D1D5DB"/>
                </a:solidFill>
                <a:effectLst/>
                <a:latin typeface="Söhne"/>
              </a:rPr>
              <a:t>: The system maintains a comprehensive record of mentorship interactions, which helps track progress, identify areas of improvement, and ensure accountability.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42607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Future Developments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32578" y="1382378"/>
            <a:ext cx="11022822" cy="4093243"/>
          </a:xfrm>
        </p:spPr>
        <p:txBody>
          <a:bodyPr/>
          <a:lstStyle/>
          <a:p>
            <a:pPr algn="l">
              <a:buFont typeface="+mj-lt"/>
              <a:buAutoNum type="arabicPeriod"/>
            </a:pPr>
            <a:r>
              <a:rPr lang="en-US" sz="2000" b="1" i="0" dirty="0">
                <a:solidFill>
                  <a:srgbClr val="D1D5DB"/>
                </a:solidFill>
                <a:effectLst/>
                <a:latin typeface="Söhne"/>
              </a:rPr>
              <a:t>AI-Powered Matchmaking</a:t>
            </a:r>
            <a:r>
              <a:rPr lang="en-US" sz="2000" b="0" i="0" dirty="0">
                <a:solidFill>
                  <a:srgbClr val="D1D5DB"/>
                </a:solidFill>
                <a:effectLst/>
                <a:latin typeface="Söhne"/>
              </a:rPr>
              <a:t>: Implement an AI-based matchmaking system to intelligently pair mentors and mentees based on their goals, interests, and strengths. This can improve the quality of mentor-mentee relationships.</a:t>
            </a:r>
          </a:p>
          <a:p>
            <a:pPr algn="l">
              <a:buFont typeface="+mj-lt"/>
              <a:buAutoNum type="arabicPeriod"/>
            </a:pPr>
            <a:r>
              <a:rPr lang="en-US" sz="2000" b="1" i="0" dirty="0">
                <a:solidFill>
                  <a:srgbClr val="D1D5DB"/>
                </a:solidFill>
                <a:effectLst/>
                <a:latin typeface="Söhne"/>
              </a:rPr>
              <a:t>Feedback and Evaluation</a:t>
            </a:r>
            <a:r>
              <a:rPr lang="en-US" sz="2000" b="0" i="0" dirty="0">
                <a:solidFill>
                  <a:srgbClr val="D1D5DB"/>
                </a:solidFill>
                <a:effectLst/>
                <a:latin typeface="Söhne"/>
              </a:rPr>
              <a:t>: Enhance the feedback and evaluation process by integrating tools that allow mentors and mentees to provide structured feedback and self-assessments. Use this data to improve the quality of mentorship.</a:t>
            </a:r>
          </a:p>
          <a:p>
            <a:pPr algn="l">
              <a:buFont typeface="+mj-lt"/>
              <a:buAutoNum type="arabicPeriod"/>
            </a:pPr>
            <a:r>
              <a:rPr lang="en-US" sz="2000" b="1" i="0" dirty="0">
                <a:solidFill>
                  <a:srgbClr val="D1D5DB"/>
                </a:solidFill>
                <a:effectLst/>
                <a:latin typeface="Söhne"/>
              </a:rPr>
              <a:t>Progress Tracking Dashboard</a:t>
            </a:r>
            <a:r>
              <a:rPr lang="en-US" sz="2000" b="0" i="0" dirty="0">
                <a:solidFill>
                  <a:srgbClr val="D1D5DB"/>
                </a:solidFill>
                <a:effectLst/>
                <a:latin typeface="Söhne"/>
              </a:rPr>
              <a:t>: Create a dashboard for both mentors and mentees to track progress, goals achieved, and areas that need attention. Visualization tools can make this data more meaningful.</a:t>
            </a:r>
          </a:p>
          <a:p>
            <a:pPr algn="l">
              <a:buFont typeface="+mj-lt"/>
              <a:buAutoNum type="arabicPeriod"/>
            </a:pPr>
            <a:r>
              <a:rPr lang="en-US" sz="2000" b="1" i="0" dirty="0">
                <a:solidFill>
                  <a:srgbClr val="D1D5DB"/>
                </a:solidFill>
                <a:effectLst/>
                <a:latin typeface="Söhne"/>
              </a:rPr>
              <a:t>Database</a:t>
            </a:r>
            <a:r>
              <a:rPr lang="en-US" sz="2000" b="0" i="0" dirty="0">
                <a:solidFill>
                  <a:srgbClr val="D1D5DB"/>
                </a:solidFill>
                <a:effectLst/>
                <a:latin typeface="Söhne"/>
              </a:rPr>
              <a:t>: </a:t>
            </a:r>
            <a:r>
              <a:rPr lang="en-US" sz="2000" dirty="0">
                <a:solidFill>
                  <a:srgbClr val="D1D5DB"/>
                </a:solidFill>
                <a:latin typeface="Söhne"/>
              </a:rPr>
              <a:t>I</a:t>
            </a:r>
            <a:r>
              <a:rPr lang="en-US" sz="2000" b="0" i="0" dirty="0">
                <a:solidFill>
                  <a:srgbClr val="D1D5DB"/>
                </a:solidFill>
                <a:effectLst/>
                <a:latin typeface="Söhne"/>
              </a:rPr>
              <a:t>ntegrating a database into the Mentor-Mentee System is a valuable and feasible future development</a:t>
            </a:r>
          </a:p>
          <a:p>
            <a:pPr algn="l">
              <a:buFont typeface="+mj-lt"/>
              <a:buAutoNum type="arabicPeriod"/>
            </a:pPr>
            <a:r>
              <a:rPr lang="en-US" sz="2000" b="1" i="0" dirty="0">
                <a:solidFill>
                  <a:srgbClr val="D1D5DB"/>
                </a:solidFill>
                <a:effectLst/>
                <a:latin typeface="Söhne"/>
              </a:rPr>
              <a:t>Data Analytics for Decision-Making</a:t>
            </a:r>
            <a:r>
              <a:rPr lang="en-US" sz="2000" b="0" i="0" dirty="0">
                <a:solidFill>
                  <a:srgbClr val="D1D5DB"/>
                </a:solidFill>
                <a:effectLst/>
                <a:latin typeface="Söhne"/>
              </a:rPr>
              <a:t>: Leverage advanced data analytics to identify patterns and trends in mentorship relationships. Use this data to make informed decisions about program improvements.</a:t>
            </a:r>
          </a:p>
          <a:p>
            <a:pPr algn="l">
              <a:buFont typeface="+mj-lt"/>
              <a:buAutoNum type="arabicPeriod"/>
            </a:pPr>
            <a:r>
              <a:rPr lang="en-US" sz="2000" b="1" i="0" dirty="0">
                <a:solidFill>
                  <a:srgbClr val="D1D5DB"/>
                </a:solidFill>
                <a:effectLst/>
                <a:latin typeface="Söhne"/>
              </a:rPr>
              <a:t>Mobile App </a:t>
            </a:r>
            <a:r>
              <a:rPr lang="en-US" sz="2000" b="0" i="0" dirty="0">
                <a:solidFill>
                  <a:srgbClr val="D1D5DB"/>
                </a:solidFill>
                <a:effectLst/>
                <a:latin typeface="Söhne"/>
              </a:rPr>
              <a:t>: Develop a mobile application with offline capabilities to enable users to access resources and engage in mentorship even without an internet connection.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53651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Box 6">
            <a:extLst>
              <a:ext uri="{FF2B5EF4-FFF2-40B4-BE49-F238E27FC236}">
                <a16:creationId xmlns:a16="http://schemas.microsoft.com/office/drawing/2014/main" id="{6BF27402-B042-8D32-5467-14FBE16A9547}"/>
              </a:ext>
            </a:extLst>
          </p:cNvPr>
          <p:cNvSpPr txBox="1"/>
          <p:nvPr/>
        </p:nvSpPr>
        <p:spPr>
          <a:xfrm>
            <a:off x="444500" y="2219437"/>
            <a:ext cx="8298284" cy="2246769"/>
          </a:xfrm>
          <a:prstGeom prst="rect">
            <a:avLst/>
          </a:prstGeom>
          <a:noFill/>
        </p:spPr>
        <p:txBody>
          <a:bodyPr wrap="square">
            <a:spAutoFit/>
          </a:bodyPr>
          <a:lstStyle/>
          <a:p>
            <a:pPr algn="l">
              <a:buFont typeface="Arial" panose="020B0604020202020204" pitchFamily="34" charset="0"/>
              <a:buChar char="•"/>
            </a:pPr>
            <a:r>
              <a:rPr lang="en-US" sz="2000" b="0" i="0" dirty="0">
                <a:solidFill>
                  <a:srgbClr val="D1D5DB"/>
                </a:solidFill>
                <a:effectLst/>
                <a:latin typeface="Söhne"/>
              </a:rPr>
              <a:t>The Mentor-Mentee System strengthens mentor-mentee relationships.</a:t>
            </a:r>
          </a:p>
          <a:p>
            <a:pPr algn="l">
              <a:buFont typeface="Arial" panose="020B0604020202020204" pitchFamily="34" charset="0"/>
              <a:buChar char="•"/>
            </a:pPr>
            <a:r>
              <a:rPr lang="en-US" sz="2000" b="0" i="0" dirty="0">
                <a:solidFill>
                  <a:srgbClr val="D1D5DB"/>
                </a:solidFill>
                <a:effectLst/>
                <a:latin typeface="Söhne"/>
              </a:rPr>
              <a:t>It enhances learning outcomes and skill development.</a:t>
            </a:r>
          </a:p>
          <a:p>
            <a:pPr algn="l">
              <a:buFont typeface="Arial" panose="020B0604020202020204" pitchFamily="34" charset="0"/>
              <a:buChar char="•"/>
            </a:pPr>
            <a:r>
              <a:rPr lang="en-US" sz="2000" b="0" i="0" dirty="0">
                <a:solidFill>
                  <a:srgbClr val="D1D5DB"/>
                </a:solidFill>
                <a:effectLst/>
                <a:latin typeface="Söhne"/>
              </a:rPr>
              <a:t>The system streamlines scheduling and communication, making mentorship more efficient.</a:t>
            </a:r>
          </a:p>
          <a:p>
            <a:pPr>
              <a:buFont typeface="Arial" panose="020B0604020202020204" pitchFamily="34" charset="0"/>
              <a:buChar char="•"/>
            </a:pPr>
            <a:r>
              <a:rPr lang="en-US" sz="2000" dirty="0">
                <a:solidFill>
                  <a:srgbClr val="D1D5DB"/>
                </a:solidFill>
                <a:latin typeface="Söhne"/>
              </a:rPr>
              <a:t>I</a:t>
            </a:r>
            <a:r>
              <a:rPr lang="en-US" sz="2000" b="0" i="0" dirty="0">
                <a:solidFill>
                  <a:srgbClr val="D1D5DB"/>
                </a:solidFill>
                <a:effectLst/>
                <a:latin typeface="Söhne"/>
              </a:rPr>
              <a:t>ntegrating a database into the Mentor-Mentee System is a valuable and feasible future development</a:t>
            </a:r>
          </a:p>
          <a:p>
            <a:pPr algn="l">
              <a:buFont typeface="Arial" panose="020B0604020202020204" pitchFamily="34" charset="0"/>
              <a:buChar char="•"/>
            </a:pPr>
            <a:endParaRPr lang="en-US" sz="2000" b="0" i="0" dirty="0">
              <a:solidFill>
                <a:srgbClr val="D1D5DB"/>
              </a:solidFill>
              <a:effectLst/>
              <a:latin typeface="Söhne"/>
            </a:endParaRPr>
          </a:p>
        </p:txBody>
      </p:sp>
    </p:spTree>
    <p:extLst>
      <p:ext uri="{BB962C8B-B14F-4D97-AF65-F5344CB8AC3E}">
        <p14:creationId xmlns:p14="http://schemas.microsoft.com/office/powerpoint/2010/main" val="177946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1800" b="0" i="0" dirty="0">
                <a:solidFill>
                  <a:srgbClr val="D1D5DB"/>
                </a:solidFill>
                <a:effectLst/>
                <a:latin typeface="Söhne"/>
              </a:rPr>
              <a:t>Mentorship is a journey of growth, knowledge sharing, and support. It's a relationship that has the power to shape careers, open doors, and inspire dreams. Today, we invite you to explore a cutting-edge Mentor-Mentee Management System built on the strong foundation of Java.</a:t>
            </a:r>
          </a:p>
          <a:p>
            <a:r>
              <a:rPr lang="en-US" sz="2000" b="0" i="0" dirty="0">
                <a:solidFill>
                  <a:srgbClr val="D1D5DB"/>
                </a:solidFill>
                <a:effectLst/>
                <a:latin typeface="Söhne"/>
              </a:rPr>
              <a:t>Our Mentor-Mentee Management System is the bridge that connects eager learners (mentees) with experienced guides (mentors), fostering a supportive ecosystem for personal and professional development.</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OBJECTIVES</a:t>
            </a:r>
          </a:p>
        </p:txBody>
      </p:sp>
      <p:pic>
        <p:nvPicPr>
          <p:cNvPr id="25" name="Picture Placeholder 24" descr="Database with solid fill">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IN" b="1" i="0" dirty="0">
                <a:effectLst/>
                <a:latin typeface="Söhne"/>
              </a:rPr>
              <a:t>Data Collection and Storage</a:t>
            </a:r>
            <a:endParaRPr lang="en-US" dirty="0"/>
          </a:p>
        </p:txBody>
      </p:sp>
      <p:pic>
        <p:nvPicPr>
          <p:cNvPr id="27" name="Picture Placeholder 26" descr="Cursor with solid fill">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IN" b="1" i="0" dirty="0">
                <a:effectLst/>
                <a:latin typeface="Söhne"/>
              </a:rPr>
              <a:t>User-Friendly Interface</a:t>
            </a:r>
            <a:endParaRPr lang="en-US" dirty="0"/>
          </a:p>
        </p:txBody>
      </p:sp>
      <p:pic>
        <p:nvPicPr>
          <p:cNvPr id="29" name="Picture Placeholder 28" descr="Close with solid fill">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96DAC541-7B7A-43D3-8B79-37D633B846F1}">
                <asvg:svgBlip xmlns:asvg="http://schemas.microsoft.com/office/drawing/2016/SVG/main" r:embed="rId7"/>
              </a:ext>
            </a:extLst>
          </a:blip>
          <a:src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IN" b="1" i="0" dirty="0">
                <a:effectLst/>
                <a:latin typeface="Söhne"/>
              </a:rPr>
              <a:t>Error Handling</a:t>
            </a:r>
            <a:endParaRPr lang="en-US" dirty="0"/>
          </a:p>
        </p:txBody>
      </p:sp>
      <p:pic>
        <p:nvPicPr>
          <p:cNvPr id="31" name="Picture Placeholder 30" descr="Document with solid fill">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96DAC541-7B7A-43D3-8B79-37D633B846F1}">
                <asvg:svgBlip xmlns:asvg="http://schemas.microsoft.com/office/drawing/2016/SVG/main" r:embed="rId9"/>
              </a:ext>
            </a:extLst>
          </a:blip>
          <a:src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IN" b="1" i="0" dirty="0">
                <a:effectLst/>
                <a:latin typeface="Söhne"/>
              </a:rPr>
              <a:t>Data Validation</a:t>
            </a:r>
            <a:endParaRPr lang="en-US" dirty="0"/>
          </a:p>
        </p:txBody>
      </p:sp>
      <p:pic>
        <p:nvPicPr>
          <p:cNvPr id="33" name="Picture Placeholder 32" descr="Chat with solid fill">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96DAC541-7B7A-43D3-8B79-37D633B846F1}">
                <asvg:svgBlip xmlns:asvg="http://schemas.microsoft.com/office/drawing/2016/SVG/main" r:embed="rId11"/>
              </a:ext>
            </a:extLst>
          </a:blip>
          <a:src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IN" b="1" i="0" dirty="0">
                <a:effectLst/>
                <a:latin typeface="Söhne"/>
              </a:rPr>
              <a:t>User Notification</a:t>
            </a:r>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89213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b="1" i="0" dirty="0">
                <a:solidFill>
                  <a:srgbClr val="D1D5DB"/>
                </a:solidFill>
                <a:effectLst/>
                <a:latin typeface="Söhne"/>
              </a:rPr>
              <a:t>Methodology and Approach</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895475"/>
            <a:ext cx="9987526" cy="3684588"/>
          </a:xfrm>
        </p:spPr>
        <p:txBody>
          <a:bodyPr>
            <a:normAutofit/>
          </a:bodyPr>
          <a:lstStyle/>
          <a:p>
            <a:pPr marL="0" indent="0" algn="l">
              <a:buNone/>
            </a:pPr>
            <a:endParaRPr lang="en-US" dirty="0">
              <a:solidFill>
                <a:srgbClr val="D1D5DB"/>
              </a:solidFill>
              <a:latin typeface="Söhne"/>
            </a:endParaRPr>
          </a:p>
          <a:p>
            <a:r>
              <a:rPr lang="en-US" b="0" i="0" dirty="0">
                <a:solidFill>
                  <a:srgbClr val="D1D5DB"/>
                </a:solidFill>
                <a:effectLst/>
                <a:latin typeface="Söhne"/>
              </a:rPr>
              <a:t>The code uses Java Swing for creating a GUI    application.</a:t>
            </a:r>
          </a:p>
          <a:p>
            <a:pPr algn="l">
              <a:buFont typeface="Arial" panose="020B0604020202020204" pitchFamily="34" charset="0"/>
              <a:buChar char="•"/>
            </a:pPr>
            <a:r>
              <a:rPr lang="en-US" b="0" i="0" dirty="0">
                <a:solidFill>
                  <a:srgbClr val="D1D5DB"/>
                </a:solidFill>
                <a:effectLst/>
                <a:latin typeface="Söhne"/>
              </a:rPr>
              <a:t>It organizes the UI components and functionality into different methods.</a:t>
            </a:r>
          </a:p>
          <a:p>
            <a:pPr algn="l">
              <a:buFont typeface="Arial" panose="020B0604020202020204" pitchFamily="34" charset="0"/>
              <a:buChar char="•"/>
            </a:pPr>
            <a:r>
              <a:rPr lang="en-US" b="0" i="0" dirty="0">
                <a:solidFill>
                  <a:srgbClr val="D1D5DB"/>
                </a:solidFill>
                <a:effectLst/>
                <a:latin typeface="Söhne"/>
              </a:rPr>
              <a:t>File I/O is used to store and retrieve mentee details and meeting information.</a:t>
            </a:r>
          </a:p>
          <a:p>
            <a:pPr algn="l">
              <a:buFont typeface="Arial" panose="020B0604020202020204" pitchFamily="34" charset="0"/>
              <a:buChar char="•"/>
            </a:pPr>
            <a:r>
              <a:rPr lang="en-US" b="0" i="0" dirty="0">
                <a:solidFill>
                  <a:srgbClr val="D1D5DB"/>
                </a:solidFill>
                <a:effectLst/>
                <a:latin typeface="Söhne"/>
              </a:rPr>
              <a:t>The code structure follows a modular approach, with separate methods for different functionalities.</a:t>
            </a:r>
          </a:p>
          <a:p>
            <a:pPr algn="l">
              <a:buFont typeface="Arial" panose="020B0604020202020204" pitchFamily="34" charset="0"/>
              <a:buChar char="•"/>
            </a:pPr>
            <a:r>
              <a:rPr lang="en-US" b="0" i="0" dirty="0">
                <a:solidFill>
                  <a:srgbClr val="D1D5DB"/>
                </a:solidFill>
                <a:effectLst/>
                <a:latin typeface="Söhne"/>
              </a:rPr>
              <a:t>It provides a basic but functional interaction flow for mentors and mentees.</a:t>
            </a:r>
          </a:p>
        </p:txBody>
      </p:sp>
    </p:spTree>
    <p:extLst>
      <p:ext uri="{BB962C8B-B14F-4D97-AF65-F5344CB8AC3E}">
        <p14:creationId xmlns:p14="http://schemas.microsoft.com/office/powerpoint/2010/main" val="360727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b="1" i="0" dirty="0">
                <a:solidFill>
                  <a:srgbClr val="D1D5DB"/>
                </a:solidFill>
                <a:effectLst/>
                <a:latin typeface="Söhne"/>
              </a:rPr>
              <a:t>System Architecture</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895475"/>
            <a:ext cx="9987526" cy="3684588"/>
          </a:xfrm>
        </p:spPr>
        <p:txBody>
          <a:bodyPr>
            <a:normAutofit/>
          </a:bodyPr>
          <a:lstStyle/>
          <a:p>
            <a:pPr marL="0" indent="0" algn="l">
              <a:buNone/>
            </a:pPr>
            <a:r>
              <a:rPr lang="en-US" dirty="0">
                <a:solidFill>
                  <a:srgbClr val="D1D5DB"/>
                </a:solidFill>
                <a:latin typeface="Söhne"/>
              </a:rPr>
              <a:t>    </a:t>
            </a:r>
            <a:r>
              <a:rPr lang="en-US" sz="2000" b="1" i="0" dirty="0">
                <a:solidFill>
                  <a:srgbClr val="D1D5DB"/>
                </a:solidFill>
                <a:effectLst/>
                <a:latin typeface="Söhne"/>
              </a:rPr>
              <a:t>Mentor-Mentee System has a basic two-tier system architecture,</a:t>
            </a:r>
          </a:p>
          <a:p>
            <a:pPr marL="0" indent="0" algn="l">
              <a:buNone/>
            </a:pPr>
            <a:endParaRPr lang="en-US" sz="2000"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Presentation Layer</a:t>
            </a:r>
            <a:r>
              <a:rPr lang="en-US" b="0" i="0" dirty="0">
                <a:solidFill>
                  <a:srgbClr val="D1D5DB"/>
                </a:solidFill>
                <a:effectLst/>
                <a:latin typeface="Söhne"/>
              </a:rPr>
              <a:t>: This is where the user interface resides. The code uses Java Swing for creating the graphical interface, including buttons and text fields. Users interact with the system by entering data and clicking buttons. Event listeners are used to respond to user actions.</a:t>
            </a:r>
          </a:p>
          <a:p>
            <a:pPr algn="l">
              <a:buFont typeface="+mj-lt"/>
              <a:buAutoNum type="arabicPeriod"/>
            </a:pPr>
            <a:r>
              <a:rPr lang="en-US" b="1" i="0" dirty="0">
                <a:solidFill>
                  <a:srgbClr val="D1D5DB"/>
                </a:solidFill>
                <a:effectLst/>
                <a:latin typeface="Söhne"/>
              </a:rPr>
              <a:t>Data Storage Layer</a:t>
            </a:r>
            <a:r>
              <a:rPr lang="en-US" b="0" i="0" dirty="0">
                <a:solidFill>
                  <a:srgbClr val="D1D5DB"/>
                </a:solidFill>
                <a:effectLst/>
                <a:latin typeface="Söhne"/>
              </a:rPr>
              <a:t>: Data is managed through file input/output operations. Mentee details are stored in a text file named "mentee_details.txt," and meeting details are saved in "meetings.txt." The code reads and writes data directly from and to these files.</a:t>
            </a:r>
          </a:p>
          <a:p>
            <a:pPr algn="l"/>
            <a:r>
              <a:rPr lang="en-US" b="0" i="0" dirty="0">
                <a:solidFill>
                  <a:srgbClr val="D1D5DB"/>
                </a:solidFill>
                <a:effectLst/>
                <a:latin typeface="Söhne"/>
              </a:rPr>
              <a:t>This architecture is simple and suitable for personal desktop usage but may need improvements for scalability and robust data management.</a:t>
            </a:r>
          </a:p>
        </p:txBody>
      </p:sp>
    </p:spTree>
    <p:extLst>
      <p:ext uri="{BB962C8B-B14F-4D97-AF65-F5344CB8AC3E}">
        <p14:creationId xmlns:p14="http://schemas.microsoft.com/office/powerpoint/2010/main" val="9333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Implementation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4" name="Picture 3">
            <a:extLst>
              <a:ext uri="{FF2B5EF4-FFF2-40B4-BE49-F238E27FC236}">
                <a16:creationId xmlns:a16="http://schemas.microsoft.com/office/drawing/2014/main" id="{40704B34-1825-0E38-041F-8E1683866B31}"/>
              </a:ext>
            </a:extLst>
          </p:cNvPr>
          <p:cNvPicPr>
            <a:picLocks noChangeAspect="1"/>
          </p:cNvPicPr>
          <p:nvPr/>
        </p:nvPicPr>
        <p:blipFill>
          <a:blip r:embed="rId2"/>
          <a:stretch>
            <a:fillRect/>
          </a:stretch>
        </p:blipFill>
        <p:spPr>
          <a:xfrm>
            <a:off x="0" y="1346369"/>
            <a:ext cx="3991897" cy="4857786"/>
          </a:xfrm>
          <a:prstGeom prst="rect">
            <a:avLst/>
          </a:prstGeom>
        </p:spPr>
      </p:pic>
      <p:pic>
        <p:nvPicPr>
          <p:cNvPr id="9" name="Picture 8">
            <a:extLst>
              <a:ext uri="{FF2B5EF4-FFF2-40B4-BE49-F238E27FC236}">
                <a16:creationId xmlns:a16="http://schemas.microsoft.com/office/drawing/2014/main" id="{B0482B1F-F566-F7AE-CBF1-F67A7203D4BF}"/>
              </a:ext>
            </a:extLst>
          </p:cNvPr>
          <p:cNvPicPr>
            <a:picLocks noChangeAspect="1"/>
          </p:cNvPicPr>
          <p:nvPr/>
        </p:nvPicPr>
        <p:blipFill>
          <a:blip r:embed="rId3"/>
          <a:stretch>
            <a:fillRect/>
          </a:stretch>
        </p:blipFill>
        <p:spPr>
          <a:xfrm>
            <a:off x="3991897" y="1346369"/>
            <a:ext cx="4208208" cy="3547044"/>
          </a:xfrm>
          <a:prstGeom prst="rect">
            <a:avLst/>
          </a:prstGeom>
        </p:spPr>
      </p:pic>
      <p:pic>
        <p:nvPicPr>
          <p:cNvPr id="13" name="Picture 12">
            <a:extLst>
              <a:ext uri="{FF2B5EF4-FFF2-40B4-BE49-F238E27FC236}">
                <a16:creationId xmlns:a16="http://schemas.microsoft.com/office/drawing/2014/main" id="{F2B8BD67-79F0-FCBD-8C91-328EB8857B37}"/>
              </a:ext>
            </a:extLst>
          </p:cNvPr>
          <p:cNvPicPr>
            <a:picLocks noChangeAspect="1"/>
          </p:cNvPicPr>
          <p:nvPr/>
        </p:nvPicPr>
        <p:blipFill>
          <a:blip r:embed="rId4"/>
          <a:stretch>
            <a:fillRect/>
          </a:stretch>
        </p:blipFill>
        <p:spPr>
          <a:xfrm>
            <a:off x="3991897" y="4893413"/>
            <a:ext cx="4208208" cy="940653"/>
          </a:xfrm>
          <a:prstGeom prst="rect">
            <a:avLst/>
          </a:prstGeom>
        </p:spPr>
      </p:pic>
      <p:pic>
        <p:nvPicPr>
          <p:cNvPr id="15" name="Picture 14">
            <a:extLst>
              <a:ext uri="{FF2B5EF4-FFF2-40B4-BE49-F238E27FC236}">
                <a16:creationId xmlns:a16="http://schemas.microsoft.com/office/drawing/2014/main" id="{E16D5165-1748-5333-3F33-F62A497F2F2F}"/>
              </a:ext>
            </a:extLst>
          </p:cNvPr>
          <p:cNvPicPr>
            <a:picLocks noChangeAspect="1"/>
          </p:cNvPicPr>
          <p:nvPr/>
        </p:nvPicPr>
        <p:blipFill>
          <a:blip r:embed="rId5"/>
          <a:stretch>
            <a:fillRect/>
          </a:stretch>
        </p:blipFill>
        <p:spPr>
          <a:xfrm>
            <a:off x="3991897" y="5834066"/>
            <a:ext cx="4208208" cy="370089"/>
          </a:xfrm>
          <a:prstGeom prst="rect">
            <a:avLst/>
          </a:prstGeom>
        </p:spPr>
      </p:pic>
      <p:pic>
        <p:nvPicPr>
          <p:cNvPr id="17" name="Picture 16">
            <a:extLst>
              <a:ext uri="{FF2B5EF4-FFF2-40B4-BE49-F238E27FC236}">
                <a16:creationId xmlns:a16="http://schemas.microsoft.com/office/drawing/2014/main" id="{09BA767B-7246-26C2-E68B-C69F1652694B}"/>
              </a:ext>
            </a:extLst>
          </p:cNvPr>
          <p:cNvPicPr>
            <a:picLocks noChangeAspect="1"/>
          </p:cNvPicPr>
          <p:nvPr/>
        </p:nvPicPr>
        <p:blipFill>
          <a:blip r:embed="rId6"/>
          <a:stretch>
            <a:fillRect/>
          </a:stretch>
        </p:blipFill>
        <p:spPr>
          <a:xfrm>
            <a:off x="8200104" y="1346368"/>
            <a:ext cx="3991895" cy="2927389"/>
          </a:xfrm>
          <a:prstGeom prst="rect">
            <a:avLst/>
          </a:prstGeom>
        </p:spPr>
      </p:pic>
      <p:pic>
        <p:nvPicPr>
          <p:cNvPr id="19" name="Picture 18">
            <a:extLst>
              <a:ext uri="{FF2B5EF4-FFF2-40B4-BE49-F238E27FC236}">
                <a16:creationId xmlns:a16="http://schemas.microsoft.com/office/drawing/2014/main" id="{C14C67D8-F1CC-A74A-C6D3-C06E4A270F73}"/>
              </a:ext>
            </a:extLst>
          </p:cNvPr>
          <p:cNvPicPr>
            <a:picLocks noChangeAspect="1"/>
          </p:cNvPicPr>
          <p:nvPr/>
        </p:nvPicPr>
        <p:blipFill>
          <a:blip r:embed="rId7"/>
          <a:stretch>
            <a:fillRect/>
          </a:stretch>
        </p:blipFill>
        <p:spPr>
          <a:xfrm>
            <a:off x="8200102" y="4273757"/>
            <a:ext cx="3991895" cy="1930398"/>
          </a:xfrm>
          <a:prstGeom prst="rect">
            <a:avLst/>
          </a:prstGeom>
        </p:spPr>
      </p:pic>
    </p:spTree>
    <p:extLst>
      <p:ext uri="{BB962C8B-B14F-4D97-AF65-F5344CB8AC3E}">
        <p14:creationId xmlns:p14="http://schemas.microsoft.com/office/powerpoint/2010/main" val="332230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Implementation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6" name="Picture 5">
            <a:extLst>
              <a:ext uri="{FF2B5EF4-FFF2-40B4-BE49-F238E27FC236}">
                <a16:creationId xmlns:a16="http://schemas.microsoft.com/office/drawing/2014/main" id="{240AD2D0-A55C-2B1E-EBB6-36C33CCD00E0}"/>
              </a:ext>
            </a:extLst>
          </p:cNvPr>
          <p:cNvPicPr>
            <a:picLocks noChangeAspect="1"/>
          </p:cNvPicPr>
          <p:nvPr/>
        </p:nvPicPr>
        <p:blipFill>
          <a:blip r:embed="rId2"/>
          <a:stretch>
            <a:fillRect/>
          </a:stretch>
        </p:blipFill>
        <p:spPr>
          <a:xfrm>
            <a:off x="0" y="1380601"/>
            <a:ext cx="3728720" cy="4836981"/>
          </a:xfrm>
          <a:prstGeom prst="rect">
            <a:avLst/>
          </a:prstGeom>
        </p:spPr>
      </p:pic>
      <p:pic>
        <p:nvPicPr>
          <p:cNvPr id="4" name="Picture 3">
            <a:extLst>
              <a:ext uri="{FF2B5EF4-FFF2-40B4-BE49-F238E27FC236}">
                <a16:creationId xmlns:a16="http://schemas.microsoft.com/office/drawing/2014/main" id="{DC19B1CC-FF0E-0A47-6B48-44672580FD45}"/>
              </a:ext>
            </a:extLst>
          </p:cNvPr>
          <p:cNvPicPr>
            <a:picLocks noChangeAspect="1"/>
          </p:cNvPicPr>
          <p:nvPr/>
        </p:nvPicPr>
        <p:blipFill>
          <a:blip r:embed="rId3"/>
          <a:stretch>
            <a:fillRect/>
          </a:stretch>
        </p:blipFill>
        <p:spPr>
          <a:xfrm>
            <a:off x="3728720" y="1380600"/>
            <a:ext cx="4043266" cy="4836981"/>
          </a:xfrm>
          <a:prstGeom prst="rect">
            <a:avLst/>
          </a:prstGeom>
        </p:spPr>
      </p:pic>
      <p:pic>
        <p:nvPicPr>
          <p:cNvPr id="8" name="Picture 7">
            <a:extLst>
              <a:ext uri="{FF2B5EF4-FFF2-40B4-BE49-F238E27FC236}">
                <a16:creationId xmlns:a16="http://schemas.microsoft.com/office/drawing/2014/main" id="{2D3DDCF7-AA2A-AB2B-D4E8-7BAEFEBA31D3}"/>
              </a:ext>
            </a:extLst>
          </p:cNvPr>
          <p:cNvPicPr>
            <a:picLocks noChangeAspect="1"/>
          </p:cNvPicPr>
          <p:nvPr/>
        </p:nvPicPr>
        <p:blipFill>
          <a:blip r:embed="rId4"/>
          <a:stretch>
            <a:fillRect/>
          </a:stretch>
        </p:blipFill>
        <p:spPr>
          <a:xfrm>
            <a:off x="7771985" y="1380599"/>
            <a:ext cx="4436049" cy="2326162"/>
          </a:xfrm>
          <a:prstGeom prst="rect">
            <a:avLst/>
          </a:prstGeom>
        </p:spPr>
      </p:pic>
    </p:spTree>
    <p:extLst>
      <p:ext uri="{BB962C8B-B14F-4D97-AF65-F5344CB8AC3E}">
        <p14:creationId xmlns:p14="http://schemas.microsoft.com/office/powerpoint/2010/main" val="398907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User Interface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7" name="Picture 6">
            <a:extLst>
              <a:ext uri="{FF2B5EF4-FFF2-40B4-BE49-F238E27FC236}">
                <a16:creationId xmlns:a16="http://schemas.microsoft.com/office/drawing/2014/main" id="{07E2899C-54DF-3A44-0897-CA2A3BFE38D8}"/>
              </a:ext>
            </a:extLst>
          </p:cNvPr>
          <p:cNvPicPr>
            <a:picLocks noChangeAspect="1"/>
          </p:cNvPicPr>
          <p:nvPr/>
        </p:nvPicPr>
        <p:blipFill>
          <a:blip r:embed="rId2"/>
          <a:stretch>
            <a:fillRect/>
          </a:stretch>
        </p:blipFill>
        <p:spPr>
          <a:xfrm>
            <a:off x="4871865" y="1378168"/>
            <a:ext cx="2448270" cy="791292"/>
          </a:xfrm>
          <a:prstGeom prst="rect">
            <a:avLst/>
          </a:prstGeom>
        </p:spPr>
      </p:pic>
      <p:pic>
        <p:nvPicPr>
          <p:cNvPr id="10" name="Picture 9">
            <a:extLst>
              <a:ext uri="{FF2B5EF4-FFF2-40B4-BE49-F238E27FC236}">
                <a16:creationId xmlns:a16="http://schemas.microsoft.com/office/drawing/2014/main" id="{54B71D77-82CF-B29E-4FF4-D06337D71101}"/>
              </a:ext>
            </a:extLst>
          </p:cNvPr>
          <p:cNvPicPr>
            <a:picLocks noChangeAspect="1"/>
          </p:cNvPicPr>
          <p:nvPr/>
        </p:nvPicPr>
        <p:blipFill>
          <a:blip r:embed="rId3"/>
          <a:stretch>
            <a:fillRect/>
          </a:stretch>
        </p:blipFill>
        <p:spPr>
          <a:xfrm>
            <a:off x="295210" y="2313185"/>
            <a:ext cx="3673158" cy="3734124"/>
          </a:xfrm>
          <a:prstGeom prst="rect">
            <a:avLst/>
          </a:prstGeom>
        </p:spPr>
      </p:pic>
      <p:pic>
        <p:nvPicPr>
          <p:cNvPr id="12" name="Picture 11">
            <a:extLst>
              <a:ext uri="{FF2B5EF4-FFF2-40B4-BE49-F238E27FC236}">
                <a16:creationId xmlns:a16="http://schemas.microsoft.com/office/drawing/2014/main" id="{85AB6FBD-8775-86EB-0616-DC2A5790D0A8}"/>
              </a:ext>
            </a:extLst>
          </p:cNvPr>
          <p:cNvPicPr>
            <a:picLocks noChangeAspect="1"/>
          </p:cNvPicPr>
          <p:nvPr/>
        </p:nvPicPr>
        <p:blipFill>
          <a:blip r:embed="rId4"/>
          <a:stretch>
            <a:fillRect/>
          </a:stretch>
        </p:blipFill>
        <p:spPr>
          <a:xfrm>
            <a:off x="4270513" y="2320903"/>
            <a:ext cx="3650974" cy="3726406"/>
          </a:xfrm>
          <a:prstGeom prst="rect">
            <a:avLst/>
          </a:prstGeom>
        </p:spPr>
      </p:pic>
      <p:pic>
        <p:nvPicPr>
          <p:cNvPr id="14" name="Picture 13">
            <a:extLst>
              <a:ext uri="{FF2B5EF4-FFF2-40B4-BE49-F238E27FC236}">
                <a16:creationId xmlns:a16="http://schemas.microsoft.com/office/drawing/2014/main" id="{82A8A8F9-FD4D-5FC1-0CF0-292CED9A16BE}"/>
              </a:ext>
            </a:extLst>
          </p:cNvPr>
          <p:cNvPicPr>
            <a:picLocks noChangeAspect="1"/>
          </p:cNvPicPr>
          <p:nvPr/>
        </p:nvPicPr>
        <p:blipFill>
          <a:blip r:embed="rId5"/>
          <a:stretch>
            <a:fillRect/>
          </a:stretch>
        </p:blipFill>
        <p:spPr>
          <a:xfrm>
            <a:off x="8253028" y="2320904"/>
            <a:ext cx="3643762" cy="3726405"/>
          </a:xfrm>
          <a:prstGeom prst="rect">
            <a:avLst/>
          </a:prstGeom>
        </p:spPr>
      </p:pic>
    </p:spTree>
    <p:extLst>
      <p:ext uri="{BB962C8B-B14F-4D97-AF65-F5344CB8AC3E}">
        <p14:creationId xmlns:p14="http://schemas.microsoft.com/office/powerpoint/2010/main" val="33163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User Interface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7" name="Picture 6">
            <a:extLst>
              <a:ext uri="{FF2B5EF4-FFF2-40B4-BE49-F238E27FC236}">
                <a16:creationId xmlns:a16="http://schemas.microsoft.com/office/drawing/2014/main" id="{07E2899C-54DF-3A44-0897-CA2A3BFE38D8}"/>
              </a:ext>
            </a:extLst>
          </p:cNvPr>
          <p:cNvPicPr>
            <a:picLocks noChangeAspect="1"/>
          </p:cNvPicPr>
          <p:nvPr/>
        </p:nvPicPr>
        <p:blipFill>
          <a:blip r:embed="rId2"/>
          <a:stretch>
            <a:fillRect/>
          </a:stretch>
        </p:blipFill>
        <p:spPr>
          <a:xfrm>
            <a:off x="187915" y="3666931"/>
            <a:ext cx="3177022" cy="1026828"/>
          </a:xfrm>
          <a:prstGeom prst="rect">
            <a:avLst/>
          </a:prstGeom>
        </p:spPr>
      </p:pic>
      <p:pic>
        <p:nvPicPr>
          <p:cNvPr id="4" name="Picture 3">
            <a:extLst>
              <a:ext uri="{FF2B5EF4-FFF2-40B4-BE49-F238E27FC236}">
                <a16:creationId xmlns:a16="http://schemas.microsoft.com/office/drawing/2014/main" id="{51EB4B53-A2C7-21E6-AF3D-92E6DFA7CE20}"/>
              </a:ext>
            </a:extLst>
          </p:cNvPr>
          <p:cNvPicPr>
            <a:picLocks noChangeAspect="1"/>
          </p:cNvPicPr>
          <p:nvPr/>
        </p:nvPicPr>
        <p:blipFill>
          <a:blip r:embed="rId3"/>
          <a:stretch>
            <a:fillRect/>
          </a:stretch>
        </p:blipFill>
        <p:spPr>
          <a:xfrm>
            <a:off x="3598182" y="2313283"/>
            <a:ext cx="3673158" cy="3734124"/>
          </a:xfrm>
          <a:prstGeom prst="rect">
            <a:avLst/>
          </a:prstGeom>
        </p:spPr>
      </p:pic>
      <p:pic>
        <p:nvPicPr>
          <p:cNvPr id="8" name="Picture 7">
            <a:extLst>
              <a:ext uri="{FF2B5EF4-FFF2-40B4-BE49-F238E27FC236}">
                <a16:creationId xmlns:a16="http://schemas.microsoft.com/office/drawing/2014/main" id="{17BC5150-7D67-55CF-926C-9B194D18D487}"/>
              </a:ext>
            </a:extLst>
          </p:cNvPr>
          <p:cNvPicPr>
            <a:picLocks noChangeAspect="1"/>
          </p:cNvPicPr>
          <p:nvPr/>
        </p:nvPicPr>
        <p:blipFill>
          <a:blip r:embed="rId4"/>
          <a:stretch>
            <a:fillRect/>
          </a:stretch>
        </p:blipFill>
        <p:spPr>
          <a:xfrm>
            <a:off x="7737830" y="2313283"/>
            <a:ext cx="3696020" cy="3741744"/>
          </a:xfrm>
          <a:prstGeom prst="rect">
            <a:avLst/>
          </a:prstGeom>
        </p:spPr>
      </p:pic>
      <p:pic>
        <p:nvPicPr>
          <p:cNvPr id="3" name="Picture 2">
            <a:extLst>
              <a:ext uri="{FF2B5EF4-FFF2-40B4-BE49-F238E27FC236}">
                <a16:creationId xmlns:a16="http://schemas.microsoft.com/office/drawing/2014/main" id="{3621628F-3065-DA20-D740-2EDDEEAB3ED8}"/>
              </a:ext>
            </a:extLst>
          </p:cNvPr>
          <p:cNvPicPr>
            <a:picLocks noChangeAspect="1"/>
          </p:cNvPicPr>
          <p:nvPr/>
        </p:nvPicPr>
        <p:blipFill>
          <a:blip r:embed="rId2"/>
          <a:stretch>
            <a:fillRect/>
          </a:stretch>
        </p:blipFill>
        <p:spPr>
          <a:xfrm>
            <a:off x="159923" y="3685592"/>
            <a:ext cx="3177022" cy="1026828"/>
          </a:xfrm>
          <a:prstGeom prst="rect">
            <a:avLst/>
          </a:prstGeom>
        </p:spPr>
      </p:pic>
    </p:spTree>
    <p:extLst>
      <p:ext uri="{BB962C8B-B14F-4D97-AF65-F5344CB8AC3E}">
        <p14:creationId xmlns:p14="http://schemas.microsoft.com/office/powerpoint/2010/main" val="266538968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openxmlformats.org/package/2006/metadata/core-properties"/>
    <ds:schemaRef ds:uri="http://schemas.microsoft.com/office/infopath/2007/PartnerControls"/>
    <ds:schemaRef ds:uri="http://www.w3.org/XML/1998/namespace"/>
    <ds:schemaRef ds:uri="71af3243-3dd4-4a8d-8c0d-dd76da1f02a5"/>
    <ds:schemaRef ds:uri="http://purl.org/dc/elements/1.1/"/>
    <ds:schemaRef ds:uri="http://purl.org/dc/dcmitype/"/>
    <ds:schemaRef ds:uri="http://schemas.microsoft.com/office/2006/documentManagement/type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342</TotalTime>
  <Words>662</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Söhne</vt:lpstr>
      <vt:lpstr>Trade Gothic LT Pro</vt:lpstr>
      <vt:lpstr>Trebuchet MS</vt:lpstr>
      <vt:lpstr>Trebuchet MS (Headings)</vt:lpstr>
      <vt:lpstr>Office Theme</vt:lpstr>
      <vt:lpstr>Mentor Mentee Management System</vt:lpstr>
      <vt:lpstr>INTRODUCTION</vt:lpstr>
      <vt:lpstr>OBJECTIVES</vt:lpstr>
      <vt:lpstr>Methodology and Approach</vt:lpstr>
      <vt:lpstr>System Architecture</vt:lpstr>
      <vt:lpstr>Implementation</vt:lpstr>
      <vt:lpstr>Implementation</vt:lpstr>
      <vt:lpstr>User Interface</vt:lpstr>
      <vt:lpstr>User Interface</vt:lpstr>
      <vt:lpstr>Project Impact</vt:lpstr>
      <vt:lpstr>Future Developments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Mentee Management System</dc:title>
  <dc:creator>Shalo Sharjan</dc:creator>
  <cp:lastModifiedBy>THOMAS 05</cp:lastModifiedBy>
  <cp:revision>2</cp:revision>
  <dcterms:created xsi:type="dcterms:W3CDTF">2023-10-30T08:27:46Z</dcterms:created>
  <dcterms:modified xsi:type="dcterms:W3CDTF">2024-04-06T19:03:26Z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