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handoutMasterIdLst>
    <p:handoutMasterId r:id="rId14"/>
  </p:handoutMasterIdLst>
  <p:sldIdLst>
    <p:sldId id="256" r:id="rId2"/>
    <p:sldId id="276" r:id="rId3"/>
    <p:sldId id="277" r:id="rId4"/>
    <p:sldId id="285" r:id="rId5"/>
    <p:sldId id="292" r:id="rId6"/>
    <p:sldId id="283" r:id="rId7"/>
    <p:sldId id="287" r:id="rId8"/>
    <p:sldId id="288" r:id="rId9"/>
    <p:sldId id="289" r:id="rId10"/>
    <p:sldId id="290" r:id="rId11"/>
    <p:sldId id="293" r:id="rId1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68" d="100"/>
          <a:sy n="68" d="100"/>
        </p:scale>
        <p:origin x="90" y="30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6FB0DE1-D418-4EA9-BDFD-2E5632763663}" type="datetime1">
              <a:rPr lang="fr-FR" smtClean="0"/>
              <a:t>14/10/2021</a:t>
            </a:fld>
            <a:endParaRPr lang="en-US"/>
          </a:p>
        </p:txBody>
      </p:sp>
      <p:sp>
        <p:nvSpPr>
          <p:cNvPr id="4" name="Espace réservé du pied de page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n-US" smtClean="0"/>
              <a:t>‹N°›</a:t>
            </a:fld>
            <a:endParaRPr lang="en-US"/>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0BD304-4DB2-4DA8-BE69-274C9984CC7A}" type="datetime1">
              <a:rPr lang="fr-FR" smtClean="0"/>
              <a:t>14/10/2021</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n-US" smtClean="0"/>
              <a:t>‹N°›</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a:t>
            </a:fld>
            <a:endParaRPr lang="fr-FR" dirty="0"/>
          </a:p>
        </p:txBody>
      </p:sp>
    </p:spTree>
    <p:extLst>
      <p:ext uri="{BB962C8B-B14F-4D97-AF65-F5344CB8AC3E}">
        <p14:creationId xmlns:p14="http://schemas.microsoft.com/office/powerpoint/2010/main" val="147907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10</a:t>
            </a:fld>
            <a:endParaRPr lang="fr-FR" dirty="0"/>
          </a:p>
        </p:txBody>
      </p:sp>
    </p:spTree>
    <p:extLst>
      <p:ext uri="{BB962C8B-B14F-4D97-AF65-F5344CB8AC3E}">
        <p14:creationId xmlns:p14="http://schemas.microsoft.com/office/powerpoint/2010/main" val="3067947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11</a:t>
            </a:fld>
            <a:endParaRPr lang="fr-FR" dirty="0"/>
          </a:p>
        </p:txBody>
      </p:sp>
    </p:spTree>
    <p:extLst>
      <p:ext uri="{BB962C8B-B14F-4D97-AF65-F5344CB8AC3E}">
        <p14:creationId xmlns:p14="http://schemas.microsoft.com/office/powerpoint/2010/main" val="372738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2</a:t>
            </a:fld>
            <a:endParaRPr lang="fr-FR" dirty="0"/>
          </a:p>
        </p:txBody>
      </p:sp>
    </p:spTree>
    <p:extLst>
      <p:ext uri="{BB962C8B-B14F-4D97-AF65-F5344CB8AC3E}">
        <p14:creationId xmlns:p14="http://schemas.microsoft.com/office/powerpoint/2010/main" val="149757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3</a:t>
            </a:fld>
            <a:endParaRPr lang="fr-FR" dirty="0"/>
          </a:p>
        </p:txBody>
      </p:sp>
    </p:spTree>
    <p:extLst>
      <p:ext uri="{BB962C8B-B14F-4D97-AF65-F5344CB8AC3E}">
        <p14:creationId xmlns:p14="http://schemas.microsoft.com/office/powerpoint/2010/main" val="165112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4</a:t>
            </a:fld>
            <a:endParaRPr lang="fr-FR" dirty="0"/>
          </a:p>
        </p:txBody>
      </p:sp>
    </p:spTree>
    <p:extLst>
      <p:ext uri="{BB962C8B-B14F-4D97-AF65-F5344CB8AC3E}">
        <p14:creationId xmlns:p14="http://schemas.microsoft.com/office/powerpoint/2010/main" val="1054801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5</a:t>
            </a:fld>
            <a:endParaRPr lang="fr-FR" dirty="0"/>
          </a:p>
        </p:txBody>
      </p:sp>
    </p:spTree>
    <p:extLst>
      <p:ext uri="{BB962C8B-B14F-4D97-AF65-F5344CB8AC3E}">
        <p14:creationId xmlns:p14="http://schemas.microsoft.com/office/powerpoint/2010/main" val="4260533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6</a:t>
            </a:fld>
            <a:endParaRPr lang="fr-FR" dirty="0"/>
          </a:p>
        </p:txBody>
      </p:sp>
    </p:spTree>
    <p:extLst>
      <p:ext uri="{BB962C8B-B14F-4D97-AF65-F5344CB8AC3E}">
        <p14:creationId xmlns:p14="http://schemas.microsoft.com/office/powerpoint/2010/main" val="394423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7</a:t>
            </a:fld>
            <a:endParaRPr lang="fr-FR" dirty="0"/>
          </a:p>
        </p:txBody>
      </p:sp>
    </p:spTree>
    <p:extLst>
      <p:ext uri="{BB962C8B-B14F-4D97-AF65-F5344CB8AC3E}">
        <p14:creationId xmlns:p14="http://schemas.microsoft.com/office/powerpoint/2010/main" val="2059591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8</a:t>
            </a:fld>
            <a:endParaRPr lang="fr-FR" dirty="0"/>
          </a:p>
        </p:txBody>
      </p:sp>
    </p:spTree>
    <p:extLst>
      <p:ext uri="{BB962C8B-B14F-4D97-AF65-F5344CB8AC3E}">
        <p14:creationId xmlns:p14="http://schemas.microsoft.com/office/powerpoint/2010/main" val="2682124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9</a:t>
            </a:fld>
            <a:endParaRPr lang="fr-FR" dirty="0"/>
          </a:p>
        </p:txBody>
      </p:sp>
    </p:spTree>
    <p:extLst>
      <p:ext uri="{BB962C8B-B14F-4D97-AF65-F5344CB8AC3E}">
        <p14:creationId xmlns:p14="http://schemas.microsoft.com/office/powerpoint/2010/main" val="1764425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fr-FR" noProof="0" smtClean="0"/>
              <a:t>Modifiez le style du titre</a:t>
            </a:r>
            <a:endParaRPr lang="fr-FR" noProof="0" dirty="0"/>
          </a:p>
        </p:txBody>
      </p:sp>
      <p:sp>
        <p:nvSpPr>
          <p:cNvPr id="3" name="Sous-titr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Modifier le style des sous-titres du masque</a:t>
            </a:r>
            <a:endParaRPr lang="fr-FR" noProof="0" dirty="0"/>
          </a:p>
        </p:txBody>
      </p:sp>
      <p:sp>
        <p:nvSpPr>
          <p:cNvPr id="4" name="Espace réservé de la date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1CD63498-AA6B-4FA3-8C0C-F047B32E6A28}" type="datetime1">
              <a:rPr lang="fr-FR" noProof="0" smtClean="0"/>
              <a:t>14/10/2021</a:t>
            </a:fld>
            <a:endParaRPr lang="fr-FR" noProof="0" dirty="0"/>
          </a:p>
        </p:txBody>
      </p:sp>
      <p:sp>
        <p:nvSpPr>
          <p:cNvPr id="5" name="Espace réservé du pied de page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446D2216-24AE-4A93-BEA9-26FD9BE8D8E8}" type="datetime1">
              <a:rPr lang="fr-FR" noProof="0" smtClean="0"/>
              <a:t>14/10/2021</a:t>
            </a:fld>
            <a:endParaRPr lang="fr-FR" noProof="0" dirty="0"/>
          </a:p>
        </p:txBody>
      </p:sp>
      <p:sp>
        <p:nvSpPr>
          <p:cNvPr id="5" name="Espace réservé du pied de page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fr-FR" noProof="0" smtClean="0"/>
              <a:t>Modifiez le style du titre</a:t>
            </a:r>
            <a:endParaRPr lang="fr-FR" noProof="0" dirty="0"/>
          </a:p>
        </p:txBody>
      </p:sp>
      <p:sp>
        <p:nvSpPr>
          <p:cNvPr id="3" name="Espace réservé du texte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46C4311B-E9D3-41DC-B3A4-2DA1CBB5303E}" type="datetime1">
              <a:rPr lang="fr-FR" noProof="0" smtClean="0"/>
              <a:t>14/10/2021</a:t>
            </a:fld>
            <a:endParaRPr lang="fr-FR" noProof="0" dirty="0"/>
          </a:p>
        </p:txBody>
      </p:sp>
      <p:sp>
        <p:nvSpPr>
          <p:cNvPr id="5" name="Espace réservé du pied de page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5F9393B2-D2D1-46F0-81A9-FE2ED5E7F998}" type="datetime1">
              <a:rPr lang="fr-FR" noProof="0" smtClean="0"/>
              <a:t>14/10/2021</a:t>
            </a:fld>
            <a:endParaRPr lang="fr-FR" noProof="0" dirty="0"/>
          </a:p>
        </p:txBody>
      </p:sp>
      <p:sp>
        <p:nvSpPr>
          <p:cNvPr id="5" name="Espace réservé du pied de page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smtClean="0"/>
              <a:t>Modifiez le style du titre</a:t>
            </a:r>
            <a:endParaRPr lang="fr-FR" noProof="0" dirty="0"/>
          </a:p>
        </p:txBody>
      </p:sp>
      <p:sp>
        <p:nvSpPr>
          <p:cNvPr id="3" name="Espace réservé du texte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smtClean="0"/>
              <a:t>Modifier les styles du texte du masque</a:t>
            </a:r>
          </a:p>
        </p:txBody>
      </p:sp>
      <p:sp>
        <p:nvSpPr>
          <p:cNvPr id="4" name="Espace réservé de la date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D1E90C3F-53CA-4279-A2D5-C68C34A1B7FE}" type="datetime1">
              <a:rPr lang="fr-FR" noProof="0" smtClean="0"/>
              <a:t>14/10/2021</a:t>
            </a:fld>
            <a:endParaRPr lang="fr-FR" noProof="0" dirty="0"/>
          </a:p>
        </p:txBody>
      </p:sp>
      <p:sp>
        <p:nvSpPr>
          <p:cNvPr id="5" name="Espace réservé du pied de page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contenu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e la date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1BE3742E-AFBE-42DF-91BB-D2D1057FFA79}" type="datetime1">
              <a:rPr lang="fr-FR" noProof="0" smtClean="0"/>
              <a:t>14/10/2021</a:t>
            </a:fld>
            <a:endParaRPr lang="fr-FR" noProof="0" dirty="0"/>
          </a:p>
        </p:txBody>
      </p:sp>
      <p:sp>
        <p:nvSpPr>
          <p:cNvPr id="6" name="Espace réservé du pied de page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fr-FR" noProof="0" smtClean="0"/>
              <a:t>Modifiez le style du titre</a:t>
            </a:r>
            <a:endParaRPr lang="fr-FR" noProof="0" dirty="0"/>
          </a:p>
        </p:txBody>
      </p:sp>
      <p:sp>
        <p:nvSpPr>
          <p:cNvPr id="3" name="Espace réservé du texte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4" name="Espace réservé du contenu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u texte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6" name="Espace réservé du contenu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e la date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CAD3CAEB-0D2D-466C-AFB9-F2937F51F366}" type="datetime1">
              <a:rPr lang="fr-FR" noProof="0" smtClean="0"/>
              <a:t>14/10/2021</a:t>
            </a:fld>
            <a:endParaRPr lang="fr-FR" noProof="0" dirty="0"/>
          </a:p>
        </p:txBody>
      </p:sp>
      <p:sp>
        <p:nvSpPr>
          <p:cNvPr id="8" name="Espace réservé du pied de page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e la date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2E92E680-0F8A-43BD-BDFD-C0D03E7F344B}" type="datetime1">
              <a:rPr lang="fr-FR" noProof="0" smtClean="0"/>
              <a:t>14/10/2021</a:t>
            </a:fld>
            <a:endParaRPr lang="fr-FR" noProof="0" dirty="0"/>
          </a:p>
        </p:txBody>
      </p:sp>
      <p:sp>
        <p:nvSpPr>
          <p:cNvPr id="4" name="Espace réservé du pied de page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fr-FR" noProof="0" dirty="0"/>
          </a:p>
        </p:txBody>
      </p:sp>
      <p:sp>
        <p:nvSpPr>
          <p:cNvPr id="5" name="Espace réservé du numéro de diapositive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FD7189FD-F089-49F7-A99B-945C4E0C4AF5}" type="datetime1">
              <a:rPr lang="fr-FR" noProof="0" smtClean="0"/>
              <a:t>14/10/2021</a:t>
            </a:fld>
            <a:endParaRPr lang="fr-FR" noProof="0" dirty="0"/>
          </a:p>
        </p:txBody>
      </p:sp>
      <p:sp>
        <p:nvSpPr>
          <p:cNvPr id="3" name="Espace réservé du pied de page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smtClean="0"/>
              <a:t>Modifiez le style du titre</a:t>
            </a:r>
            <a:endParaRPr lang="fr-FR" noProof="0" dirty="0"/>
          </a:p>
        </p:txBody>
      </p:sp>
      <p:sp>
        <p:nvSpPr>
          <p:cNvPr id="3" name="Espace réservé du contenu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Modifier les styles du texte du masque</a:t>
            </a:r>
          </a:p>
        </p:txBody>
      </p:sp>
      <p:sp>
        <p:nvSpPr>
          <p:cNvPr id="5" name="Espace réservé de la date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9307288E-1786-4A50-AD68-D3D5A2E1F461}" type="datetime1">
              <a:rPr lang="fr-FR" noProof="0" smtClean="0"/>
              <a:t>14/10/2021</a:t>
            </a:fld>
            <a:endParaRPr lang="fr-FR" noProof="0" dirty="0"/>
          </a:p>
        </p:txBody>
      </p:sp>
      <p:sp>
        <p:nvSpPr>
          <p:cNvPr id="6" name="Espace réservé du pied de page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smtClean="0"/>
              <a:t>Modifiez le style du titre</a:t>
            </a:r>
            <a:endParaRPr lang="fr-FR" noProof="0" dirty="0"/>
          </a:p>
        </p:txBody>
      </p:sp>
      <p:sp>
        <p:nvSpPr>
          <p:cNvPr id="3" name="Espace réservé d’imag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
        <p:nvSpPr>
          <p:cNvPr id="4" name="Espace réservé du texte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Modifier les styles du texte du masque</a:t>
            </a:r>
          </a:p>
        </p:txBody>
      </p:sp>
      <p:sp>
        <p:nvSpPr>
          <p:cNvPr id="5" name="Espace réservé de la date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EC8A2F46-A3F2-4FAD-B8A1-978F19EF1438}" type="datetime1">
              <a:rPr lang="fr-FR" noProof="0" smtClean="0"/>
              <a:t>14/10/2021</a:t>
            </a:fld>
            <a:endParaRPr lang="fr-FR" noProof="0" dirty="0"/>
          </a:p>
        </p:txBody>
      </p:sp>
      <p:sp>
        <p:nvSpPr>
          <p:cNvPr id="6" name="Espace réservé du pied de page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8CE1DC9-D956-40C2-BAC4-4037E3AB19CC}" type="datetime1">
              <a:rPr lang="fr-FR" noProof="0" smtClean="0"/>
              <a:t>14/10/2021</a:t>
            </a:fld>
            <a:endParaRPr lang="fr-FR" noProof="0" dirty="0"/>
          </a:p>
        </p:txBody>
      </p:sp>
      <p:sp>
        <p:nvSpPr>
          <p:cNvPr id="5" name="Espace réservé du pied de page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5.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tile tx="0" ty="330200" sx="100000" sy="100000" flip="none" algn="tl"/>
        </a:blipFill>
        <a:effectLst/>
      </p:bgPr>
    </p:bg>
    <p:spTree>
      <p:nvGrpSpPr>
        <p:cNvPr id="1" name=""/>
        <p:cNvGrpSpPr/>
        <p:nvPr/>
      </p:nvGrpSpPr>
      <p:grpSpPr>
        <a:xfrm>
          <a:off x="0" y="0"/>
          <a:ext cx="0" cy="0"/>
          <a:chOff x="0" y="0"/>
          <a:chExt cx="0" cy="0"/>
        </a:xfrm>
      </p:grpSpPr>
      <p:sp>
        <p:nvSpPr>
          <p:cNvPr id="4" name="Losange 3">
            <a:extLst>
              <a:ext uri="{FF2B5EF4-FFF2-40B4-BE49-F238E27FC236}">
                <a16:creationId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4605475" y="2905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 name="Losange 4">
            <a:extLst>
              <a:ext uri="{FF2B5EF4-FFF2-40B4-BE49-F238E27FC236}">
                <a16:creationId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3953022" y="0"/>
            <a:ext cx="3912270" cy="3188400"/>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5"/>
          <p:cNvSpPr/>
          <p:nvPr/>
        </p:nvSpPr>
        <p:spPr>
          <a:xfrm>
            <a:off x="1777335" y="3188400"/>
            <a:ext cx="4728388" cy="1754326"/>
          </a:xfrm>
          <a:prstGeom prst="rect">
            <a:avLst/>
          </a:prstGeom>
        </p:spPr>
        <p:txBody>
          <a:bodyPr wrap="square">
            <a:spAutoFit/>
          </a:bodyPr>
          <a:lstStyle/>
          <a:p>
            <a:pPr algn="ctr"/>
            <a:r>
              <a:rPr lang="fr-FR" sz="3600" b="1" dirty="0" smtClean="0">
                <a:solidFill>
                  <a:srgbClr val="E69138"/>
                </a:solidFill>
                <a:latin typeface="Arial" panose="020B0604020202020204" pitchFamily="34" charset="0"/>
              </a:rPr>
              <a:t>VEILLE </a:t>
            </a:r>
          </a:p>
          <a:p>
            <a:pPr algn="ctr"/>
            <a:r>
              <a:rPr lang="fr-FR" sz="3600" b="1" dirty="0" smtClean="0">
                <a:solidFill>
                  <a:srgbClr val="E69138"/>
                </a:solidFill>
                <a:latin typeface="Arial" panose="020B0604020202020204" pitchFamily="34" charset="0"/>
              </a:rPr>
              <a:t>TECHNOLOGIQUE</a:t>
            </a:r>
          </a:p>
          <a:p>
            <a:pPr algn="ctr"/>
            <a:r>
              <a:rPr lang="fr-FR" sz="3600" b="1" dirty="0" smtClean="0">
                <a:solidFill>
                  <a:srgbClr val="E69138"/>
                </a:solidFill>
                <a:latin typeface="Arial" panose="020B0604020202020204" pitchFamily="34" charset="0"/>
              </a:rPr>
              <a:t> DÉPLOIEMENT </a:t>
            </a:r>
            <a:endParaRPr lang="fr-FR" sz="3600" dirty="0"/>
          </a:p>
        </p:txBody>
      </p:sp>
      <p:pic>
        <p:nvPicPr>
          <p:cNvPr id="2050" name="Picture 2" descr="Déploiement - ATN Groupe Informatique"/>
          <p:cNvPicPr>
            <a:picLocks noChangeAspect="1" noChangeArrowheads="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848726" y="2776177"/>
            <a:ext cx="4869661" cy="3235570"/>
          </a:xfrm>
          <a:prstGeom prst="roundRect">
            <a:avLst>
              <a:gd name="adj" fmla="val 8594"/>
            </a:avLst>
          </a:prstGeom>
          <a:blipFill>
            <a:blip r:embed="rId3">
              <a:duotone>
                <a:schemeClr val="accent4">
                  <a:shade val="45000"/>
                  <a:satMod val="135000"/>
                </a:schemeClr>
                <a:prstClr val="white"/>
              </a:duotone>
            </a:blip>
            <a:tile tx="0" ty="330200" sx="100000" sy="100000" flip="none" algn="tl"/>
          </a:blip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2000">
              <a:schemeClr val="accent4">
                <a:lumMod val="40000"/>
                <a:lumOff val="60000"/>
              </a:schemeClr>
            </a:gs>
            <a:gs pos="57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5019726" y="-731470"/>
            <a:ext cx="2385032" cy="2155735"/>
            <a:chOff x="4325258" y="1229517"/>
            <a:chExt cx="3541486" cy="3769865"/>
          </a:xfrm>
        </p:grpSpPr>
        <p:sp>
          <p:nvSpPr>
            <p:cNvPr id="12" name="Losange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Losange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3" name="Rectangle 2"/>
          <p:cNvSpPr/>
          <p:nvPr/>
        </p:nvSpPr>
        <p:spPr>
          <a:xfrm>
            <a:off x="1" y="1054933"/>
            <a:ext cx="5179973" cy="3970318"/>
          </a:xfrm>
          <a:prstGeom prst="rect">
            <a:avLst/>
          </a:prstGeom>
          <a:ln w="57150">
            <a:solidFill>
              <a:schemeClr val="accent1">
                <a:lumMod val="40000"/>
                <a:lumOff val="60000"/>
              </a:schemeClr>
            </a:solidFill>
          </a:ln>
          <a:effectLst>
            <a:glow rad="101600">
              <a:schemeClr val="accent2">
                <a:satMod val="175000"/>
                <a:alpha val="40000"/>
              </a:schemeClr>
            </a:glow>
          </a:effectLst>
          <a:scene3d>
            <a:camera prst="obliqueBottomRight"/>
            <a:lightRig rig="threePt" dir="t"/>
          </a:scene3d>
          <a:sp3d>
            <a:bevelT w="165100" prst="coolSlant"/>
          </a:sp3d>
        </p:spPr>
        <p:txBody>
          <a:bodyPr wrap="square">
            <a:spAutoFit/>
          </a:bodyPr>
          <a:lstStyle/>
          <a:p>
            <a:endParaRPr lang="fr-FR" dirty="0" smtClean="0">
              <a:latin typeface="Arial" panose="020B0604020202020204" pitchFamily="34" charset="0"/>
              <a:cs typeface="Arial" panose="020B0604020202020204" pitchFamily="34" charset="0"/>
            </a:endParaRPr>
          </a:p>
          <a:p>
            <a:pPr algn="ctr"/>
            <a:r>
              <a:rPr lang="fr-FR" b="1" dirty="0" smtClean="0"/>
              <a:t>9)SONAR</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Sonar </a:t>
            </a:r>
            <a:r>
              <a:rPr lang="fr-FR" dirty="0">
                <a:latin typeface="Arial" panose="020B0604020202020204" pitchFamily="34" charset="0"/>
                <a:cs typeface="Arial" panose="020B0604020202020204" pitchFamily="34" charset="0"/>
              </a:rPr>
              <a:t>est une plate-forme de gestion de la qualité logicielle principalement pour le langage de programmation Java , permettant aux développeurs d'accéder et de suivre les données d'analyse de code allant des erreurs de style, bogues potentiels et défauts de code aux inefficacités de conception, duplication de code, manque de couverture de test et complexité excessive. Tout ce qui affecte notre base de code, des détails de style mineurs aux erreurs de conception critiques, est inspecté et évalué par Sonar.</a:t>
            </a:r>
          </a:p>
        </p:txBody>
      </p:sp>
      <p:pic>
        <p:nvPicPr>
          <p:cNvPr id="10242" name="Picture 2" descr="Code Quality and Code Security | SonarQube"/>
          <p:cNvPicPr>
            <a:picLocks noChangeAspect="1" noChangeArrowheads="1"/>
          </p:cNvPicPr>
          <p:nvPr/>
        </p:nvPicPr>
        <p:blipFill rotWithShape="1">
          <a:blip r:embed="rId3">
            <a:duotone>
              <a:prstClr val="black"/>
              <a:schemeClr val="accent2">
                <a:tint val="45000"/>
                <a:satMod val="400000"/>
              </a:schemeClr>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10252" t="-12688" r="-10252" b="12688"/>
          <a:stretch/>
        </p:blipFill>
        <p:spPr bwMode="auto">
          <a:xfrm>
            <a:off x="160248" y="5258137"/>
            <a:ext cx="4859478" cy="14186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460933" y="1054933"/>
            <a:ext cx="3454792" cy="369332"/>
          </a:xfrm>
          <a:prstGeom prst="rect">
            <a:avLst/>
          </a:prstGeom>
        </p:spPr>
        <p:txBody>
          <a:bodyPr wrap="none">
            <a:spAutoFit/>
          </a:bodyPr>
          <a:lstStyle/>
          <a:p>
            <a:r>
              <a:rPr lang="fr-FR" b="1" dirty="0" smtClean="0">
                <a:solidFill>
                  <a:srgbClr val="000000"/>
                </a:solidFill>
                <a:latin typeface="Arial" panose="020B0604020202020204" pitchFamily="34" charset="0"/>
              </a:rPr>
              <a:t>10)C’EST QUOI BITBUCKET ?</a:t>
            </a:r>
            <a:endParaRPr lang="fr-FR" b="1" dirty="0"/>
          </a:p>
        </p:txBody>
      </p:sp>
      <p:sp>
        <p:nvSpPr>
          <p:cNvPr id="2" name="Rectangle 1"/>
          <p:cNvSpPr/>
          <p:nvPr/>
        </p:nvSpPr>
        <p:spPr>
          <a:xfrm>
            <a:off x="6789642" y="1721057"/>
            <a:ext cx="4675528" cy="1477328"/>
          </a:xfrm>
          <a:prstGeom prst="rect">
            <a:avLst/>
          </a:prstGeom>
          <a:ln w="38100">
            <a:solidFill>
              <a:schemeClr val="accent1">
                <a:lumMod val="40000"/>
                <a:lumOff val="60000"/>
              </a:schemeClr>
            </a:solidFill>
          </a:ln>
          <a:effectLst>
            <a:glow rad="101600">
              <a:schemeClr val="accent2">
                <a:satMod val="175000"/>
                <a:alpha val="40000"/>
              </a:schemeClr>
            </a:glow>
          </a:effectLst>
          <a:scene3d>
            <a:camera prst="orthographicFront"/>
            <a:lightRig rig="threePt" dir="t"/>
          </a:scene3d>
          <a:sp3d>
            <a:bevelT w="165100" prst="coolSlant"/>
          </a:sp3d>
        </p:spPr>
        <p:txBody>
          <a:bodyPr wrap="square">
            <a:spAutoFit/>
          </a:bodyPr>
          <a:lstStyle/>
          <a:p>
            <a:r>
              <a:rPr lang="fr-FR" dirty="0" err="1">
                <a:latin typeface="Roboto"/>
              </a:rPr>
              <a:t>Bitbucket</a:t>
            </a:r>
            <a:r>
              <a:rPr lang="fr-FR" dirty="0">
                <a:latin typeface="Roboto"/>
              </a:rPr>
              <a:t> est bien plus qu'une simple gestion de code Git. </a:t>
            </a:r>
            <a:r>
              <a:rPr lang="fr-FR" dirty="0" err="1">
                <a:latin typeface="Roboto"/>
              </a:rPr>
              <a:t>Bitbucket</a:t>
            </a:r>
            <a:r>
              <a:rPr lang="fr-FR" dirty="0">
                <a:latin typeface="Roboto"/>
              </a:rPr>
              <a:t> offre aux équipes un seul endroit pour planifier des projets, collaborer sur le code, tester et déployer.</a:t>
            </a:r>
            <a:endParaRPr lang="fr-FR" dirty="0"/>
          </a:p>
        </p:txBody>
      </p:sp>
      <p:pic>
        <p:nvPicPr>
          <p:cNvPr id="10" name="Picture 4" descr="Fichier:Atlassian Bitbucket 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5149" y="5025251"/>
            <a:ext cx="4976851"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0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additive="base">
                                        <p:cTn id="11" dur="500" fill="hold"/>
                                        <p:tgtEl>
                                          <p:spTgt spid="10242"/>
                                        </p:tgtEl>
                                        <p:attrNameLst>
                                          <p:attrName>ppt_x</p:attrName>
                                        </p:attrNameLst>
                                      </p:cBhvr>
                                      <p:tavLst>
                                        <p:tav tm="0">
                                          <p:val>
                                            <p:strVal val="#ppt_x"/>
                                          </p:val>
                                        </p:tav>
                                        <p:tav tm="100000">
                                          <p:val>
                                            <p:strVal val="#ppt_x"/>
                                          </p:val>
                                        </p:tav>
                                      </p:tavLst>
                                    </p:anim>
                                    <p:anim calcmode="lin" valueType="num">
                                      <p:cBhvr additive="base">
                                        <p:cTn id="12"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67000"/>
                <a:alpha val="3000"/>
              </a:schemeClr>
            </a:gs>
            <a:gs pos="24000">
              <a:schemeClr val="accent4">
                <a:lumMod val="40000"/>
                <a:lumOff val="60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562632" y="533736"/>
            <a:ext cx="2413167" cy="1685134"/>
            <a:chOff x="4325258" y="1229517"/>
            <a:chExt cx="3541486" cy="3769865"/>
          </a:xfrm>
        </p:grpSpPr>
        <p:sp>
          <p:nvSpPr>
            <p:cNvPr id="12" name="Losange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Losange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5" name="ZoneTexte 4"/>
          <p:cNvSpPr txBox="1"/>
          <p:nvPr/>
        </p:nvSpPr>
        <p:spPr>
          <a:xfrm>
            <a:off x="4444788" y="3376245"/>
            <a:ext cx="3208036" cy="1015663"/>
          </a:xfrm>
          <a:prstGeom prst="rect">
            <a:avLst/>
          </a:prstGeom>
          <a:noFill/>
          <a:scene3d>
            <a:camera prst="obliqueBottomRight"/>
            <a:lightRig rig="threePt" dir="t"/>
          </a:scene3d>
        </p:spPr>
        <p:txBody>
          <a:bodyPr wrap="square" rtlCol="0">
            <a:spAutoFit/>
          </a:bodyPr>
          <a:lstStyle/>
          <a:p>
            <a:r>
              <a:rPr lang="fr-FR" sz="6000" b="1" dirty="0" smtClean="0"/>
              <a:t>MERCI</a:t>
            </a:r>
            <a:endParaRPr lang="fr-FR" sz="6000" b="1" dirty="0"/>
          </a:p>
        </p:txBody>
      </p:sp>
    </p:spTree>
    <p:extLst>
      <p:ext uri="{BB962C8B-B14F-4D97-AF65-F5344CB8AC3E}">
        <p14:creationId xmlns:p14="http://schemas.microsoft.com/office/powerpoint/2010/main" val="2688987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330200" sx="100000" sy="100000" flip="none" algn="tl"/>
        </a:blipFill>
        <a:effectLst/>
      </p:bgPr>
    </p:bg>
    <p:spTree>
      <p:nvGrpSpPr>
        <p:cNvPr id="1" name=""/>
        <p:cNvGrpSpPr/>
        <p:nvPr/>
      </p:nvGrpSpPr>
      <p:grpSpPr>
        <a:xfrm>
          <a:off x="0" y="0"/>
          <a:ext cx="0" cy="0"/>
          <a:chOff x="0" y="0"/>
          <a:chExt cx="0" cy="0"/>
        </a:xfrm>
      </p:grpSpPr>
      <p:sp>
        <p:nvSpPr>
          <p:cNvPr id="23" name="Ovale 22">
            <a:extLst>
              <a:ext uri="{FF2B5EF4-FFF2-40B4-BE49-F238E27FC236}">
                <a16:creationId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3527358" y="892945"/>
            <a:ext cx="4902251" cy="4502202"/>
          </a:xfrm>
          <a:prstGeom prst="ellipse">
            <a:avLst/>
          </a:prstGeom>
          <a:noFill/>
          <a:ln>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Titr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1734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dirty="0">
                <a:solidFill>
                  <a:schemeClr val="tx1">
                    <a:lumMod val="75000"/>
                    <a:lumOff val="25000"/>
                  </a:schemeClr>
                </a:solidFill>
              </a:rPr>
              <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5947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 Coins arrondis 15">
            <a:extLst>
              <a:ext uri="{FF2B5EF4-FFF2-40B4-BE49-F238E27FC236}">
                <a16:creationId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8051800" y="1014818"/>
            <a:ext cx="3207535" cy="55782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b="1" dirty="0" smtClean="0"/>
              <a:t>ALASSANE SANOGO</a:t>
            </a:r>
            <a:endParaRPr lang="fr-FR" sz="1600" b="1" dirty="0"/>
          </a:p>
        </p:txBody>
      </p:sp>
      <p:sp>
        <p:nvSpPr>
          <p:cNvPr id="19" name="Rectangle : Coins arrondis 18">
            <a:extLst>
              <a:ext uri="{FF2B5EF4-FFF2-40B4-BE49-F238E27FC236}">
                <a16:creationId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8429609" y="1978821"/>
            <a:ext cx="3282966" cy="509091"/>
          </a:xfrm>
          <a:prstGeom prst="roundRect">
            <a:avLst>
              <a:gd name="adj" fmla="val 5000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r>
              <a:rPr lang="fr-FR" sz="1600" b="1" dirty="0" smtClean="0"/>
              <a:t>FATOUMATA N’DJIM</a:t>
            </a:r>
            <a:endParaRPr lang="fr-FR" sz="1600" b="1" dirty="0"/>
          </a:p>
        </p:txBody>
      </p:sp>
      <p:sp>
        <p:nvSpPr>
          <p:cNvPr id="21" name="Rectangle : Coins arrondis 20">
            <a:extLst>
              <a:ext uri="{FF2B5EF4-FFF2-40B4-BE49-F238E27FC236}">
                <a16:creationId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8485632" y="2958194"/>
            <a:ext cx="3366643" cy="57275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b="1" dirty="0" smtClean="0"/>
              <a:t>MAMOUTOU BAKAYOKO</a:t>
            </a:r>
            <a:endParaRPr lang="fr-FR" sz="1600" b="1" dirty="0"/>
          </a:p>
        </p:txBody>
      </p:sp>
      <p:sp>
        <p:nvSpPr>
          <p:cNvPr id="27" name="Rectangle : Coins arrondis 26">
            <a:extLst>
              <a:ext uri="{FF2B5EF4-FFF2-40B4-BE49-F238E27FC236}">
                <a16:creationId xmlns:a16="http://schemas.microsoft.com/office/drawing/2014/main" id="{71BB375D-5EE6-4428-9817-2C7DB6B94332}"/>
              </a:ext>
              <a:ext uri="{C183D7F6-B498-43B3-948B-1728B52AA6E4}">
                <adec:decorative xmlns="" xmlns:adec="http://schemas.microsoft.com/office/drawing/2017/decorative" val="1"/>
              </a:ext>
            </a:extLst>
          </p:cNvPr>
          <p:cNvSpPr/>
          <p:nvPr/>
        </p:nvSpPr>
        <p:spPr>
          <a:xfrm>
            <a:off x="1115707" y="1014818"/>
            <a:ext cx="2870570" cy="50950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b="1" dirty="0" smtClean="0"/>
              <a:t>DIAKALIA KONATE</a:t>
            </a:r>
            <a:endParaRPr lang="fr-FR" sz="1600" b="1" dirty="0"/>
          </a:p>
        </p:txBody>
      </p:sp>
      <p:sp>
        <p:nvSpPr>
          <p:cNvPr id="29" name="Rectangle : Coins arrondis 28">
            <a:extLst>
              <a:ext uri="{FF2B5EF4-FFF2-40B4-BE49-F238E27FC236}">
                <a16:creationId xmlns:a16="http://schemas.microsoft.com/office/drawing/2014/main" id="{D4D7D4B6-62C2-45AB-89A5-3A41DA021FD2}"/>
              </a:ext>
              <a:ext uri="{C183D7F6-B498-43B3-948B-1728B52AA6E4}">
                <adec:decorative xmlns="" xmlns:adec="http://schemas.microsoft.com/office/drawing/2017/decorative" val="1"/>
              </a:ext>
            </a:extLst>
          </p:cNvPr>
          <p:cNvSpPr/>
          <p:nvPr/>
        </p:nvSpPr>
        <p:spPr>
          <a:xfrm>
            <a:off x="700129" y="3351925"/>
            <a:ext cx="2851614" cy="527140"/>
          </a:xfrm>
          <a:prstGeom prst="roundRect">
            <a:avLst>
              <a:gd name="adj" fmla="val 5000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r>
              <a:rPr lang="fr-FR" sz="1600" b="1" dirty="0" smtClean="0"/>
              <a:t>MODIBO SAMAKE</a:t>
            </a:r>
            <a:endParaRPr lang="fr-FR" sz="1600" b="1" dirty="0"/>
          </a:p>
        </p:txBody>
      </p:sp>
      <p:sp>
        <p:nvSpPr>
          <p:cNvPr id="35" name="Forme libre 4665" descr="Icône de graphique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3" name="Rectangle : Coins arrondis 26">
            <a:extLst>
              <a:ext uri="{FF2B5EF4-FFF2-40B4-BE49-F238E27FC236}">
                <a16:creationId xmlns:a16="http://schemas.microsoft.com/office/drawing/2014/main" id="{71BB375D-5EE6-4428-9817-2C7DB6B94332}"/>
              </a:ext>
              <a:ext uri="{C183D7F6-B498-43B3-948B-1728B52AA6E4}">
                <adec:decorative xmlns="" xmlns:adec="http://schemas.microsoft.com/office/drawing/2017/decorative" val="1"/>
              </a:ext>
            </a:extLst>
          </p:cNvPr>
          <p:cNvSpPr/>
          <p:nvPr/>
        </p:nvSpPr>
        <p:spPr>
          <a:xfrm>
            <a:off x="681173" y="2042510"/>
            <a:ext cx="2870570" cy="50950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b="1" dirty="0" smtClean="0"/>
              <a:t>ABDOUL MAIGA</a:t>
            </a:r>
            <a:endParaRPr lang="fr-FR" sz="1600" b="1" dirty="0"/>
          </a:p>
        </p:txBody>
      </p:sp>
      <p:sp>
        <p:nvSpPr>
          <p:cNvPr id="44" name="Rectangle : Coins arrondis 20">
            <a:extLst>
              <a:ext uri="{FF2B5EF4-FFF2-40B4-BE49-F238E27FC236}">
                <a16:creationId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4223391" y="5865429"/>
            <a:ext cx="3660775" cy="54001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b="1" dirty="0" smtClean="0"/>
              <a:t>THOMAS CISSE</a:t>
            </a:r>
            <a:endParaRPr lang="fr-FR" sz="1600" b="1" dirty="0"/>
          </a:p>
        </p:txBody>
      </p:sp>
      <p:sp>
        <p:nvSpPr>
          <p:cNvPr id="45" name="Rectangle : Coins arrondis 20">
            <a:extLst>
              <a:ext uri="{FF2B5EF4-FFF2-40B4-BE49-F238E27FC236}">
                <a16:creationId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562616" y="4733107"/>
            <a:ext cx="3660775" cy="57711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b="1" dirty="0" smtClean="0"/>
              <a:t>YACOUBA DOUMBIA</a:t>
            </a:r>
            <a:endParaRPr lang="fr-FR" sz="1600" b="1" dirty="0"/>
          </a:p>
        </p:txBody>
      </p:sp>
      <p:sp>
        <p:nvSpPr>
          <p:cNvPr id="46" name="Rectangle : Coins arrondis 20">
            <a:extLst>
              <a:ext uri="{FF2B5EF4-FFF2-40B4-BE49-F238E27FC236}">
                <a16:creationId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8288914" y="4580686"/>
            <a:ext cx="3409588" cy="54855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b="1" dirty="0" smtClean="0"/>
              <a:t>IBRAHIMA SANOGO</a:t>
            </a:r>
            <a:endParaRPr lang="fr-FR" sz="1600" b="1" dirty="0"/>
          </a:p>
        </p:txBody>
      </p:sp>
      <p:sp>
        <p:nvSpPr>
          <p:cNvPr id="47" name="Rectangle : Coins arrondis 20">
            <a:extLst>
              <a:ext uri="{FF2B5EF4-FFF2-40B4-BE49-F238E27FC236}">
                <a16:creationId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4101985" y="43251"/>
            <a:ext cx="3660775" cy="493753"/>
          </a:xfrm>
          <a:prstGeom prst="roundRect">
            <a:avLst>
              <a:gd name="adj"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b="1" i="1" dirty="0" smtClean="0"/>
              <a:t>LES MEMBRES DU GROUPE</a:t>
            </a:r>
            <a:endParaRPr lang="fr-FR" sz="1600" b="1" i="1" dirty="0"/>
          </a:p>
        </p:txBody>
      </p:sp>
      <p:pic>
        <p:nvPicPr>
          <p:cNvPr id="1026" name="Picture 2" descr="Le fonctionnement et l&amp;#39;efficacité des équipes de travail : au-delà des soft  skil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8060" y="1363227"/>
            <a:ext cx="3995880" cy="3257137"/>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63500"/>
          </a:effectLst>
          <a:extLst/>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anim calcmode="lin" valueType="num">
                                      <p:cBhvr additive="base">
                                        <p:cTn id="49" dur="500" fill="hold"/>
                                        <p:tgtEl>
                                          <p:spTgt spid="46"/>
                                        </p:tgtEl>
                                        <p:attrNameLst>
                                          <p:attrName>ppt_x</p:attrName>
                                        </p:attrNameLst>
                                      </p:cBhvr>
                                      <p:tavLst>
                                        <p:tav tm="0">
                                          <p:val>
                                            <p:strVal val="#ppt_x"/>
                                          </p:val>
                                        </p:tav>
                                        <p:tav tm="100000">
                                          <p:val>
                                            <p:strVal val="#ppt_x"/>
                                          </p:val>
                                        </p:tav>
                                      </p:tavLst>
                                    </p:anim>
                                    <p:anim calcmode="lin" valueType="num">
                                      <p:cBhvr additive="base">
                                        <p:cTn id="5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1000" fill="hold"/>
                                        <p:tgtEl>
                                          <p:spTgt spid="44"/>
                                        </p:tgtEl>
                                        <p:attrNameLst>
                                          <p:attrName>ppt_w</p:attrName>
                                        </p:attrNameLst>
                                      </p:cBhvr>
                                      <p:tavLst>
                                        <p:tav tm="0">
                                          <p:val>
                                            <p:fltVal val="0"/>
                                          </p:val>
                                        </p:tav>
                                        <p:tav tm="100000">
                                          <p:val>
                                            <p:strVal val="#ppt_w"/>
                                          </p:val>
                                        </p:tav>
                                      </p:tavLst>
                                    </p:anim>
                                    <p:anim calcmode="lin" valueType="num">
                                      <p:cBhvr>
                                        <p:cTn id="56" dur="1000" fill="hold"/>
                                        <p:tgtEl>
                                          <p:spTgt spid="44"/>
                                        </p:tgtEl>
                                        <p:attrNameLst>
                                          <p:attrName>ppt_h</p:attrName>
                                        </p:attrNameLst>
                                      </p:cBhvr>
                                      <p:tavLst>
                                        <p:tav tm="0">
                                          <p:val>
                                            <p:fltVal val="0"/>
                                          </p:val>
                                        </p:tav>
                                        <p:tav tm="100000">
                                          <p:val>
                                            <p:strVal val="#ppt_h"/>
                                          </p:val>
                                        </p:tav>
                                      </p:tavLst>
                                    </p:anim>
                                    <p:anim calcmode="lin" valueType="num">
                                      <p:cBhvr>
                                        <p:cTn id="57" dur="1000" fill="hold"/>
                                        <p:tgtEl>
                                          <p:spTgt spid="44"/>
                                        </p:tgtEl>
                                        <p:attrNameLst>
                                          <p:attrName>style.rotation</p:attrName>
                                        </p:attrNameLst>
                                      </p:cBhvr>
                                      <p:tavLst>
                                        <p:tav tm="0">
                                          <p:val>
                                            <p:fltVal val="90"/>
                                          </p:val>
                                        </p:tav>
                                        <p:tav tm="100000">
                                          <p:val>
                                            <p:fltVal val="0"/>
                                          </p:val>
                                        </p:tav>
                                      </p:tavLst>
                                    </p:anim>
                                    <p:animEffect transition="in" filter="fade">
                                      <p:cBhvr>
                                        <p:cTn id="58"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1" grpId="0" animBg="1"/>
      <p:bldP spid="27" grpId="0" animBg="1"/>
      <p:bldP spid="29" grpId="0" animBg="1"/>
      <p:bldP spid="43" grpId="0" animBg="1"/>
      <p:bldP spid="44" grpId="0" animBg="1"/>
      <p:bldP spid="45" grpId="0" animBg="1"/>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0">
          <a:fgClr>
            <a:schemeClr val="bg1"/>
          </a:fgClr>
          <a:bgClr>
            <a:srgbClr val="FFC000"/>
          </a:bgClr>
        </a:pattFill>
        <a:effectLst/>
      </p:bgPr>
    </p:bg>
    <p:spTree>
      <p:nvGrpSpPr>
        <p:cNvPr id="1" name=""/>
        <p:cNvGrpSpPr/>
        <p:nvPr/>
      </p:nvGrpSpPr>
      <p:grpSpPr>
        <a:xfrm>
          <a:off x="0" y="0"/>
          <a:ext cx="0" cy="0"/>
          <a:chOff x="0" y="0"/>
          <a:chExt cx="0" cy="0"/>
        </a:xfrm>
      </p:grpSpPr>
      <p:sp>
        <p:nvSpPr>
          <p:cNvPr id="9" name="Titr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3</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smtClean="0">
                <a:solidFill>
                  <a:schemeClr val="tx1">
                    <a:lumMod val="75000"/>
                    <a:lumOff val="25000"/>
                  </a:schemeClr>
                </a:solidFill>
              </a:rPr>
              <a:t>DEFINITIONS</a:t>
            </a:r>
            <a:r>
              <a:rPr lang="fr-FR" sz="2800" dirty="0">
                <a:solidFill>
                  <a:schemeClr val="tx1">
                    <a:lumMod val="75000"/>
                    <a:lumOff val="25000"/>
                  </a:schemeClr>
                </a:solidFill>
              </a:rPr>
              <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useBgFill="1">
        <p:nvSpPr>
          <p:cNvPr id="2" name="Trapèze 1">
            <a:extLst>
              <a:ext uri="{FF2B5EF4-FFF2-40B4-BE49-F238E27FC236}">
                <a16:creationId xmlns:a16="http://schemas.microsoft.com/office/drawing/2014/main" id="{5B804E9F-B6B5-41F9-9B63-9AF435FDC2B7}"/>
              </a:ext>
              <a:ext uri="{C183D7F6-B498-43B3-948B-1728B52AA6E4}">
                <adec:decorative xmlns="" xmlns:adec="http://schemas.microsoft.com/office/drawing/2017/decorative" val="1"/>
              </a:ext>
            </a:extLst>
          </p:cNvPr>
          <p:cNvSpPr/>
          <p:nvPr/>
        </p:nvSpPr>
        <p:spPr>
          <a:xfrm>
            <a:off x="568662" y="704061"/>
            <a:ext cx="4953983" cy="5591809"/>
          </a:xfrm>
          <a:prstGeom prst="trapezoid">
            <a:avLst>
              <a:gd name="adj" fmla="val 0"/>
            </a:avLst>
          </a:prstGeom>
          <a:ln>
            <a:solidFill>
              <a:schemeClr val="accent2">
                <a:lumMod val="60000"/>
                <a:lumOff val="4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p:cNvSpPr txBox="1"/>
          <p:nvPr/>
        </p:nvSpPr>
        <p:spPr>
          <a:xfrm>
            <a:off x="1322362" y="1840367"/>
            <a:ext cx="3305907" cy="923330"/>
          </a:xfrm>
          <a:prstGeom prst="rect">
            <a:avLst/>
          </a:prstGeom>
          <a:noFill/>
        </p:spPr>
        <p:txBody>
          <a:bodyPr wrap="square" rtlCol="0">
            <a:spAutoFit/>
          </a:bodyPr>
          <a:lstStyle/>
          <a:p>
            <a:pPr algn="ctr"/>
            <a:r>
              <a:rPr lang="fr-FR" dirty="0"/>
              <a:t>Un serveur mutualisé est un serveur accessible à plusieurs utilisateurs</a:t>
            </a:r>
          </a:p>
        </p:txBody>
      </p:sp>
      <p:sp>
        <p:nvSpPr>
          <p:cNvPr id="7" name="ZoneTexte 6"/>
          <p:cNvSpPr txBox="1"/>
          <p:nvPr/>
        </p:nvSpPr>
        <p:spPr>
          <a:xfrm>
            <a:off x="1322362" y="1012874"/>
            <a:ext cx="3446585" cy="646331"/>
          </a:xfrm>
          <a:prstGeom prst="rect">
            <a:avLst/>
          </a:prstGeom>
          <a:noFill/>
        </p:spPr>
        <p:txBody>
          <a:bodyPr wrap="square" rtlCol="0">
            <a:spAutoFit/>
          </a:bodyPr>
          <a:lstStyle/>
          <a:p>
            <a:r>
              <a:rPr lang="fr-FR" sz="1600" b="1" dirty="0"/>
              <a:t>1</a:t>
            </a:r>
            <a:r>
              <a:rPr lang="fr-FR" b="1" i="1" dirty="0"/>
              <a:t>) UN </a:t>
            </a:r>
            <a:r>
              <a:rPr lang="fr-FR" b="1" i="1" dirty="0" smtClean="0"/>
              <a:t>SERVEUR </a:t>
            </a:r>
            <a:r>
              <a:rPr lang="fr-FR" b="1" i="1" dirty="0"/>
              <a:t>MUTUALISÉ</a:t>
            </a:r>
          </a:p>
          <a:p>
            <a:endParaRPr lang="fr-FR" dirty="0"/>
          </a:p>
        </p:txBody>
      </p:sp>
      <p:sp useBgFill="1">
        <p:nvSpPr>
          <p:cNvPr id="73" name="Trapèze 1">
            <a:extLst>
              <a:ext uri="{FF2B5EF4-FFF2-40B4-BE49-F238E27FC236}">
                <a16:creationId xmlns:a16="http://schemas.microsoft.com/office/drawing/2014/main" id="{5B804E9F-B6B5-41F9-9B63-9AF435FDC2B7}"/>
              </a:ext>
              <a:ext uri="{C183D7F6-B498-43B3-948B-1728B52AA6E4}">
                <adec:decorative xmlns="" xmlns:adec="http://schemas.microsoft.com/office/drawing/2017/decorative" val="1"/>
              </a:ext>
            </a:extLst>
          </p:cNvPr>
          <p:cNvSpPr/>
          <p:nvPr/>
        </p:nvSpPr>
        <p:spPr>
          <a:xfrm>
            <a:off x="6739994" y="836681"/>
            <a:ext cx="4953983" cy="5459190"/>
          </a:xfrm>
          <a:prstGeom prst="trapezoid">
            <a:avLst>
              <a:gd name="adj" fmla="val 0"/>
            </a:avLst>
          </a:prstGeom>
          <a:ln>
            <a:solidFill>
              <a:schemeClr val="accent2">
                <a:lumMod val="60000"/>
                <a:lumOff val="4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2" name="ZoneTexte 11"/>
          <p:cNvSpPr txBox="1"/>
          <p:nvPr/>
        </p:nvSpPr>
        <p:spPr>
          <a:xfrm>
            <a:off x="7047914" y="1763407"/>
            <a:ext cx="4093698" cy="646331"/>
          </a:xfrm>
          <a:prstGeom prst="rect">
            <a:avLst/>
          </a:prstGeom>
          <a:noFill/>
        </p:spPr>
        <p:txBody>
          <a:bodyPr wrap="square" rtlCol="0">
            <a:spAutoFit/>
          </a:bodyPr>
          <a:lstStyle/>
          <a:p>
            <a:pPr algn="ctr"/>
            <a:r>
              <a:rPr lang="fr-FR" dirty="0"/>
              <a:t>Un serveur dédié est un serveur accessible à un seul utilisateur</a:t>
            </a:r>
          </a:p>
        </p:txBody>
      </p:sp>
      <p:sp>
        <p:nvSpPr>
          <p:cNvPr id="74" name="ZoneTexte 73"/>
          <p:cNvSpPr txBox="1"/>
          <p:nvPr/>
        </p:nvSpPr>
        <p:spPr>
          <a:xfrm>
            <a:off x="7596553" y="998806"/>
            <a:ext cx="3446585" cy="646331"/>
          </a:xfrm>
          <a:prstGeom prst="rect">
            <a:avLst/>
          </a:prstGeom>
          <a:noFill/>
        </p:spPr>
        <p:txBody>
          <a:bodyPr wrap="square" rtlCol="0">
            <a:spAutoFit/>
          </a:bodyPr>
          <a:lstStyle/>
          <a:p>
            <a:r>
              <a:rPr lang="fr-FR" sz="1600" b="1" dirty="0" smtClean="0"/>
              <a:t>2</a:t>
            </a:r>
            <a:r>
              <a:rPr lang="fr-FR" b="1" i="1" dirty="0" smtClean="0"/>
              <a:t>) </a:t>
            </a:r>
            <a:r>
              <a:rPr lang="fr-FR" b="1" i="1" dirty="0"/>
              <a:t>UN </a:t>
            </a:r>
            <a:r>
              <a:rPr lang="fr-FR" b="1" i="1" dirty="0" smtClean="0"/>
              <a:t>SERVEUR DEDIÉ</a:t>
            </a:r>
          </a:p>
          <a:p>
            <a:endParaRPr lang="fr-FR" dirty="0"/>
          </a:p>
        </p:txBody>
      </p:sp>
      <p:pic>
        <p:nvPicPr>
          <p:cNvPr id="13" name="Image 12"/>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7505113" y="2805163"/>
            <a:ext cx="3179299" cy="3095283"/>
          </a:xfrm>
          <a:prstGeom prst="rect">
            <a:avLst/>
          </a:prstGeom>
        </p:spPr>
      </p:pic>
      <p:pic>
        <p:nvPicPr>
          <p:cNvPr id="15" name="Image 14"/>
          <p:cNvPicPr>
            <a:picLocks noChangeAspect="1"/>
          </p:cNvPicPr>
          <p:nvPr/>
        </p:nvPicPr>
        <p:blipFill>
          <a:blip r:embed="rId5">
            <a:extLst>
              <a:ext uri="{BEBA8EAE-BF5A-486C-A8C5-ECC9F3942E4B}">
                <a14:imgProps xmlns:a14="http://schemas.microsoft.com/office/drawing/2010/main">
                  <a14:imgLayer r:embed="rId6">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22362" y="2872283"/>
            <a:ext cx="3139301" cy="3028163"/>
          </a:xfrm>
          <a:prstGeom prst="rect">
            <a:avLst/>
          </a:prstGeom>
        </p:spPr>
      </p:pic>
    </p:spTree>
    <p:extLst>
      <p:ext uri="{BB962C8B-B14F-4D97-AF65-F5344CB8AC3E}">
        <p14:creationId xmlns:p14="http://schemas.microsoft.com/office/powerpoint/2010/main" val="82256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anim calcmode="lin" valueType="num">
                                      <p:cBhvr additive="base">
                                        <p:cTn id="25" dur="500" fill="hold"/>
                                        <p:tgtEl>
                                          <p:spTgt spid="73"/>
                                        </p:tgtEl>
                                        <p:attrNameLst>
                                          <p:attrName>ppt_x</p:attrName>
                                        </p:attrNameLst>
                                      </p:cBhvr>
                                      <p:tavLst>
                                        <p:tav tm="0">
                                          <p:val>
                                            <p:strVal val="#ppt_x"/>
                                          </p:val>
                                        </p:tav>
                                        <p:tav tm="100000">
                                          <p:val>
                                            <p:strVal val="#ppt_x"/>
                                          </p:val>
                                        </p:tav>
                                      </p:tavLst>
                                    </p:anim>
                                    <p:anim calcmode="lin" valueType="num">
                                      <p:cBhvr additive="base">
                                        <p:cTn id="26" dur="500" fill="hold"/>
                                        <p:tgtEl>
                                          <p:spTgt spid="7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additive="base">
                                        <p:cTn id="29" dur="500" fill="hold"/>
                                        <p:tgtEl>
                                          <p:spTgt spid="74"/>
                                        </p:tgtEl>
                                        <p:attrNameLst>
                                          <p:attrName>ppt_x</p:attrName>
                                        </p:attrNameLst>
                                      </p:cBhvr>
                                      <p:tavLst>
                                        <p:tav tm="0">
                                          <p:val>
                                            <p:strVal val="#ppt_x"/>
                                          </p:val>
                                        </p:tav>
                                        <p:tav tm="100000">
                                          <p:val>
                                            <p:strVal val="#ppt_x"/>
                                          </p:val>
                                        </p:tav>
                                      </p:tavLst>
                                    </p:anim>
                                    <p:anim calcmode="lin" valueType="num">
                                      <p:cBhvr additive="base">
                                        <p:cTn id="30" dur="500" fill="hold"/>
                                        <p:tgtEl>
                                          <p:spTgt spid="7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P spid="73" grpId="0" animBg="1"/>
      <p:bldP spid="12" grpId="0"/>
      <p:bldP spid="7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330200" sx="100000" sy="100000" flip="none" algn="tl"/>
        </a:blip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719153" y="-552018"/>
            <a:ext cx="2385032" cy="2155735"/>
            <a:chOff x="4325258" y="1229517"/>
            <a:chExt cx="3541486" cy="3769865"/>
          </a:xfrm>
        </p:grpSpPr>
        <p:sp>
          <p:nvSpPr>
            <p:cNvPr id="12" name="Losange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Losange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Titre 1"/>
          <p:cNvSpPr>
            <a:spLocks noGrp="1"/>
          </p:cNvSpPr>
          <p:nvPr>
            <p:ph type="ctrTitle"/>
          </p:nvPr>
        </p:nvSpPr>
        <p:spPr>
          <a:xfrm>
            <a:off x="3972672" y="1603717"/>
            <a:ext cx="3877994" cy="786135"/>
          </a:xfrm>
        </p:spPr>
        <p:txBody>
          <a:bodyPr>
            <a:normAutofit/>
          </a:bodyPr>
          <a:lstStyle/>
          <a:p>
            <a:r>
              <a:rPr lang="fr-FR" sz="3600" b="1" dirty="0" smtClean="0"/>
              <a:t>3) UN DNS</a:t>
            </a:r>
            <a:endParaRPr lang="fr-FR" sz="3600" b="1" dirty="0"/>
          </a:p>
        </p:txBody>
      </p:sp>
      <p:sp>
        <p:nvSpPr>
          <p:cNvPr id="3" name="Rectangle 2"/>
          <p:cNvSpPr/>
          <p:nvPr/>
        </p:nvSpPr>
        <p:spPr>
          <a:xfrm>
            <a:off x="1758462" y="2660024"/>
            <a:ext cx="8778240" cy="923330"/>
          </a:xfrm>
          <a:prstGeom prst="rect">
            <a:avLst/>
          </a:prstGeom>
        </p:spPr>
        <p:txBody>
          <a:bodyPr wrap="square">
            <a:spAutoFit/>
          </a:bodyPr>
          <a:lstStyle/>
          <a:p>
            <a:r>
              <a:rPr lang="fr-FR" dirty="0" smtClean="0">
                <a:solidFill>
                  <a:srgbClr val="202122"/>
                </a:solidFill>
                <a:latin typeface="Arial" panose="020B0604020202020204" pitchFamily="34" charset="0"/>
              </a:rPr>
              <a:t>Le DNS(</a:t>
            </a:r>
            <a:r>
              <a:rPr lang="fr-FR" b="1" dirty="0">
                <a:solidFill>
                  <a:srgbClr val="202122"/>
                </a:solidFill>
                <a:latin typeface="Arial" panose="020B0604020202020204" pitchFamily="34" charset="0"/>
              </a:rPr>
              <a:t>Domain Name </a:t>
            </a:r>
            <a:r>
              <a:rPr lang="fr-FR" b="1" dirty="0" smtClean="0">
                <a:solidFill>
                  <a:srgbClr val="202122"/>
                </a:solidFill>
                <a:latin typeface="Arial" panose="020B0604020202020204" pitchFamily="34" charset="0"/>
              </a:rPr>
              <a:t>System </a:t>
            </a:r>
            <a:r>
              <a:rPr lang="fr-FR" dirty="0" smtClean="0">
                <a:solidFill>
                  <a:srgbClr val="202122"/>
                </a:solidFill>
                <a:latin typeface="Arial" panose="020B0604020202020204" pitchFamily="34" charset="0"/>
              </a:rPr>
              <a:t>ou « </a:t>
            </a:r>
            <a:r>
              <a:rPr lang="fr-FR" dirty="0">
                <a:solidFill>
                  <a:srgbClr val="202122"/>
                </a:solidFill>
                <a:latin typeface="Arial" panose="020B0604020202020204" pitchFamily="34" charset="0"/>
              </a:rPr>
              <a:t>système de noms de domaine », est le service informatique utilisé pour traduire les </a:t>
            </a:r>
            <a:r>
              <a:rPr lang="fr-FR" dirty="0">
                <a:solidFill>
                  <a:srgbClr val="202122"/>
                </a:solidFill>
                <a:latin typeface="Arial" panose="020B0604020202020204" pitchFamily="34" charset="0"/>
              </a:rPr>
              <a:t>noms de domaine ( </a:t>
            </a:r>
            <a:r>
              <a:rPr lang="fr-FR" dirty="0">
                <a:latin typeface="Arial" panose="020B0604020202020204" pitchFamily="34" charset="0"/>
              </a:rPr>
              <a:t>www.wikipedia.org)</a:t>
            </a:r>
            <a:r>
              <a:rPr lang="fr-FR" dirty="0" smtClean="0">
                <a:solidFill>
                  <a:srgbClr val="202122"/>
                </a:solidFill>
                <a:latin typeface="Arial" panose="020B0604020202020204" pitchFamily="34" charset="0"/>
              </a:rPr>
              <a:t> </a:t>
            </a:r>
            <a:r>
              <a:rPr lang="fr-FR" dirty="0">
                <a:solidFill>
                  <a:srgbClr val="202122"/>
                </a:solidFill>
                <a:latin typeface="Arial" panose="020B0604020202020204" pitchFamily="34" charset="0"/>
              </a:rPr>
              <a:t>informatique en adresse </a:t>
            </a:r>
            <a:r>
              <a:rPr lang="fr-FR" dirty="0" smtClean="0">
                <a:solidFill>
                  <a:srgbClr val="202122"/>
                </a:solidFill>
                <a:latin typeface="Arial" panose="020B0604020202020204" pitchFamily="34" charset="0"/>
              </a:rPr>
              <a:t>IP.</a:t>
            </a:r>
            <a:endParaRPr lang="fr-FR" dirty="0"/>
          </a:p>
        </p:txBody>
      </p:sp>
      <p:pic>
        <p:nvPicPr>
          <p:cNvPr id="4098" name="Picture 2" descr="Cosa è il DNS? Una Spiegazione del Sistema dei Nomi di Dominio"/>
          <p:cNvPicPr>
            <a:picLocks noChangeAspect="1" noChangeArrowheads="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2757269" y="3853526"/>
            <a:ext cx="5584873" cy="2792437"/>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67000"/>
                <a:alpha val="3000"/>
              </a:schemeClr>
            </a:gs>
            <a:gs pos="24000">
              <a:schemeClr val="accent4">
                <a:lumMod val="40000"/>
                <a:lumOff val="60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67560" y="-234360"/>
            <a:ext cx="2413167" cy="1685134"/>
            <a:chOff x="4325258" y="1229517"/>
            <a:chExt cx="3541486" cy="3769865"/>
          </a:xfrm>
        </p:grpSpPr>
        <p:sp>
          <p:nvSpPr>
            <p:cNvPr id="12" name="Losange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Losange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pic>
        <p:nvPicPr>
          <p:cNvPr id="1026" name="Picture 2" descr="https://lh6.googleusercontent.com/_B8SoOm5FEDHIXC_9M3ycSmLGlDIqWjVLgQW09WI7eiSw6JYtogNSW1Xu5vIozCVymApCN9Y-TGphBsgDfefxw83225zZH7dhMNf0NbDCvKTZbLLRFqWTa4sid5FLCOl_fgald-q=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679" y="2697162"/>
            <a:ext cx="9339072" cy="3886518"/>
          </a:xfrm>
          <a:prstGeom prst="roundRect">
            <a:avLst>
              <a:gd name="adj" fmla="val 16667"/>
            </a:avLst>
          </a:prstGeom>
          <a:ln>
            <a:noFill/>
          </a:ln>
          <a:effectLst>
            <a:glow rad="228600">
              <a:schemeClr val="accent2">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4108704" y="1584960"/>
            <a:ext cx="3523488" cy="646331"/>
          </a:xfrm>
          <a:prstGeom prst="rect">
            <a:avLst/>
          </a:prstGeom>
          <a:noFill/>
        </p:spPr>
        <p:txBody>
          <a:bodyPr wrap="square" rtlCol="0">
            <a:spAutoFit/>
          </a:bodyPr>
          <a:lstStyle/>
          <a:p>
            <a:r>
              <a:rPr lang="fr-FR" b="1" dirty="0" smtClean="0">
                <a:latin typeface="Arial" panose="020B0604020202020204" pitchFamily="34" charset="0"/>
                <a:cs typeface="Arial" panose="020B0604020202020204" pitchFamily="34" charset="0"/>
              </a:rPr>
              <a:t>3) FONCTIONNEMENT DU DNS (suite)</a:t>
            </a:r>
            <a:endParaRPr lang="fr-F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775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8</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useBgFill="1">
        <p:nvSpPr>
          <p:cNvPr id="11" name="Titre 1">
            <a:extLst>
              <a:ext uri="{FF2B5EF4-FFF2-40B4-BE49-F238E27FC236}">
                <a16:creationId xmlns:a16="http://schemas.microsoft.com/office/drawing/2014/main" id="{4E3F5479-058B-4FA8-92E9-18CAB8CDC5C5}"/>
              </a:ext>
            </a:extLst>
          </p:cNvPr>
          <p:cNvSpPr txBox="1">
            <a:spLocks/>
          </p:cNvSpPr>
          <p:nvPr/>
        </p:nvSpPr>
        <p:spPr>
          <a:xfrm>
            <a:off x="228600" y="340872"/>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smtClean="0">
                <a:solidFill>
                  <a:schemeClr val="tx1">
                    <a:lumMod val="75000"/>
                    <a:lumOff val="25000"/>
                  </a:schemeClr>
                </a:solidFill>
                <a:latin typeface="Arial" panose="020B0604020202020204" pitchFamily="34" charset="0"/>
                <a:cs typeface="Arial" panose="020B0604020202020204" pitchFamily="34" charset="0"/>
              </a:rPr>
              <a:t>INTEGRATION CONTINUE ET DEPLOIEMENT CONTINU</a:t>
            </a:r>
            <a:r>
              <a:rPr lang="fr-FR" sz="2800" dirty="0">
                <a:solidFill>
                  <a:schemeClr val="tx1">
                    <a:lumMod val="75000"/>
                    <a:lumOff val="25000"/>
                  </a:schemeClr>
                </a:solidFill>
              </a:rPr>
              <a:t/>
            </a:r>
            <a:br>
              <a:rPr lang="fr-FR" sz="2800" dirty="0">
                <a:solidFill>
                  <a:schemeClr val="tx1">
                    <a:lumMod val="75000"/>
                    <a:lumOff val="25000"/>
                  </a:schemeClr>
                </a:solidFill>
              </a:rPr>
            </a:br>
            <a:r>
              <a:rPr lang="fr-FR" sz="2000" dirty="0">
                <a:solidFill>
                  <a:schemeClr val="tx1">
                    <a:lumMod val="75000"/>
                    <a:lumOff val="25000"/>
                  </a:schemeClr>
                </a:solidFill>
              </a:rPr>
              <a:t> </a:t>
            </a: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139270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 Coins arrondis 1">
            <a:extLst>
              <a:ext uri="{FF2B5EF4-FFF2-40B4-BE49-F238E27FC236}">
                <a16:creationId xmlns:a16="http://schemas.microsoft.com/office/drawing/2014/main" id="{3C1CAF08-13B9-48BA-A271-8CE5B568A664}"/>
              </a:ext>
            </a:extLst>
          </p:cNvPr>
          <p:cNvSpPr/>
          <p:nvPr/>
        </p:nvSpPr>
        <p:spPr>
          <a:xfrm>
            <a:off x="228600" y="1258900"/>
            <a:ext cx="6027058" cy="8231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tx1"/>
                </a:solidFill>
                <a:latin typeface="Arial" panose="020B0604020202020204" pitchFamily="34" charset="0"/>
                <a:cs typeface="Arial" panose="020B0604020202020204" pitchFamily="34" charset="0"/>
              </a:rPr>
              <a:t>4)C’EST QUOI L’INTÉGRATION CONTINUE ?</a:t>
            </a:r>
          </a:p>
        </p:txBody>
      </p:sp>
      <p:sp>
        <p:nvSpPr>
          <p:cNvPr id="26" name="Rectangle : Coins arrondis 25">
            <a:extLst>
              <a:ext uri="{FF2B5EF4-FFF2-40B4-BE49-F238E27FC236}">
                <a16:creationId xmlns:a16="http://schemas.microsoft.com/office/drawing/2014/main" id="{D1B1E083-D07C-4934-9782-F7CCA3539ACF}"/>
              </a:ext>
            </a:extLst>
          </p:cNvPr>
          <p:cNvSpPr/>
          <p:nvPr/>
        </p:nvSpPr>
        <p:spPr>
          <a:xfrm>
            <a:off x="6384055" y="1247054"/>
            <a:ext cx="4967514" cy="6647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i="1" dirty="0" smtClean="0">
                <a:solidFill>
                  <a:schemeClr val="tx1"/>
                </a:solidFill>
                <a:latin typeface="+mj-lt"/>
              </a:rPr>
              <a:t>5) </a:t>
            </a:r>
            <a:r>
              <a:rPr lang="fr-FR" sz="2000" b="1" i="1" dirty="0">
                <a:solidFill>
                  <a:schemeClr val="tx1"/>
                </a:solidFill>
                <a:latin typeface="Arial" panose="020B0604020202020204" pitchFamily="34" charset="0"/>
                <a:cs typeface="Arial" panose="020B0604020202020204" pitchFamily="34" charset="0"/>
              </a:rPr>
              <a:t>DEPLOIEMENT CONTINU</a:t>
            </a:r>
          </a:p>
        </p:txBody>
      </p:sp>
      <p:sp>
        <p:nvSpPr>
          <p:cNvPr id="38" name="Rectangle 37">
            <a:extLst>
              <a:ext uri="{FF2B5EF4-FFF2-40B4-BE49-F238E27FC236}">
                <a16:creationId xmlns:a16="http://schemas.microsoft.com/office/drawing/2014/main" id="{5ECF613A-FCF5-4CC5-AA46-DABB088D7230}"/>
              </a:ext>
            </a:extLst>
          </p:cNvPr>
          <p:cNvSpPr/>
          <p:nvPr/>
        </p:nvSpPr>
        <p:spPr>
          <a:xfrm>
            <a:off x="1131665" y="2460405"/>
            <a:ext cx="4382870" cy="3600986"/>
          </a:xfrm>
          <a:prstGeom prst="rect">
            <a:avLst/>
          </a:prstGeom>
          <a:ln w="19050">
            <a:solidFill>
              <a:schemeClr val="accent4">
                <a:lumMod val="20000"/>
                <a:lumOff val="80000"/>
              </a:schemeClr>
            </a:solidFill>
          </a:ln>
          <a:effectLst>
            <a:glow rad="101600">
              <a:schemeClr val="accent4">
                <a:satMod val="175000"/>
                <a:alpha val="40000"/>
              </a:schemeClr>
            </a:glow>
          </a:effectLst>
        </p:spPr>
        <p:txBody>
          <a:bodyPr wrap="square" lIns="0" tIns="0" rIns="0" bIns="0" rtlCol="0" anchor="t">
            <a:spAutoFit/>
          </a:bodyPr>
          <a:lstStyle/>
          <a:p>
            <a:pPr>
              <a:spcBef>
                <a:spcPts val="1200"/>
              </a:spcBef>
              <a:buClr>
                <a:schemeClr val="tx2"/>
              </a:buClr>
            </a:pPr>
            <a:r>
              <a:rPr lang="fr-FR" sz="3000" dirty="0">
                <a:latin typeface="Arial" panose="020B0604020202020204" pitchFamily="34" charset="0"/>
                <a:cs typeface="Arial" panose="020B0604020202020204" pitchFamily="34" charset="0"/>
              </a:rPr>
              <a:t>L’intégration continue est un ensemble de pratiques consistant à tester de manière automatisée chaque révision de code avant de le déployer en production</a:t>
            </a:r>
            <a:r>
              <a:rPr lang="fr-FR" sz="1400" dirty="0">
                <a:latin typeface="Arial" panose="020B0604020202020204" pitchFamily="34" charset="0"/>
                <a:cs typeface="Arial" panose="020B0604020202020204" pitchFamily="34" charset="0"/>
              </a:rPr>
              <a:t>.</a:t>
            </a:r>
          </a:p>
          <a:p>
            <a:pPr rtl="0">
              <a:spcBef>
                <a:spcPts val="1200"/>
              </a:spcBef>
              <a:buClr>
                <a:schemeClr val="tx2"/>
              </a:buClr>
            </a:pPr>
            <a:endParaRPr lang="fr-FR" sz="1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786377" y="2153236"/>
            <a:ext cx="4162870" cy="4062651"/>
          </a:xfrm>
          <a:prstGeom prst="rect">
            <a:avLst/>
          </a:prstGeom>
          <a:ln>
            <a:solidFill>
              <a:schemeClr val="accent4">
                <a:lumMod val="40000"/>
                <a:lumOff val="60000"/>
              </a:schemeClr>
            </a:solidFill>
          </a:ln>
          <a:effectLst>
            <a:glow rad="101600">
              <a:schemeClr val="accent4">
                <a:satMod val="175000"/>
                <a:alpha val="40000"/>
              </a:schemeClr>
            </a:glow>
          </a:effectLst>
        </p:spPr>
        <p:txBody>
          <a:bodyPr wrap="square" lIns="0" tIns="0" rIns="0" bIns="0" rtlCol="0" anchor="t">
            <a:spAutoFit/>
          </a:bodyPr>
          <a:lstStyle/>
          <a:p>
            <a:pPr>
              <a:spcBef>
                <a:spcPts val="1200"/>
              </a:spcBef>
              <a:buClr>
                <a:schemeClr val="tx2"/>
              </a:buClr>
            </a:pPr>
            <a:r>
              <a:rPr lang="fr-FR" sz="2400" dirty="0">
                <a:latin typeface="Arial" panose="020B0604020202020204" pitchFamily="34" charset="0"/>
                <a:cs typeface="Arial" panose="020B0604020202020204" pitchFamily="34" charset="0"/>
              </a:rPr>
              <a:t>Le déploiement continu (CD) est la suite de l’intégration continue. Une fois que les tests sont validés sur l’environnement de </a:t>
            </a:r>
            <a:r>
              <a:rPr lang="fr-FR" sz="2400" dirty="0" err="1">
                <a:latin typeface="Arial" panose="020B0604020202020204" pitchFamily="34" charset="0"/>
                <a:cs typeface="Arial" panose="020B0604020202020204" pitchFamily="34" charset="0"/>
              </a:rPr>
              <a:t>dev</a:t>
            </a:r>
            <a:r>
              <a:rPr lang="fr-FR" sz="2400" dirty="0">
                <a:latin typeface="Arial" panose="020B0604020202020204" pitchFamily="34" charset="0"/>
                <a:cs typeface="Arial" panose="020B0604020202020204" pitchFamily="34" charset="0"/>
              </a:rPr>
              <a:t>, il faut les mettre en production. Le déploiement continu consiste donc à automatiser les actions de déploiements qui étaient auparavant réalisées manuellement.</a:t>
            </a:r>
            <a:endParaRPr lang="fr-FR" sz="24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736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500" fill="hold"/>
                                        <p:tgtEl>
                                          <p:spTgt spid="40"/>
                                        </p:tgtEl>
                                        <p:attrNameLst>
                                          <p:attrName>ppt_x</p:attrName>
                                        </p:attrNameLst>
                                      </p:cBhvr>
                                      <p:tavLst>
                                        <p:tav tm="0">
                                          <p:val>
                                            <p:strVal val="#ppt_x"/>
                                          </p:val>
                                        </p:tav>
                                        <p:tav tm="100000">
                                          <p:val>
                                            <p:strVal val="#ppt_x"/>
                                          </p:val>
                                        </p:tav>
                                      </p:tavLst>
                                    </p:anim>
                                    <p:anim calcmode="lin" valueType="num">
                                      <p:cBhvr additive="base">
                                        <p:cTn id="2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38"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67000"/>
                <a:alpha val="3000"/>
              </a:schemeClr>
            </a:gs>
            <a:gs pos="24000">
              <a:schemeClr val="accent4">
                <a:lumMod val="40000"/>
                <a:lumOff val="60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719153" y="-552018"/>
            <a:ext cx="2385032" cy="2155735"/>
            <a:chOff x="4325258" y="1229517"/>
            <a:chExt cx="3541486" cy="3769865"/>
          </a:xfrm>
        </p:grpSpPr>
        <p:sp>
          <p:nvSpPr>
            <p:cNvPr id="12" name="Losange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Losange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3" name="Rectangle 2"/>
          <p:cNvSpPr/>
          <p:nvPr/>
        </p:nvSpPr>
        <p:spPr>
          <a:xfrm>
            <a:off x="1930511" y="2025747"/>
            <a:ext cx="8187397" cy="1754326"/>
          </a:xfrm>
          <a:prstGeom prst="rect">
            <a:avLst/>
          </a:prstGeom>
          <a:ln>
            <a:solidFill>
              <a:schemeClr val="bg1">
                <a:lumMod val="95000"/>
              </a:schemeClr>
            </a:solidFill>
          </a:ln>
          <a:effectLst>
            <a:glow>
              <a:schemeClr val="accent2">
                <a:satMod val="175000"/>
                <a:alpha val="0"/>
              </a:schemeClr>
            </a:glow>
          </a:effectLst>
          <a:scene3d>
            <a:camera prst="obliqueBottomRight"/>
            <a:lightRig rig="threePt" dir="t"/>
          </a:scene3d>
          <a:sp3d>
            <a:bevelT w="114300" prst="artDeco"/>
          </a:sp3d>
        </p:spPr>
        <p:txBody>
          <a:bodyPr wrap="square">
            <a:spAutoFit/>
          </a:bodyPr>
          <a:lstStyle/>
          <a:p>
            <a:endParaRPr lang="fr-FR" dirty="0" smtClean="0">
              <a:latin typeface="Arial" panose="020B0604020202020204" pitchFamily="34" charset="0"/>
              <a:cs typeface="Arial" panose="020B0604020202020204" pitchFamily="34" charset="0"/>
            </a:endParaRPr>
          </a:p>
          <a:p>
            <a:pPr algn="ctr"/>
            <a:r>
              <a:rPr lang="fr-FR" b="1" dirty="0"/>
              <a:t>6) UN DOCKER</a:t>
            </a:r>
            <a:endParaRPr lang="fr-FR" dirty="0" smtClean="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Docker </a:t>
            </a:r>
            <a:r>
              <a:rPr lang="fr-FR" dirty="0">
                <a:latin typeface="Arial" panose="020B0604020202020204" pitchFamily="34" charset="0"/>
                <a:cs typeface="Arial" panose="020B0604020202020204" pitchFamily="34" charset="0"/>
              </a:rPr>
              <a:t>est une plateforme logicielle open source permettant de créer, de déployer et de gérer des containers d’applications virtualisées sur un système d’exploitation.</a:t>
            </a:r>
          </a:p>
        </p:txBody>
      </p:sp>
      <p:pic>
        <p:nvPicPr>
          <p:cNvPr id="7170" name="Picture 2" descr="Outils de Développement Logiciel: C&amp;#39;est quoi un container Docke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459" y="4578731"/>
            <a:ext cx="5143500" cy="22792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03339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330200" sx="100000" sy="100000" flip="none" algn="tl"/>
        </a:blip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469729" y="-897299"/>
            <a:ext cx="2385032" cy="2155735"/>
            <a:chOff x="4325258" y="1229517"/>
            <a:chExt cx="3541486" cy="3769865"/>
          </a:xfrm>
        </p:grpSpPr>
        <p:sp>
          <p:nvSpPr>
            <p:cNvPr id="12" name="Losange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Losange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6" name="Rectangle 5"/>
          <p:cNvSpPr/>
          <p:nvPr/>
        </p:nvSpPr>
        <p:spPr>
          <a:xfrm>
            <a:off x="517977" y="1258436"/>
            <a:ext cx="2363372" cy="3077766"/>
          </a:xfrm>
          <a:prstGeom prst="rect">
            <a:avLst/>
          </a:prstGeom>
          <a:ln w="28575">
            <a:solidFill>
              <a:schemeClr val="accent4">
                <a:lumMod val="40000"/>
                <a:lumOff val="60000"/>
              </a:schemeClr>
            </a:solidFill>
          </a:ln>
          <a:effectLst>
            <a:glow rad="63500">
              <a:schemeClr val="accent4">
                <a:satMod val="175000"/>
                <a:alpha val="40000"/>
              </a:schemeClr>
            </a:glow>
          </a:effectLst>
          <a:scene3d>
            <a:camera prst="obliqueBottomRight"/>
            <a:lightRig rig="threePt" dir="t"/>
          </a:scene3d>
          <a:sp3d>
            <a:bevelT w="114300" prst="artDeco"/>
          </a:sp3d>
        </p:spPr>
        <p:txBody>
          <a:bodyPr wrap="square">
            <a:spAutoFit/>
          </a:bodyPr>
          <a:lstStyle/>
          <a:p>
            <a:endParaRPr lang="fr-FR" dirty="0" smtClean="0">
              <a:latin typeface="Arial" panose="020B0604020202020204" pitchFamily="34" charset="0"/>
              <a:cs typeface="Arial" panose="020B0604020202020204" pitchFamily="34" charset="0"/>
            </a:endParaRPr>
          </a:p>
          <a:p>
            <a:pPr algn="ctr"/>
            <a:r>
              <a:rPr lang="fr-FR" b="1" dirty="0" smtClean="0"/>
              <a:t>UN DOCKER IMAGE</a:t>
            </a:r>
            <a:endParaRPr lang="fr-FR" dirty="0" smtClean="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Un image  docker est un </a:t>
            </a:r>
            <a:r>
              <a:rPr lang="fr-FR" sz="2000" dirty="0" smtClean="0">
                <a:latin typeface="Arial" panose="020B0604020202020204" pitchFamily="34" charset="0"/>
                <a:cs typeface="Arial" panose="020B0604020202020204" pitchFamily="34" charset="0"/>
              </a:rPr>
              <a:t>Template </a:t>
            </a:r>
            <a:r>
              <a:rPr lang="fr-FR" sz="2000" dirty="0">
                <a:latin typeface="Arial" panose="020B0604020202020204" pitchFamily="34" charset="0"/>
                <a:cs typeface="Arial" panose="020B0604020202020204" pitchFamily="34" charset="0"/>
              </a:rPr>
              <a:t>prêt a l’emploi avec des instructions pour la </a:t>
            </a:r>
            <a:r>
              <a:rPr lang="fr-FR" sz="2000" dirty="0" smtClean="0">
                <a:latin typeface="Arial" panose="020B0604020202020204" pitchFamily="34" charset="0"/>
                <a:cs typeface="Arial" panose="020B0604020202020204" pitchFamily="34" charset="0"/>
              </a:rPr>
              <a:t>création </a:t>
            </a:r>
            <a:r>
              <a:rPr lang="fr-FR" sz="2000" dirty="0">
                <a:latin typeface="Arial" panose="020B0604020202020204" pitchFamily="34" charset="0"/>
                <a:cs typeface="Arial" panose="020B0604020202020204" pitchFamily="34" charset="0"/>
              </a:rPr>
              <a:t>de conteneurs</a:t>
            </a:r>
          </a:p>
        </p:txBody>
      </p:sp>
      <p:sp>
        <p:nvSpPr>
          <p:cNvPr id="7" name="Rectangle 6"/>
          <p:cNvSpPr/>
          <p:nvPr/>
        </p:nvSpPr>
        <p:spPr>
          <a:xfrm>
            <a:off x="3325566" y="1366158"/>
            <a:ext cx="2387905" cy="2862322"/>
          </a:xfrm>
          <a:prstGeom prst="rect">
            <a:avLst/>
          </a:prstGeom>
          <a:ln>
            <a:solidFill>
              <a:schemeClr val="accent1">
                <a:lumMod val="40000"/>
                <a:lumOff val="60000"/>
              </a:schemeClr>
            </a:solidFill>
          </a:ln>
          <a:effectLst>
            <a:glow rad="101600">
              <a:schemeClr val="accent4">
                <a:satMod val="175000"/>
                <a:alpha val="40000"/>
              </a:schemeClr>
            </a:glow>
          </a:effectLst>
          <a:scene3d>
            <a:camera prst="obliqueBottomRight"/>
            <a:lightRig rig="threePt" dir="t"/>
          </a:scene3d>
          <a:sp3d>
            <a:bevelT w="114300" prst="artDeco"/>
          </a:sp3d>
        </p:spPr>
        <p:txBody>
          <a:bodyPr wrap="square">
            <a:spAutoFit/>
          </a:bodyPr>
          <a:lstStyle/>
          <a:p>
            <a:endParaRPr lang="fr-FR" dirty="0" smtClean="0">
              <a:latin typeface="Arial" panose="020B0604020202020204" pitchFamily="34" charset="0"/>
              <a:cs typeface="Arial" panose="020B0604020202020204" pitchFamily="34" charset="0"/>
            </a:endParaRPr>
          </a:p>
          <a:p>
            <a:pPr algn="ctr"/>
            <a:r>
              <a:rPr lang="fr-FR" b="1" dirty="0" smtClean="0"/>
              <a:t> </a:t>
            </a:r>
            <a:r>
              <a:rPr lang="fr-FR" b="1" dirty="0"/>
              <a:t>UN </a:t>
            </a:r>
            <a:r>
              <a:rPr lang="fr-FR" b="1" dirty="0" smtClean="0"/>
              <a:t>DOCKER CONTENEURS</a:t>
            </a:r>
          </a:p>
          <a:p>
            <a:endParaRPr lang="fr-FR" dirty="0" smtClean="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Un conteneur Docker est une instance en cours d’exécution d’une image Docker.</a:t>
            </a:r>
          </a:p>
          <a:p>
            <a:r>
              <a:rPr lang="fr-FR" dirty="0"/>
              <a:t/>
            </a:r>
            <a:br>
              <a:rPr lang="fr-FR" dirty="0"/>
            </a:br>
            <a:endParaRPr lang="fr-FR" dirty="0">
              <a:latin typeface="Arial" panose="020B0604020202020204" pitchFamily="34" charset="0"/>
              <a:cs typeface="Arial" panose="020B0604020202020204" pitchFamily="34" charset="0"/>
            </a:endParaRPr>
          </a:p>
        </p:txBody>
      </p:sp>
      <p:sp>
        <p:nvSpPr>
          <p:cNvPr id="2" name="Rectangle 1"/>
          <p:cNvSpPr/>
          <p:nvPr/>
        </p:nvSpPr>
        <p:spPr>
          <a:xfrm>
            <a:off x="6469619" y="1397697"/>
            <a:ext cx="2461848" cy="2862322"/>
          </a:xfrm>
          <a:prstGeom prst="rect">
            <a:avLst/>
          </a:prstGeom>
          <a:ln>
            <a:solidFill>
              <a:schemeClr val="accent1">
                <a:lumMod val="40000"/>
                <a:lumOff val="60000"/>
              </a:schemeClr>
            </a:solidFill>
          </a:ln>
          <a:effectLst>
            <a:glow rad="101600">
              <a:schemeClr val="accent4">
                <a:satMod val="175000"/>
                <a:alpha val="40000"/>
              </a:schemeClr>
            </a:glow>
          </a:effectLst>
        </p:spPr>
        <p:txBody>
          <a:bodyPr wrap="square">
            <a:spAutoFit/>
          </a:bodyPr>
          <a:lstStyle/>
          <a:p>
            <a:pPr algn="ctr"/>
            <a:r>
              <a:rPr lang="fr-FR" b="1" dirty="0" smtClean="0">
                <a:latin typeface="Arial" panose="020B0604020202020204" pitchFamily="34" charset="0"/>
                <a:cs typeface="Arial" panose="020B0604020202020204" pitchFamily="34" charset="0"/>
              </a:rPr>
              <a:t>UN DOCKERFILE</a:t>
            </a:r>
          </a:p>
          <a:p>
            <a:pPr algn="ctr"/>
            <a:endParaRPr lang="fr-FR" b="1" dirty="0" smtClean="0">
              <a:latin typeface="Arial" panose="020B0604020202020204" pitchFamily="34" charset="0"/>
              <a:cs typeface="Arial" panose="020B0604020202020204" pitchFamily="34" charset="0"/>
            </a:endParaRPr>
          </a:p>
          <a:p>
            <a:pPr algn="just"/>
            <a:r>
              <a:rPr lang="fr-FR" dirty="0" smtClean="0">
                <a:latin typeface="Arial" panose="020B0604020202020204" pitchFamily="34" charset="0"/>
                <a:cs typeface="Arial" panose="020B0604020202020204" pitchFamily="34" charset="0"/>
              </a:rPr>
              <a:t>Un </a:t>
            </a:r>
            <a:r>
              <a:rPr lang="fr-FR" dirty="0" err="1">
                <a:latin typeface="Arial" panose="020B0604020202020204" pitchFamily="34" charset="0"/>
                <a:cs typeface="Arial" panose="020B0604020202020204" pitchFamily="34" charset="0"/>
              </a:rPr>
              <a:t>Dockerfile</a:t>
            </a:r>
            <a:r>
              <a:rPr lang="fr-FR" dirty="0">
                <a:latin typeface="Arial" panose="020B0604020202020204" pitchFamily="34" charset="0"/>
                <a:cs typeface="Arial" panose="020B0604020202020204" pitchFamily="34" charset="0"/>
              </a:rPr>
              <a:t> est un fichier qui contient toutes les commandes qu'un utilisateur peut appeler sur la ligne de commande pour assembler une image</a:t>
            </a:r>
          </a:p>
        </p:txBody>
      </p:sp>
      <p:sp>
        <p:nvSpPr>
          <p:cNvPr id="4" name="Rectangle 3"/>
          <p:cNvSpPr/>
          <p:nvPr/>
        </p:nvSpPr>
        <p:spPr>
          <a:xfrm>
            <a:off x="2614245" y="5064033"/>
            <a:ext cx="6096000" cy="646331"/>
          </a:xfrm>
          <a:prstGeom prst="rect">
            <a:avLst/>
          </a:prstGeom>
        </p:spPr>
        <p:txBody>
          <a:bodyPr>
            <a:spAutoFit/>
          </a:bodyPr>
          <a:lstStyle/>
          <a:p>
            <a:r>
              <a:rPr lang="fr-FR" dirty="0"/>
              <a:t/>
            </a:r>
            <a:br>
              <a:rPr lang="fr-FR" dirty="0"/>
            </a:br>
            <a:endParaRPr lang="fr-FR" dirty="0"/>
          </a:p>
        </p:txBody>
      </p:sp>
      <p:sp>
        <p:nvSpPr>
          <p:cNvPr id="10" name="Rectangle 9"/>
          <p:cNvSpPr/>
          <p:nvPr/>
        </p:nvSpPr>
        <p:spPr>
          <a:xfrm>
            <a:off x="9375684" y="1397697"/>
            <a:ext cx="2170139" cy="2862322"/>
          </a:xfrm>
          <a:prstGeom prst="rect">
            <a:avLst/>
          </a:prstGeom>
          <a:ln>
            <a:solidFill>
              <a:schemeClr val="accent1">
                <a:lumMod val="40000"/>
                <a:lumOff val="60000"/>
              </a:schemeClr>
            </a:solidFill>
          </a:ln>
          <a:effectLst>
            <a:glow rad="101600">
              <a:schemeClr val="accent4">
                <a:satMod val="175000"/>
                <a:alpha val="40000"/>
              </a:schemeClr>
            </a:glow>
          </a:effectLst>
          <a:scene3d>
            <a:camera prst="obliqueBottomRight"/>
            <a:lightRig rig="threePt" dir="t"/>
          </a:scene3d>
          <a:sp3d>
            <a:bevelT w="114300" prst="artDeco"/>
          </a:sp3d>
        </p:spPr>
        <p:txBody>
          <a:bodyPr wrap="square">
            <a:spAutoFit/>
          </a:bodyPr>
          <a:lstStyle/>
          <a:p>
            <a:pPr marL="457200" algn="ctr"/>
            <a:r>
              <a:rPr lang="fr-FR" sz="2000" dirty="0" smtClean="0">
                <a:latin typeface="Arial" panose="020B0604020202020204" pitchFamily="34" charset="0"/>
              </a:rPr>
              <a:t>Docker Hub</a:t>
            </a:r>
          </a:p>
          <a:p>
            <a:pPr marL="457200" algn="just"/>
            <a:r>
              <a:rPr lang="fr-FR" sz="2000" dirty="0" smtClean="0">
                <a:latin typeface="Arial" panose="020B0604020202020204" pitchFamily="34" charset="0"/>
              </a:rPr>
              <a:t> est </a:t>
            </a:r>
            <a:r>
              <a:rPr lang="fr-FR" sz="2000" dirty="0">
                <a:latin typeface="Arial" panose="020B0604020202020204" pitchFamily="34" charset="0"/>
              </a:rPr>
              <a:t>un service fourni par Docker pour rechercher et partager des images de conteneurs</a:t>
            </a:r>
            <a:r>
              <a:rPr lang="fr-FR" sz="2000" dirty="0">
                <a:solidFill>
                  <a:srgbClr val="33444D"/>
                </a:solidFill>
                <a:latin typeface="Arial" panose="020B0604020202020204" pitchFamily="34" charset="0"/>
              </a:rPr>
              <a:t> </a:t>
            </a:r>
            <a:endParaRPr lang="fr-FR" sz="2000" dirty="0"/>
          </a:p>
        </p:txBody>
      </p:sp>
      <p:sp>
        <p:nvSpPr>
          <p:cNvPr id="14" name="ZoneTexte 13"/>
          <p:cNvSpPr txBox="1"/>
          <p:nvPr/>
        </p:nvSpPr>
        <p:spPr>
          <a:xfrm>
            <a:off x="1479698" y="220559"/>
            <a:ext cx="1079151" cy="584775"/>
          </a:xfrm>
          <a:prstGeom prst="rect">
            <a:avLst/>
          </a:prstGeom>
          <a:noFill/>
        </p:spPr>
        <p:txBody>
          <a:bodyPr wrap="square" rtlCol="0">
            <a:spAutoFit/>
          </a:bodyPr>
          <a:lstStyle/>
          <a:p>
            <a:r>
              <a:rPr lang="fr-FR" sz="3200" b="1" dirty="0" smtClean="0"/>
              <a:t>7)</a:t>
            </a:r>
            <a:endParaRPr lang="fr-FR" sz="3200" b="1" dirty="0"/>
          </a:p>
        </p:txBody>
      </p:sp>
      <p:pic>
        <p:nvPicPr>
          <p:cNvPr id="1026" name="Picture 2" descr="https://lh3.googleusercontent.com/arMLD2d06edAF64ERJZSnSem_Sn7nyLCak4n5W7Ti2pOANrezbE9RA_zusOmf5EE_9rnFHeOZQvgvEOVHDIhfYajIHtQhpT_Sgp8Fs07MBhXf4W8K7UwwxSVK8A5jBbbXj-ZTlqc=s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154" y="4620204"/>
            <a:ext cx="8589446" cy="1953071"/>
          </a:xfrm>
          <a:prstGeom prst="rect">
            <a:avLst/>
          </a:prstGeom>
          <a:ln>
            <a:noFill/>
          </a:ln>
          <a:effectLst>
            <a:glow rad="228600">
              <a:schemeClr val="accent4">
                <a:satMod val="175000"/>
                <a:alpha val="40000"/>
              </a:schemeClr>
            </a:glow>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93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alpha val="3000"/>
              </a:schemeClr>
            </a:gs>
            <a:gs pos="24000">
              <a:schemeClr val="accent4">
                <a:lumMod val="40000"/>
                <a:lumOff val="60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437800" y="1"/>
            <a:ext cx="3299431" cy="1899138"/>
            <a:chOff x="4325258" y="1229517"/>
            <a:chExt cx="3541486" cy="3769865"/>
          </a:xfrm>
        </p:grpSpPr>
        <p:sp>
          <p:nvSpPr>
            <p:cNvPr id="12" name="Losange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Losange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pic>
        <p:nvPicPr>
          <p:cNvPr id="5122" name="Picture 2" descr="Jenkins : l&amp;#39;outil star de l&amp;#39;intégration continue open source (gratuit)"/>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56989" y="4720668"/>
            <a:ext cx="7188856" cy="201871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575582" y="2709739"/>
            <a:ext cx="9425353" cy="1200329"/>
          </a:xfrm>
          <a:prstGeom prst="rect">
            <a:avLst/>
          </a:prstGeom>
          <a:ln w="28575">
            <a:solidFill>
              <a:schemeClr val="accent1">
                <a:lumMod val="20000"/>
                <a:lumOff val="80000"/>
              </a:schemeClr>
            </a:solidFill>
          </a:ln>
          <a:effectLst>
            <a:glow rad="101600">
              <a:schemeClr val="accent2">
                <a:satMod val="175000"/>
                <a:alpha val="40000"/>
              </a:schemeClr>
            </a:glow>
          </a:effectLst>
        </p:spPr>
        <p:txBody>
          <a:bodyPr wrap="square">
            <a:spAutoFit/>
          </a:bodyPr>
          <a:lstStyle/>
          <a:p>
            <a:r>
              <a:rPr lang="fr-FR" dirty="0">
                <a:latin typeface="Arial" panose="020B0604020202020204" pitchFamily="34" charset="0"/>
              </a:rPr>
              <a:t>Jenkins est un outil logiciel open source d'intégration continue écrit  en Java. Il permet de tester et de signaler en temps réel des modifications isolées dans un code de grande ampleur. Ce logiciel permet aux développeurs de rechercher et de résoudre rapidement les anomalies, ainsi que d'automatiser les tests de leurs </a:t>
            </a:r>
            <a:r>
              <a:rPr lang="fr-FR" dirty="0" err="1">
                <a:latin typeface="Arial" panose="020B0604020202020204" pitchFamily="34" charset="0"/>
              </a:rPr>
              <a:t>builds</a:t>
            </a:r>
            <a:r>
              <a:rPr lang="fr-FR" dirty="0">
                <a:latin typeface="Arial" panose="020B0604020202020204" pitchFamily="34" charset="0"/>
              </a:rPr>
              <a:t>.</a:t>
            </a:r>
            <a:endParaRPr lang="fr-FR" dirty="0"/>
          </a:p>
        </p:txBody>
      </p:sp>
      <p:sp>
        <p:nvSpPr>
          <p:cNvPr id="4" name="Rectangle 3"/>
          <p:cNvSpPr/>
          <p:nvPr/>
        </p:nvSpPr>
        <p:spPr>
          <a:xfrm>
            <a:off x="2769835" y="1580432"/>
            <a:ext cx="1794081" cy="461665"/>
          </a:xfrm>
          <a:prstGeom prst="rect">
            <a:avLst/>
          </a:prstGeom>
        </p:spPr>
        <p:txBody>
          <a:bodyPr wrap="none">
            <a:spAutoFit/>
          </a:bodyPr>
          <a:lstStyle/>
          <a:p>
            <a:r>
              <a:rPr lang="fr-FR" sz="2400" b="1" dirty="0" smtClean="0">
                <a:latin typeface="Arial" panose="020B0604020202020204" pitchFamily="34" charset="0"/>
              </a:rPr>
              <a:t>8)JENKINS</a:t>
            </a:r>
            <a:endParaRPr lang="fr-FR" sz="2400" b="1" dirty="0"/>
          </a:p>
        </p:txBody>
      </p:sp>
    </p:spTree>
    <p:extLst>
      <p:ext uri="{BB962C8B-B14F-4D97-AF65-F5344CB8AC3E}">
        <p14:creationId xmlns:p14="http://schemas.microsoft.com/office/powerpoint/2010/main" val="73657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64_TF78455520" id="{1B6B5A3F-3791-4D91-8BCC-053B27B038BF}" vid="{26B24478-322D-4DF5-BC15-C9CB3253BD4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Analyse de projet, tiré de 24Slides</Template>
  <TotalTime>0</TotalTime>
  <Words>463</Words>
  <Application>Microsoft Office PowerPoint</Application>
  <PresentationFormat>Grand écran</PresentationFormat>
  <Paragraphs>69</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Century Gothic</vt:lpstr>
      <vt:lpstr>Roboto</vt:lpstr>
      <vt:lpstr>Segoe UI Light</vt:lpstr>
      <vt:lpstr>Thème Office</vt:lpstr>
      <vt:lpstr>Présentation PowerPoint</vt:lpstr>
      <vt:lpstr>Analyse du projet : diapositive 2</vt:lpstr>
      <vt:lpstr>Analyse du projet : diapositive 3</vt:lpstr>
      <vt:lpstr>3) UN DNS</vt:lpstr>
      <vt:lpstr>Présentation PowerPoint</vt:lpstr>
      <vt:lpstr>Analyse du projet : diapositive 8</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2021-10-13T09:12:42Z</dcterms:created>
  <dcterms:modified xsi:type="dcterms:W3CDTF">2021-10-14T08:46:19Z</dcterms:modified>
</cp:coreProperties>
</file>