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14" r:id="rId3"/>
    <p:sldId id="257" r:id="rId4"/>
    <p:sldId id="316" r:id="rId5"/>
    <p:sldId id="317" r:id="rId6"/>
    <p:sldId id="328" r:id="rId7"/>
    <p:sldId id="320" r:id="rId8"/>
    <p:sldId id="325" r:id="rId9"/>
    <p:sldId id="324" r:id="rId10"/>
    <p:sldId id="318" r:id="rId11"/>
    <p:sldId id="326" r:id="rId12"/>
    <p:sldId id="327" r:id="rId13"/>
    <p:sldId id="323" r:id="rId14"/>
    <p:sldId id="322" r:id="rId15"/>
    <p:sldId id="319" r:id="rId16"/>
    <p:sldId id="321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Oswa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451"/>
    <a:srgbClr val="102C65"/>
    <a:srgbClr val="0F2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B7C899-D453-4FE7-8842-A45B32176D43}">
  <a:tblStyle styleId="{82B7C899-D453-4FE7-8842-A45B32176D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05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4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742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509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31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23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87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02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75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15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87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77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13462" y="1105890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smtClean="0"/>
              <a:t>LES PARTIES D’UNE APPLICATION</a:t>
            </a:r>
            <a:endParaRPr lang="fr-FR"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82799"/>
            <a:ext cx="7684697" cy="71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4- 2 Quelques </a:t>
            </a:r>
            <a:r>
              <a:rPr lang="fr-FR" dirty="0"/>
              <a:t>outils </a:t>
            </a:r>
            <a:r>
              <a:rPr lang="fr-FR" dirty="0" smtClean="0"/>
              <a:t>du</a:t>
            </a:r>
            <a:r>
              <a:rPr lang="fr-FR" dirty="0"/>
              <a:t>  </a:t>
            </a:r>
            <a:r>
              <a:rPr lang="fr-FR" dirty="0" smtClean="0"/>
              <a:t>back end </a:t>
            </a:r>
            <a:r>
              <a:rPr lang="fr-FR" dirty="0"/>
              <a:t>Web et Mobile</a:t>
            </a:r>
            <a:endParaRPr dirty="0"/>
          </a:p>
        </p:txBody>
      </p:sp>
      <p:sp>
        <p:nvSpPr>
          <p:cNvPr id="8" name="Google Shape;702;p28"/>
          <p:cNvSpPr txBox="1">
            <a:spLocks noGrp="1"/>
          </p:cNvSpPr>
          <p:nvPr>
            <p:ph type="body" idx="1"/>
          </p:nvPr>
        </p:nvSpPr>
        <p:spPr>
          <a:xfrm>
            <a:off x="1133736" y="1607595"/>
            <a:ext cx="5893366" cy="128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fr-FR" sz="1400" dirty="0" smtClean="0"/>
              <a:t>Back4App </a:t>
            </a:r>
            <a:r>
              <a:rPr lang="fr-FR" sz="1400" dirty="0"/>
              <a:t>est un fournisseur de </a:t>
            </a:r>
            <a:r>
              <a:rPr lang="fr-FR" sz="1400" dirty="0" err="1"/>
              <a:t>backend</a:t>
            </a:r>
            <a:r>
              <a:rPr lang="fr-FR" sz="1400" dirty="0"/>
              <a:t>-as-a-service qui permet aux applications de fonctionner efficacement.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Firebase</a:t>
            </a:r>
            <a:endParaRPr lang="fr-FR" sz="1400" dirty="0"/>
          </a:p>
          <a:p>
            <a:r>
              <a:rPr lang="fr-FR" sz="1400" dirty="0"/>
              <a:t>-</a:t>
            </a:r>
            <a:r>
              <a:rPr lang="fr-FR" sz="1400" dirty="0" err="1"/>
              <a:t>Stack</a:t>
            </a:r>
            <a:r>
              <a:rPr lang="fr-FR" sz="1400" dirty="0"/>
              <a:t> </a:t>
            </a:r>
            <a:r>
              <a:rPr lang="fr-FR" sz="1400" dirty="0" err="1"/>
              <a:t>Overflow</a:t>
            </a:r>
            <a:endParaRPr lang="fr-FR" sz="1400" dirty="0"/>
          </a:p>
          <a:p>
            <a:r>
              <a:rPr lang="fr-FR" sz="1400" dirty="0"/>
              <a:t>-Les API</a:t>
            </a:r>
            <a:endParaRPr lang="fr-FR" sz="14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368294"/>
            <a:ext cx="2291497" cy="152335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43" y="3363009"/>
            <a:ext cx="4333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82799"/>
            <a:ext cx="7684697" cy="71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4- 2 Quelques langages</a:t>
            </a:r>
            <a:r>
              <a:rPr lang="fr-FR" dirty="0"/>
              <a:t>  </a:t>
            </a:r>
            <a:r>
              <a:rPr lang="fr-FR" dirty="0" smtClean="0"/>
              <a:t>back end </a:t>
            </a:r>
            <a:r>
              <a:rPr lang="fr-FR" dirty="0"/>
              <a:t>Web et Mobile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319544" y="1595069"/>
            <a:ext cx="2851673" cy="128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fr-FR" sz="1400" dirty="0" smtClean="0"/>
              <a:t>Langage du </a:t>
            </a:r>
            <a:r>
              <a:rPr lang="fr-FR" sz="1400" dirty="0" err="1" smtClean="0"/>
              <a:t>backend</a:t>
            </a:r>
            <a:endParaRPr lang="fr-FR" sz="1400" dirty="0" smtClean="0"/>
          </a:p>
          <a:p>
            <a:r>
              <a:rPr lang="fr-FR" sz="1400" dirty="0"/>
              <a:t>PHP</a:t>
            </a:r>
          </a:p>
          <a:p>
            <a:r>
              <a:rPr lang="fr-FR" sz="1400" dirty="0"/>
              <a:t>Ruby</a:t>
            </a:r>
          </a:p>
          <a:p>
            <a:r>
              <a:rPr lang="fr-FR" sz="1400" dirty="0"/>
              <a:t>Python</a:t>
            </a:r>
          </a:p>
          <a:p>
            <a:r>
              <a:rPr lang="fr-FR" sz="1400" dirty="0" smtClean="0"/>
              <a:t>SQL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6" y="1154262"/>
            <a:ext cx="2135928" cy="14651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12" y="3042911"/>
            <a:ext cx="2143125" cy="2143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645" y="1464281"/>
            <a:ext cx="1690230" cy="16902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20" y="3184822"/>
            <a:ext cx="2399593" cy="12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82799"/>
            <a:ext cx="7684697" cy="71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4- 2 Quelques Framework </a:t>
            </a:r>
            <a:r>
              <a:rPr lang="fr-FR" dirty="0"/>
              <a:t>du  </a:t>
            </a:r>
            <a:r>
              <a:rPr lang="fr-FR" dirty="0" smtClean="0"/>
              <a:t>back end </a:t>
            </a:r>
            <a:r>
              <a:rPr lang="fr-FR" dirty="0"/>
              <a:t>Web et Mobile</a:t>
            </a:r>
            <a:endParaRPr dirty="0"/>
          </a:p>
        </p:txBody>
      </p:sp>
      <p:sp>
        <p:nvSpPr>
          <p:cNvPr id="6" name="Google Shape;702;p28"/>
          <p:cNvSpPr txBox="1">
            <a:spLocks/>
          </p:cNvSpPr>
          <p:nvPr/>
        </p:nvSpPr>
        <p:spPr>
          <a:xfrm>
            <a:off x="2930536" y="1360817"/>
            <a:ext cx="2851673" cy="164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Font typeface="Livvic"/>
              <a:buNone/>
            </a:pPr>
            <a:r>
              <a:rPr lang="fr-FR" sz="1400" dirty="0" err="1" smtClean="0"/>
              <a:t>framework</a:t>
            </a:r>
            <a:r>
              <a:rPr lang="fr-FR" sz="1400" dirty="0" smtClean="0"/>
              <a:t> du </a:t>
            </a:r>
            <a:r>
              <a:rPr lang="fr-FR" sz="1400" dirty="0" err="1" smtClean="0"/>
              <a:t>backend</a:t>
            </a:r>
            <a:endParaRPr lang="fr-FR" sz="1400" dirty="0" smtClean="0"/>
          </a:p>
          <a:p>
            <a:r>
              <a:rPr lang="en-US" sz="1400" dirty="0" err="1" smtClean="0"/>
              <a:t>Symfony</a:t>
            </a:r>
            <a:endParaRPr lang="en-US" sz="1400" dirty="0" smtClean="0"/>
          </a:p>
          <a:p>
            <a:r>
              <a:rPr lang="en-US" sz="1400" dirty="0" err="1" smtClean="0"/>
              <a:t>django</a:t>
            </a:r>
            <a:endParaRPr lang="en-US" sz="1400" dirty="0" smtClean="0"/>
          </a:p>
          <a:p>
            <a:r>
              <a:rPr lang="en-US" sz="1400" dirty="0" smtClean="0"/>
              <a:t>Ruby on Rails</a:t>
            </a:r>
          </a:p>
          <a:p>
            <a:r>
              <a:rPr lang="en-US" sz="1400" dirty="0" smtClean="0"/>
              <a:t>Angular</a:t>
            </a:r>
          </a:p>
          <a:p>
            <a:r>
              <a:rPr lang="en-US" sz="1400" dirty="0" smtClean="0"/>
              <a:t>Meteor</a:t>
            </a:r>
            <a:endParaRPr lang="fr-FR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690064"/>
            <a:ext cx="2354267" cy="13079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25" y="2345282"/>
            <a:ext cx="2430027" cy="120684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694" y="3545604"/>
            <a:ext cx="2942156" cy="1110664"/>
          </a:xfrm>
          <a:prstGeom prst="rect">
            <a:avLst/>
          </a:prstGeom>
        </p:spPr>
      </p:pic>
      <p:pic>
        <p:nvPicPr>
          <p:cNvPr id="7" name="Picture 4" descr="angular-logo - LOGA ENGINEER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7" y="3510092"/>
            <a:ext cx="2292350" cy="11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57" y="11857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1;p28"/>
          <p:cNvSpPr txBox="1">
            <a:spLocks noGrp="1"/>
          </p:cNvSpPr>
          <p:nvPr>
            <p:ph type="title"/>
          </p:nvPr>
        </p:nvSpPr>
        <p:spPr>
          <a:xfrm>
            <a:off x="682422" y="1736236"/>
            <a:ext cx="76846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fr-FR" dirty="0" smtClean="0"/>
              <a:t>5- Donner un exemple sous forme de métaphore (comparé-comparant) pour expliquer la notion de Front-end et back 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86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948166" y="1279677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M</a:t>
            </a:r>
            <a:r>
              <a:rPr lang="en" dirty="0" smtClean="0">
                <a:solidFill>
                  <a:schemeClr val="accent2"/>
                </a:solidFill>
              </a:rPr>
              <a:t>E</a:t>
            </a:r>
            <a:r>
              <a:rPr lang="en" dirty="0" smtClean="0">
                <a:solidFill>
                  <a:schemeClr val="accent3"/>
                </a:solidFill>
              </a:rPr>
              <a:t>R</a:t>
            </a:r>
            <a:r>
              <a:rPr lang="en" dirty="0" smtClean="0">
                <a:solidFill>
                  <a:schemeClr val="accent4"/>
                </a:solidFill>
              </a:rPr>
              <a:t>C</a:t>
            </a:r>
            <a:r>
              <a:rPr lang="en" dirty="0" smtClean="0">
                <a:solidFill>
                  <a:schemeClr val="accent5"/>
                </a:solidFill>
              </a:rPr>
              <a:t>I </a:t>
            </a:r>
            <a:r>
              <a:rPr lang="en" dirty="0" smtClean="0">
                <a:solidFill>
                  <a:schemeClr val="accent6"/>
                </a:solidFill>
              </a:rPr>
              <a:t>!</a:t>
            </a:r>
            <a:endParaRPr dirty="0"/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341266" y="4049486"/>
            <a:ext cx="4491613" cy="582804"/>
          </a:xfrm>
          <a:prstGeom prst="rect">
            <a:avLst/>
          </a:prstGeom>
          <a:solidFill>
            <a:srgbClr val="0D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2984386" y="4119824"/>
            <a:ext cx="3054900" cy="512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6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12587" y="1987869"/>
            <a:ext cx="441644" cy="395400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883174" y="823693"/>
            <a:ext cx="3731876" cy="36004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2400" dirty="0"/>
              <a:t>Yacouba</a:t>
            </a:r>
            <a:r>
              <a:rPr lang="fr-FR" sz="2400" b="1" dirty="0"/>
              <a:t> </a:t>
            </a:r>
            <a:r>
              <a:rPr lang="fr-FR" sz="2400" b="1" dirty="0" smtClean="0"/>
              <a:t>TRAORE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dirty="0"/>
              <a:t>Thomas</a:t>
            </a:r>
            <a:r>
              <a:rPr lang="fr-FR" sz="2400" b="1" dirty="0"/>
              <a:t> </a:t>
            </a:r>
            <a:r>
              <a:rPr lang="fr-FR" sz="2400" b="1" dirty="0" smtClean="0"/>
              <a:t>CISSÉ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dirty="0"/>
              <a:t>Abdoul Aziz A </a:t>
            </a:r>
            <a:r>
              <a:rPr lang="fr-FR" sz="2400" b="1" dirty="0" smtClean="0"/>
              <a:t>MAIGA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dirty="0"/>
              <a:t>Abdoul</a:t>
            </a:r>
            <a:r>
              <a:rPr lang="fr-FR" sz="2400" b="1" dirty="0"/>
              <a:t> </a:t>
            </a:r>
            <a:r>
              <a:rPr lang="fr-FR" sz="2400" b="1" dirty="0" smtClean="0"/>
              <a:t>MAÏGA 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dirty="0"/>
              <a:t>Ibrahim</a:t>
            </a:r>
            <a:r>
              <a:rPr lang="fr-FR" sz="2400" b="1" dirty="0"/>
              <a:t> </a:t>
            </a:r>
            <a:r>
              <a:rPr lang="fr-FR" sz="2400" b="1" dirty="0" smtClean="0"/>
              <a:t>DIAWARA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dirty="0"/>
              <a:t>Mady</a:t>
            </a:r>
            <a:r>
              <a:rPr lang="fr-FR" sz="2400" b="1" dirty="0"/>
              <a:t> </a:t>
            </a:r>
            <a:r>
              <a:rPr lang="fr-FR" sz="2400" b="1" dirty="0" smtClean="0"/>
              <a:t>CAMARA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dirty="0"/>
              <a:t>Souleymane</a:t>
            </a:r>
            <a:r>
              <a:rPr lang="fr-FR" sz="2400" b="1" dirty="0"/>
              <a:t> SIDIBE</a:t>
            </a:r>
            <a:br>
              <a:rPr lang="fr-FR" sz="2400" b="1" dirty="0"/>
            </a:br>
            <a:r>
              <a:rPr lang="fr-FR" sz="2400" dirty="0"/>
              <a:t>Mamadou Racine </a:t>
            </a:r>
            <a:r>
              <a:rPr lang="fr-FR" sz="2400" b="1" dirty="0" smtClean="0"/>
              <a:t>DIALLO </a:t>
            </a:r>
            <a:br>
              <a:rPr lang="fr-FR" sz="2400" b="1" dirty="0" smtClean="0"/>
            </a:br>
            <a:r>
              <a:rPr lang="fr-FR" sz="2400" dirty="0" smtClean="0"/>
              <a:t>Moussa</a:t>
            </a:r>
            <a:r>
              <a:rPr lang="fr-FR" sz="2400" b="1" dirty="0" smtClean="0"/>
              <a:t> DIAKITE</a:t>
            </a:r>
            <a:endParaRPr sz="2400" dirty="0"/>
          </a:p>
        </p:txBody>
      </p:sp>
      <p:sp>
        <p:nvSpPr>
          <p:cNvPr id="770" name="Google Shape;770;p32"/>
          <p:cNvSpPr/>
          <p:nvPr/>
        </p:nvSpPr>
        <p:spPr>
          <a:xfrm>
            <a:off x="2264468" y="1701699"/>
            <a:ext cx="799746" cy="730216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3" name="Google Shape;773;p32"/>
          <p:cNvSpPr/>
          <p:nvPr/>
        </p:nvSpPr>
        <p:spPr>
          <a:xfrm>
            <a:off x="1685271" y="2161043"/>
            <a:ext cx="801348" cy="726578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4" name="Google Shape;774;p32"/>
          <p:cNvSpPr txBox="1"/>
          <p:nvPr/>
        </p:nvSpPr>
        <p:spPr>
          <a:xfrm>
            <a:off x="1487400" y="37288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Groupe 4</a:t>
            </a: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Google Shape;1358;p55"/>
          <p:cNvSpPr txBox="1">
            <a:spLocks/>
          </p:cNvSpPr>
          <p:nvPr/>
        </p:nvSpPr>
        <p:spPr>
          <a:xfrm>
            <a:off x="720000" y="540000"/>
            <a:ext cx="25968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 smtClean="0"/>
              <a:t>NOTRE EQUIPE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8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1955413" y="102256"/>
            <a:ext cx="3696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smtClean="0"/>
              <a:t>1- C’est </a:t>
            </a:r>
            <a:r>
              <a:rPr lang="fr-FR" dirty="0"/>
              <a:t>quoi le Front-end?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292059" y="1368562"/>
            <a:ext cx="3511532" cy="2017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fr-FR" sz="1600" dirty="0"/>
              <a:t>Le </a:t>
            </a:r>
            <a:r>
              <a:rPr lang="fr-FR" sz="1600" b="1" dirty="0"/>
              <a:t>front-end</a:t>
            </a:r>
            <a:r>
              <a:rPr lang="fr-FR" sz="1600" dirty="0"/>
              <a:t> c’est la partie du code qui est reçue par le client. Je rappelle que le client c’est notre </a:t>
            </a:r>
            <a:r>
              <a:rPr lang="fr-FR" sz="1600" b="1" dirty="0"/>
              <a:t>navigateur Web</a:t>
            </a:r>
            <a:r>
              <a:rPr lang="fr-FR" sz="1600" dirty="0"/>
              <a:t>. Il s’agit finalement des éléments du site web que l’on aperçoit à l’écran et avec lesquels on pourra interagir.</a:t>
            </a:r>
            <a:endParaRPr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39"/>
          <a:stretch/>
        </p:blipFill>
        <p:spPr>
          <a:xfrm>
            <a:off x="4791811" y="1503718"/>
            <a:ext cx="4152900" cy="2133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1955413" y="102256"/>
            <a:ext cx="39200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2</a:t>
            </a:r>
            <a:r>
              <a:rPr lang="fr-FR" dirty="0" smtClean="0"/>
              <a:t>- C’est </a:t>
            </a:r>
            <a:r>
              <a:rPr lang="fr-FR" dirty="0"/>
              <a:t>quoi un Back-end </a:t>
            </a:r>
            <a:r>
              <a:rPr lang="fr-FR" dirty="0" smtClean="0"/>
              <a:t>?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5252813" y="2262730"/>
            <a:ext cx="3569898" cy="1609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fr-FR" sz="1400" dirty="0"/>
              <a:t>Le </a:t>
            </a:r>
            <a:r>
              <a:rPr lang="fr-FR" sz="1400" b="1" dirty="0"/>
              <a:t>Back-End</a:t>
            </a:r>
            <a:r>
              <a:rPr lang="fr-FR" sz="1400" dirty="0"/>
              <a:t>, c’est la </a:t>
            </a:r>
            <a:r>
              <a:rPr lang="fr-FR" sz="1400" b="1" dirty="0"/>
              <a:t>partie du code qui est exécutée par le serveur</a:t>
            </a:r>
            <a:r>
              <a:rPr lang="fr-FR" sz="1400" dirty="0"/>
              <a:t>, il s’agît du travail qu’il réalise sur les pages Web des </a:t>
            </a:r>
            <a:r>
              <a:rPr lang="fr-FR" sz="1400" b="1" dirty="0"/>
              <a:t>sites dynamiques</a:t>
            </a:r>
            <a:r>
              <a:rPr lang="fr-FR" sz="1400" dirty="0"/>
              <a:t> avant de les envoyer au client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7"/>
          <a:stretch/>
        </p:blipFill>
        <p:spPr>
          <a:xfrm>
            <a:off x="0" y="1663415"/>
            <a:ext cx="4152900" cy="22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1955413" y="82800"/>
            <a:ext cx="39200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smtClean="0"/>
              <a:t>3- C’est </a:t>
            </a:r>
            <a:r>
              <a:rPr lang="fr-FR" dirty="0"/>
              <a:t>quoi un </a:t>
            </a:r>
            <a:r>
              <a:rPr lang="fr-FR" dirty="0" smtClean="0"/>
              <a:t>Framework?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355289" y="1863607"/>
            <a:ext cx="3200247" cy="1716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fr-FR" sz="1400" dirty="0"/>
              <a:t>  Un </a:t>
            </a:r>
            <a:r>
              <a:rPr lang="fr-FR" sz="1400" dirty="0" smtClean="0"/>
              <a:t>Framework </a:t>
            </a:r>
            <a:r>
              <a:rPr lang="fr-FR" sz="1400" dirty="0"/>
              <a:t>désigne en programmation informatique un ensemble d'outils et de composants logiciels à la base d'un logiciel ou d'une application.</a:t>
            </a:r>
          </a:p>
        </p:txBody>
      </p:sp>
      <p:pic>
        <p:nvPicPr>
          <p:cNvPr id="5122" name="Picture 2" descr="Framework Complex Like A Puzzle - Pictured As Word Framework On A Puzzle  Pieces To Show That Framework Can Be Difficult And Needs Stock Illustration  - Illustration of interact, integrate: 164221084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0"/>
          <a:stretch/>
        </p:blipFill>
        <p:spPr bwMode="auto">
          <a:xfrm>
            <a:off x="4488233" y="1116381"/>
            <a:ext cx="4655767" cy="301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1;p28"/>
          <p:cNvSpPr txBox="1">
            <a:spLocks/>
          </p:cNvSpPr>
          <p:nvPr/>
        </p:nvSpPr>
        <p:spPr>
          <a:xfrm>
            <a:off x="872400" y="125259"/>
            <a:ext cx="7684697" cy="129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dirty="0" smtClean="0"/>
              <a:t>4- Citer quelques outils ,langages, Framework du  back end et front end aussi bien qu’en mobile ou web</a:t>
            </a:r>
            <a:endParaRPr lang="fr-FR" dirty="0"/>
          </a:p>
        </p:txBody>
      </p:sp>
      <p:sp>
        <p:nvSpPr>
          <p:cNvPr id="6" name="Google Shape;702;p28"/>
          <p:cNvSpPr txBox="1">
            <a:spLocks/>
          </p:cNvSpPr>
          <p:nvPr/>
        </p:nvSpPr>
        <p:spPr>
          <a:xfrm>
            <a:off x="870725" y="1982076"/>
            <a:ext cx="7221501" cy="183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1600" dirty="0" smtClean="0"/>
              <a:t>– </a:t>
            </a:r>
            <a:r>
              <a:rPr lang="fr-FR" sz="1600" dirty="0" err="1"/>
              <a:t>BrowserStack</a:t>
            </a:r>
            <a:r>
              <a:rPr lang="fr-FR" sz="1600" dirty="0"/>
              <a:t>, pour un test </a:t>
            </a:r>
            <a:r>
              <a:rPr lang="fr-FR" sz="1600" dirty="0" smtClean="0"/>
              <a:t>multi-navigateur(</a:t>
            </a:r>
            <a:r>
              <a:rPr lang="fr-FR" sz="1600" dirty="0"/>
              <a:t>outils front end </a:t>
            </a:r>
            <a:r>
              <a:rPr lang="fr-FR" sz="1600" dirty="0" smtClean="0"/>
              <a:t>Web)</a:t>
            </a:r>
          </a:p>
          <a:p>
            <a:r>
              <a:rPr lang="fr-FR" sz="1600" dirty="0"/>
              <a:t>HTML, </a:t>
            </a:r>
            <a:r>
              <a:rPr lang="fr-FR" sz="1600" dirty="0" smtClean="0"/>
              <a:t>(</a:t>
            </a:r>
            <a:r>
              <a:rPr lang="fr-FR" sz="1600" dirty="0"/>
              <a:t>langages front end Web 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/>
              <a:t>CSS</a:t>
            </a:r>
            <a:r>
              <a:rPr lang="fr-FR" sz="1600" dirty="0" smtClean="0"/>
              <a:t>,</a:t>
            </a:r>
            <a:r>
              <a:rPr lang="fr-FR" sz="1600" dirty="0"/>
              <a:t> </a:t>
            </a:r>
            <a:r>
              <a:rPr lang="fr-FR" sz="1600" dirty="0" smtClean="0"/>
              <a:t>(langages </a:t>
            </a:r>
            <a:r>
              <a:rPr lang="fr-FR" sz="1600" dirty="0"/>
              <a:t>front end Web )</a:t>
            </a:r>
          </a:p>
          <a:p>
            <a:r>
              <a:rPr lang="fr-FR" sz="1600" dirty="0" err="1" smtClean="0"/>
              <a:t>Javascript</a:t>
            </a:r>
            <a:r>
              <a:rPr lang="fr-FR" sz="1600" dirty="0" smtClean="0"/>
              <a:t> (</a:t>
            </a:r>
            <a:r>
              <a:rPr lang="fr-FR" sz="1600" dirty="0"/>
              <a:t>langages front end Web )</a:t>
            </a:r>
          </a:p>
          <a:p>
            <a:pPr marL="152400" indent="0">
              <a:buNone/>
            </a:pPr>
            <a:endParaRPr lang="fr-FR" sz="1600" dirty="0"/>
          </a:p>
          <a:p>
            <a:pPr marL="152400" indent="0">
              <a:buNone/>
            </a:pPr>
            <a:endParaRPr lang="fr-FR" sz="1600" dirty="0"/>
          </a:p>
        </p:txBody>
      </p:sp>
      <p:pic>
        <p:nvPicPr>
          <p:cNvPr id="1026" name="Picture 2" descr="Tests fonctionnels automatisés avec BrowserStack | SoftFlu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" y="3569479"/>
            <a:ext cx="2215836" cy="11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ation HTML5, CSS3, JavaScript ⋆ Ambient Form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93" y="3065918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82800"/>
            <a:ext cx="76846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4-1 Quelques outils front end Web et Mobile</a:t>
            </a:r>
            <a:endParaRPr dirty="0"/>
          </a:p>
        </p:txBody>
      </p:sp>
      <p:sp>
        <p:nvSpPr>
          <p:cNvPr id="7" name="Google Shape;702;p28"/>
          <p:cNvSpPr txBox="1">
            <a:spLocks/>
          </p:cNvSpPr>
          <p:nvPr/>
        </p:nvSpPr>
        <p:spPr>
          <a:xfrm>
            <a:off x="217582" y="1077588"/>
            <a:ext cx="5168334" cy="294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fr-FR" sz="1600" dirty="0" smtClean="0"/>
              <a:t>un </a:t>
            </a:r>
            <a:r>
              <a:rPr lang="fr-FR" sz="1600" dirty="0"/>
              <a:t>bon </a:t>
            </a:r>
            <a:r>
              <a:rPr lang="fr-FR" sz="1600" dirty="0" err="1"/>
              <a:t>editeur</a:t>
            </a:r>
            <a:r>
              <a:rPr lang="fr-FR" sz="1600" dirty="0"/>
              <a:t> de </a:t>
            </a:r>
            <a:r>
              <a:rPr lang="fr-FR" sz="1600" dirty="0" err="1"/>
              <a:t>text</a:t>
            </a:r>
            <a:r>
              <a:rPr lang="fr-FR" sz="1600" dirty="0"/>
              <a:t> tels que  Sublime </a:t>
            </a:r>
            <a:r>
              <a:rPr lang="fr-FR" sz="1600" dirty="0" err="1"/>
              <a:t>Text</a:t>
            </a:r>
            <a:r>
              <a:rPr lang="fr-FR" sz="1600" dirty="0"/>
              <a:t>, vs code </a:t>
            </a:r>
            <a:r>
              <a:rPr lang="fr-FR" sz="1600" dirty="0" err="1"/>
              <a:t>etc</a:t>
            </a:r>
            <a:endParaRPr lang="fr-FR" sz="1600" dirty="0"/>
          </a:p>
          <a:p>
            <a:r>
              <a:rPr lang="fr-FR" sz="1600" dirty="0"/>
              <a:t>-Bit (</a:t>
            </a:r>
            <a:r>
              <a:rPr lang="fr-FR" sz="1600" dirty="0" err="1"/>
              <a:t>Github</a:t>
            </a:r>
            <a:r>
              <a:rPr lang="fr-FR" sz="1600" dirty="0"/>
              <a:t>), pour le partage de composants.</a:t>
            </a:r>
          </a:p>
          <a:p>
            <a:r>
              <a:rPr lang="fr-FR" sz="1600" dirty="0"/>
              <a:t>– Chrome </a:t>
            </a:r>
            <a:r>
              <a:rPr lang="fr-FR" sz="1600" dirty="0" err="1"/>
              <a:t>DevTools</a:t>
            </a:r>
            <a:r>
              <a:rPr lang="fr-FR" sz="1600" dirty="0"/>
              <a:t>, pour le débogage en temps réel</a:t>
            </a:r>
          </a:p>
          <a:p>
            <a:r>
              <a:rPr lang="fr-FR" sz="1600" dirty="0"/>
              <a:t>– JAWS, pour la vérification de l’accessibilité</a:t>
            </a:r>
          </a:p>
          <a:p>
            <a:r>
              <a:rPr lang="fr-FR" sz="1600" dirty="0" smtClean="0"/>
              <a:t>– </a:t>
            </a:r>
            <a:r>
              <a:rPr lang="fr-FR" sz="1600" dirty="0" err="1"/>
              <a:t>BrowserStack</a:t>
            </a:r>
            <a:r>
              <a:rPr lang="fr-FR" sz="1600" dirty="0"/>
              <a:t>, pour un test multi-navigateur</a:t>
            </a:r>
          </a:p>
          <a:p>
            <a:r>
              <a:rPr lang="fr-FR" sz="1600" dirty="0"/>
              <a:t>– Adobe </a:t>
            </a:r>
            <a:r>
              <a:rPr lang="fr-FR" sz="1600" dirty="0" err="1"/>
              <a:t>Color</a:t>
            </a:r>
            <a:r>
              <a:rPr lang="fr-FR" sz="1600" dirty="0"/>
              <a:t>, pour inspirer le designer</a:t>
            </a:r>
            <a:endParaRPr lang="fr-FR" sz="1600" dirty="0" smtClean="0"/>
          </a:p>
          <a:p>
            <a:pPr marL="152400" indent="0">
              <a:buNone/>
            </a:pPr>
            <a:endParaRPr lang="fr-FR" sz="1600" dirty="0"/>
          </a:p>
        </p:txBody>
      </p:sp>
      <p:pic>
        <p:nvPicPr>
          <p:cNvPr id="2050" name="Picture 2" descr="10 Essential Sublime Text Extensions for WordPress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69" y="2410228"/>
            <a:ext cx="2250831" cy="150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102" y="776712"/>
            <a:ext cx="3024608" cy="151230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/>
          <a:srcRect l="14483" t="36122" r="40537" b="27512"/>
          <a:stretch/>
        </p:blipFill>
        <p:spPr>
          <a:xfrm>
            <a:off x="3370005" y="3570675"/>
            <a:ext cx="2461097" cy="1118681"/>
          </a:xfrm>
          <a:prstGeom prst="rect">
            <a:avLst/>
          </a:prstGeom>
        </p:spPr>
      </p:pic>
      <p:pic>
        <p:nvPicPr>
          <p:cNvPr id="2052" name="Picture 4" descr="30% Off Adobe Color Promo Code, Coupons | August 20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5" y="3479665"/>
            <a:ext cx="2558374" cy="12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463" y="3910782"/>
            <a:ext cx="2878537" cy="116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25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82800"/>
            <a:ext cx="76846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4-1 </a:t>
            </a:r>
            <a:r>
              <a:rPr lang="fr-FR" dirty="0"/>
              <a:t>Q</a:t>
            </a:r>
            <a:r>
              <a:rPr lang="fr-FR" dirty="0" smtClean="0"/>
              <a:t>uelques langages front end Web et </a:t>
            </a:r>
            <a:r>
              <a:rPr lang="fr-FR" dirty="0"/>
              <a:t>Mobile</a:t>
            </a:r>
            <a:endParaRPr dirty="0"/>
          </a:p>
        </p:txBody>
      </p:sp>
      <p:sp>
        <p:nvSpPr>
          <p:cNvPr id="4" name="Google Shape;702;p28"/>
          <p:cNvSpPr txBox="1">
            <a:spLocks/>
          </p:cNvSpPr>
          <p:nvPr/>
        </p:nvSpPr>
        <p:spPr>
          <a:xfrm>
            <a:off x="3964355" y="1308837"/>
            <a:ext cx="2311184" cy="155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1600" dirty="0" smtClean="0"/>
              <a:t>HTML, </a:t>
            </a:r>
          </a:p>
          <a:p>
            <a:r>
              <a:rPr lang="fr-FR" sz="1600" dirty="0" smtClean="0"/>
              <a:t>CSS,</a:t>
            </a:r>
          </a:p>
          <a:p>
            <a:r>
              <a:rPr lang="fr-FR" sz="1600" dirty="0" err="1" smtClean="0"/>
              <a:t>javascript</a:t>
            </a:r>
            <a:endParaRPr lang="fr-FR" sz="1600" dirty="0" smtClean="0"/>
          </a:p>
          <a:p>
            <a:pPr marL="152400" indent="0">
              <a:buNone/>
            </a:pPr>
            <a:endParaRPr lang="fr-FR" sz="1600" dirty="0"/>
          </a:p>
        </p:txBody>
      </p:sp>
      <p:sp>
        <p:nvSpPr>
          <p:cNvPr id="5" name="Google Shape;702;p28"/>
          <p:cNvSpPr txBox="1">
            <a:spLocks noGrp="1"/>
          </p:cNvSpPr>
          <p:nvPr>
            <p:ph type="body" idx="1"/>
          </p:nvPr>
        </p:nvSpPr>
        <p:spPr>
          <a:xfrm>
            <a:off x="319544" y="1620121"/>
            <a:ext cx="2851673" cy="128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fr-FR" sz="1400" dirty="0"/>
              <a:t>Les outils langages mobile</a:t>
            </a:r>
          </a:p>
          <a:p>
            <a:pPr marL="152400" indent="0">
              <a:buNone/>
            </a:pPr>
            <a:r>
              <a:rPr lang="fr-FR" sz="1400" dirty="0"/>
              <a:t>java</a:t>
            </a:r>
          </a:p>
          <a:p>
            <a:pPr marL="152400" indent="0">
              <a:buNone/>
            </a:pPr>
            <a:r>
              <a:rPr lang="fr-FR" sz="1400" dirty="0" err="1"/>
              <a:t>swift</a:t>
            </a:r>
            <a:endParaRPr lang="fr-FR" sz="1400" dirty="0"/>
          </a:p>
          <a:p>
            <a:pPr marL="152400" indent="0">
              <a:buNone/>
            </a:pPr>
            <a:r>
              <a:rPr lang="fr-FR" sz="1400" dirty="0" err="1"/>
              <a:t>kotlin</a:t>
            </a:r>
            <a:endParaRPr lang="fr-FR" sz="1400" dirty="0" smtClean="0"/>
          </a:p>
        </p:txBody>
      </p:sp>
      <p:pic>
        <p:nvPicPr>
          <p:cNvPr id="3074" name="Picture 2" descr="Java Logo - Marques et logos: histoire et signification |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39" y="676451"/>
            <a:ext cx="1429925" cy="15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864" y="2643187"/>
            <a:ext cx="3848100" cy="1190625"/>
          </a:xfrm>
          <a:prstGeom prst="rect">
            <a:avLst/>
          </a:prstGeom>
        </p:spPr>
      </p:pic>
      <p:pic>
        <p:nvPicPr>
          <p:cNvPr id="3078" name="Picture 6" descr="File:Kotlin logo.sv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02" y="4043776"/>
            <a:ext cx="2829949" cy="6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1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82800"/>
            <a:ext cx="76846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4-1 Quelques Framework front end </a:t>
            </a:r>
            <a:r>
              <a:rPr lang="fr-FR" dirty="0"/>
              <a:t>Web et Mobile</a:t>
            </a:r>
            <a:endParaRPr dirty="0"/>
          </a:p>
        </p:txBody>
      </p:sp>
      <p:sp>
        <p:nvSpPr>
          <p:cNvPr id="6" name="Google Shape;702;p28"/>
          <p:cNvSpPr txBox="1">
            <a:spLocks/>
          </p:cNvSpPr>
          <p:nvPr/>
        </p:nvSpPr>
        <p:spPr>
          <a:xfrm>
            <a:off x="3615714" y="655500"/>
            <a:ext cx="2384253" cy="1958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endParaRPr lang="fr-FR" sz="1600" dirty="0" smtClean="0"/>
          </a:p>
          <a:p>
            <a:r>
              <a:rPr lang="en-US" sz="1600" dirty="0"/>
              <a:t>jQuery</a:t>
            </a:r>
          </a:p>
          <a:p>
            <a:r>
              <a:rPr lang="en-US" sz="1600" dirty="0"/>
              <a:t>Angular</a:t>
            </a:r>
          </a:p>
          <a:p>
            <a:r>
              <a:rPr lang="en-US" sz="1600" dirty="0"/>
              <a:t>Bootstrap</a:t>
            </a:r>
          </a:p>
          <a:p>
            <a:r>
              <a:rPr lang="en-US" sz="1600" dirty="0"/>
              <a:t>Foundation</a:t>
            </a:r>
          </a:p>
          <a:p>
            <a:r>
              <a:rPr lang="en-US" sz="1600" dirty="0"/>
              <a:t>Semantic UI</a:t>
            </a:r>
            <a:r>
              <a:rPr lang="fr-FR" sz="1600" dirty="0" smtClean="0"/>
              <a:t/>
            </a:r>
            <a:br>
              <a:rPr lang="fr-FR" sz="1600" dirty="0" smtClean="0"/>
            </a:br>
            <a:endParaRPr lang="fr-FR" sz="1600" dirty="0"/>
          </a:p>
        </p:txBody>
      </p:sp>
      <p:pic>
        <p:nvPicPr>
          <p:cNvPr id="4098" name="Picture 2" descr="Upload de fichiers avec j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74774"/>
            <a:ext cx="1597025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ngular-logo - LOGA ENGINE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7" y="2900362"/>
            <a:ext cx="2292350" cy="11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727324"/>
            <a:ext cx="3629025" cy="20161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956" y="375494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317</Words>
  <Application>Microsoft Office PowerPoint</Application>
  <PresentationFormat>Affichage à l'écran (16:9)</PresentationFormat>
  <Paragraphs>58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Roboto</vt:lpstr>
      <vt:lpstr>Livvic</vt:lpstr>
      <vt:lpstr>Oswald</vt:lpstr>
      <vt:lpstr>Roboto Condensed Light</vt:lpstr>
      <vt:lpstr>Software Development Bussines Plan by Slidesgo</vt:lpstr>
      <vt:lpstr>LES PARTIES D’UNE APPLICATION</vt:lpstr>
      <vt:lpstr>Yacouba TRAORE Thomas CISSÉ Abdoul Aziz A MAIGA Abdoul MAÏGA  Ibrahim DIAWARA Mady CAMARA Souleymane SIDIBE Mamadou Racine DIALLO  Moussa DIAKITE</vt:lpstr>
      <vt:lpstr>1- C’est quoi le Front-end?</vt:lpstr>
      <vt:lpstr>2- C’est quoi un Back-end ?</vt:lpstr>
      <vt:lpstr>3- C’est quoi un Framework?</vt:lpstr>
      <vt:lpstr>Présentation PowerPoint</vt:lpstr>
      <vt:lpstr>4-1 Quelques outils front end Web et Mobile</vt:lpstr>
      <vt:lpstr>4-1 Quelques langages front end Web et Mobile</vt:lpstr>
      <vt:lpstr>4-1 Quelques Framework front end Web et Mobile</vt:lpstr>
      <vt:lpstr>4- 2 Quelques outils du  back end Web et Mobile</vt:lpstr>
      <vt:lpstr>4- 2 Quelques langages  back end Web et Mobile</vt:lpstr>
      <vt:lpstr>4- 2 Quelques Framework du  back end Web et Mobile</vt:lpstr>
      <vt:lpstr>5- Donner un exemple sous forme de métaphore (comparé-comparant) pour expliquer la notion de Front-end et back end</vt:lpstr>
      <vt:lpstr>Présentation PowerPoint</vt:lpstr>
      <vt:lpstr>Présentation PowerPoint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PARTIES D’UNE APPLICATION</dc:title>
  <dc:creator>Mady Camara</dc:creator>
  <cp:lastModifiedBy>Thomas Cissé</cp:lastModifiedBy>
  <cp:revision>25</cp:revision>
  <dcterms:modified xsi:type="dcterms:W3CDTF">2021-08-30T09:28:45Z</dcterms:modified>
</cp:coreProperties>
</file>