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5"/>
  </p:notesMasterIdLst>
  <p:handoutMasterIdLst>
    <p:handoutMasterId r:id="rId26"/>
  </p:handoutMasterIdLst>
  <p:sldIdLst>
    <p:sldId id="273" r:id="rId2"/>
    <p:sldId id="294"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 id="288" r:id="rId17"/>
    <p:sldId id="283" r:id="rId18"/>
    <p:sldId id="289" r:id="rId19"/>
    <p:sldId id="290" r:id="rId20"/>
    <p:sldId id="291" r:id="rId21"/>
    <p:sldId id="292" r:id="rId22"/>
    <p:sldId id="293" r:id="rId23"/>
    <p:sldId id="295"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9" d="100"/>
          <a:sy n="79" d="100"/>
        </p:scale>
        <p:origin x="420" y="7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varScale="1">
        <p:scale>
          <a:sx n="88" d="100"/>
          <a:sy n="88"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C99588-E81D-4318-8F16-87CD9ED114B1}" type="datetime1">
              <a:rPr lang="fr-FR" smtClean="0"/>
              <a:t>27/08/2021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fr-FR" smtClean="0"/>
              <a:t>‹N°›</a:t>
            </a:fld>
            <a:endParaRPr lang="fr-FR"/>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136970-064B-4E2F-9439-C3D69C9E927D}" type="datetime1">
              <a:rPr lang="fr-FR" noProof="0" smtClean="0"/>
              <a:t>27/08/2021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fr-FR" noProof="0" smtClean="0"/>
              <a:t>‹N°›</a:t>
            </a:fld>
            <a:endParaRPr lang="fr-FR" noProof="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rtlCol="0" anchor="b"/>
          <a:lstStyle>
            <a:lvl1pPr algn="ctr">
              <a:defRPr sz="6000"/>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a:p>
        </p:txBody>
      </p:sp>
      <p:sp>
        <p:nvSpPr>
          <p:cNvPr id="4" name="Espace réservé de la date 3"/>
          <p:cNvSpPr>
            <a:spLocks noGrp="1"/>
          </p:cNvSpPr>
          <p:nvPr>
            <p:ph type="dt" sz="half" idx="10"/>
          </p:nvPr>
        </p:nvSpPr>
        <p:spPr/>
        <p:txBody>
          <a:bodyPr rtlCol="0"/>
          <a:lstStyle/>
          <a:p>
            <a:pPr rtl="0"/>
            <a:fld id="{3FCF0FF9-56C8-4C0A-B59C-9A7837770158}" type="datetime1">
              <a:rPr lang="fr-FR" noProof="0" smtClean="0"/>
              <a:t>27/08/2021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E380BF45-B887-493D-9F7C-C877444E3139}" type="datetime1">
              <a:rPr lang="fr-FR" noProof="0" smtClean="0"/>
              <a:t>27/08/2021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34B759B-E26A-4C51-8A81-1C413A6011AD}" type="datetime1">
              <a:rPr lang="fr-FR" noProof="0" smtClean="0"/>
              <a:t>27/08/2021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838200" y="365125"/>
            <a:ext cx="7734300" cy="5811838"/>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0D69AB9-FB7A-4AB1-BBEF-4C1017CA76AA}" type="datetime1">
              <a:rPr lang="fr-FR" noProof="0" smtClean="0"/>
              <a:t>27/08/2021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7F87D21-5CE4-4145-AC06-A18922C5DB75}" type="datetime1">
              <a:rPr lang="fr-FR" noProof="0" smtClean="0"/>
              <a:t>27/08/2021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rtlCol="0" anchor="b"/>
          <a:lstStyle>
            <a:lvl1pPr>
              <a:defRPr sz="600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2B6EAB2-2A88-432A-8B22-0188C9C30512}" type="datetime1">
              <a:rPr lang="fr-FR" noProof="0" smtClean="0"/>
              <a:t>27/08/2021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838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A818B0BD-8AE0-4A1E-A71B-E58441F2E152}" type="datetime1">
              <a:rPr lang="fr-FR" noProof="0" smtClean="0"/>
              <a:t>27/08/2021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rtlCol="0"/>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39788" y="2505075"/>
            <a:ext cx="5157787"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2505075"/>
            <a:ext cx="5183188"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E40A13BA-E575-419B-BB2A-58E39830ECA3}" type="datetime1">
              <a:rPr lang="fr-FR" noProof="0" smtClean="0"/>
              <a:t>27/08/2021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e la date 2"/>
          <p:cNvSpPr>
            <a:spLocks noGrp="1"/>
          </p:cNvSpPr>
          <p:nvPr>
            <p:ph type="dt" sz="half" idx="10"/>
          </p:nvPr>
        </p:nvSpPr>
        <p:spPr/>
        <p:txBody>
          <a:bodyPr rtlCol="0"/>
          <a:lstStyle/>
          <a:p>
            <a:pPr rtl="0"/>
            <a:fld id="{8D27338E-934C-437F-B2AA-AD30FAA58555}" type="datetime1">
              <a:rPr lang="fr-FR" noProof="0" smtClean="0"/>
              <a:t>27/08/2021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6F9A367-DDBA-4CC1-A6B8-6C2E262B84B0}" type="datetime1">
              <a:rPr lang="fr-FR" noProof="0" smtClean="0"/>
              <a:t>27/08/2021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23B832CC-E04A-47A7-966D-475AEA6409AB}"/>
              </a:ext>
            </a:extLst>
          </p:cNvPr>
          <p:cNvSpPr>
            <a:spLocks noGrp="1"/>
          </p:cNvSpPr>
          <p:nvPr>
            <p:ph type="pic" sz="quarter" idx="13" hasCustomPrompt="1"/>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
        <p:nvSpPr>
          <p:cNvPr id="2" name="Espace réservé de la date 1"/>
          <p:cNvSpPr>
            <a:spLocks noGrp="1"/>
          </p:cNvSpPr>
          <p:nvPr>
            <p:ph type="dt" sz="half" idx="10"/>
          </p:nvPr>
        </p:nvSpPr>
        <p:spPr/>
        <p:txBody>
          <a:bodyPr rtlCol="0"/>
          <a:lstStyle/>
          <a:p>
            <a:pPr rtl="0"/>
            <a:fld id="{8A226061-0AF8-43AD-82A8-8E544304D557}" type="datetime1">
              <a:rPr lang="fr-FR" noProof="0" smtClean="0"/>
              <a:t>27/08/2021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
        <p:nvSpPr>
          <p:cNvPr id="6" name="Forme libre : Forme 7">
            <a:extLst>
              <a:ext uri="{FF2B5EF4-FFF2-40B4-BE49-F238E27FC236}">
                <a16:creationId xmlns:a16="http://schemas.microsoft.com/office/drawing/2014/main" id="{23B832CC-E04A-47A7-966D-475AEA6409AB}"/>
              </a:ext>
            </a:extLst>
          </p:cNvPr>
          <p:cNvSpPr>
            <a:spLocks noGrp="1"/>
          </p:cNvSpPr>
          <p:nvPr>
            <p:ph type="pic" sz="quarter" idx="14" hasCustomPrompt="1"/>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
        <p:nvSpPr>
          <p:cNvPr id="7" name="Forme libre : Forme 7">
            <a:extLst>
              <a:ext uri="{FF2B5EF4-FFF2-40B4-BE49-F238E27FC236}">
                <a16:creationId xmlns:a16="http://schemas.microsoft.com/office/drawing/2014/main" id="{23B832CC-E04A-47A7-966D-475AEA6409AB}"/>
              </a:ext>
            </a:extLst>
          </p:cNvPr>
          <p:cNvSpPr>
            <a:spLocks noGrp="1"/>
          </p:cNvSpPr>
          <p:nvPr>
            <p:ph type="pic" sz="quarter" idx="15" hasCustomPrompt="1"/>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88EE434-ECFC-4EEC-88AA-45E57DDA955A}" type="datetime1">
              <a:rPr lang="fr-FR" noProof="0" smtClean="0"/>
              <a:t>27/08/2021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58923CC-7FB7-4145-A66B-273E799C851E}" type="datetime1">
              <a:rPr lang="fr-FR" noProof="0" smtClean="0"/>
              <a:t>27/08/2021</a:t>
            </a:fld>
            <a:endParaRPr lang="fr-FR" noProof="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 de texte 6"/>
          <p:cNvSpPr txBox="1"/>
          <p:nvPr/>
        </p:nvSpPr>
        <p:spPr>
          <a:xfrm>
            <a:off x="2839071" y="444531"/>
            <a:ext cx="5677836" cy="677108"/>
          </a:xfrm>
          <a:prstGeom prst="rect">
            <a:avLst/>
          </a:prstGeom>
          <a:noFill/>
        </p:spPr>
        <p:txBody>
          <a:bodyPr wrap="none" lIns="0" tIns="0" rIns="0" bIns="0" rtlCol="0">
            <a:spAutoFit/>
          </a:bodyPr>
          <a:lstStyle/>
          <a:p>
            <a:pPr algn="ctr">
              <a:tabLst>
                <a:tab pos="347663" algn="l"/>
              </a:tabLst>
            </a:pPr>
            <a:r>
              <a:rPr lang="fr-FR" sz="4400" b="1" dirty="0">
                <a:latin typeface="+mj-lt"/>
              </a:rPr>
              <a:t>Veille </a:t>
            </a:r>
            <a:r>
              <a:rPr lang="fr-FR" sz="4400" b="1" dirty="0" smtClean="0">
                <a:latin typeface="+mj-lt"/>
              </a:rPr>
              <a:t>technologique</a:t>
            </a:r>
            <a:endParaRPr lang="fr-FR" sz="4400" b="1" dirty="0">
              <a:latin typeface="+mj-lt"/>
            </a:endParaRPr>
          </a:p>
        </p:txBody>
      </p:sp>
      <p:pic>
        <p:nvPicPr>
          <p:cNvPr id="9" name="Image 8"/>
          <p:cNvPicPr>
            <a:picLocks noChangeAspect="1"/>
          </p:cNvPicPr>
          <p:nvPr/>
        </p:nvPicPr>
        <p:blipFill>
          <a:blip r:embed="rId2">
            <a:duotone>
              <a:schemeClr val="accent3">
                <a:shade val="45000"/>
                <a:satMod val="135000"/>
              </a:schemeClr>
              <a:prstClr val="white"/>
            </a:duotone>
          </a:blip>
          <a:stretch>
            <a:fillRect/>
          </a:stretch>
        </p:blipFill>
        <p:spPr>
          <a:xfrm>
            <a:off x="3379054" y="3763598"/>
            <a:ext cx="5808489" cy="3049457"/>
          </a:xfrm>
          <a:prstGeom prst="rect">
            <a:avLst/>
          </a:prstGeom>
        </p:spPr>
      </p:pic>
      <p:sp>
        <p:nvSpPr>
          <p:cNvPr id="10" name="Zone de texte 6"/>
          <p:cNvSpPr txBox="1"/>
          <p:nvPr/>
        </p:nvSpPr>
        <p:spPr>
          <a:xfrm>
            <a:off x="2966284" y="2616101"/>
            <a:ext cx="6041718" cy="677108"/>
          </a:xfrm>
          <a:prstGeom prst="rect">
            <a:avLst/>
          </a:prstGeom>
          <a:noFill/>
        </p:spPr>
        <p:txBody>
          <a:bodyPr wrap="none" lIns="0" tIns="0" rIns="0" bIns="0" rtlCol="0">
            <a:spAutoFit/>
          </a:bodyPr>
          <a:lstStyle/>
          <a:p>
            <a:pPr algn="ctr">
              <a:tabLst>
                <a:tab pos="347663" algn="l"/>
              </a:tabLst>
            </a:pPr>
            <a:r>
              <a:rPr lang="fr-FR" sz="4400" b="1" dirty="0" smtClean="0">
                <a:solidFill>
                  <a:srgbClr val="0070C0"/>
                </a:solidFill>
                <a:latin typeface="+mj-lt"/>
              </a:rPr>
              <a:t>Les </a:t>
            </a:r>
            <a:r>
              <a:rPr lang="fr-FR" sz="4400" b="1" dirty="0">
                <a:solidFill>
                  <a:srgbClr val="0070C0"/>
                </a:solidFill>
                <a:latin typeface="+mj-lt"/>
              </a:rPr>
              <a:t>bases de données</a:t>
            </a:r>
          </a:p>
        </p:txBody>
      </p:sp>
    </p:spTree>
    <p:extLst>
      <p:ext uri="{BB962C8B-B14F-4D97-AF65-F5344CB8AC3E}">
        <p14:creationId xmlns:p14="http://schemas.microsoft.com/office/powerpoint/2010/main" val="1069197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6- C’est quoi une table dans une base de données?</a:t>
            </a:r>
          </a:p>
        </p:txBody>
      </p:sp>
      <p:pic>
        <p:nvPicPr>
          <p:cNvPr id="4" name="Image 3"/>
          <p:cNvPicPr>
            <a:picLocks noChangeAspect="1"/>
          </p:cNvPicPr>
          <p:nvPr/>
        </p:nvPicPr>
        <p:blipFill>
          <a:blip r:embed="rId2"/>
          <a:stretch>
            <a:fillRect/>
          </a:stretch>
        </p:blipFill>
        <p:spPr>
          <a:xfrm>
            <a:off x="6291494" y="2771308"/>
            <a:ext cx="5313318" cy="2632508"/>
          </a:xfrm>
          <a:prstGeom prst="rect">
            <a:avLst/>
          </a:prstGeom>
        </p:spPr>
      </p:pic>
      <p:sp>
        <p:nvSpPr>
          <p:cNvPr id="5" name="ZoneTexte 4"/>
          <p:cNvSpPr txBox="1"/>
          <p:nvPr/>
        </p:nvSpPr>
        <p:spPr>
          <a:xfrm>
            <a:off x="619717" y="1500307"/>
            <a:ext cx="5073383" cy="3539430"/>
          </a:xfrm>
          <a:prstGeom prst="rect">
            <a:avLst/>
          </a:prstGeom>
          <a:noFill/>
        </p:spPr>
        <p:txBody>
          <a:bodyPr wrap="square" rtlCol="0">
            <a:spAutoFit/>
          </a:bodyPr>
          <a:lstStyle/>
          <a:p>
            <a:r>
              <a:rPr lang="fr-FR" sz="2800" dirty="0" smtClean="0"/>
              <a:t>Une </a:t>
            </a:r>
            <a:r>
              <a:rPr lang="fr-FR" sz="2800" dirty="0"/>
              <a:t>table est un ensemble de données organisées sous forme d'un tableau où les colonnes correspondent à des catégories d'information (une colonne peut stocker des numéros de téléphone, une autre des noms...) </a:t>
            </a:r>
          </a:p>
        </p:txBody>
      </p:sp>
    </p:spTree>
    <p:extLst>
      <p:ext uri="{BB962C8B-B14F-4D97-AF65-F5344CB8AC3E}">
        <p14:creationId xmlns:p14="http://schemas.microsoft.com/office/powerpoint/2010/main" val="26981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7- C’est quoi un tuple dans une base de données?</a:t>
            </a:r>
          </a:p>
        </p:txBody>
      </p:sp>
      <p:sp>
        <p:nvSpPr>
          <p:cNvPr id="4" name="ZoneTexte 3"/>
          <p:cNvSpPr txBox="1"/>
          <p:nvPr/>
        </p:nvSpPr>
        <p:spPr>
          <a:xfrm>
            <a:off x="280083" y="1521796"/>
            <a:ext cx="5073383" cy="3108543"/>
          </a:xfrm>
          <a:prstGeom prst="rect">
            <a:avLst/>
          </a:prstGeom>
          <a:noFill/>
        </p:spPr>
        <p:txBody>
          <a:bodyPr wrap="square" rtlCol="0">
            <a:spAutoFit/>
          </a:bodyPr>
          <a:lstStyle/>
          <a:p>
            <a:r>
              <a:rPr lang="fr-FR" sz="2800" dirty="0"/>
              <a:t>Chaque ligne d'une table de base de données correspond à un </a:t>
            </a:r>
            <a:r>
              <a:rPr lang="fr-FR" sz="2800" dirty="0" err="1"/>
              <a:t>tuple</a:t>
            </a:r>
            <a:r>
              <a:rPr lang="fr-FR" sz="2800" dirty="0"/>
              <a:t>. Les valeurs des </a:t>
            </a:r>
            <a:r>
              <a:rPr lang="fr-FR" sz="2800" dirty="0" err="1"/>
              <a:t>tuples</a:t>
            </a:r>
            <a:r>
              <a:rPr lang="fr-FR" sz="2800" dirty="0"/>
              <a:t> listés sont affectées aux attributs définis dans le schéma de relation via les colonnes de la table.</a:t>
            </a:r>
          </a:p>
        </p:txBody>
      </p:sp>
      <p:pic>
        <p:nvPicPr>
          <p:cNvPr id="5" name="Image 4"/>
          <p:cNvPicPr>
            <a:picLocks noChangeAspect="1"/>
          </p:cNvPicPr>
          <p:nvPr/>
        </p:nvPicPr>
        <p:blipFill>
          <a:blip r:embed="rId2"/>
          <a:stretch>
            <a:fillRect/>
          </a:stretch>
        </p:blipFill>
        <p:spPr>
          <a:xfrm>
            <a:off x="5873483" y="2541771"/>
            <a:ext cx="6000654" cy="2973052"/>
          </a:xfrm>
          <a:prstGeom prst="rect">
            <a:avLst/>
          </a:prstGeom>
        </p:spPr>
      </p:pic>
    </p:spTree>
    <p:extLst>
      <p:ext uri="{BB962C8B-B14F-4D97-AF65-F5344CB8AC3E}">
        <p14:creationId xmlns:p14="http://schemas.microsoft.com/office/powerpoint/2010/main" val="626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6"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45">
                                          <p:stCondLst>
                                            <p:cond delay="0"/>
                                          </p:stCondLst>
                                        </p:cTn>
                                        <p:tgtEl>
                                          <p:spTgt spid="4"/>
                                        </p:tgtEl>
                                      </p:cBhvr>
                                    </p:animEffect>
                                    <p:anim calcmode="lin" valueType="num">
                                      <p:cBhvr>
                                        <p:cTn id="16" dur="45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4"/>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4"/>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4"/>
                                        </p:tgtEl>
                                        <p:attrNameLst>
                                          <p:attrName>ppt_y</p:attrName>
                                        </p:attrNameLst>
                                      </p:cBhvr>
                                      <p:tavLst>
                                        <p:tav tm="0" fmla="#ppt_y-sin(pi*$)/81">
                                          <p:val>
                                            <p:fltVal val="0"/>
                                          </p:val>
                                        </p:tav>
                                        <p:tav tm="100000">
                                          <p:val>
                                            <p:fltVal val="1"/>
                                          </p:val>
                                        </p:tav>
                                      </p:tavLst>
                                    </p:anim>
                                    <p:animScale>
                                      <p:cBhvr>
                                        <p:cTn id="21" dur="7">
                                          <p:stCondLst>
                                            <p:cond delay="162"/>
                                          </p:stCondLst>
                                        </p:cTn>
                                        <p:tgtEl>
                                          <p:spTgt spid="4"/>
                                        </p:tgtEl>
                                      </p:cBhvr>
                                      <p:to x="100000" y="60000"/>
                                    </p:animScale>
                                    <p:animScale>
                                      <p:cBhvr>
                                        <p:cTn id="22" dur="41" decel="50000">
                                          <p:stCondLst>
                                            <p:cond delay="169"/>
                                          </p:stCondLst>
                                        </p:cTn>
                                        <p:tgtEl>
                                          <p:spTgt spid="4"/>
                                        </p:tgtEl>
                                      </p:cBhvr>
                                      <p:to x="100000" y="100000"/>
                                    </p:animScale>
                                    <p:animScale>
                                      <p:cBhvr>
                                        <p:cTn id="23" dur="7">
                                          <p:stCondLst>
                                            <p:cond delay="328"/>
                                          </p:stCondLst>
                                        </p:cTn>
                                        <p:tgtEl>
                                          <p:spTgt spid="4"/>
                                        </p:tgtEl>
                                      </p:cBhvr>
                                      <p:to x="100000" y="80000"/>
                                    </p:animScale>
                                    <p:animScale>
                                      <p:cBhvr>
                                        <p:cTn id="24" dur="41" decel="50000">
                                          <p:stCondLst>
                                            <p:cond delay="335"/>
                                          </p:stCondLst>
                                        </p:cTn>
                                        <p:tgtEl>
                                          <p:spTgt spid="4"/>
                                        </p:tgtEl>
                                      </p:cBhvr>
                                      <p:to x="100000" y="100000"/>
                                    </p:animScale>
                                    <p:animScale>
                                      <p:cBhvr>
                                        <p:cTn id="25" dur="7">
                                          <p:stCondLst>
                                            <p:cond delay="410"/>
                                          </p:stCondLst>
                                        </p:cTn>
                                        <p:tgtEl>
                                          <p:spTgt spid="4"/>
                                        </p:tgtEl>
                                      </p:cBhvr>
                                      <p:to x="100000" y="90000"/>
                                    </p:animScale>
                                    <p:animScale>
                                      <p:cBhvr>
                                        <p:cTn id="26" dur="41" decel="50000">
                                          <p:stCondLst>
                                            <p:cond delay="417"/>
                                          </p:stCondLst>
                                        </p:cTn>
                                        <p:tgtEl>
                                          <p:spTgt spid="4"/>
                                        </p:tgtEl>
                                      </p:cBhvr>
                                      <p:to x="100000" y="100000"/>
                                    </p:animScale>
                                    <p:animScale>
                                      <p:cBhvr>
                                        <p:cTn id="27" dur="7">
                                          <p:stCondLst>
                                            <p:cond delay="452"/>
                                          </p:stCondLst>
                                        </p:cTn>
                                        <p:tgtEl>
                                          <p:spTgt spid="4"/>
                                        </p:tgtEl>
                                      </p:cBhvr>
                                      <p:to x="100000" y="95000"/>
                                    </p:animScale>
                                    <p:animScale>
                                      <p:cBhvr>
                                        <p:cTn id="28" dur="41" decel="50000">
                                          <p:stCondLst>
                                            <p:cond delay="459"/>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8- C’est quoi une clé primaire dans une table?</a:t>
            </a:r>
          </a:p>
        </p:txBody>
      </p:sp>
      <p:sp>
        <p:nvSpPr>
          <p:cNvPr id="4" name="ZoneTexte 3"/>
          <p:cNvSpPr txBox="1"/>
          <p:nvPr/>
        </p:nvSpPr>
        <p:spPr>
          <a:xfrm>
            <a:off x="6667820" y="2016809"/>
            <a:ext cx="5073383" cy="1815882"/>
          </a:xfrm>
          <a:prstGeom prst="rect">
            <a:avLst/>
          </a:prstGeom>
          <a:noFill/>
        </p:spPr>
        <p:txBody>
          <a:bodyPr wrap="square" rtlCol="0">
            <a:spAutoFit/>
          </a:bodyPr>
          <a:lstStyle/>
          <a:p>
            <a:r>
              <a:rPr lang="fr-FR" sz="2800" dirty="0" smtClean="0"/>
              <a:t>Une clé </a:t>
            </a:r>
            <a:r>
              <a:rPr lang="fr-FR" sz="2800" dirty="0"/>
              <a:t>primaire est la donnée qui permet d'identifier de manière unique un enregistrement dans une table.</a:t>
            </a:r>
          </a:p>
        </p:txBody>
      </p:sp>
      <p:pic>
        <p:nvPicPr>
          <p:cNvPr id="2" name="Image 1"/>
          <p:cNvPicPr>
            <a:picLocks noChangeAspect="1"/>
          </p:cNvPicPr>
          <p:nvPr/>
        </p:nvPicPr>
        <p:blipFill>
          <a:blip r:embed="rId2"/>
          <a:stretch>
            <a:fillRect/>
          </a:stretch>
        </p:blipFill>
        <p:spPr>
          <a:xfrm>
            <a:off x="1225986" y="1860012"/>
            <a:ext cx="3043646" cy="3043646"/>
          </a:xfrm>
          <a:prstGeom prst="rect">
            <a:avLst/>
          </a:prstGeom>
        </p:spPr>
      </p:pic>
    </p:spTree>
    <p:extLst>
      <p:ext uri="{BB962C8B-B14F-4D97-AF65-F5344CB8AC3E}">
        <p14:creationId xmlns:p14="http://schemas.microsoft.com/office/powerpoint/2010/main" val="327502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9- C’est quoi une clé étrangère dans une table?</a:t>
            </a:r>
          </a:p>
        </p:txBody>
      </p:sp>
      <p:sp>
        <p:nvSpPr>
          <p:cNvPr id="4" name="ZoneTexte 3"/>
          <p:cNvSpPr txBox="1"/>
          <p:nvPr/>
        </p:nvSpPr>
        <p:spPr>
          <a:xfrm>
            <a:off x="724220" y="2741278"/>
            <a:ext cx="5073383" cy="2246769"/>
          </a:xfrm>
          <a:prstGeom prst="rect">
            <a:avLst/>
          </a:prstGeom>
          <a:noFill/>
        </p:spPr>
        <p:txBody>
          <a:bodyPr wrap="square" rtlCol="0">
            <a:spAutoFit/>
          </a:bodyPr>
          <a:lstStyle/>
          <a:p>
            <a:r>
              <a:rPr lang="fr-FR" sz="2800" dirty="0"/>
              <a:t>Une clé étrangère, dans une base de données relationnelle, est une contrainte qui garantit l'intégrité référentielle entre deux tables.</a:t>
            </a:r>
          </a:p>
        </p:txBody>
      </p:sp>
      <p:pic>
        <p:nvPicPr>
          <p:cNvPr id="1026" name="Picture 2" descr="https://info.blaisepascal.fr/wp-content/uploads/2020/10/Lien-entre-relati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438" y="2427182"/>
            <a:ext cx="502920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492443"/>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10- C’est quoi un index ?</a:t>
            </a:r>
          </a:p>
        </p:txBody>
      </p:sp>
      <p:sp>
        <p:nvSpPr>
          <p:cNvPr id="4" name="ZoneTexte 3"/>
          <p:cNvSpPr txBox="1"/>
          <p:nvPr/>
        </p:nvSpPr>
        <p:spPr>
          <a:xfrm>
            <a:off x="867913" y="2129359"/>
            <a:ext cx="5073383" cy="2677656"/>
          </a:xfrm>
          <a:prstGeom prst="rect">
            <a:avLst/>
          </a:prstGeom>
          <a:noFill/>
        </p:spPr>
        <p:txBody>
          <a:bodyPr wrap="square" rtlCol="0">
            <a:spAutoFit/>
          </a:bodyPr>
          <a:lstStyle/>
          <a:p>
            <a:r>
              <a:rPr lang="fr-FR" sz="2800" dirty="0"/>
              <a:t>Un index est une structure de données utilisée et entretenue par le système de gestion de base de données (SGBD) pour lui permettre de retrouver rapidement les données</a:t>
            </a:r>
            <a:r>
              <a:rPr lang="fr-FR" sz="2800" dirty="0" smtClean="0"/>
              <a:t>.</a:t>
            </a:r>
            <a:endParaRPr lang="fr-FR" sz="2800" dirty="0"/>
          </a:p>
        </p:txBody>
      </p:sp>
      <p:pic>
        <p:nvPicPr>
          <p:cNvPr id="7" name="Picture 2" descr="https://lh5.googleusercontent.com/ZYflJ3HTiUzzzHKDfXiSxhJkWnIH3izR_35Q8QxQknw8Fs2qgPFEC64Tur-vnTXz0U1ifNyrAjp83SiLxKzjlGNa66gikhU7qBhzoPpu-F_KdNza52P6u9_lck6R6dzVRQrgpr4s=s0"/>
          <p:cNvPicPr>
            <a:picLocks noChangeAspect="1" noChangeArrowheads="1"/>
          </p:cNvPicPr>
          <p:nvPr/>
        </p:nvPicPr>
        <p:blipFill rotWithShape="1">
          <a:blip r:embed="rId2">
            <a:extLst>
              <a:ext uri="{28A0092B-C50C-407E-A947-70E740481C1C}">
                <a14:useLocalDpi xmlns:a14="http://schemas.microsoft.com/office/drawing/2010/main" val="0"/>
              </a:ext>
            </a:extLst>
          </a:blip>
          <a:srcRect l="45692" t="34090" r="6537" b="81"/>
          <a:stretch/>
        </p:blipFill>
        <p:spPr bwMode="auto">
          <a:xfrm>
            <a:off x="6505303" y="1839676"/>
            <a:ext cx="5060285" cy="406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3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14"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11- Citez quelques options de champ d’une base données comme “unique”</a:t>
            </a:r>
          </a:p>
        </p:txBody>
      </p:sp>
      <p:sp>
        <p:nvSpPr>
          <p:cNvPr id="5" name="ZoneTexte 4"/>
          <p:cNvSpPr txBox="1"/>
          <p:nvPr/>
        </p:nvSpPr>
        <p:spPr>
          <a:xfrm>
            <a:off x="3686007" y="2365248"/>
            <a:ext cx="3873034" cy="2677656"/>
          </a:xfrm>
          <a:prstGeom prst="rect">
            <a:avLst/>
          </a:prstGeom>
          <a:noFill/>
        </p:spPr>
        <p:txBody>
          <a:bodyPr wrap="square" rtlCol="0">
            <a:spAutoFit/>
          </a:bodyPr>
          <a:lstStyle/>
          <a:p>
            <a:r>
              <a:rPr lang="fr-FR" sz="2800" dirty="0" smtClean="0"/>
              <a:t>- id</a:t>
            </a:r>
            <a:endParaRPr lang="fr-FR" sz="2800" dirty="0"/>
          </a:p>
          <a:p>
            <a:r>
              <a:rPr lang="fr-FR" sz="2800" dirty="0" smtClean="0"/>
              <a:t>- email</a:t>
            </a:r>
            <a:endParaRPr lang="fr-FR" sz="2800" dirty="0"/>
          </a:p>
          <a:p>
            <a:r>
              <a:rPr lang="fr-FR" sz="2800" dirty="0" smtClean="0"/>
              <a:t>- matricule</a:t>
            </a:r>
            <a:endParaRPr lang="fr-FR" sz="2800" dirty="0"/>
          </a:p>
          <a:p>
            <a:r>
              <a:rPr lang="fr-FR" sz="2800" dirty="0" smtClean="0"/>
              <a:t>- </a:t>
            </a:r>
            <a:r>
              <a:rPr lang="fr-FR" sz="2800" dirty="0" err="1" smtClean="0"/>
              <a:t>numero</a:t>
            </a:r>
            <a:r>
              <a:rPr lang="fr-FR" sz="2800" dirty="0" smtClean="0"/>
              <a:t> </a:t>
            </a:r>
            <a:r>
              <a:rPr lang="fr-FR" sz="2800" dirty="0"/>
              <a:t>de </a:t>
            </a:r>
            <a:r>
              <a:rPr lang="fr-FR" sz="2800" dirty="0" err="1"/>
              <a:t>telephone</a:t>
            </a:r>
            <a:endParaRPr lang="fr-FR" sz="2800" dirty="0"/>
          </a:p>
          <a:p>
            <a:r>
              <a:rPr lang="fr-FR" sz="2800" dirty="0" smtClean="0"/>
              <a:t>- code </a:t>
            </a:r>
            <a:r>
              <a:rPr lang="fr-FR" sz="2800" dirty="0"/>
              <a:t>postal </a:t>
            </a:r>
          </a:p>
          <a:p>
            <a:r>
              <a:rPr lang="fr-FR" sz="2800" dirty="0" smtClean="0"/>
              <a:t>- empreinte </a:t>
            </a:r>
            <a:r>
              <a:rPr lang="fr-FR" sz="2800" dirty="0"/>
              <a:t>digital </a:t>
            </a:r>
            <a:endParaRPr lang="fr-FR" sz="2800" dirty="0"/>
          </a:p>
        </p:txBody>
      </p:sp>
    </p:spTree>
    <p:extLst>
      <p:ext uri="{BB962C8B-B14F-4D97-AF65-F5344CB8AC3E}">
        <p14:creationId xmlns:p14="http://schemas.microsoft.com/office/powerpoint/2010/main" val="46578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0"/>
            <a:ext cx="7651376" cy="492443"/>
          </a:xfrm>
          <a:prstGeom prst="rect">
            <a:avLst/>
          </a:prstGeom>
          <a:noFill/>
        </p:spPr>
        <p:txBody>
          <a:bodyPr wrap="square" lIns="0" tIns="0" rIns="0" bIns="0" rtlCol="0">
            <a:spAutoFit/>
          </a:bodyPr>
          <a:lstStyle/>
          <a:p>
            <a:pPr algn="ctr">
              <a:tabLst>
                <a:tab pos="347663" algn="l"/>
              </a:tabLst>
            </a:pPr>
            <a:r>
              <a:rPr lang="fr-FR" sz="3200" b="1" noProof="1" smtClean="0">
                <a:solidFill>
                  <a:srgbClr val="30353F"/>
                </a:solidFill>
                <a:latin typeface="+mj-lt"/>
              </a:rPr>
              <a:t>12- 1. C’est quoi </a:t>
            </a:r>
            <a:r>
              <a:rPr lang="fr-FR" sz="3200" b="1" noProof="1">
                <a:solidFill>
                  <a:srgbClr val="30353F"/>
                </a:solidFill>
                <a:latin typeface="+mj-lt"/>
              </a:rPr>
              <a:t>le SQL? </a:t>
            </a:r>
          </a:p>
        </p:txBody>
      </p:sp>
      <p:sp>
        <p:nvSpPr>
          <p:cNvPr id="4" name="ZoneTexte 3"/>
          <p:cNvSpPr txBox="1"/>
          <p:nvPr/>
        </p:nvSpPr>
        <p:spPr>
          <a:xfrm>
            <a:off x="528278" y="2349393"/>
            <a:ext cx="4853619" cy="2246769"/>
          </a:xfrm>
          <a:prstGeom prst="rect">
            <a:avLst/>
          </a:prstGeom>
          <a:noFill/>
        </p:spPr>
        <p:txBody>
          <a:bodyPr wrap="square" rtlCol="0">
            <a:spAutoFit/>
          </a:bodyPr>
          <a:lstStyle/>
          <a:p>
            <a:r>
              <a:rPr lang="fr-FR" sz="2800" dirty="0"/>
              <a:t>SQL(</a:t>
            </a:r>
            <a:r>
              <a:rPr lang="fr-FR" sz="2800" dirty="0" err="1"/>
              <a:t>Structured</a:t>
            </a:r>
            <a:r>
              <a:rPr lang="fr-FR" sz="2800" dirty="0"/>
              <a:t> </a:t>
            </a:r>
            <a:r>
              <a:rPr lang="fr-FR" sz="2800" dirty="0" err="1"/>
              <a:t>Query</a:t>
            </a:r>
            <a:r>
              <a:rPr lang="fr-FR" sz="2800" dirty="0"/>
              <a:t> </a:t>
            </a:r>
            <a:r>
              <a:rPr lang="fr-FR" sz="2800" dirty="0" err="1"/>
              <a:t>Language</a:t>
            </a:r>
            <a:r>
              <a:rPr lang="fr-FR" sz="2800" dirty="0"/>
              <a:t>) est un langage standard pour accéder et manipuler des bases de données</a:t>
            </a:r>
            <a:r>
              <a:rPr lang="fr-FR" sz="2800" dirty="0" smtClean="0"/>
              <a:t>.</a:t>
            </a:r>
            <a:endParaRPr lang="fr-FR" sz="2800"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9071" y="1840297"/>
            <a:ext cx="5813954" cy="3043646"/>
          </a:xfrm>
          <a:prstGeom prst="rect">
            <a:avLst/>
          </a:prstGeom>
        </p:spPr>
      </p:pic>
    </p:spTree>
    <p:extLst>
      <p:ext uri="{BB962C8B-B14F-4D97-AF65-F5344CB8AC3E}">
        <p14:creationId xmlns:p14="http://schemas.microsoft.com/office/powerpoint/2010/main" val="24310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12- 2</a:t>
            </a:r>
            <a:r>
              <a:rPr lang="fr-FR" sz="3200" b="1" noProof="1" smtClean="0">
                <a:solidFill>
                  <a:srgbClr val="30353F"/>
                </a:solidFill>
                <a:latin typeface="+mj-lt"/>
              </a:rPr>
              <a:t>. Commandes </a:t>
            </a:r>
            <a:r>
              <a:rPr lang="fr-FR" sz="3200" b="1" noProof="1">
                <a:solidFill>
                  <a:srgbClr val="30353F"/>
                </a:solidFill>
                <a:latin typeface="+mj-lt"/>
              </a:rPr>
              <a:t>(requêtes) sql de création de base de données</a:t>
            </a:r>
          </a:p>
        </p:txBody>
      </p:sp>
      <p:sp>
        <p:nvSpPr>
          <p:cNvPr id="5" name="ZoneTexte 4"/>
          <p:cNvSpPr txBox="1"/>
          <p:nvPr/>
        </p:nvSpPr>
        <p:spPr>
          <a:xfrm>
            <a:off x="248194" y="2103121"/>
            <a:ext cx="6270171" cy="2246769"/>
          </a:xfrm>
          <a:prstGeom prst="rect">
            <a:avLst/>
          </a:prstGeom>
          <a:noFill/>
        </p:spPr>
        <p:txBody>
          <a:bodyPr wrap="square" rtlCol="0">
            <a:spAutoFit/>
          </a:bodyPr>
          <a:lstStyle/>
          <a:p>
            <a:r>
              <a:rPr lang="fr-FR" sz="2800" b="1" dirty="0">
                <a:solidFill>
                  <a:srgbClr val="FF0000"/>
                </a:solidFill>
              </a:rPr>
              <a:t>CREATE DATABASE </a:t>
            </a:r>
            <a:r>
              <a:rPr lang="fr-FR" sz="2800" dirty="0"/>
              <a:t>- crée une nouvelle base de données</a:t>
            </a:r>
          </a:p>
          <a:p>
            <a:r>
              <a:rPr lang="fr-FR" sz="2800" b="1" u="sng" dirty="0"/>
              <a:t>Exemple </a:t>
            </a:r>
            <a:r>
              <a:rPr lang="fr-FR" sz="2800" dirty="0" smtClean="0"/>
              <a:t>:</a:t>
            </a:r>
          </a:p>
          <a:p>
            <a:r>
              <a:rPr lang="fr-FR" sz="2800" dirty="0" smtClean="0"/>
              <a:t> </a:t>
            </a:r>
          </a:p>
          <a:p>
            <a:r>
              <a:rPr lang="fr-FR" sz="2800" b="1" dirty="0" smtClean="0">
                <a:solidFill>
                  <a:srgbClr val="FF0000"/>
                </a:solidFill>
              </a:rPr>
              <a:t>CREATE </a:t>
            </a:r>
            <a:r>
              <a:rPr lang="fr-FR" sz="2800" b="1" dirty="0">
                <a:solidFill>
                  <a:srgbClr val="FF0000"/>
                </a:solidFill>
              </a:rPr>
              <a:t>DATABASE </a:t>
            </a:r>
            <a:r>
              <a:rPr lang="fr-FR" sz="2800" dirty="0" err="1"/>
              <a:t>groupe_trois</a:t>
            </a:r>
            <a:r>
              <a:rPr lang="fr-FR" sz="2800" dirty="0"/>
              <a:t>;</a:t>
            </a: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800" y="4820194"/>
            <a:ext cx="3560006" cy="1863688"/>
          </a:xfrm>
          <a:prstGeom prst="rect">
            <a:avLst/>
          </a:prstGeom>
        </p:spPr>
      </p:pic>
    </p:spTree>
    <p:extLst>
      <p:ext uri="{BB962C8B-B14F-4D97-AF65-F5344CB8AC3E}">
        <p14:creationId xmlns:p14="http://schemas.microsoft.com/office/powerpoint/2010/main" val="836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8012526" cy="1477328"/>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a:t>
            </a:r>
            <a:r>
              <a:rPr lang="fr-FR" sz="3200" b="1" noProof="1" smtClean="0">
                <a:solidFill>
                  <a:srgbClr val="30353F"/>
                </a:solidFill>
                <a:latin typeface="+mj-lt"/>
              </a:rPr>
              <a:t>3. </a:t>
            </a:r>
            <a:r>
              <a:rPr lang="fr-FR" sz="3200" b="1" noProof="1">
                <a:solidFill>
                  <a:srgbClr val="30353F"/>
                </a:solidFill>
                <a:latin typeface="+mj-lt"/>
              </a:rPr>
              <a:t>Commandes (requêtes) sql </a:t>
            </a:r>
            <a:r>
              <a:rPr lang="fr-FR" sz="3200" b="1" noProof="1" smtClean="0">
                <a:solidFill>
                  <a:srgbClr val="30353F"/>
                </a:solidFill>
                <a:latin typeface="+mj-lt"/>
              </a:rPr>
              <a:t>de </a:t>
            </a:r>
            <a:r>
              <a:rPr lang="fr-FR" sz="3200" b="1" noProof="1">
                <a:solidFill>
                  <a:srgbClr val="30353F"/>
                </a:solidFill>
                <a:latin typeface="+mj-lt"/>
              </a:rPr>
              <a:t>création de table avec et sans clé </a:t>
            </a:r>
            <a:r>
              <a:rPr lang="fr-FR" sz="3200" b="1" noProof="1" smtClean="0">
                <a:solidFill>
                  <a:srgbClr val="30353F"/>
                </a:solidFill>
                <a:latin typeface="+mj-lt"/>
              </a:rPr>
              <a:t>étrangère</a:t>
            </a:r>
            <a:endParaRPr lang="fr-FR" sz="3200" b="1" noProof="1">
              <a:solidFill>
                <a:srgbClr val="30353F"/>
              </a:solidFill>
              <a:latin typeface="+mj-lt"/>
            </a:endParaRPr>
          </a:p>
        </p:txBody>
      </p:sp>
      <p:sp>
        <p:nvSpPr>
          <p:cNvPr id="5" name="ZoneTexte 4"/>
          <p:cNvSpPr txBox="1"/>
          <p:nvPr/>
        </p:nvSpPr>
        <p:spPr>
          <a:xfrm>
            <a:off x="0" y="1794394"/>
            <a:ext cx="6604042" cy="954107"/>
          </a:xfrm>
          <a:prstGeom prst="rect">
            <a:avLst/>
          </a:prstGeom>
          <a:noFill/>
        </p:spPr>
        <p:txBody>
          <a:bodyPr wrap="square" rtlCol="0">
            <a:spAutoFit/>
          </a:bodyPr>
          <a:lstStyle/>
          <a:p>
            <a:r>
              <a:rPr lang="fr-FR" sz="2800" b="1" dirty="0">
                <a:solidFill>
                  <a:srgbClr val="FF0000"/>
                </a:solidFill>
              </a:rPr>
              <a:t>CREATE TABLE </a:t>
            </a:r>
            <a:r>
              <a:rPr lang="fr-FR" sz="2800" dirty="0"/>
              <a:t>- crée une nouvelle table</a:t>
            </a:r>
          </a:p>
          <a:p>
            <a:r>
              <a:rPr lang="fr-FR" sz="2800" b="1" dirty="0"/>
              <a:t>          </a:t>
            </a:r>
            <a:r>
              <a:rPr lang="fr-FR" sz="2800" b="1" u="sng" dirty="0"/>
              <a:t>Exemple : </a:t>
            </a:r>
          </a:p>
        </p:txBody>
      </p:sp>
      <p:sp>
        <p:nvSpPr>
          <p:cNvPr id="8" name="ZoneTexte 7"/>
          <p:cNvSpPr txBox="1"/>
          <p:nvPr/>
        </p:nvSpPr>
        <p:spPr>
          <a:xfrm>
            <a:off x="6519773" y="3294978"/>
            <a:ext cx="5545951" cy="3539430"/>
          </a:xfrm>
          <a:prstGeom prst="rect">
            <a:avLst/>
          </a:prstGeom>
          <a:noFill/>
        </p:spPr>
        <p:txBody>
          <a:bodyPr wrap="square" rtlCol="0">
            <a:spAutoFit/>
          </a:bodyPr>
          <a:lstStyle/>
          <a:p>
            <a:r>
              <a:rPr lang="fr-FR" sz="2800" b="1" dirty="0" smtClean="0">
                <a:solidFill>
                  <a:srgbClr val="FF0000"/>
                </a:solidFill>
              </a:rPr>
              <a:t>CREATE </a:t>
            </a:r>
            <a:r>
              <a:rPr lang="fr-FR" sz="2800" b="1" dirty="0">
                <a:solidFill>
                  <a:srgbClr val="FF0000"/>
                </a:solidFill>
              </a:rPr>
              <a:t>TABLE </a:t>
            </a:r>
            <a:r>
              <a:rPr lang="fr-FR" sz="2800" dirty="0" err="1"/>
              <a:t>Materiel</a:t>
            </a:r>
            <a:r>
              <a:rPr lang="fr-FR" sz="2800" dirty="0"/>
              <a:t> (</a:t>
            </a:r>
          </a:p>
          <a:p>
            <a:r>
              <a:rPr lang="fr-FR" sz="2800" dirty="0"/>
              <a:t>	Matricule </a:t>
            </a:r>
            <a:r>
              <a:rPr lang="fr-FR" sz="2800" dirty="0" err="1"/>
              <a:t>int</a:t>
            </a:r>
            <a:r>
              <a:rPr lang="fr-FR" sz="2800" dirty="0"/>
              <a:t>,</a:t>
            </a:r>
          </a:p>
          <a:p>
            <a:r>
              <a:rPr lang="fr-FR" sz="2800" dirty="0"/>
              <a:t>	Nom </a:t>
            </a:r>
            <a:r>
              <a:rPr lang="fr-FR" sz="2800" dirty="0" err="1"/>
              <a:t>varchar</a:t>
            </a:r>
            <a:r>
              <a:rPr lang="fr-FR" sz="2800" dirty="0"/>
              <a:t>(255),</a:t>
            </a:r>
          </a:p>
          <a:p>
            <a:r>
              <a:rPr lang="fr-FR" sz="2800" dirty="0"/>
              <a:t>	PRIMARY KEY (Matricule</a:t>
            </a:r>
            <a:r>
              <a:rPr lang="fr-FR" sz="2800" dirty="0" smtClean="0"/>
              <a:t>),</a:t>
            </a:r>
            <a:r>
              <a:rPr lang="fr-FR" sz="2800" dirty="0"/>
              <a:t> </a:t>
            </a:r>
            <a:endParaRPr lang="fr-FR" sz="2800" dirty="0" smtClean="0"/>
          </a:p>
          <a:p>
            <a:r>
              <a:rPr lang="fr-FR" sz="2800" dirty="0" smtClean="0"/>
              <a:t>	ID </a:t>
            </a:r>
            <a:r>
              <a:rPr lang="fr-FR" sz="2800" dirty="0" err="1"/>
              <a:t>int</a:t>
            </a:r>
            <a:endParaRPr lang="fr-FR" sz="2800" dirty="0"/>
          </a:p>
          <a:p>
            <a:r>
              <a:rPr lang="fr-FR" sz="2800" b="1" dirty="0">
                <a:solidFill>
                  <a:srgbClr val="FF0000"/>
                </a:solidFill>
              </a:rPr>
              <a:t>FOREIGN KEY </a:t>
            </a:r>
            <a:r>
              <a:rPr lang="fr-FR" sz="2800" dirty="0"/>
              <a:t>Membres </a:t>
            </a:r>
            <a:r>
              <a:rPr lang="fr-FR" sz="2800" b="1" dirty="0">
                <a:solidFill>
                  <a:srgbClr val="FF0000"/>
                </a:solidFill>
              </a:rPr>
              <a:t>REFERENCES</a:t>
            </a:r>
            <a:r>
              <a:rPr lang="fr-FR" sz="2800" dirty="0"/>
              <a:t> Membres(id)</a:t>
            </a:r>
          </a:p>
          <a:p>
            <a:r>
              <a:rPr lang="fr-FR" sz="2800" dirty="0"/>
              <a:t>);</a:t>
            </a:r>
          </a:p>
        </p:txBody>
      </p:sp>
      <p:sp>
        <p:nvSpPr>
          <p:cNvPr id="9" name="ZoneTexte 8"/>
          <p:cNvSpPr txBox="1"/>
          <p:nvPr/>
        </p:nvSpPr>
        <p:spPr>
          <a:xfrm>
            <a:off x="487460" y="3294978"/>
            <a:ext cx="5545951" cy="3970318"/>
          </a:xfrm>
          <a:prstGeom prst="rect">
            <a:avLst/>
          </a:prstGeom>
          <a:noFill/>
        </p:spPr>
        <p:txBody>
          <a:bodyPr wrap="square" rtlCol="0">
            <a:spAutoFit/>
          </a:bodyPr>
          <a:lstStyle/>
          <a:p>
            <a:r>
              <a:rPr lang="fr-FR" sz="2800" b="1" dirty="0" smtClean="0">
                <a:solidFill>
                  <a:srgbClr val="FF0000"/>
                </a:solidFill>
              </a:rPr>
              <a:t>CREATE </a:t>
            </a:r>
            <a:r>
              <a:rPr lang="fr-FR" sz="2800" b="1" dirty="0">
                <a:solidFill>
                  <a:srgbClr val="FF0000"/>
                </a:solidFill>
              </a:rPr>
              <a:t>TABLE </a:t>
            </a:r>
            <a:r>
              <a:rPr lang="fr-FR" sz="2800" dirty="0"/>
              <a:t>Membres</a:t>
            </a:r>
            <a:r>
              <a:rPr lang="fr-FR" sz="2800" dirty="0" smtClean="0"/>
              <a:t> </a:t>
            </a:r>
            <a:r>
              <a:rPr lang="fr-FR" sz="2800" dirty="0"/>
              <a:t>(</a:t>
            </a:r>
          </a:p>
          <a:p>
            <a:r>
              <a:rPr lang="fr-FR" sz="2800" dirty="0"/>
              <a:t>	ID </a:t>
            </a:r>
            <a:r>
              <a:rPr lang="fr-FR" sz="2800" dirty="0" err="1"/>
              <a:t>int</a:t>
            </a:r>
            <a:r>
              <a:rPr lang="fr-FR" sz="2800" dirty="0"/>
              <a:t>,</a:t>
            </a:r>
          </a:p>
          <a:p>
            <a:r>
              <a:rPr lang="fr-FR" sz="2800" dirty="0"/>
              <a:t>	Nom </a:t>
            </a:r>
            <a:r>
              <a:rPr lang="fr-FR" sz="2800" dirty="0" err="1"/>
              <a:t>varchar</a:t>
            </a:r>
            <a:r>
              <a:rPr lang="fr-FR" sz="2800" dirty="0"/>
              <a:t>(255),</a:t>
            </a:r>
          </a:p>
          <a:p>
            <a:r>
              <a:rPr lang="fr-FR" sz="2800" dirty="0"/>
              <a:t>	</a:t>
            </a:r>
            <a:r>
              <a:rPr lang="fr-FR" sz="2800" dirty="0" err="1"/>
              <a:t>Prenom</a:t>
            </a:r>
            <a:r>
              <a:rPr lang="fr-FR" sz="2800" dirty="0"/>
              <a:t> </a:t>
            </a:r>
            <a:r>
              <a:rPr lang="fr-FR" sz="2800" dirty="0" err="1"/>
              <a:t>varchar</a:t>
            </a:r>
            <a:r>
              <a:rPr lang="fr-FR" sz="2800" dirty="0"/>
              <a:t>(255),</a:t>
            </a:r>
          </a:p>
          <a:p>
            <a:r>
              <a:rPr lang="fr-FR" sz="2800" dirty="0"/>
              <a:t>	</a:t>
            </a:r>
            <a:r>
              <a:rPr lang="fr-FR" sz="2800" dirty="0" err="1"/>
              <a:t>Address</a:t>
            </a:r>
            <a:r>
              <a:rPr lang="fr-FR" sz="2800" dirty="0"/>
              <a:t> </a:t>
            </a:r>
            <a:r>
              <a:rPr lang="fr-FR" sz="2800" dirty="0" err="1"/>
              <a:t>varchar</a:t>
            </a:r>
            <a:r>
              <a:rPr lang="fr-FR" sz="2800" dirty="0"/>
              <a:t>(255),</a:t>
            </a:r>
          </a:p>
          <a:p>
            <a:r>
              <a:rPr lang="fr-FR" sz="2800" dirty="0"/>
              <a:t>	Ville </a:t>
            </a:r>
            <a:r>
              <a:rPr lang="fr-FR" sz="2800" dirty="0" err="1"/>
              <a:t>varchar</a:t>
            </a:r>
            <a:r>
              <a:rPr lang="fr-FR" sz="2800" dirty="0"/>
              <a:t>(255),</a:t>
            </a:r>
          </a:p>
          <a:p>
            <a:r>
              <a:rPr lang="fr-FR" sz="2800" dirty="0"/>
              <a:t> </a:t>
            </a:r>
            <a:r>
              <a:rPr lang="fr-FR" sz="2800" b="1" dirty="0">
                <a:solidFill>
                  <a:srgbClr val="FF0000"/>
                </a:solidFill>
              </a:rPr>
              <a:t>PRIMARY KEY </a:t>
            </a:r>
            <a:r>
              <a:rPr lang="fr-FR" sz="2800" dirty="0"/>
              <a:t>(id)</a:t>
            </a:r>
          </a:p>
          <a:p>
            <a:r>
              <a:rPr lang="fr-FR" sz="2800" dirty="0"/>
              <a:t>);</a:t>
            </a:r>
          </a:p>
          <a:p>
            <a:endParaRPr lang="fr-FR" sz="2800" b="1" dirty="0" smtClean="0">
              <a:solidFill>
                <a:srgbClr val="FF0000"/>
              </a:solidFill>
            </a:endParaRPr>
          </a:p>
        </p:txBody>
      </p:sp>
    </p:spTree>
    <p:extLst>
      <p:ext uri="{BB962C8B-B14F-4D97-AF65-F5344CB8AC3E}">
        <p14:creationId xmlns:p14="http://schemas.microsoft.com/office/powerpoint/2010/main" val="175146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a:t>
            </a:r>
            <a:r>
              <a:rPr lang="fr-FR" sz="3200" b="1" noProof="1" smtClean="0">
                <a:solidFill>
                  <a:srgbClr val="30353F"/>
                </a:solidFill>
                <a:latin typeface="+mj-lt"/>
              </a:rPr>
              <a:t>4. </a:t>
            </a:r>
            <a:r>
              <a:rPr lang="fr-FR" sz="3200" b="1" noProof="1">
                <a:solidFill>
                  <a:srgbClr val="30353F"/>
                </a:solidFill>
                <a:latin typeface="+mj-lt"/>
              </a:rPr>
              <a:t>Commandes (requêtes) sql </a:t>
            </a:r>
            <a:r>
              <a:rPr lang="fr-FR" sz="3200" b="1" noProof="1" smtClean="0">
                <a:solidFill>
                  <a:srgbClr val="30353F"/>
                </a:solidFill>
                <a:latin typeface="+mj-lt"/>
              </a:rPr>
              <a:t>d'insertion </a:t>
            </a:r>
            <a:r>
              <a:rPr lang="fr-FR" sz="3200" b="1" noProof="1">
                <a:solidFill>
                  <a:srgbClr val="30353F"/>
                </a:solidFill>
                <a:latin typeface="+mj-lt"/>
              </a:rPr>
              <a:t>de </a:t>
            </a:r>
            <a:r>
              <a:rPr lang="fr-FR" sz="3200" b="1" noProof="1" smtClean="0">
                <a:solidFill>
                  <a:srgbClr val="30353F"/>
                </a:solidFill>
                <a:latin typeface="+mj-lt"/>
              </a:rPr>
              <a:t>données</a:t>
            </a:r>
            <a:endParaRPr lang="fr-FR" sz="3200" b="1" noProof="1">
              <a:solidFill>
                <a:srgbClr val="30353F"/>
              </a:solidFill>
              <a:latin typeface="+mj-lt"/>
            </a:endParaRPr>
          </a:p>
        </p:txBody>
      </p:sp>
      <p:sp>
        <p:nvSpPr>
          <p:cNvPr id="5" name="ZoneTexte 4"/>
          <p:cNvSpPr txBox="1"/>
          <p:nvPr/>
        </p:nvSpPr>
        <p:spPr>
          <a:xfrm>
            <a:off x="358461" y="1282595"/>
            <a:ext cx="6564854" cy="1384995"/>
          </a:xfrm>
          <a:prstGeom prst="rect">
            <a:avLst/>
          </a:prstGeom>
          <a:noFill/>
        </p:spPr>
        <p:txBody>
          <a:bodyPr wrap="square" rtlCol="0">
            <a:spAutoFit/>
          </a:bodyPr>
          <a:lstStyle/>
          <a:p>
            <a:r>
              <a:rPr lang="fr-FR" sz="2800" b="1" dirty="0">
                <a:solidFill>
                  <a:srgbClr val="FF0000"/>
                </a:solidFill>
              </a:rPr>
              <a:t>INSERT INTO </a:t>
            </a:r>
            <a:r>
              <a:rPr lang="fr-FR" sz="2800" dirty="0"/>
              <a:t>- insère de nouvelles données dans une base de données</a:t>
            </a:r>
          </a:p>
          <a:p>
            <a:r>
              <a:rPr lang="fr-FR" sz="2800" b="1" u="sng" dirty="0"/>
              <a:t>Exemple</a:t>
            </a:r>
            <a:r>
              <a:rPr lang="fr-FR" sz="2800" b="1" dirty="0"/>
              <a:t> </a:t>
            </a:r>
            <a:r>
              <a:rPr lang="fr-FR" sz="2800" b="1" dirty="0" smtClean="0"/>
              <a:t>:</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09" y="5411578"/>
            <a:ext cx="2349719" cy="1230095"/>
          </a:xfrm>
          <a:prstGeom prst="rect">
            <a:avLst/>
          </a:prstGeom>
        </p:spPr>
      </p:pic>
      <p:sp>
        <p:nvSpPr>
          <p:cNvPr id="7" name="ZoneTexte 6"/>
          <p:cNvSpPr txBox="1"/>
          <p:nvPr/>
        </p:nvSpPr>
        <p:spPr>
          <a:xfrm>
            <a:off x="4956586" y="3035046"/>
            <a:ext cx="5545951" cy="3108543"/>
          </a:xfrm>
          <a:prstGeom prst="rect">
            <a:avLst/>
          </a:prstGeom>
          <a:noFill/>
        </p:spPr>
        <p:txBody>
          <a:bodyPr wrap="square" rtlCol="0">
            <a:spAutoFit/>
          </a:bodyPr>
          <a:lstStyle/>
          <a:p>
            <a:r>
              <a:rPr lang="fr-FR" sz="2800" b="1" dirty="0" smtClean="0">
                <a:solidFill>
                  <a:srgbClr val="FF0000"/>
                </a:solidFill>
              </a:rPr>
              <a:t>INSERT </a:t>
            </a:r>
            <a:r>
              <a:rPr lang="fr-FR" sz="2800" b="1" dirty="0">
                <a:solidFill>
                  <a:srgbClr val="FF0000"/>
                </a:solidFill>
              </a:rPr>
              <a:t>INTO</a:t>
            </a:r>
            <a:r>
              <a:rPr lang="fr-FR" sz="2800" dirty="0"/>
              <a:t> Membres(</a:t>
            </a:r>
            <a:r>
              <a:rPr lang="fr-FR" sz="2800" dirty="0" err="1"/>
              <a:t>id,nom,prenom,adresse,ville</a:t>
            </a:r>
            <a:r>
              <a:rPr lang="fr-FR" sz="2800" dirty="0" smtClean="0"/>
              <a:t>)</a:t>
            </a:r>
          </a:p>
          <a:p>
            <a:r>
              <a:rPr lang="fr-FR" sz="2800" dirty="0" smtClean="0"/>
              <a:t> </a:t>
            </a:r>
            <a:endParaRPr lang="fr-FR" sz="2800" dirty="0"/>
          </a:p>
          <a:p>
            <a:r>
              <a:rPr lang="fr-FR" sz="2800" b="1" dirty="0">
                <a:solidFill>
                  <a:srgbClr val="FF0000"/>
                </a:solidFill>
              </a:rPr>
              <a:t>values</a:t>
            </a:r>
            <a:r>
              <a:rPr lang="fr-FR" sz="2800" dirty="0"/>
              <a:t> (1,'Camara','Mady','Daoudabougou 27','Bamako');</a:t>
            </a:r>
          </a:p>
        </p:txBody>
      </p:sp>
    </p:spTree>
    <p:extLst>
      <p:ext uri="{BB962C8B-B14F-4D97-AF65-F5344CB8AC3E}">
        <p14:creationId xmlns:p14="http://schemas.microsoft.com/office/powerpoint/2010/main" val="39478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b="21443"/>
          <a:stretch/>
        </p:blipFill>
        <p:spPr>
          <a:xfrm rot="10800000">
            <a:off x="1818447" y="151526"/>
            <a:ext cx="8255726" cy="4976949"/>
          </a:xfrm>
          <a:prstGeom prst="rect">
            <a:avLst/>
          </a:prstGeom>
        </p:spPr>
      </p:pic>
      <p:sp>
        <p:nvSpPr>
          <p:cNvPr id="4" name="Zone de texte 20"/>
          <p:cNvSpPr txBox="1"/>
          <p:nvPr/>
        </p:nvSpPr>
        <p:spPr>
          <a:xfrm>
            <a:off x="213907" y="379297"/>
            <a:ext cx="1680204" cy="369332"/>
          </a:xfrm>
          <a:prstGeom prst="rect">
            <a:avLst/>
          </a:prstGeom>
          <a:noFill/>
        </p:spPr>
        <p:txBody>
          <a:bodyPr wrap="none" lIns="0" tIns="0" rIns="0" bIns="0" rtlCol="0">
            <a:spAutoFit/>
          </a:bodyPr>
          <a:lstStyle/>
          <a:p>
            <a:pPr algn="ctr" rtl="0">
              <a:tabLst>
                <a:tab pos="347663" algn="l"/>
              </a:tabLst>
            </a:pPr>
            <a:r>
              <a:rPr lang="fr-FR" sz="2400" b="1" u="sng" dirty="0">
                <a:ln w="22225">
                  <a:solidFill>
                    <a:schemeClr val="accent3"/>
                  </a:solidFill>
                  <a:prstDash val="solid"/>
                </a:ln>
                <a:solidFill>
                  <a:schemeClr val="accent3"/>
                </a:solidFill>
              </a:rPr>
              <a:t>Présentation</a:t>
            </a:r>
            <a:r>
              <a:rPr lang="fr-FR" sz="2400" b="1" dirty="0">
                <a:solidFill>
                  <a:srgbClr val="FF0000"/>
                </a:solidFill>
              </a:rPr>
              <a:t> </a:t>
            </a:r>
          </a:p>
        </p:txBody>
      </p:sp>
      <p:sp>
        <p:nvSpPr>
          <p:cNvPr id="6" name="ZoneTexte 5"/>
          <p:cNvSpPr txBox="1"/>
          <p:nvPr/>
        </p:nvSpPr>
        <p:spPr>
          <a:xfrm>
            <a:off x="3513498" y="606325"/>
            <a:ext cx="2029099" cy="830997"/>
          </a:xfrm>
          <a:prstGeom prst="rect">
            <a:avLst/>
          </a:prstGeom>
          <a:noFill/>
        </p:spPr>
        <p:txBody>
          <a:bodyPr wrap="square" rtlCol="0">
            <a:spAutoFit/>
          </a:bodyPr>
          <a:lstStyle/>
          <a:p>
            <a:pPr algn="ctr"/>
            <a:r>
              <a:rPr lang="fr-FR" sz="2400" b="1" dirty="0"/>
              <a:t>Abdoul </a:t>
            </a:r>
            <a:endParaRPr lang="fr-FR" sz="2400" b="1" dirty="0" smtClean="0"/>
          </a:p>
          <a:p>
            <a:pPr algn="ctr"/>
            <a:r>
              <a:rPr lang="fr-FR" sz="2400" b="1" dirty="0" err="1" smtClean="0"/>
              <a:t>Maïga</a:t>
            </a:r>
            <a:r>
              <a:rPr lang="fr-FR" sz="2400" b="1" dirty="0" smtClean="0"/>
              <a:t> </a:t>
            </a:r>
          </a:p>
        </p:txBody>
      </p:sp>
      <p:sp>
        <p:nvSpPr>
          <p:cNvPr id="8" name="ZoneTexte 7"/>
          <p:cNvSpPr txBox="1"/>
          <p:nvPr/>
        </p:nvSpPr>
        <p:spPr>
          <a:xfrm>
            <a:off x="8695480" y="5313521"/>
            <a:ext cx="2113465" cy="1259919"/>
          </a:xfrm>
          <a:prstGeom prst="roundRect">
            <a:avLst/>
          </a:prstGeom>
          <a:noFill/>
          <a:ln w="57150">
            <a:solidFill>
              <a:schemeClr val="tx1"/>
            </a:solidFill>
          </a:ln>
        </p:spPr>
        <p:txBody>
          <a:bodyPr wrap="square" rtlCol="0">
            <a:spAutoFit/>
          </a:bodyPr>
          <a:lstStyle/>
          <a:p>
            <a:endParaRPr lang="fr-FR" sz="800" b="1" dirty="0" smtClean="0"/>
          </a:p>
          <a:p>
            <a:pPr algn="ctr"/>
            <a:r>
              <a:rPr lang="fr-FR" sz="2400" b="1" dirty="0" smtClean="0">
                <a:solidFill>
                  <a:schemeClr val="bg1"/>
                </a:solidFill>
              </a:rPr>
              <a:t>Moussa DIAKITE</a:t>
            </a:r>
          </a:p>
          <a:p>
            <a:pPr algn="ctr"/>
            <a:endParaRPr lang="fr-FR" sz="1100" b="1" dirty="0" smtClean="0"/>
          </a:p>
        </p:txBody>
      </p:sp>
      <p:sp>
        <p:nvSpPr>
          <p:cNvPr id="9" name="ZoneTexte 8"/>
          <p:cNvSpPr txBox="1"/>
          <p:nvPr/>
        </p:nvSpPr>
        <p:spPr>
          <a:xfrm>
            <a:off x="4932714" y="2254446"/>
            <a:ext cx="2029099" cy="830997"/>
          </a:xfrm>
          <a:prstGeom prst="rect">
            <a:avLst/>
          </a:prstGeom>
          <a:noFill/>
        </p:spPr>
        <p:txBody>
          <a:bodyPr wrap="square" rtlCol="0">
            <a:spAutoFit/>
          </a:bodyPr>
          <a:lstStyle/>
          <a:p>
            <a:pPr algn="ctr"/>
            <a:r>
              <a:rPr lang="fr-FR" sz="2400" b="1" dirty="0"/>
              <a:t>Mady </a:t>
            </a:r>
            <a:endParaRPr lang="fr-FR" sz="2400" b="1" dirty="0" smtClean="0"/>
          </a:p>
          <a:p>
            <a:pPr algn="ctr"/>
            <a:r>
              <a:rPr lang="fr-FR" sz="2400" b="1" dirty="0" smtClean="0"/>
              <a:t>Camara </a:t>
            </a:r>
            <a:endParaRPr lang="fr-FR" sz="2400" b="1" dirty="0"/>
          </a:p>
        </p:txBody>
      </p:sp>
      <p:sp>
        <p:nvSpPr>
          <p:cNvPr id="10" name="ZoneTexte 9"/>
          <p:cNvSpPr txBox="1"/>
          <p:nvPr/>
        </p:nvSpPr>
        <p:spPr>
          <a:xfrm>
            <a:off x="6450993" y="549311"/>
            <a:ext cx="2029099" cy="830997"/>
          </a:xfrm>
          <a:prstGeom prst="rect">
            <a:avLst/>
          </a:prstGeom>
          <a:noFill/>
        </p:spPr>
        <p:txBody>
          <a:bodyPr wrap="square" rtlCol="0">
            <a:spAutoFit/>
          </a:bodyPr>
          <a:lstStyle/>
          <a:p>
            <a:pPr algn="ctr"/>
            <a:r>
              <a:rPr lang="fr-FR" sz="2400" b="1" dirty="0"/>
              <a:t>Mamadou Racine Diallo </a:t>
            </a:r>
          </a:p>
        </p:txBody>
      </p:sp>
      <p:sp>
        <p:nvSpPr>
          <p:cNvPr id="11" name="ZoneTexte 10"/>
          <p:cNvSpPr txBox="1"/>
          <p:nvPr/>
        </p:nvSpPr>
        <p:spPr>
          <a:xfrm>
            <a:off x="2108418" y="2404383"/>
            <a:ext cx="2029099" cy="830997"/>
          </a:xfrm>
          <a:prstGeom prst="rect">
            <a:avLst/>
          </a:prstGeom>
          <a:noFill/>
        </p:spPr>
        <p:txBody>
          <a:bodyPr wrap="square" rtlCol="0">
            <a:spAutoFit/>
          </a:bodyPr>
          <a:lstStyle/>
          <a:p>
            <a:pPr algn="ctr"/>
            <a:r>
              <a:rPr lang="fr-FR" sz="2400" b="1" dirty="0"/>
              <a:t>Abdoul Aziz A </a:t>
            </a:r>
            <a:r>
              <a:rPr lang="fr-FR" sz="2400" b="1" dirty="0" err="1"/>
              <a:t>Maiga</a:t>
            </a:r>
            <a:r>
              <a:rPr lang="fr-FR" sz="2400" b="1" dirty="0"/>
              <a:t> </a:t>
            </a:r>
          </a:p>
        </p:txBody>
      </p:sp>
      <p:sp>
        <p:nvSpPr>
          <p:cNvPr id="12" name="ZoneTexte 11"/>
          <p:cNvSpPr txBox="1"/>
          <p:nvPr/>
        </p:nvSpPr>
        <p:spPr>
          <a:xfrm>
            <a:off x="3365858" y="4088586"/>
            <a:ext cx="2238106" cy="830997"/>
          </a:xfrm>
          <a:prstGeom prst="rect">
            <a:avLst/>
          </a:prstGeom>
          <a:noFill/>
        </p:spPr>
        <p:txBody>
          <a:bodyPr wrap="square" rtlCol="0">
            <a:spAutoFit/>
          </a:bodyPr>
          <a:lstStyle/>
          <a:p>
            <a:pPr algn="ctr"/>
            <a:r>
              <a:rPr lang="fr-FR" sz="2400" b="1" dirty="0" smtClean="0"/>
              <a:t>Ibrahim Diawara </a:t>
            </a:r>
            <a:endParaRPr lang="fr-FR" sz="2400" b="1" dirty="0"/>
          </a:p>
        </p:txBody>
      </p:sp>
      <p:sp>
        <p:nvSpPr>
          <p:cNvPr id="13" name="ZoneTexte 12"/>
          <p:cNvSpPr txBox="1"/>
          <p:nvPr/>
        </p:nvSpPr>
        <p:spPr>
          <a:xfrm>
            <a:off x="7830767" y="2224503"/>
            <a:ext cx="2029099" cy="830997"/>
          </a:xfrm>
          <a:prstGeom prst="rect">
            <a:avLst/>
          </a:prstGeom>
          <a:noFill/>
        </p:spPr>
        <p:txBody>
          <a:bodyPr wrap="square" rtlCol="0">
            <a:spAutoFit/>
          </a:bodyPr>
          <a:lstStyle/>
          <a:p>
            <a:pPr algn="ctr"/>
            <a:r>
              <a:rPr lang="fr-FR" sz="2400" b="1" dirty="0"/>
              <a:t>Thomas </a:t>
            </a:r>
            <a:endParaRPr lang="fr-FR" sz="2400" b="1" dirty="0" smtClean="0"/>
          </a:p>
          <a:p>
            <a:pPr algn="ctr"/>
            <a:r>
              <a:rPr lang="fr-FR" sz="2400" b="1" dirty="0" smtClean="0"/>
              <a:t>Cissé </a:t>
            </a:r>
            <a:endParaRPr lang="fr-FR" sz="2400" b="1" dirty="0"/>
          </a:p>
        </p:txBody>
      </p:sp>
      <p:sp>
        <p:nvSpPr>
          <p:cNvPr id="14" name="ZoneTexte 13"/>
          <p:cNvSpPr txBox="1"/>
          <p:nvPr/>
        </p:nvSpPr>
        <p:spPr>
          <a:xfrm>
            <a:off x="6468538" y="4088587"/>
            <a:ext cx="1565377" cy="830997"/>
          </a:xfrm>
          <a:prstGeom prst="rect">
            <a:avLst/>
          </a:prstGeom>
          <a:noFill/>
        </p:spPr>
        <p:txBody>
          <a:bodyPr wrap="square" rtlCol="0">
            <a:spAutoFit/>
          </a:bodyPr>
          <a:lstStyle/>
          <a:p>
            <a:pPr algn="ctr"/>
            <a:r>
              <a:rPr lang="fr-FR" sz="2400" b="1" dirty="0" smtClean="0"/>
              <a:t>Yacouba </a:t>
            </a:r>
          </a:p>
          <a:p>
            <a:pPr algn="ctr"/>
            <a:r>
              <a:rPr lang="fr-FR" sz="2400" b="1" dirty="0" smtClean="0"/>
              <a:t>Traore </a:t>
            </a:r>
          </a:p>
        </p:txBody>
      </p:sp>
      <p:sp>
        <p:nvSpPr>
          <p:cNvPr id="16" name="ZoneTexte 15"/>
          <p:cNvSpPr txBox="1"/>
          <p:nvPr/>
        </p:nvSpPr>
        <p:spPr>
          <a:xfrm>
            <a:off x="8695479" y="5292766"/>
            <a:ext cx="2113465" cy="1259919"/>
          </a:xfrm>
          <a:prstGeom prst="roundRect">
            <a:avLst/>
          </a:prstGeom>
          <a:noFill/>
          <a:ln w="57150">
            <a:noFill/>
          </a:ln>
        </p:spPr>
        <p:txBody>
          <a:bodyPr wrap="square" rtlCol="0">
            <a:spAutoFit/>
          </a:bodyPr>
          <a:lstStyle/>
          <a:p>
            <a:endParaRPr lang="fr-FR" sz="800" b="1" dirty="0" smtClean="0"/>
          </a:p>
          <a:p>
            <a:pPr algn="ctr"/>
            <a:r>
              <a:rPr lang="fr-FR" sz="2400" b="1" dirty="0" smtClean="0"/>
              <a:t>Moussa DIAKITE</a:t>
            </a:r>
          </a:p>
          <a:p>
            <a:pPr algn="ctr"/>
            <a:endParaRPr lang="fr-FR" sz="1100" b="1" dirty="0" smtClean="0"/>
          </a:p>
        </p:txBody>
      </p:sp>
      <p:sp>
        <p:nvSpPr>
          <p:cNvPr id="17" name="ZoneTexte 16"/>
          <p:cNvSpPr txBox="1"/>
          <p:nvPr/>
        </p:nvSpPr>
        <p:spPr>
          <a:xfrm>
            <a:off x="1400033" y="5292766"/>
            <a:ext cx="2113465" cy="1259919"/>
          </a:xfrm>
          <a:prstGeom prst="roundRect">
            <a:avLst/>
          </a:prstGeom>
          <a:noFill/>
          <a:ln w="57150">
            <a:solidFill>
              <a:schemeClr val="bg1">
                <a:lumMod val="65000"/>
              </a:schemeClr>
            </a:solidFill>
          </a:ln>
        </p:spPr>
        <p:txBody>
          <a:bodyPr wrap="square" rtlCol="0">
            <a:spAutoFit/>
          </a:bodyPr>
          <a:lstStyle/>
          <a:p>
            <a:endParaRPr lang="fr-FR" sz="800" b="1" dirty="0" smtClean="0"/>
          </a:p>
          <a:p>
            <a:pPr algn="ctr"/>
            <a:r>
              <a:rPr lang="fr-FR" sz="2400" b="1" dirty="0" smtClean="0">
                <a:solidFill>
                  <a:schemeClr val="bg1"/>
                </a:solidFill>
              </a:rPr>
              <a:t>Moussa DIAKITE</a:t>
            </a:r>
          </a:p>
          <a:p>
            <a:pPr algn="ctr"/>
            <a:endParaRPr lang="fr-FR" sz="1100" b="1" dirty="0" smtClean="0"/>
          </a:p>
        </p:txBody>
      </p:sp>
      <p:sp>
        <p:nvSpPr>
          <p:cNvPr id="18" name="ZoneTexte 17"/>
          <p:cNvSpPr txBox="1"/>
          <p:nvPr/>
        </p:nvSpPr>
        <p:spPr>
          <a:xfrm>
            <a:off x="1399234" y="5265197"/>
            <a:ext cx="2113465" cy="1242893"/>
          </a:xfrm>
          <a:prstGeom prst="roundRect">
            <a:avLst/>
          </a:prstGeom>
          <a:noFill/>
          <a:ln w="57150">
            <a:noFill/>
          </a:ln>
        </p:spPr>
        <p:txBody>
          <a:bodyPr wrap="square" rtlCol="0">
            <a:spAutoFit/>
          </a:bodyPr>
          <a:lstStyle/>
          <a:p>
            <a:endParaRPr lang="fr-FR" sz="800" b="1" dirty="0" smtClean="0"/>
          </a:p>
          <a:p>
            <a:pPr algn="ctr"/>
            <a:r>
              <a:rPr lang="fr-FR" sz="2400" b="1" dirty="0" smtClean="0"/>
              <a:t>Souleymane SIDIBE</a:t>
            </a:r>
          </a:p>
          <a:p>
            <a:pPr algn="ctr"/>
            <a:endParaRPr lang="fr-FR" sz="1100" b="1" dirty="0" smtClean="0"/>
          </a:p>
        </p:txBody>
      </p:sp>
    </p:spTree>
    <p:extLst>
      <p:ext uri="{BB962C8B-B14F-4D97-AF65-F5344CB8AC3E}">
        <p14:creationId xmlns:p14="http://schemas.microsoft.com/office/powerpoint/2010/main" val="41801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2" grpId="0"/>
      <p:bldP spid="13" grpId="0"/>
      <p:bldP spid="14" grpId="0"/>
      <p:bldP spid="16"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a:t>
            </a:r>
            <a:r>
              <a:rPr lang="fr-FR" sz="3200" b="1" noProof="1" smtClean="0">
                <a:solidFill>
                  <a:srgbClr val="30353F"/>
                </a:solidFill>
                <a:latin typeface="+mj-lt"/>
              </a:rPr>
              <a:t>5. </a:t>
            </a:r>
            <a:r>
              <a:rPr lang="fr-FR" sz="3200" b="1" noProof="1">
                <a:solidFill>
                  <a:srgbClr val="30353F"/>
                </a:solidFill>
                <a:latin typeface="+mj-lt"/>
              </a:rPr>
              <a:t>Commandes (requêtes) sql de  de mise à </a:t>
            </a:r>
            <a:r>
              <a:rPr lang="fr-FR" sz="3200" b="1" noProof="1" smtClean="0">
                <a:solidFill>
                  <a:srgbClr val="30353F"/>
                </a:solidFill>
                <a:latin typeface="+mj-lt"/>
              </a:rPr>
              <a:t>jour</a:t>
            </a:r>
            <a:endParaRPr lang="fr-FR" sz="3200" b="1" noProof="1">
              <a:solidFill>
                <a:srgbClr val="30353F"/>
              </a:solidFill>
              <a:latin typeface="+mj-lt"/>
            </a:endParaRPr>
          </a:p>
        </p:txBody>
      </p:sp>
      <p:sp>
        <p:nvSpPr>
          <p:cNvPr id="5" name="ZoneTexte 4"/>
          <p:cNvSpPr txBox="1"/>
          <p:nvPr/>
        </p:nvSpPr>
        <p:spPr>
          <a:xfrm>
            <a:off x="2539958" y="1783161"/>
            <a:ext cx="5545951" cy="1384995"/>
          </a:xfrm>
          <a:prstGeom prst="rect">
            <a:avLst/>
          </a:prstGeom>
          <a:noFill/>
        </p:spPr>
        <p:txBody>
          <a:bodyPr wrap="square" rtlCol="0">
            <a:spAutoFit/>
          </a:bodyPr>
          <a:lstStyle/>
          <a:p>
            <a:r>
              <a:rPr lang="fr-FR" sz="2800" b="1" dirty="0">
                <a:solidFill>
                  <a:srgbClr val="FF0000"/>
                </a:solidFill>
              </a:rPr>
              <a:t>UPDATE</a:t>
            </a:r>
            <a:r>
              <a:rPr lang="fr-FR" sz="2800" dirty="0"/>
              <a:t> - met à jour les données dans une base de données</a:t>
            </a:r>
          </a:p>
          <a:p>
            <a:r>
              <a:rPr lang="fr-FR" sz="2800" b="1" u="sng" dirty="0"/>
              <a:t>Exemple</a:t>
            </a:r>
            <a:r>
              <a:rPr lang="fr-FR" sz="2800" b="1" dirty="0"/>
              <a:t> </a:t>
            </a:r>
            <a:r>
              <a:rPr lang="fr-FR" sz="2800" b="1" dirty="0" smtClean="0"/>
              <a:t>:</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7509" y="5227542"/>
            <a:ext cx="3114491" cy="1630458"/>
          </a:xfrm>
          <a:prstGeom prst="rect">
            <a:avLst/>
          </a:prstGeom>
        </p:spPr>
      </p:pic>
      <p:sp>
        <p:nvSpPr>
          <p:cNvPr id="7" name="ZoneTexte 6"/>
          <p:cNvSpPr txBox="1"/>
          <p:nvPr/>
        </p:nvSpPr>
        <p:spPr>
          <a:xfrm>
            <a:off x="2383203" y="3629199"/>
            <a:ext cx="5545951" cy="954107"/>
          </a:xfrm>
          <a:prstGeom prst="rect">
            <a:avLst/>
          </a:prstGeom>
          <a:noFill/>
        </p:spPr>
        <p:txBody>
          <a:bodyPr wrap="square" rtlCol="0">
            <a:spAutoFit/>
          </a:bodyPr>
          <a:lstStyle/>
          <a:p>
            <a:r>
              <a:rPr lang="fr-FR" sz="2800" b="1" dirty="0" smtClean="0">
                <a:solidFill>
                  <a:srgbClr val="FF0000"/>
                </a:solidFill>
              </a:rPr>
              <a:t>UPDATE</a:t>
            </a:r>
            <a:r>
              <a:rPr lang="fr-FR" sz="2800" dirty="0" smtClean="0"/>
              <a:t> </a:t>
            </a:r>
            <a:r>
              <a:rPr lang="fr-FR" sz="2800" dirty="0"/>
              <a:t>Membres </a:t>
            </a:r>
            <a:r>
              <a:rPr lang="fr-FR" sz="2800" b="1" dirty="0">
                <a:solidFill>
                  <a:srgbClr val="FF0000"/>
                </a:solidFill>
              </a:rPr>
              <a:t>set</a:t>
            </a:r>
            <a:r>
              <a:rPr lang="fr-FR" sz="2800" dirty="0"/>
              <a:t> id = 2 </a:t>
            </a:r>
            <a:r>
              <a:rPr lang="fr-FR" sz="2800" b="1" dirty="0" err="1">
                <a:solidFill>
                  <a:srgbClr val="FF0000"/>
                </a:solidFill>
              </a:rPr>
              <a:t>where</a:t>
            </a:r>
            <a:r>
              <a:rPr lang="fr-FR" sz="2800" dirty="0"/>
              <a:t> nom = ‘Camara’;</a:t>
            </a:r>
          </a:p>
        </p:txBody>
      </p:sp>
    </p:spTree>
    <p:extLst>
      <p:ext uri="{BB962C8B-B14F-4D97-AF65-F5344CB8AC3E}">
        <p14:creationId xmlns:p14="http://schemas.microsoft.com/office/powerpoint/2010/main" val="166672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a:t>
            </a:r>
            <a:r>
              <a:rPr lang="fr-FR" sz="3200" b="1" noProof="1" smtClean="0">
                <a:solidFill>
                  <a:srgbClr val="30353F"/>
                </a:solidFill>
                <a:latin typeface="+mj-lt"/>
              </a:rPr>
              <a:t>6. </a:t>
            </a:r>
            <a:r>
              <a:rPr lang="fr-FR" sz="3200" b="1" noProof="1">
                <a:solidFill>
                  <a:srgbClr val="30353F"/>
                </a:solidFill>
                <a:latin typeface="+mj-lt"/>
              </a:rPr>
              <a:t>Commandes (requêtes) sql de </a:t>
            </a:r>
            <a:r>
              <a:rPr lang="fr-FR" sz="3200" b="1" noProof="1" smtClean="0">
                <a:solidFill>
                  <a:srgbClr val="30353F"/>
                </a:solidFill>
                <a:latin typeface="+mj-lt"/>
              </a:rPr>
              <a:t>suppression de données</a:t>
            </a:r>
            <a:endParaRPr lang="fr-FR" sz="3200" b="1" noProof="1">
              <a:solidFill>
                <a:srgbClr val="30353F"/>
              </a:solidFill>
              <a:latin typeface="+mj-lt"/>
            </a:endParaRPr>
          </a:p>
        </p:txBody>
      </p:sp>
      <p:sp>
        <p:nvSpPr>
          <p:cNvPr id="5" name="ZoneTexte 4"/>
          <p:cNvSpPr txBox="1"/>
          <p:nvPr/>
        </p:nvSpPr>
        <p:spPr>
          <a:xfrm>
            <a:off x="3112722" y="1728205"/>
            <a:ext cx="6199093" cy="1384995"/>
          </a:xfrm>
          <a:prstGeom prst="rect">
            <a:avLst/>
          </a:prstGeom>
          <a:noFill/>
        </p:spPr>
        <p:txBody>
          <a:bodyPr wrap="square" rtlCol="0">
            <a:spAutoFit/>
          </a:bodyPr>
          <a:lstStyle/>
          <a:p>
            <a:r>
              <a:rPr lang="fr-FR" sz="2800" b="1" dirty="0">
                <a:solidFill>
                  <a:srgbClr val="FF0000"/>
                </a:solidFill>
              </a:rPr>
              <a:t>DELETE</a:t>
            </a:r>
            <a:r>
              <a:rPr lang="fr-FR" sz="2800" dirty="0"/>
              <a:t> - supprime les données d'une base de données</a:t>
            </a:r>
          </a:p>
          <a:p>
            <a:r>
              <a:rPr lang="fr-FR" sz="2800" b="1" dirty="0"/>
              <a:t> </a:t>
            </a:r>
            <a:r>
              <a:rPr lang="fr-FR" sz="2800" b="1" u="sng" dirty="0"/>
              <a:t>Exemple </a:t>
            </a:r>
            <a:r>
              <a:rPr lang="fr-FR" sz="2800" dirty="0" smtClean="0"/>
              <a:t>:</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1815" y="5460274"/>
            <a:ext cx="2669928" cy="1397726"/>
          </a:xfrm>
          <a:prstGeom prst="rect">
            <a:avLst/>
          </a:prstGeom>
        </p:spPr>
      </p:pic>
      <p:sp>
        <p:nvSpPr>
          <p:cNvPr id="7" name="ZoneTexte 6"/>
          <p:cNvSpPr txBox="1"/>
          <p:nvPr/>
        </p:nvSpPr>
        <p:spPr>
          <a:xfrm>
            <a:off x="2971033" y="3732634"/>
            <a:ext cx="6142601" cy="523220"/>
          </a:xfrm>
          <a:prstGeom prst="rect">
            <a:avLst/>
          </a:prstGeom>
          <a:noFill/>
        </p:spPr>
        <p:txBody>
          <a:bodyPr wrap="square" rtlCol="0">
            <a:spAutoFit/>
          </a:bodyPr>
          <a:lstStyle/>
          <a:p>
            <a:r>
              <a:rPr lang="fr-FR" sz="2800" dirty="0" smtClean="0"/>
              <a:t> </a:t>
            </a:r>
            <a:r>
              <a:rPr lang="fr-FR" sz="2800" b="1" dirty="0" smtClean="0">
                <a:solidFill>
                  <a:srgbClr val="FF0000"/>
                </a:solidFill>
              </a:rPr>
              <a:t>DELETE </a:t>
            </a:r>
            <a:r>
              <a:rPr lang="fr-FR" sz="2800" b="1" dirty="0" err="1">
                <a:solidFill>
                  <a:srgbClr val="FF0000"/>
                </a:solidFill>
              </a:rPr>
              <a:t>From</a:t>
            </a:r>
            <a:r>
              <a:rPr lang="fr-FR" sz="2800" b="1" dirty="0">
                <a:solidFill>
                  <a:srgbClr val="FF0000"/>
                </a:solidFill>
              </a:rPr>
              <a:t> </a:t>
            </a:r>
            <a:r>
              <a:rPr lang="fr-FR" sz="2800" dirty="0"/>
              <a:t>Membres </a:t>
            </a:r>
            <a:r>
              <a:rPr lang="fr-FR" sz="2800" b="1" dirty="0" err="1">
                <a:solidFill>
                  <a:srgbClr val="FF0000"/>
                </a:solidFill>
              </a:rPr>
              <a:t>where</a:t>
            </a:r>
            <a:r>
              <a:rPr lang="fr-FR" sz="2800" dirty="0"/>
              <a:t> id = 2 </a:t>
            </a:r>
          </a:p>
        </p:txBody>
      </p:sp>
    </p:spTree>
    <p:extLst>
      <p:ext uri="{BB962C8B-B14F-4D97-AF65-F5344CB8AC3E}">
        <p14:creationId xmlns:p14="http://schemas.microsoft.com/office/powerpoint/2010/main" val="1698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12- </a:t>
            </a:r>
            <a:r>
              <a:rPr lang="fr-FR" sz="3200" b="1" noProof="1" smtClean="0">
                <a:solidFill>
                  <a:srgbClr val="30353F"/>
                </a:solidFill>
                <a:latin typeface="+mj-lt"/>
              </a:rPr>
              <a:t>7. </a:t>
            </a:r>
            <a:r>
              <a:rPr lang="fr-FR" sz="3200" b="1" noProof="1">
                <a:solidFill>
                  <a:srgbClr val="30353F"/>
                </a:solidFill>
                <a:latin typeface="+mj-lt"/>
              </a:rPr>
              <a:t>Commandes (requêtes) sql de </a:t>
            </a:r>
            <a:r>
              <a:rPr lang="fr-FR" sz="3200" b="1" noProof="1" smtClean="0">
                <a:solidFill>
                  <a:srgbClr val="30353F"/>
                </a:solidFill>
                <a:latin typeface="+mj-lt"/>
              </a:rPr>
              <a:t>récupération </a:t>
            </a:r>
            <a:r>
              <a:rPr lang="fr-FR" sz="3200" b="1" noProof="1">
                <a:solidFill>
                  <a:srgbClr val="30353F"/>
                </a:solidFill>
                <a:latin typeface="+mj-lt"/>
              </a:rPr>
              <a:t>de </a:t>
            </a:r>
            <a:r>
              <a:rPr lang="fr-FR" sz="3200" b="1" noProof="1" smtClean="0">
                <a:solidFill>
                  <a:srgbClr val="30353F"/>
                </a:solidFill>
                <a:latin typeface="+mj-lt"/>
              </a:rPr>
              <a:t>données</a:t>
            </a:r>
            <a:endParaRPr lang="fr-FR" sz="3200" b="1" noProof="1">
              <a:solidFill>
                <a:srgbClr val="30353F"/>
              </a:solidFill>
              <a:latin typeface="+mj-lt"/>
            </a:endParaRPr>
          </a:p>
        </p:txBody>
      </p:sp>
      <p:sp>
        <p:nvSpPr>
          <p:cNvPr id="5" name="ZoneTexte 4"/>
          <p:cNvSpPr txBox="1"/>
          <p:nvPr/>
        </p:nvSpPr>
        <p:spPr>
          <a:xfrm>
            <a:off x="1077493" y="1621805"/>
            <a:ext cx="8804366" cy="2246769"/>
          </a:xfrm>
          <a:prstGeom prst="rect">
            <a:avLst/>
          </a:prstGeom>
          <a:noFill/>
        </p:spPr>
        <p:txBody>
          <a:bodyPr wrap="square" rtlCol="0">
            <a:spAutoFit/>
          </a:bodyPr>
          <a:lstStyle/>
          <a:p>
            <a:r>
              <a:rPr lang="fr-FR" sz="2800" dirty="0"/>
              <a:t> </a:t>
            </a:r>
            <a:r>
              <a:rPr lang="fr-FR" sz="2800" b="1" dirty="0">
                <a:solidFill>
                  <a:srgbClr val="FF0000"/>
                </a:solidFill>
              </a:rPr>
              <a:t>SELECT</a:t>
            </a:r>
            <a:r>
              <a:rPr lang="fr-FR" sz="2800" dirty="0"/>
              <a:t> - récupérées les donnée d'une base de </a:t>
            </a:r>
            <a:r>
              <a:rPr lang="fr-FR" sz="2800" dirty="0" smtClean="0"/>
              <a:t>données</a:t>
            </a:r>
          </a:p>
          <a:p>
            <a:endParaRPr lang="fr-FR" sz="2800" dirty="0" smtClean="0"/>
          </a:p>
          <a:p>
            <a:r>
              <a:rPr lang="fr-FR" sz="2800" b="1" dirty="0" smtClean="0"/>
              <a:t>Exemple:</a:t>
            </a:r>
          </a:p>
          <a:p>
            <a:endParaRPr lang="fr-FR" sz="2800" b="1" dirty="0"/>
          </a:p>
          <a:p>
            <a:r>
              <a:rPr lang="fr-FR" sz="2800" dirty="0"/>
              <a:t> </a:t>
            </a:r>
            <a:r>
              <a:rPr lang="fr-FR" sz="2800" b="1" dirty="0">
                <a:solidFill>
                  <a:srgbClr val="FF0000"/>
                </a:solidFill>
              </a:rPr>
              <a:t>SELECT </a:t>
            </a:r>
            <a:r>
              <a:rPr lang="fr-FR" sz="2800" b="1" dirty="0" err="1">
                <a:solidFill>
                  <a:srgbClr val="FF0000"/>
                </a:solidFill>
              </a:rPr>
              <a:t>from</a:t>
            </a:r>
            <a:r>
              <a:rPr lang="fr-FR" sz="2800" b="1" dirty="0">
                <a:solidFill>
                  <a:srgbClr val="FF0000"/>
                </a:solidFill>
              </a:rPr>
              <a:t> </a:t>
            </a:r>
            <a:r>
              <a:rPr lang="fr-FR" sz="2800" dirty="0" err="1"/>
              <a:t>groupe_trois</a:t>
            </a:r>
            <a:r>
              <a:rPr lang="fr-FR" sz="2800" dirty="0"/>
              <a:t> </a:t>
            </a:r>
            <a:r>
              <a:rPr lang="fr-FR" sz="2800" b="1" dirty="0" err="1">
                <a:solidFill>
                  <a:srgbClr val="FF0000"/>
                </a:solidFill>
              </a:rPr>
              <a:t>where</a:t>
            </a:r>
            <a:r>
              <a:rPr lang="fr-FR" sz="2800" dirty="0"/>
              <a:t> id = 2;</a:t>
            </a: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2" y="5096913"/>
            <a:ext cx="3114491" cy="1630458"/>
          </a:xfrm>
          <a:prstGeom prst="rect">
            <a:avLst/>
          </a:prstGeom>
        </p:spPr>
      </p:pic>
    </p:spTree>
    <p:extLst>
      <p:ext uri="{BB962C8B-B14F-4D97-AF65-F5344CB8AC3E}">
        <p14:creationId xmlns:p14="http://schemas.microsoft.com/office/powerpoint/2010/main" val="12161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55077" y="1323255"/>
            <a:ext cx="6318660" cy="2646878"/>
          </a:xfrm>
          <a:prstGeom prst="rect">
            <a:avLst/>
          </a:prstGeom>
          <a:noFill/>
        </p:spPr>
        <p:txBody>
          <a:bodyPr wrap="square" rtlCol="0">
            <a:spAutoFit/>
          </a:bodyPr>
          <a:lstStyle/>
          <a:p>
            <a:pPr algn="ctr"/>
            <a:r>
              <a:rPr lang="fr-FR" sz="16600" b="1" spc="50" dirty="0" smtClean="0">
                <a:ln w="28575" cmpd="sng">
                  <a:solidFill>
                    <a:srgbClr val="30353F"/>
                  </a:solidFill>
                  <a:prstDash val="solid"/>
                </a:ln>
                <a:solidFill>
                  <a:schemeClr val="bg2">
                    <a:lumMod val="75000"/>
                  </a:schemeClr>
                </a:solidFill>
                <a:effectLst>
                  <a:glow rad="38100">
                    <a:schemeClr val="accent1">
                      <a:alpha val="40000"/>
                    </a:schemeClr>
                  </a:glow>
                  <a:reflection blurRad="6350" stA="50000" endA="300" endPos="50000" dist="29997" dir="5400000" sy="-100000" algn="bl" rotWithShape="0"/>
                </a:effectLst>
              </a:rPr>
              <a:t>M</a:t>
            </a:r>
            <a:r>
              <a:rPr lang="fr-FR" sz="16600" b="1" spc="50" dirty="0" smtClean="0">
                <a:ln w="28575" cmpd="sng">
                  <a:solidFill>
                    <a:srgbClr val="30353F"/>
                  </a:solidFill>
                  <a:prstDash val="solid"/>
                </a:ln>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path path="circle">
                    <a:fillToRect l="50000" t="50000" r="50000" b="50000"/>
                  </a:path>
                  <a:tileRect/>
                </a:gradFill>
                <a:effectLst>
                  <a:glow rad="38100">
                    <a:schemeClr val="accent1">
                      <a:alpha val="40000"/>
                    </a:schemeClr>
                  </a:glow>
                  <a:reflection blurRad="6350" stA="50000" endA="300" endPos="50000" dist="29997" dir="5400000" sy="-100000" algn="bl" rotWithShape="0"/>
                </a:effectLst>
              </a:rPr>
              <a:t>erci !</a:t>
            </a:r>
          </a:p>
        </p:txBody>
      </p:sp>
    </p:spTree>
    <p:extLst>
      <p:ext uri="{BB962C8B-B14F-4D97-AF65-F5344CB8AC3E}">
        <p14:creationId xmlns:p14="http://schemas.microsoft.com/office/powerpoint/2010/main" val="243123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625" autoRev="1" fill="remove"/>
                                        <p:tgtEl>
                                          <p:spTgt spid="4"/>
                                        </p:tgtEl>
                                        <p:attrNameLst>
                                          <p:attrName>style.color</p:attrName>
                                        </p:attrNameLst>
                                      </p:cBhvr>
                                      <p:to>
                                        <a:schemeClr val="bg1"/>
                                      </p:to>
                                    </p:animClr>
                                    <p:animClr clrSpc="rgb" dir="cw">
                                      <p:cBhvr>
                                        <p:cTn id="7" dur="625" autoRev="1" fill="remove"/>
                                        <p:tgtEl>
                                          <p:spTgt spid="4"/>
                                        </p:tgtEl>
                                        <p:attrNameLst>
                                          <p:attrName>fillcolor</p:attrName>
                                        </p:attrNameLst>
                                      </p:cBhvr>
                                      <p:to>
                                        <a:schemeClr val="bg1"/>
                                      </p:to>
                                    </p:animClr>
                                    <p:set>
                                      <p:cBhvr>
                                        <p:cTn id="8" dur="625" autoRev="1" fill="remove"/>
                                        <p:tgtEl>
                                          <p:spTgt spid="4"/>
                                        </p:tgtEl>
                                        <p:attrNameLst>
                                          <p:attrName>fill.type</p:attrName>
                                        </p:attrNameLst>
                                      </p:cBhvr>
                                      <p:to>
                                        <p:strVal val="solid"/>
                                      </p:to>
                                    </p:set>
                                    <p:set>
                                      <p:cBhvr>
                                        <p:cTn id="9" dur="625"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387885" y="1426981"/>
            <a:ext cx="6667500" cy="4448175"/>
          </a:xfrm>
          <a:prstGeom prst="rect">
            <a:avLst/>
          </a:prstGeom>
        </p:spPr>
      </p:pic>
      <p:sp>
        <p:nvSpPr>
          <p:cNvPr id="5" name="Zone de texte 109"/>
          <p:cNvSpPr txBox="1"/>
          <p:nvPr/>
        </p:nvSpPr>
        <p:spPr>
          <a:xfrm>
            <a:off x="3592210" y="165381"/>
            <a:ext cx="4667945" cy="492443"/>
          </a:xfrm>
          <a:prstGeom prst="rect">
            <a:avLst/>
          </a:prstGeom>
          <a:noFill/>
        </p:spPr>
        <p:txBody>
          <a:bodyPr wrap="none" lIns="0" tIns="0" rIns="0" bIns="0" rtlCol="0">
            <a:spAutoFit/>
          </a:bodyPr>
          <a:lstStyle/>
          <a:p>
            <a:pPr algn="ctr">
              <a:tabLst>
                <a:tab pos="347663" algn="l"/>
              </a:tabLst>
            </a:pPr>
            <a:r>
              <a:rPr lang="fr-FR" sz="3200" b="1" noProof="1">
                <a:solidFill>
                  <a:srgbClr val="30353F"/>
                </a:solidFill>
                <a:latin typeface="+mj-lt"/>
              </a:rPr>
              <a:t>1- C’est quoi un SGBD ?</a:t>
            </a:r>
          </a:p>
        </p:txBody>
      </p:sp>
      <p:sp>
        <p:nvSpPr>
          <p:cNvPr id="7" name="ZoneTexte 6"/>
          <p:cNvSpPr txBox="1"/>
          <p:nvPr/>
        </p:nvSpPr>
        <p:spPr>
          <a:xfrm>
            <a:off x="822960" y="1492295"/>
            <a:ext cx="3866606" cy="3667533"/>
          </a:xfrm>
          <a:prstGeom prst="rect">
            <a:avLst/>
          </a:prstGeom>
          <a:noFill/>
        </p:spPr>
        <p:txBody>
          <a:bodyPr wrap="square" rtlCol="0">
            <a:spAutoFit/>
          </a:bodyPr>
          <a:lstStyle/>
          <a:p>
            <a:r>
              <a:rPr lang="fr-FR" sz="2800" dirty="0"/>
              <a:t>Un système de gestion de base de données (SGBD) est un logiciel système permettant aux utilisateurs et programmeurs de créer et de gérer des bases de données.</a:t>
            </a:r>
          </a:p>
        </p:txBody>
      </p:sp>
    </p:spTree>
    <p:extLst>
      <p:ext uri="{BB962C8B-B14F-4D97-AF65-F5344CB8AC3E}">
        <p14:creationId xmlns:p14="http://schemas.microsoft.com/office/powerpoint/2010/main" val="56121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2483734" y="204569"/>
            <a:ext cx="6884898" cy="492443"/>
          </a:xfrm>
          <a:prstGeom prst="rect">
            <a:avLst/>
          </a:prstGeom>
          <a:noFill/>
        </p:spPr>
        <p:txBody>
          <a:bodyPr wrap="none" lIns="0" tIns="0" rIns="0" bIns="0" rtlCol="0">
            <a:spAutoFit/>
          </a:bodyPr>
          <a:lstStyle/>
          <a:p>
            <a:pPr algn="ctr">
              <a:tabLst>
                <a:tab pos="347663" algn="l"/>
              </a:tabLst>
            </a:pPr>
            <a:r>
              <a:rPr lang="fr-FR" sz="3200" b="1" noProof="1">
                <a:solidFill>
                  <a:srgbClr val="30353F"/>
                </a:solidFill>
                <a:latin typeface="+mj-lt"/>
              </a:rPr>
              <a:t>2- C’est quoi un SGBD relationnel? </a:t>
            </a:r>
            <a:endParaRPr lang="fr-FR" sz="3200" b="1" noProof="1" smtClean="0">
              <a:solidFill>
                <a:srgbClr val="30353F"/>
              </a:solidFill>
              <a:latin typeface="+mj-lt"/>
            </a:endParaRPr>
          </a:p>
        </p:txBody>
      </p:sp>
      <p:pic>
        <p:nvPicPr>
          <p:cNvPr id="1026" name="Picture 2" descr="SGB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3223"/>
            <a:ext cx="6328108" cy="422175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7102226" y="2312126"/>
            <a:ext cx="4532811" cy="2677656"/>
          </a:xfrm>
          <a:prstGeom prst="rect">
            <a:avLst/>
          </a:prstGeom>
          <a:noFill/>
        </p:spPr>
        <p:txBody>
          <a:bodyPr wrap="square" rtlCol="0">
            <a:spAutoFit/>
          </a:bodyPr>
          <a:lstStyle/>
          <a:p>
            <a:r>
              <a:rPr lang="fr-FR" sz="2800" dirty="0"/>
              <a:t>Un système de gestion de base de données (SGBD) relationnel est un logiciel qui permet de manipuler le contenu des bases de données relationnelles.</a:t>
            </a:r>
          </a:p>
        </p:txBody>
      </p:sp>
    </p:spTree>
    <p:extLst>
      <p:ext uri="{BB962C8B-B14F-4D97-AF65-F5344CB8AC3E}">
        <p14:creationId xmlns:p14="http://schemas.microsoft.com/office/powerpoint/2010/main" val="22390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Access — Wikipé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154" y="1241705"/>
            <a:ext cx="3070951" cy="299929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stretch>
            <a:fillRect/>
          </a:stretch>
        </p:blipFill>
        <p:spPr>
          <a:xfrm>
            <a:off x="7810090" y="1562851"/>
            <a:ext cx="2371725" cy="1924050"/>
          </a:xfrm>
          <a:prstGeom prst="rect">
            <a:avLst/>
          </a:prstGeom>
        </p:spPr>
      </p:pic>
      <p:pic>
        <p:nvPicPr>
          <p:cNvPr id="6" name="Image 5"/>
          <p:cNvPicPr>
            <a:picLocks noChangeAspect="1"/>
          </p:cNvPicPr>
          <p:nvPr/>
        </p:nvPicPr>
        <p:blipFill>
          <a:blip r:embed="rId4"/>
          <a:stretch>
            <a:fillRect/>
          </a:stretch>
        </p:blipFill>
        <p:spPr>
          <a:xfrm>
            <a:off x="381000" y="4339350"/>
            <a:ext cx="3955869" cy="2047162"/>
          </a:xfrm>
          <a:prstGeom prst="rect">
            <a:avLst/>
          </a:prstGeom>
        </p:spPr>
      </p:pic>
      <p:pic>
        <p:nvPicPr>
          <p:cNvPr id="7" name="Image 6"/>
          <p:cNvPicPr>
            <a:picLocks noChangeAspect="1"/>
          </p:cNvPicPr>
          <p:nvPr/>
        </p:nvPicPr>
        <p:blipFill>
          <a:blip r:embed="rId5"/>
          <a:stretch>
            <a:fillRect/>
          </a:stretch>
        </p:blipFill>
        <p:spPr>
          <a:xfrm>
            <a:off x="5515246" y="4339350"/>
            <a:ext cx="5524500" cy="2133600"/>
          </a:xfrm>
          <a:prstGeom prst="rect">
            <a:avLst/>
          </a:prstGeom>
        </p:spPr>
      </p:pic>
      <p:sp>
        <p:nvSpPr>
          <p:cNvPr id="9" name="Zone de texte 109"/>
          <p:cNvSpPr txBox="1"/>
          <p:nvPr/>
        </p:nvSpPr>
        <p:spPr>
          <a:xfrm>
            <a:off x="4973997" y="204569"/>
            <a:ext cx="1904368" cy="492443"/>
          </a:xfrm>
          <a:prstGeom prst="rect">
            <a:avLst/>
          </a:prstGeom>
          <a:noFill/>
        </p:spPr>
        <p:txBody>
          <a:bodyPr wrap="none" lIns="0" tIns="0" rIns="0" bIns="0" rtlCol="0">
            <a:spAutoFit/>
          </a:bodyPr>
          <a:lstStyle/>
          <a:p>
            <a:pPr algn="ctr">
              <a:tabLst>
                <a:tab pos="347663" algn="l"/>
              </a:tabLst>
            </a:pPr>
            <a:r>
              <a:rPr lang="fr-FR" sz="3200" b="1" u="sng" noProof="1">
                <a:solidFill>
                  <a:srgbClr val="30353F"/>
                </a:solidFill>
                <a:latin typeface="+mj-lt"/>
              </a:rPr>
              <a:t>E</a:t>
            </a:r>
            <a:r>
              <a:rPr lang="fr-FR" sz="3200" b="1" u="sng" noProof="1" smtClean="0">
                <a:solidFill>
                  <a:srgbClr val="30353F"/>
                </a:solidFill>
                <a:latin typeface="+mj-lt"/>
              </a:rPr>
              <a:t>xemples</a:t>
            </a:r>
            <a:endParaRPr lang="fr-FR" sz="3200" b="1" u="sng" noProof="1">
              <a:solidFill>
                <a:srgbClr val="30353F"/>
              </a:solidFill>
              <a:latin typeface="+mj-lt"/>
            </a:endParaRPr>
          </a:p>
        </p:txBody>
      </p:sp>
    </p:spTree>
    <p:extLst>
      <p:ext uri="{BB962C8B-B14F-4D97-AF65-F5344CB8AC3E}">
        <p14:creationId xmlns:p14="http://schemas.microsoft.com/office/powerpoint/2010/main" val="307649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2105425" y="204569"/>
            <a:ext cx="7641515" cy="492443"/>
          </a:xfrm>
          <a:prstGeom prst="rect">
            <a:avLst/>
          </a:prstGeom>
          <a:noFill/>
        </p:spPr>
        <p:txBody>
          <a:bodyPr wrap="none" lIns="0" tIns="0" rIns="0" bIns="0" rtlCol="0">
            <a:spAutoFit/>
          </a:bodyPr>
          <a:lstStyle/>
          <a:p>
            <a:pPr algn="ctr">
              <a:tabLst>
                <a:tab pos="347663" algn="l"/>
              </a:tabLst>
            </a:pPr>
            <a:r>
              <a:rPr lang="fr-FR" sz="3200" b="1" noProof="1">
                <a:solidFill>
                  <a:srgbClr val="30353F"/>
                </a:solidFill>
                <a:latin typeface="+mj-lt"/>
              </a:rPr>
              <a:t>3- C’est quoi un SGBD non relationnel?</a:t>
            </a:r>
          </a:p>
        </p:txBody>
      </p:sp>
      <p:pic>
        <p:nvPicPr>
          <p:cNvPr id="4" name="Picture 2" descr="SGB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77" y="1321413"/>
            <a:ext cx="6328108" cy="422175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053944" y="1662574"/>
            <a:ext cx="4598125" cy="3539430"/>
          </a:xfrm>
          <a:prstGeom prst="rect">
            <a:avLst/>
          </a:prstGeom>
          <a:noFill/>
        </p:spPr>
        <p:txBody>
          <a:bodyPr wrap="square" rtlCol="0">
            <a:spAutoFit/>
          </a:bodyPr>
          <a:lstStyle/>
          <a:p>
            <a:r>
              <a:rPr lang="fr-FR" sz="2800" dirty="0"/>
              <a:t>Une base de données non relationnelle est une base de données qui n'utilise pas le schéma tabulaire sous forme de lignes et de colonnes présent dans la plupart des systèmes de base de données plus </a:t>
            </a:r>
            <a:r>
              <a:rPr lang="fr-FR" sz="2800" dirty="0" smtClean="0"/>
              <a:t>traditionnels.</a:t>
            </a:r>
            <a:endParaRPr lang="fr-FR" sz="2800" dirty="0"/>
          </a:p>
        </p:txBody>
      </p:sp>
    </p:spTree>
    <p:extLst>
      <p:ext uri="{BB962C8B-B14F-4D97-AF65-F5344CB8AC3E}">
        <p14:creationId xmlns:p14="http://schemas.microsoft.com/office/powerpoint/2010/main" val="3906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09"/>
          <p:cNvSpPr txBox="1"/>
          <p:nvPr/>
        </p:nvSpPr>
        <p:spPr>
          <a:xfrm>
            <a:off x="4928296" y="130375"/>
            <a:ext cx="1904368" cy="492443"/>
          </a:xfrm>
          <a:prstGeom prst="rect">
            <a:avLst/>
          </a:prstGeom>
          <a:noFill/>
        </p:spPr>
        <p:txBody>
          <a:bodyPr wrap="none" lIns="0" tIns="0" rIns="0" bIns="0" rtlCol="0">
            <a:spAutoFit/>
          </a:bodyPr>
          <a:lstStyle/>
          <a:p>
            <a:pPr algn="ctr">
              <a:tabLst>
                <a:tab pos="347663" algn="l"/>
              </a:tabLst>
            </a:pPr>
            <a:r>
              <a:rPr lang="fr-FR" sz="3200" b="1" u="sng" noProof="1">
                <a:solidFill>
                  <a:srgbClr val="30353F"/>
                </a:solidFill>
                <a:latin typeface="+mj-lt"/>
              </a:rPr>
              <a:t>E</a:t>
            </a:r>
            <a:r>
              <a:rPr lang="fr-FR" sz="3200" b="1" u="sng" noProof="1" smtClean="0">
                <a:solidFill>
                  <a:srgbClr val="30353F"/>
                </a:solidFill>
                <a:latin typeface="+mj-lt"/>
              </a:rPr>
              <a:t>xemples</a:t>
            </a:r>
            <a:endParaRPr lang="fr-FR" sz="3200" b="1" u="sng" noProof="1">
              <a:solidFill>
                <a:srgbClr val="30353F"/>
              </a:solidFill>
              <a:latin typeface="+mj-lt"/>
            </a:endParaRPr>
          </a:p>
        </p:txBody>
      </p:sp>
      <p:pic>
        <p:nvPicPr>
          <p:cNvPr id="5" name="Image 4"/>
          <p:cNvPicPr>
            <a:picLocks noChangeAspect="1"/>
          </p:cNvPicPr>
          <p:nvPr/>
        </p:nvPicPr>
        <p:blipFill>
          <a:blip r:embed="rId2"/>
          <a:stretch>
            <a:fillRect/>
          </a:stretch>
        </p:blipFill>
        <p:spPr>
          <a:xfrm>
            <a:off x="344723" y="784742"/>
            <a:ext cx="3171825" cy="1438275"/>
          </a:xfrm>
          <a:prstGeom prst="rect">
            <a:avLst/>
          </a:prstGeom>
        </p:spPr>
      </p:pic>
      <p:pic>
        <p:nvPicPr>
          <p:cNvPr id="6" name="Image 5"/>
          <p:cNvPicPr>
            <a:picLocks noChangeAspect="1"/>
          </p:cNvPicPr>
          <p:nvPr/>
        </p:nvPicPr>
        <p:blipFill>
          <a:blip r:embed="rId3"/>
          <a:stretch>
            <a:fillRect/>
          </a:stretch>
        </p:blipFill>
        <p:spPr>
          <a:xfrm>
            <a:off x="4091998" y="657134"/>
            <a:ext cx="3028950" cy="1514475"/>
          </a:xfrm>
          <a:prstGeom prst="rect">
            <a:avLst/>
          </a:prstGeom>
        </p:spPr>
      </p:pic>
      <p:pic>
        <p:nvPicPr>
          <p:cNvPr id="9" name="Image 8"/>
          <p:cNvPicPr>
            <a:picLocks noChangeAspect="1"/>
          </p:cNvPicPr>
          <p:nvPr/>
        </p:nvPicPr>
        <p:blipFill>
          <a:blip r:embed="rId4"/>
          <a:stretch>
            <a:fillRect/>
          </a:stretch>
        </p:blipFill>
        <p:spPr>
          <a:xfrm>
            <a:off x="412980" y="2162084"/>
            <a:ext cx="3524250" cy="1762125"/>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2903187037"/>
              </p:ext>
            </p:extLst>
          </p:nvPr>
        </p:nvGraphicFramePr>
        <p:xfrm>
          <a:off x="4091998" y="3924209"/>
          <a:ext cx="4535412" cy="2741316"/>
        </p:xfrm>
        <a:graphic>
          <a:graphicData uri="http://schemas.openxmlformats.org/drawingml/2006/table">
            <a:tbl>
              <a:tblPr firstRow="1" bandRow="1">
                <a:tableStyleId>{5C22544A-7EE6-4342-B048-85BDC9FD1C3A}</a:tableStyleId>
              </a:tblPr>
              <a:tblGrid>
                <a:gridCol w="2267706">
                  <a:extLst>
                    <a:ext uri="{9D8B030D-6E8A-4147-A177-3AD203B41FA5}">
                      <a16:colId xmlns:a16="http://schemas.microsoft.com/office/drawing/2014/main" val="2269033766"/>
                    </a:ext>
                  </a:extLst>
                </a:gridCol>
                <a:gridCol w="2267706">
                  <a:extLst>
                    <a:ext uri="{9D8B030D-6E8A-4147-A177-3AD203B41FA5}">
                      <a16:colId xmlns:a16="http://schemas.microsoft.com/office/drawing/2014/main" val="616037443"/>
                    </a:ext>
                  </a:extLst>
                </a:gridCol>
              </a:tblGrid>
              <a:tr h="388259">
                <a:tc>
                  <a:txBody>
                    <a:bodyPr/>
                    <a:lstStyle/>
                    <a:p>
                      <a:pPr algn="ctr"/>
                      <a:r>
                        <a:rPr lang="fr-FR" dirty="0" smtClean="0"/>
                        <a:t>Nom</a:t>
                      </a:r>
                      <a:endParaRPr lang="fr-FR" dirty="0"/>
                    </a:p>
                  </a:txBody>
                  <a:tcPr/>
                </a:tc>
                <a:tc>
                  <a:txBody>
                    <a:bodyPr/>
                    <a:lstStyle/>
                    <a:p>
                      <a:pPr algn="ctr"/>
                      <a:r>
                        <a:rPr lang="fr-FR" dirty="0" smtClean="0"/>
                        <a:t>Type</a:t>
                      </a:r>
                      <a:r>
                        <a:rPr lang="fr-FR" baseline="0" dirty="0" smtClean="0"/>
                        <a:t> </a:t>
                      </a:r>
                      <a:endParaRPr lang="fr-FR" dirty="0"/>
                    </a:p>
                  </a:txBody>
                  <a:tcPr/>
                </a:tc>
                <a:extLst>
                  <a:ext uri="{0D108BD9-81ED-4DB2-BD59-A6C34878D82A}">
                    <a16:rowId xmlns:a16="http://schemas.microsoft.com/office/drawing/2014/main" val="3761853060"/>
                  </a:ext>
                </a:extLst>
              </a:tr>
              <a:tr h="388259">
                <a:tc>
                  <a:txBody>
                    <a:bodyPr/>
                    <a:lstStyle/>
                    <a:p>
                      <a:r>
                        <a:rPr lang="fr-FR" b="1" dirty="0" err="1" smtClean="0"/>
                        <a:t>OrientDB</a:t>
                      </a:r>
                      <a:endParaRPr lang="fr-FR" b="1" dirty="0"/>
                    </a:p>
                  </a:txBody>
                  <a:tcPr/>
                </a:tc>
                <a:tc>
                  <a:txBody>
                    <a:bodyPr/>
                    <a:lstStyle/>
                    <a:p>
                      <a:r>
                        <a:rPr lang="fr-FR" b="1" dirty="0" smtClean="0"/>
                        <a:t>orienté documents</a:t>
                      </a:r>
                      <a:endParaRPr lang="fr-FR" b="1" dirty="0"/>
                    </a:p>
                  </a:txBody>
                  <a:tcPr/>
                </a:tc>
                <a:extLst>
                  <a:ext uri="{0D108BD9-81ED-4DB2-BD59-A6C34878D82A}">
                    <a16:rowId xmlns:a16="http://schemas.microsoft.com/office/drawing/2014/main" val="2762956403"/>
                  </a:ext>
                </a:extLst>
              </a:tr>
              <a:tr h="388259">
                <a:tc>
                  <a:txBody>
                    <a:bodyPr/>
                    <a:lstStyle/>
                    <a:p>
                      <a:r>
                        <a:rPr lang="fr-FR" b="1" dirty="0" err="1" smtClean="0"/>
                        <a:t>CouchDB</a:t>
                      </a:r>
                      <a:r>
                        <a:rPr lang="fr-FR" b="1" dirty="0" smtClean="0"/>
                        <a:t> </a:t>
                      </a:r>
                      <a:endParaRPr lang="fr-FR" b="1" dirty="0"/>
                    </a:p>
                  </a:txBody>
                  <a:tcPr/>
                </a:tc>
                <a:tc>
                  <a:txBody>
                    <a:bodyPr/>
                    <a:lstStyle/>
                    <a:p>
                      <a:r>
                        <a:rPr lang="fr-FR" b="1" dirty="0" smtClean="0"/>
                        <a:t>orienté documents</a:t>
                      </a:r>
                      <a:endParaRPr lang="fr-FR" b="1" dirty="0"/>
                    </a:p>
                  </a:txBody>
                  <a:tcPr/>
                </a:tc>
                <a:extLst>
                  <a:ext uri="{0D108BD9-81ED-4DB2-BD59-A6C34878D82A}">
                    <a16:rowId xmlns:a16="http://schemas.microsoft.com/office/drawing/2014/main" val="3916031059"/>
                  </a:ext>
                </a:extLst>
              </a:tr>
              <a:tr h="388259">
                <a:tc>
                  <a:txBody>
                    <a:bodyPr/>
                    <a:lstStyle/>
                    <a:p>
                      <a:r>
                        <a:rPr lang="fr-FR" b="1" dirty="0" err="1" smtClean="0"/>
                        <a:t>Infinite</a:t>
                      </a:r>
                      <a:r>
                        <a:rPr lang="fr-FR" b="1" dirty="0" smtClean="0"/>
                        <a:t> Graph</a:t>
                      </a:r>
                      <a:endParaRPr lang="fr-FR"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Orienté Graph</a:t>
                      </a:r>
                    </a:p>
                  </a:txBody>
                  <a:tcPr/>
                </a:tc>
                <a:extLst>
                  <a:ext uri="{0D108BD9-81ED-4DB2-BD59-A6C34878D82A}">
                    <a16:rowId xmlns:a16="http://schemas.microsoft.com/office/drawing/2014/main" val="3538716357"/>
                  </a:ext>
                </a:extLst>
              </a:tr>
              <a:tr h="388259">
                <a:tc>
                  <a:txBody>
                    <a:bodyPr/>
                    <a:lstStyle/>
                    <a:p>
                      <a:r>
                        <a:rPr lang="fr-FR" b="1" dirty="0" err="1" smtClean="0"/>
                        <a:t>MongoDB</a:t>
                      </a:r>
                      <a:endParaRPr lang="fr-FR" b="1" dirty="0"/>
                    </a:p>
                  </a:txBody>
                  <a:tcPr/>
                </a:tc>
                <a:tc>
                  <a:txBody>
                    <a:bodyPr/>
                    <a:lstStyle/>
                    <a:p>
                      <a:r>
                        <a:rPr lang="fr-FR" b="1" dirty="0" smtClean="0"/>
                        <a:t>orienté documents</a:t>
                      </a:r>
                      <a:endParaRPr lang="fr-FR" b="1" dirty="0"/>
                    </a:p>
                  </a:txBody>
                  <a:tcPr/>
                </a:tc>
                <a:extLst>
                  <a:ext uri="{0D108BD9-81ED-4DB2-BD59-A6C34878D82A}">
                    <a16:rowId xmlns:a16="http://schemas.microsoft.com/office/drawing/2014/main" val="1407024955"/>
                  </a:ext>
                </a:extLst>
              </a:tr>
              <a:tr h="411762">
                <a:tc>
                  <a:txBody>
                    <a:bodyPr/>
                    <a:lstStyle/>
                    <a:p>
                      <a:r>
                        <a:rPr lang="fr-FR" b="1" dirty="0" smtClean="0"/>
                        <a:t>Apache Cassandra</a:t>
                      </a:r>
                      <a:endParaRPr lang="fr-FR" b="1" dirty="0"/>
                    </a:p>
                  </a:txBody>
                  <a:tcPr/>
                </a:tc>
                <a:tc>
                  <a:txBody>
                    <a:bodyPr/>
                    <a:lstStyle/>
                    <a:p>
                      <a:r>
                        <a:rPr lang="fr-FR" b="1" dirty="0" smtClean="0"/>
                        <a:t>Orientées colonnes</a:t>
                      </a:r>
                      <a:endParaRPr lang="fr-FR" b="1" dirty="0"/>
                    </a:p>
                  </a:txBody>
                  <a:tcPr/>
                </a:tc>
                <a:extLst>
                  <a:ext uri="{0D108BD9-81ED-4DB2-BD59-A6C34878D82A}">
                    <a16:rowId xmlns:a16="http://schemas.microsoft.com/office/drawing/2014/main" val="4073576018"/>
                  </a:ext>
                </a:extLst>
              </a:tr>
              <a:tr h="388259">
                <a:tc>
                  <a:txBody>
                    <a:bodyPr/>
                    <a:lstStyle/>
                    <a:p>
                      <a:r>
                        <a:rPr lang="fr-FR" b="1" dirty="0" smtClean="0"/>
                        <a:t>Redis</a:t>
                      </a:r>
                      <a:endParaRPr lang="fr-FR" b="1" dirty="0"/>
                    </a:p>
                  </a:txBody>
                  <a:tcPr/>
                </a:tc>
                <a:tc>
                  <a:txBody>
                    <a:bodyPr/>
                    <a:lstStyle/>
                    <a:p>
                      <a:r>
                        <a:rPr lang="fr-FR" b="1" dirty="0" smtClean="0"/>
                        <a:t>Base clé-valeur</a:t>
                      </a:r>
                      <a:endParaRPr lang="fr-FR" b="1" dirty="0"/>
                    </a:p>
                  </a:txBody>
                  <a:tcPr/>
                </a:tc>
                <a:extLst>
                  <a:ext uri="{0D108BD9-81ED-4DB2-BD59-A6C34878D82A}">
                    <a16:rowId xmlns:a16="http://schemas.microsoft.com/office/drawing/2014/main" val="4171830941"/>
                  </a:ext>
                </a:extLst>
              </a:tr>
            </a:tbl>
          </a:graphicData>
        </a:graphic>
      </p:graphicFrame>
      <p:pic>
        <p:nvPicPr>
          <p:cNvPr id="7" name="Image 6"/>
          <p:cNvPicPr>
            <a:picLocks noChangeAspect="1"/>
          </p:cNvPicPr>
          <p:nvPr/>
        </p:nvPicPr>
        <p:blipFill>
          <a:blip r:embed="rId5"/>
          <a:stretch>
            <a:fillRect/>
          </a:stretch>
        </p:blipFill>
        <p:spPr>
          <a:xfrm>
            <a:off x="7467600" y="1022866"/>
            <a:ext cx="4724400" cy="962025"/>
          </a:xfrm>
          <a:prstGeom prst="rect">
            <a:avLst/>
          </a:prstGeom>
        </p:spPr>
      </p:pic>
      <p:pic>
        <p:nvPicPr>
          <p:cNvPr id="11" name="Image 10"/>
          <p:cNvPicPr>
            <a:picLocks noChangeAspect="1"/>
          </p:cNvPicPr>
          <p:nvPr/>
        </p:nvPicPr>
        <p:blipFill>
          <a:blip r:embed="rId6"/>
          <a:stretch>
            <a:fillRect/>
          </a:stretch>
        </p:blipFill>
        <p:spPr>
          <a:xfrm>
            <a:off x="7694816" y="2424021"/>
            <a:ext cx="3705225" cy="1238250"/>
          </a:xfrm>
          <a:prstGeom prst="rect">
            <a:avLst/>
          </a:prstGeom>
        </p:spPr>
      </p:pic>
      <p:pic>
        <p:nvPicPr>
          <p:cNvPr id="12" name="Image 11"/>
          <p:cNvPicPr>
            <a:picLocks noChangeAspect="1"/>
          </p:cNvPicPr>
          <p:nvPr/>
        </p:nvPicPr>
        <p:blipFill>
          <a:blip r:embed="rId7"/>
          <a:stretch>
            <a:fillRect/>
          </a:stretch>
        </p:blipFill>
        <p:spPr>
          <a:xfrm>
            <a:off x="4511098" y="2008494"/>
            <a:ext cx="2609850" cy="1752600"/>
          </a:xfrm>
          <a:prstGeom prst="rect">
            <a:avLst/>
          </a:prstGeom>
        </p:spPr>
      </p:pic>
    </p:spTree>
    <p:extLst>
      <p:ext uri="{BB962C8B-B14F-4D97-AF65-F5344CB8AC3E}">
        <p14:creationId xmlns:p14="http://schemas.microsoft.com/office/powerpoint/2010/main" val="149981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984885"/>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4- Quelle est la différence entre SGBD relationnel et SGBD non relationnel?</a:t>
            </a:r>
          </a:p>
        </p:txBody>
      </p:sp>
      <p:sp>
        <p:nvSpPr>
          <p:cNvPr id="4" name="ZoneTexte 3"/>
          <p:cNvSpPr txBox="1"/>
          <p:nvPr/>
        </p:nvSpPr>
        <p:spPr>
          <a:xfrm>
            <a:off x="1211003" y="1892192"/>
            <a:ext cx="8537345" cy="2677656"/>
          </a:xfrm>
          <a:prstGeom prst="rect">
            <a:avLst/>
          </a:prstGeom>
          <a:noFill/>
        </p:spPr>
        <p:txBody>
          <a:bodyPr wrap="square" rtlCol="0">
            <a:spAutoFit/>
          </a:bodyPr>
          <a:lstStyle/>
          <a:p>
            <a:r>
              <a:rPr lang="fr-FR" sz="2800" dirty="0"/>
              <a:t>La différence qui existe entre une base de données relationnelle et une base de données non relationnelle est la </a:t>
            </a:r>
            <a:r>
              <a:rPr lang="fr-FR" sz="2800" b="1" dirty="0"/>
              <a:t>façon de stocker</a:t>
            </a:r>
            <a:r>
              <a:rPr lang="fr-FR" sz="2800" dirty="0"/>
              <a:t>. L'une stocke les données dans des tables tandis que l'autre les stockent au </a:t>
            </a:r>
            <a:r>
              <a:rPr lang="fr-FR" sz="2800" b="1" dirty="0"/>
              <a:t>format</a:t>
            </a:r>
            <a:r>
              <a:rPr lang="fr-FR" sz="2800" dirty="0"/>
              <a:t> </a:t>
            </a:r>
            <a:r>
              <a:rPr lang="fr-FR" sz="2800" b="1" dirty="0"/>
              <a:t>clé-valeur</a:t>
            </a:r>
            <a:r>
              <a:rPr lang="fr-FR" sz="2800" dirty="0"/>
              <a:t> de manière à stocker davantage en termes de quantité.</a:t>
            </a:r>
          </a:p>
        </p:txBody>
      </p:sp>
    </p:spTree>
    <p:extLst>
      <p:ext uri="{BB962C8B-B14F-4D97-AF65-F5344CB8AC3E}">
        <p14:creationId xmlns:p14="http://schemas.microsoft.com/office/powerpoint/2010/main" val="202568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109"/>
          <p:cNvSpPr txBox="1"/>
          <p:nvPr/>
        </p:nvSpPr>
        <p:spPr>
          <a:xfrm>
            <a:off x="1653988" y="123886"/>
            <a:ext cx="7651376" cy="492443"/>
          </a:xfrm>
          <a:prstGeom prst="rect">
            <a:avLst/>
          </a:prstGeom>
          <a:noFill/>
        </p:spPr>
        <p:txBody>
          <a:bodyPr wrap="square" lIns="0" tIns="0" rIns="0" bIns="0" rtlCol="0">
            <a:spAutoFit/>
          </a:bodyPr>
          <a:lstStyle/>
          <a:p>
            <a:pPr algn="ctr">
              <a:tabLst>
                <a:tab pos="347663" algn="l"/>
              </a:tabLst>
            </a:pPr>
            <a:r>
              <a:rPr lang="fr-FR" sz="3200" b="1" noProof="1">
                <a:solidFill>
                  <a:srgbClr val="30353F"/>
                </a:solidFill>
                <a:latin typeface="+mj-lt"/>
              </a:rPr>
              <a:t>5- C’est quoi une base de données ?</a:t>
            </a:r>
          </a:p>
        </p:txBody>
      </p:sp>
      <p:sp>
        <p:nvSpPr>
          <p:cNvPr id="4" name="ZoneTexte 3"/>
          <p:cNvSpPr txBox="1"/>
          <p:nvPr/>
        </p:nvSpPr>
        <p:spPr>
          <a:xfrm>
            <a:off x="1116106" y="1761564"/>
            <a:ext cx="5585140" cy="2677656"/>
          </a:xfrm>
          <a:prstGeom prst="rect">
            <a:avLst/>
          </a:prstGeom>
          <a:noFill/>
        </p:spPr>
        <p:txBody>
          <a:bodyPr wrap="square" rtlCol="0">
            <a:spAutoFit/>
          </a:bodyPr>
          <a:lstStyle/>
          <a:p>
            <a:r>
              <a:rPr lang="fr-FR" sz="2800" dirty="0"/>
              <a:t>Une base de données est un ensemble structuré et organisé permettant le stockage de grandes quantités d’informations afin d’en faciliter l’exploitation (ajout, mise à jour, recherche de données).</a:t>
            </a:r>
          </a:p>
        </p:txBody>
      </p:sp>
      <p:pic>
        <p:nvPicPr>
          <p:cNvPr id="6" name="Image 5"/>
          <p:cNvPicPr>
            <a:picLocks noChangeAspect="1"/>
          </p:cNvPicPr>
          <p:nvPr/>
        </p:nvPicPr>
        <p:blipFill>
          <a:blip r:embed="rId2">
            <a:duotone>
              <a:schemeClr val="accent3">
                <a:shade val="45000"/>
                <a:satMod val="135000"/>
              </a:schemeClr>
              <a:prstClr val="white"/>
            </a:duotone>
          </a:blip>
          <a:stretch>
            <a:fillRect/>
          </a:stretch>
        </p:blipFill>
        <p:spPr>
          <a:xfrm>
            <a:off x="6383511" y="2086694"/>
            <a:ext cx="5808489" cy="3049457"/>
          </a:xfrm>
          <a:prstGeom prst="rect">
            <a:avLst/>
          </a:prstGeom>
        </p:spPr>
      </p:pic>
    </p:spTree>
    <p:extLst>
      <p:ext uri="{BB962C8B-B14F-4D97-AF65-F5344CB8AC3E}">
        <p14:creationId xmlns:p14="http://schemas.microsoft.com/office/powerpoint/2010/main" val="24505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 calcmode="lin" valueType="num">
                                      <p:cBhvr>
                                        <p:cTn id="19" dur="500" fill="hold"/>
                                        <p:tgtEl>
                                          <p:spTgt spid="4"/>
                                        </p:tgtEl>
                                        <p:attrNameLst>
                                          <p:attrName>style.rotation</p:attrName>
                                        </p:attrNameLst>
                                      </p:cBhvr>
                                      <p:tavLst>
                                        <p:tav tm="0">
                                          <p:val>
                                            <p:fltVal val="90"/>
                                          </p:val>
                                        </p:tav>
                                        <p:tav tm="100000">
                                          <p:val>
                                            <p:fltVal val="0"/>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Thème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7542834_TF88930311" id="{3C9A0D3D-CCBF-49EA-B46C-8ADBCE79F63F}" vid="{35096C07-4F9C-486C-8464-3BC722619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guidée par les données, à partir de 24Slides</Template>
  <TotalTime>0</TotalTime>
  <Words>729</Words>
  <Application>Microsoft Office PowerPoint</Application>
  <PresentationFormat>Grand écran</PresentationFormat>
  <Paragraphs>111</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Century Gothic</vt:lpstr>
      <vt:lpstr>Segoe UI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2021-08-25T16:29:37Z</dcterms:created>
  <dcterms:modified xsi:type="dcterms:W3CDTF">2021-08-27T09:59:34Z</dcterms:modified>
</cp:coreProperties>
</file>