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4" r:id="rId3"/>
    <p:sldId id="303" r:id="rId4"/>
    <p:sldId id="305" r:id="rId5"/>
    <p:sldId id="307" r:id="rId6"/>
    <p:sldId id="309" r:id="rId7"/>
    <p:sldId id="310" r:id="rId8"/>
    <p:sldId id="308" r:id="rId9"/>
    <p:sldId id="301" r:id="rId10"/>
  </p:sldIdLst>
  <p:sldSz cx="9144000" cy="6858000" type="screen4x3"/>
  <p:notesSz cx="7099300" cy="10234613"/>
  <p:embeddedFontLs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1" autoAdjust="0"/>
    <p:restoredTop sz="90706" autoAdjust="0"/>
  </p:normalViewPr>
  <p:slideViewPr>
    <p:cSldViewPr>
      <p:cViewPr>
        <p:scale>
          <a:sx n="113" d="100"/>
          <a:sy n="113" d="100"/>
        </p:scale>
        <p:origin x="-162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1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6"/>
    </p:cViewPr>
  </p:sorterViewPr>
  <p:notesViewPr>
    <p:cSldViewPr>
      <p:cViewPr varScale="1">
        <p:scale>
          <a:sx n="87" d="100"/>
          <a:sy n="87" d="100"/>
        </p:scale>
        <p:origin x="264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0507" y="2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B397C3DE-5202-43C6-9884-759C309EA47C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2310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0507" y="9722310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B32E84CB-0F5B-4EB9-90DD-2599D9FE6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53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7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579F16DD-693B-4C24-88AC-508F1490D8AD}" type="datetimeFigureOut">
              <a:rPr lang="de-DE" smtClean="0"/>
              <a:pPr/>
              <a:t>10.05.2018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7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A0DC53D3-2EC4-4E5E-A0D6-E40BF5E54D4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79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((Nicht löschen: V27 Sonderform für Script))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D9BDC-F595-4926-8F9D-46490748FA5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9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81940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 algn="l">
              <a:defRPr b="1" smtClean="0"/>
            </a:lvl1pPr>
          </a:lstStyle>
          <a:p>
            <a:r>
              <a:rPr lang="de-DE" smtClean="0"/>
              <a:t>Titelmasterformat durch Klicken bearbeiten</a:t>
            </a:r>
            <a:endParaRPr lang="de-DE" dirty="0" smtClean="0"/>
          </a:p>
        </p:txBody>
      </p:sp>
      <p:pic>
        <p:nvPicPr>
          <p:cNvPr id="1026" name="Picture 2" descr="C:\Dokumente und Einstellungen\rendel\Eigene Dateien\vorlagen\02.logo\LogoRGB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00" y="257586"/>
            <a:ext cx="2745171" cy="666000"/>
          </a:xfrm>
          <a:prstGeom prst="rect">
            <a:avLst/>
          </a:prstGeom>
          <a:noFill/>
        </p:spPr>
      </p:pic>
      <p:pic>
        <p:nvPicPr>
          <p:cNvPr id="1027" name="Picture 3" descr="C:\Users\Toni\Desktop\RWTH Aachen Universit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57586"/>
            <a:ext cx="2468571" cy="66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472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8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28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 noProof="0" smtClean="0"/>
              <a:t>Diagramm durch Klicken auf Symbol hinzufügen</a:t>
            </a:r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9755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1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19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7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-36513" y="152400"/>
            <a:ext cx="1403351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 dirty="0" smtClean="0"/>
              <a:t>Prof. Dr. B. </a:t>
            </a:r>
            <a:r>
              <a:rPr lang="de-DE" sz="1000" b="1" dirty="0" err="1" smtClean="0"/>
              <a:t>Rumpe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Lehrstuhl für Software Engineering</a:t>
            </a:r>
          </a:p>
          <a:p>
            <a:pPr>
              <a:spcBef>
                <a:spcPct val="50000"/>
              </a:spcBef>
            </a:pPr>
            <a:r>
              <a:rPr lang="de-DE" sz="1000" dirty="0"/>
              <a:t>RWTH Aachen</a:t>
            </a:r>
          </a:p>
          <a:p>
            <a:pPr>
              <a:spcBef>
                <a:spcPct val="50000"/>
              </a:spcBef>
            </a:pPr>
            <a:r>
              <a:rPr lang="de-DE" sz="800" dirty="0"/>
              <a:t>Seite </a:t>
            </a:r>
            <a:fld id="{2CE07847-B605-4127-89DE-8BBE4C3EB877}" type="slidenum">
              <a:rPr lang="de-DE" sz="800"/>
              <a:pPr>
                <a:spcBef>
                  <a:spcPct val="50000"/>
                </a:spcBef>
              </a:pPr>
              <a:t>‹Nr.›</a:t>
            </a:fld>
            <a:endParaRPr lang="de-DE" sz="800" dirty="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403648" y="152400"/>
            <a:ext cx="0" cy="99060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331640" y="76200"/>
            <a:ext cx="0" cy="11430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9" name="Line 14"/>
          <p:cNvSpPr>
            <a:spLocks noChangeShapeType="1"/>
          </p:cNvSpPr>
          <p:nvPr userDrawn="1"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" name="Line 7"/>
          <p:cNvSpPr>
            <a:spLocks noChangeShapeType="1"/>
          </p:cNvSpPr>
          <p:nvPr userDrawn="1"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2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beddedMontiArc/CNNArchLa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2692896"/>
          </a:xfrm>
        </p:spPr>
        <p:txBody>
          <a:bodyPr anchor="t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dirty="0" smtClean="0"/>
              <a:t>Software Language</a:t>
            </a:r>
            <a:r>
              <a:rPr lang="en-US" dirty="0"/>
              <a:t> </a:t>
            </a:r>
            <a:r>
              <a:rPr lang="en-US" dirty="0" smtClean="0"/>
              <a:t>Engineering</a:t>
            </a:r>
            <a:br>
              <a:rPr lang="en-US" dirty="0" smtClean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Language Characteristics </a:t>
            </a:r>
            <a:br>
              <a:rPr lang="en-US" sz="2000" b="0" dirty="0" smtClean="0"/>
            </a:br>
            <a:r>
              <a:rPr lang="en-US" sz="2000" b="0" dirty="0" smtClean="0"/>
              <a:t>(“</a:t>
            </a:r>
            <a:r>
              <a:rPr lang="en-US" sz="2000" b="0" dirty="0" err="1" smtClean="0"/>
              <a:t>Steckbrief</a:t>
            </a:r>
            <a:r>
              <a:rPr lang="en-US" sz="2000" b="0" dirty="0" smtClean="0"/>
              <a:t>”) for</a:t>
            </a:r>
            <a:br>
              <a:rPr lang="en-US" sz="2000" b="0" dirty="0" smtClean="0"/>
            </a:br>
            <a:r>
              <a:rPr lang="en-US" sz="2000" b="0" dirty="0" err="1" smtClean="0"/>
              <a:t>CNNArch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/>
            </a:r>
            <a:br>
              <a:rPr lang="en-US" sz="2000" b="0" dirty="0"/>
            </a:br>
            <a:endParaRPr lang="en-US" sz="2000" b="0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219200" y="4724400"/>
            <a:ext cx="307532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/>
              <a:t>NN, NN, …</a:t>
            </a:r>
          </a:p>
          <a:p>
            <a:r>
              <a:rPr lang="en-US" sz="2000" dirty="0" smtClean="0"/>
              <a:t>Software Engineering</a:t>
            </a:r>
            <a:br>
              <a:rPr lang="en-US" sz="2000" dirty="0" smtClean="0"/>
            </a:br>
            <a:r>
              <a:rPr lang="en-US" sz="2000" dirty="0" smtClean="0"/>
              <a:t>RWTH Aachen University</a:t>
            </a:r>
          </a:p>
          <a:p>
            <a:endParaRPr lang="de-DE" sz="2000" dirty="0" smtClean="0"/>
          </a:p>
          <a:p>
            <a:r>
              <a:rPr lang="de-DE" sz="2000" dirty="0" smtClean="0"/>
              <a:t>http://www.se-rwth.de/</a:t>
            </a:r>
            <a:endParaRPr lang="de-DE" sz="2000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73025" y="6355616"/>
            <a:ext cx="917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/>
            <a:r>
              <a:rPr lang="en-US" sz="2000" dirty="0" err="1" smtClean="0">
                <a:solidFill>
                  <a:schemeClr val="folHlink"/>
                </a:solidFill>
              </a:rPr>
              <a:t>Farbe</a:t>
            </a:r>
            <a:r>
              <a:rPr lang="en-US" sz="2000" dirty="0" smtClean="0">
                <a:solidFill>
                  <a:schemeClr val="folHlink"/>
                </a:solidFill>
              </a:rPr>
              <a:t>!</a:t>
            </a:r>
            <a:endParaRPr lang="en-US" sz="2000" dirty="0">
              <a:solidFill>
                <a:schemeClr val="folHlink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342866"/>
            <a:ext cx="3145532" cy="195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Language/Tool at a </a:t>
            </a:r>
            <a:r>
              <a:rPr lang="de-DE" dirty="0" err="1"/>
              <a:t>Glance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		</a:t>
            </a:r>
            <a:r>
              <a:rPr lang="en-US" dirty="0" err="1" smtClean="0"/>
              <a:t>CNNArch</a:t>
            </a:r>
            <a:endParaRPr lang="en-US" dirty="0"/>
          </a:p>
          <a:p>
            <a:r>
              <a:rPr lang="en-US" dirty="0"/>
              <a:t>Developed by: 	</a:t>
            </a:r>
            <a:r>
              <a:rPr lang="en-US" dirty="0" smtClean="0"/>
              <a:t>Thomas </a:t>
            </a:r>
            <a:r>
              <a:rPr lang="en-US" dirty="0" err="1" smtClean="0"/>
              <a:t>Timmermanns</a:t>
            </a:r>
            <a:endParaRPr lang="en-US" dirty="0" smtClean="0"/>
          </a:p>
          <a:p>
            <a:r>
              <a:rPr lang="en-US" dirty="0" smtClean="0"/>
              <a:t>Based on: 		-</a:t>
            </a:r>
            <a:endParaRPr lang="en-US" dirty="0"/>
          </a:p>
          <a:p>
            <a:endParaRPr lang="en-US" dirty="0"/>
          </a:p>
          <a:p>
            <a:r>
              <a:rPr lang="en-US" dirty="0"/>
              <a:t>Purpose of the language / tool:</a:t>
            </a:r>
          </a:p>
          <a:p>
            <a:pPr lvl="1"/>
            <a:r>
              <a:rPr lang="en-US" dirty="0" smtClean="0"/>
              <a:t>Describes architectures of convolutional neural networks</a:t>
            </a:r>
          </a:p>
          <a:p>
            <a:pPr lvl="1"/>
            <a:r>
              <a:rPr lang="en-US" dirty="0" smtClean="0"/>
              <a:t>Designed as a implementation language for </a:t>
            </a:r>
            <a:r>
              <a:rPr lang="en-US" dirty="0" err="1" smtClean="0"/>
              <a:t>EmbeddedMontiArc</a:t>
            </a:r>
            <a:endParaRPr lang="en-US" dirty="0" smtClean="0"/>
          </a:p>
          <a:p>
            <a:pPr lvl="1"/>
            <a:r>
              <a:rPr lang="en-US" dirty="0" smtClean="0"/>
              <a:t>Supports strongly typed input and output ports,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omputes all math expressions and checks the validity of networks at model creation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Technical Briefing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found in: 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github.com/EmbeddedMontiArc/CNNArchLang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/>
              <a:t>accessible:	</a:t>
            </a:r>
            <a:r>
              <a:rPr lang="en-US" dirty="0" smtClean="0"/>
              <a:t>Yes</a:t>
            </a:r>
            <a:endParaRPr lang="en-US" dirty="0"/>
          </a:p>
          <a:p>
            <a:r>
              <a:rPr lang="en-US" dirty="0"/>
              <a:t>MC version:		</a:t>
            </a:r>
            <a:r>
              <a:rPr lang="en-US" dirty="0" smtClean="0"/>
              <a:t>4.5.4  </a:t>
            </a:r>
            <a:r>
              <a:rPr lang="en-US" dirty="0"/>
              <a:t>(on April, </a:t>
            </a:r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/>
              <a:t>, 18)</a:t>
            </a:r>
          </a:p>
          <a:p>
            <a:r>
              <a:rPr lang="en-US" dirty="0"/>
              <a:t>Uses:		</a:t>
            </a:r>
            <a:r>
              <a:rPr lang="en-US" dirty="0" err="1" smtClean="0"/>
              <a:t>MontiMath</a:t>
            </a:r>
            <a:r>
              <a:rPr lang="en-US" dirty="0" smtClean="0"/>
              <a:t>, common-</a:t>
            </a:r>
            <a:r>
              <a:rPr lang="en-US" dirty="0" err="1" smtClean="0"/>
              <a:t>monticar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Current state:</a:t>
            </a:r>
          </a:p>
          <a:p>
            <a:pPr lvl="1"/>
            <a:r>
              <a:rPr lang="en-US" dirty="0" smtClean="0"/>
              <a:t>Complete</a:t>
            </a:r>
          </a:p>
          <a:p>
            <a:pPr lvl="1"/>
            <a:r>
              <a:rPr lang="en-US" dirty="0" smtClean="0"/>
              <a:t>Additional tests necessary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44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Details (1: Syntax)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Grammars:		CNNArch.mc4</a:t>
            </a:r>
          </a:p>
          <a:p>
            <a:endParaRPr lang="en-US" sz="1800" dirty="0" smtClean="0"/>
          </a:p>
          <a:p>
            <a:r>
              <a:rPr lang="en-US" sz="1800" dirty="0" smtClean="0"/>
              <a:t>#of </a:t>
            </a:r>
            <a:r>
              <a:rPr lang="en-US" sz="1800" dirty="0" err="1" smtClean="0"/>
              <a:t>Nonterminals</a:t>
            </a:r>
            <a:r>
              <a:rPr lang="en-US" sz="1800" dirty="0" smtClean="0"/>
              <a:t>:	~21</a:t>
            </a:r>
          </a:p>
          <a:p>
            <a:r>
              <a:rPr lang="en-US" sz="1800" dirty="0" smtClean="0"/>
              <a:t>state of grammar:	stable</a:t>
            </a:r>
          </a:p>
          <a:p>
            <a:endParaRPr lang="en-US" sz="1800" dirty="0" smtClean="0"/>
          </a:p>
          <a:p>
            <a:r>
              <a:rPr lang="en-US" sz="1800" dirty="0" smtClean="0"/>
              <a:t>Most interesting </a:t>
            </a:r>
            <a:r>
              <a:rPr lang="en-US" sz="1800" dirty="0" err="1" smtClean="0"/>
              <a:t>nonterminals</a:t>
            </a:r>
            <a:r>
              <a:rPr lang="en-US" sz="1800" dirty="0" smtClean="0"/>
              <a:t>:   </a:t>
            </a:r>
            <a:r>
              <a:rPr lang="en-US" sz="1800" dirty="0" err="1" smtClean="0"/>
              <a:t>ArchitectureElement</a:t>
            </a:r>
            <a:r>
              <a:rPr lang="en-US" sz="1800" dirty="0" smtClean="0"/>
              <a:t>, </a:t>
            </a:r>
            <a:r>
              <a:rPr lang="en-US" sz="1800" dirty="0" err="1" smtClean="0"/>
              <a:t>ArchExpression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Comments:</a:t>
            </a:r>
          </a:p>
          <a:p>
            <a:pPr lvl="1"/>
            <a:r>
              <a:rPr lang="en-US" sz="1800" dirty="0" smtClean="0"/>
              <a:t>Extends </a:t>
            </a:r>
            <a:r>
              <a:rPr lang="en-US" sz="1800" dirty="0" err="1" smtClean="0"/>
              <a:t>MontiMath</a:t>
            </a:r>
            <a:r>
              <a:rPr lang="en-US" sz="1800" dirty="0" smtClean="0"/>
              <a:t> for mathematical expressions</a:t>
            </a:r>
          </a:p>
          <a:p>
            <a:pPr lvl="1"/>
            <a:r>
              <a:rPr lang="en-US" sz="1800" dirty="0" smtClean="0"/>
              <a:t>Uses explicit NEWLINETOKEN like </a:t>
            </a:r>
            <a:r>
              <a:rPr lang="en-US" sz="1800" dirty="0" err="1" smtClean="0"/>
              <a:t>EmbeddedMontiArc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93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Details (2: </a:t>
            </a:r>
            <a:r>
              <a:rPr lang="en-US" dirty="0" err="1" smtClean="0"/>
              <a:t>CoCo’s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#of coco’s:	             13 (with 34 error messages, 2 warnings)</a:t>
            </a:r>
          </a:p>
          <a:p>
            <a:r>
              <a:rPr lang="en-US" dirty="0"/>
              <a:t>s</a:t>
            </a:r>
            <a:r>
              <a:rPr lang="en-US" dirty="0" smtClean="0"/>
              <a:t>tate of coco:	stable</a:t>
            </a:r>
            <a:br>
              <a:rPr lang="en-US" dirty="0" smtClean="0"/>
            </a:br>
            <a:r>
              <a:rPr lang="en-US" dirty="0" smtClean="0"/>
              <a:t>			</a:t>
            </a:r>
          </a:p>
          <a:p>
            <a:r>
              <a:rPr lang="en-US" dirty="0" smtClean="0"/>
              <a:t>Cocos explained here:	not yet documented</a:t>
            </a:r>
          </a:p>
          <a:p>
            <a:endParaRPr lang="en-US" dirty="0" smtClean="0"/>
          </a:p>
          <a:p>
            <a:r>
              <a:rPr lang="en-US" dirty="0" err="1" smtClean="0"/>
              <a:t>Cocos</a:t>
            </a:r>
            <a:r>
              <a:rPr lang="en-US" dirty="0" smtClean="0"/>
              <a:t> implemented here:	./</a:t>
            </a:r>
            <a:r>
              <a:rPr lang="en-US" dirty="0" err="1" smtClean="0"/>
              <a:t>src</a:t>
            </a:r>
            <a:r>
              <a:rPr lang="en-US" dirty="0" smtClean="0"/>
              <a:t>/main/java/de/</a:t>
            </a:r>
            <a:r>
              <a:rPr lang="en-US" dirty="0" err="1" smtClean="0"/>
              <a:t>monticore</a:t>
            </a:r>
            <a:r>
              <a:rPr lang="en-US" dirty="0" smtClean="0"/>
              <a:t>/</a:t>
            </a:r>
            <a:r>
              <a:rPr lang="en-US" dirty="0" err="1" smtClean="0"/>
              <a:t>lang</a:t>
            </a:r>
            <a:r>
              <a:rPr lang="en-US" dirty="0" smtClean="0"/>
              <a:t>/</a:t>
            </a:r>
            <a:r>
              <a:rPr lang="en-US" dirty="0" err="1" smtClean="0"/>
              <a:t>monticar</a:t>
            </a:r>
            <a:r>
              <a:rPr lang="en-US" dirty="0" smtClean="0"/>
              <a:t>/</a:t>
            </a:r>
            <a:r>
              <a:rPr lang="en-US" dirty="0" err="1" smtClean="0"/>
              <a:t>cnnarch</a:t>
            </a:r>
            <a:r>
              <a:rPr lang="en-US" dirty="0" smtClean="0"/>
              <a:t>/_</a:t>
            </a:r>
            <a:r>
              <a:rPr lang="en-US" dirty="0" err="1" smtClean="0"/>
              <a:t>cocos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Comments:</a:t>
            </a:r>
          </a:p>
          <a:p>
            <a:pPr lvl="1"/>
            <a:r>
              <a:rPr lang="en-US" dirty="0" smtClean="0"/>
              <a:t>There are some </a:t>
            </a:r>
            <a:r>
              <a:rPr lang="en-US" dirty="0" err="1" smtClean="0"/>
              <a:t>cocos</a:t>
            </a:r>
            <a:r>
              <a:rPr lang="en-US" dirty="0" smtClean="0"/>
              <a:t> which can only applied after the complicated resolution method of </a:t>
            </a:r>
            <a:r>
              <a:rPr lang="en-US" i="1" dirty="0" err="1" smtClean="0"/>
              <a:t>ArchitectureSymbol</a:t>
            </a:r>
            <a:r>
              <a:rPr lang="en-US" i="1" dirty="0" smtClean="0"/>
              <a:t> </a:t>
            </a:r>
            <a:r>
              <a:rPr lang="en-US" dirty="0" smtClean="0"/>
              <a:t>was called</a:t>
            </a:r>
          </a:p>
          <a:p>
            <a:pPr lvl="1"/>
            <a:r>
              <a:rPr lang="en-US" dirty="0" smtClean="0"/>
              <a:t>There is one type of error (argument constraints) which is checked in the resolution method and not in a Coco</a:t>
            </a:r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CNNArchCocos</a:t>
            </a:r>
            <a:r>
              <a:rPr lang="en-US" dirty="0" smtClean="0"/>
              <a:t> checks all </a:t>
            </a:r>
            <a:r>
              <a:rPr lang="en-US" dirty="0" err="1" smtClean="0"/>
              <a:t>cocos</a:t>
            </a:r>
            <a:r>
              <a:rPr lang="en-US" dirty="0" smtClean="0"/>
              <a:t> and calls the resolution method automatically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6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Details (3: Symbols)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#of Symbol-creating </a:t>
            </a:r>
            <a:r>
              <a:rPr lang="en-US" sz="1600" dirty="0" err="1" smtClean="0"/>
              <a:t>nonterminals</a:t>
            </a:r>
            <a:r>
              <a:rPr lang="en-US" sz="1600" dirty="0" smtClean="0"/>
              <a:t>:	 18</a:t>
            </a:r>
          </a:p>
          <a:p>
            <a:r>
              <a:rPr lang="en-US" sz="1600" dirty="0" smtClean="0"/>
              <a:t>#of Symbol-Kinds:		 9  (+1 from </a:t>
            </a:r>
            <a:r>
              <a:rPr lang="en-US" sz="1600" dirty="0" err="1" smtClean="0"/>
              <a:t>MontiMath</a:t>
            </a:r>
            <a:r>
              <a:rPr lang="en-US" sz="1600" dirty="0" smtClean="0"/>
              <a:t>)</a:t>
            </a:r>
          </a:p>
          <a:p>
            <a:r>
              <a:rPr lang="en-US" sz="1600" u="sng" dirty="0" smtClean="0"/>
              <a:t>List of </a:t>
            </a:r>
            <a:r>
              <a:rPr lang="en-US" sz="1600" u="sng" dirty="0" err="1"/>
              <a:t>n</a:t>
            </a:r>
            <a:r>
              <a:rPr lang="en-US" sz="1600" u="sng" dirty="0" err="1" smtClean="0"/>
              <a:t>onterminals</a:t>
            </a:r>
            <a:r>
              <a:rPr lang="en-US" sz="1600" u="sng" dirty="0" smtClean="0"/>
              <a:t> creating symbols:	</a:t>
            </a:r>
            <a:r>
              <a:rPr lang="en-US" sz="1600" u="sng" dirty="0"/>
              <a:t> </a:t>
            </a:r>
            <a:r>
              <a:rPr lang="en-US" sz="1600" u="sng" dirty="0" smtClean="0"/>
              <a:t>          Symbol-Kind:</a:t>
            </a:r>
          </a:p>
          <a:p>
            <a:pPr lvl="1"/>
            <a:r>
              <a:rPr lang="en-US" sz="1600" dirty="0" err="1" smtClean="0"/>
              <a:t>CNNArchCompilationUnit</a:t>
            </a:r>
            <a:r>
              <a:rPr lang="en-US" sz="1600" dirty="0"/>
              <a:t> </a:t>
            </a:r>
            <a:r>
              <a:rPr lang="en-US" sz="1600" dirty="0" smtClean="0"/>
              <a:t>		           </a:t>
            </a:r>
            <a:r>
              <a:rPr lang="en-US" sz="1600" dirty="0" err="1" smtClean="0"/>
              <a:t>CNNArchCompilationUnitKind</a:t>
            </a:r>
            <a:endParaRPr lang="en-US" sz="1600" dirty="0" smtClean="0"/>
          </a:p>
          <a:p>
            <a:pPr lvl="1"/>
            <a:r>
              <a:rPr lang="en-US" sz="1600" dirty="0" smtClean="0"/>
              <a:t>Architecture				           </a:t>
            </a:r>
            <a:r>
              <a:rPr lang="en-US" sz="1600" dirty="0" err="1" smtClean="0"/>
              <a:t>ArchitectureKind</a:t>
            </a:r>
            <a:endParaRPr lang="en-US" sz="1600" dirty="0" smtClean="0"/>
          </a:p>
          <a:p>
            <a:pPr lvl="1"/>
            <a:r>
              <a:rPr lang="en-US" sz="1600" dirty="0" err="1" smtClean="0"/>
              <a:t>LayerParameter</a:t>
            </a:r>
            <a:r>
              <a:rPr lang="en-US" sz="1600" dirty="0" smtClean="0"/>
              <a:t>, </a:t>
            </a:r>
            <a:r>
              <a:rPr lang="en-US" sz="1600" dirty="0" err="1" smtClean="0"/>
              <a:t>ArchitectureParameter</a:t>
            </a:r>
            <a:r>
              <a:rPr lang="en-US" sz="1600" dirty="0" smtClean="0"/>
              <a:t>	           </a:t>
            </a:r>
            <a:r>
              <a:rPr lang="en-US" sz="1600" dirty="0" err="1" smtClean="0"/>
              <a:t>VariableKind</a:t>
            </a:r>
            <a:endParaRPr lang="en-US" sz="1600" dirty="0" smtClean="0"/>
          </a:p>
          <a:p>
            <a:pPr lvl="1"/>
            <a:r>
              <a:rPr lang="en-US" sz="1600" dirty="0" smtClean="0"/>
              <a:t>Layer</a:t>
            </a:r>
            <a:r>
              <a:rPr lang="en-US" sz="1600" dirty="0"/>
              <a:t>, </a:t>
            </a:r>
            <a:r>
              <a:rPr lang="en-US" sz="1600" dirty="0" err="1" smtClean="0"/>
              <a:t>IOElement</a:t>
            </a:r>
            <a:r>
              <a:rPr lang="en-US" sz="1600" dirty="0" smtClean="0"/>
              <a:t>, </a:t>
            </a:r>
            <a:r>
              <a:rPr lang="en-US" sz="1600" dirty="0" err="1" smtClean="0"/>
              <a:t>ArchBody</a:t>
            </a:r>
            <a:r>
              <a:rPr lang="en-US" sz="1600" dirty="0" smtClean="0"/>
              <a:t>, </a:t>
            </a:r>
          </a:p>
          <a:p>
            <a:pPr marL="457200" lvl="1" indent="0">
              <a:buNone/>
            </a:pPr>
            <a:r>
              <a:rPr lang="en-US" sz="1600" dirty="0" smtClean="0"/>
              <a:t>         </a:t>
            </a:r>
            <a:r>
              <a:rPr lang="en-US" sz="1600" dirty="0" err="1" smtClean="0"/>
              <a:t>ParallelBlock</a:t>
            </a:r>
            <a:r>
              <a:rPr lang="en-US" sz="1600" dirty="0" smtClean="0"/>
              <a:t>, </a:t>
            </a:r>
            <a:r>
              <a:rPr lang="en-US" sz="1600" dirty="0" err="1" smtClean="0"/>
              <a:t>ArrayAccesLayer</a:t>
            </a:r>
            <a:r>
              <a:rPr lang="en-US" sz="1600" dirty="0" smtClean="0"/>
              <a:t>                        </a:t>
            </a:r>
            <a:r>
              <a:rPr lang="en-US" sz="1600" dirty="0" smtClean="0"/>
              <a:t> </a:t>
            </a:r>
            <a:r>
              <a:rPr lang="en-US" sz="1600" dirty="0" err="1" smtClean="0"/>
              <a:t>ArchitetureElementKind</a:t>
            </a:r>
            <a:endParaRPr lang="en-US" sz="1600" dirty="0"/>
          </a:p>
          <a:p>
            <a:pPr lvl="1"/>
            <a:r>
              <a:rPr lang="en-US" sz="1600" dirty="0" err="1" smtClean="0"/>
              <a:t>LayerDeclaration</a:t>
            </a:r>
            <a:r>
              <a:rPr lang="en-US" sz="1600" dirty="0" smtClean="0"/>
              <a:t>			           </a:t>
            </a:r>
            <a:r>
              <a:rPr lang="en-US" sz="1600" dirty="0" err="1" smtClean="0"/>
              <a:t>LayerDeclarationKind</a:t>
            </a:r>
            <a:endParaRPr lang="en-US" sz="1600" dirty="0" smtClean="0"/>
          </a:p>
          <a:p>
            <a:pPr lvl="1"/>
            <a:r>
              <a:rPr lang="en-US" sz="1600" dirty="0" err="1" smtClean="0"/>
              <a:t>IODeclaration</a:t>
            </a:r>
            <a:r>
              <a:rPr lang="en-US" sz="1600" dirty="0" smtClean="0"/>
              <a:t>			           </a:t>
            </a:r>
            <a:r>
              <a:rPr lang="en-US" sz="1600" dirty="0" err="1" smtClean="0"/>
              <a:t>IODeclarationKind</a:t>
            </a:r>
            <a:endParaRPr lang="en-US" sz="1600" dirty="0" smtClean="0"/>
          </a:p>
          <a:p>
            <a:pPr lvl="1"/>
            <a:r>
              <a:rPr lang="en-US" sz="1600" dirty="0" err="1" smtClean="0"/>
              <a:t>ArchType</a:t>
            </a:r>
            <a:r>
              <a:rPr lang="en-US" sz="1600" dirty="0" smtClean="0"/>
              <a:t>				           </a:t>
            </a:r>
            <a:r>
              <a:rPr lang="en-US" sz="1600" dirty="0" err="1" smtClean="0"/>
              <a:t>ArchTypeKind</a:t>
            </a:r>
            <a:endParaRPr lang="en-US" sz="1600" dirty="0" smtClean="0"/>
          </a:p>
          <a:p>
            <a:pPr lvl="1"/>
            <a:r>
              <a:rPr lang="en-US" sz="1400" dirty="0" err="1" smtClean="0"/>
              <a:t>ArchParameterArgument</a:t>
            </a:r>
            <a:r>
              <a:rPr lang="en-US" sz="1400" dirty="0" smtClean="0"/>
              <a:t>, </a:t>
            </a:r>
            <a:r>
              <a:rPr lang="en-US" sz="1400" dirty="0" err="1" smtClean="0"/>
              <a:t>ArchSpecialArgument</a:t>
            </a:r>
            <a:r>
              <a:rPr lang="en-US" sz="1600" dirty="0"/>
              <a:t> </a:t>
            </a:r>
            <a:r>
              <a:rPr lang="en-US" sz="1600" dirty="0" smtClean="0"/>
              <a:t>	           </a:t>
            </a:r>
            <a:r>
              <a:rPr lang="en-US" sz="1600" dirty="0" err="1" smtClean="0"/>
              <a:t>ArgumentKind</a:t>
            </a:r>
            <a:endParaRPr lang="en-US" sz="1600" dirty="0" smtClean="0"/>
          </a:p>
          <a:p>
            <a:pPr lvl="1"/>
            <a:r>
              <a:rPr lang="en-US" sz="1600" dirty="0" err="1" smtClean="0"/>
              <a:t>ArchSimpleExpression</a:t>
            </a:r>
            <a:r>
              <a:rPr lang="en-US" sz="1600" dirty="0"/>
              <a:t>, </a:t>
            </a:r>
            <a:r>
              <a:rPr lang="en-US" sz="1600" dirty="0" err="1" smtClean="0"/>
              <a:t>ArchValueRange</a:t>
            </a:r>
            <a:r>
              <a:rPr lang="en-US" sz="1600" dirty="0" smtClean="0"/>
              <a:t>, </a:t>
            </a:r>
            <a:r>
              <a:rPr lang="en-US" sz="1600" dirty="0" smtClean="0"/>
              <a:t>		</a:t>
            </a:r>
          </a:p>
          <a:p>
            <a:pPr marL="457200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</a:t>
            </a:r>
            <a:r>
              <a:rPr lang="en-US" sz="1600" dirty="0" err="1" smtClean="0"/>
              <a:t>ArchParallelSequence</a:t>
            </a:r>
            <a:r>
              <a:rPr lang="en-US" sz="1600" dirty="0" smtClean="0"/>
              <a:t>	           </a:t>
            </a:r>
            <a:r>
              <a:rPr lang="en-US" sz="1600" dirty="0" smtClean="0"/>
              <a:t>	           </a:t>
            </a:r>
            <a:r>
              <a:rPr lang="en-US" sz="1600" dirty="0" err="1" smtClean="0"/>
              <a:t>ArchExpressionKind</a:t>
            </a:r>
            <a:endParaRPr lang="en-US" sz="1600" dirty="0" smtClean="0"/>
          </a:p>
          <a:p>
            <a:pPr lvl="1"/>
            <a:r>
              <a:rPr lang="en-US" sz="1600" dirty="0" err="1" smtClean="0"/>
              <a:t>TupleExpression</a:t>
            </a:r>
            <a:r>
              <a:rPr lang="en-US" sz="1600" dirty="0" smtClean="0"/>
              <a:t>			           </a:t>
            </a:r>
            <a:r>
              <a:rPr lang="en-US" sz="1600" dirty="0" err="1" smtClean="0"/>
              <a:t>MathExpressionSymbolKind</a:t>
            </a: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1600" dirty="0" smtClean="0"/>
              <a:t>Comments:</a:t>
            </a:r>
          </a:p>
          <a:p>
            <a:pPr lvl="1"/>
            <a:r>
              <a:rPr lang="en-US" sz="1600" dirty="0" smtClean="0"/>
              <a:t>Prefix “Arch” has no meaning</a:t>
            </a:r>
          </a:p>
        </p:txBody>
      </p:sp>
    </p:spTree>
    <p:extLst>
      <p:ext uri="{BB962C8B-B14F-4D97-AF65-F5344CB8AC3E}">
        <p14:creationId xmlns:p14="http://schemas.microsoft.com/office/powerpoint/2010/main" val="11654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Details (4: </a:t>
            </a:r>
            <a:r>
              <a:rPr lang="en-US" dirty="0"/>
              <a:t>Scopes)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#</a:t>
            </a:r>
            <a:r>
              <a:rPr lang="en-US" sz="1800" dirty="0"/>
              <a:t>of </a:t>
            </a:r>
            <a:r>
              <a:rPr lang="en-US" sz="1800" dirty="0" smtClean="0"/>
              <a:t>Scope-creating </a:t>
            </a:r>
            <a:r>
              <a:rPr lang="en-US" sz="1800" dirty="0" err="1" smtClean="0"/>
              <a:t>nonterminals</a:t>
            </a:r>
            <a:r>
              <a:rPr lang="en-US" sz="1800" dirty="0" smtClean="0"/>
              <a:t>:	9</a:t>
            </a:r>
          </a:p>
          <a:p>
            <a:r>
              <a:rPr lang="en-US" sz="1800" dirty="0" smtClean="0"/>
              <a:t>#of Scopes:				4</a:t>
            </a:r>
          </a:p>
          <a:p>
            <a:r>
              <a:rPr lang="en-US" sz="1800" u="sng" dirty="0" smtClean="0"/>
              <a:t>List of </a:t>
            </a:r>
            <a:r>
              <a:rPr lang="en-US" sz="1800" u="sng" dirty="0" err="1"/>
              <a:t>n</a:t>
            </a:r>
            <a:r>
              <a:rPr lang="en-US" sz="1800" u="sng" dirty="0" err="1" smtClean="0"/>
              <a:t>onterminals</a:t>
            </a:r>
            <a:r>
              <a:rPr lang="en-US" sz="1800" u="sng" dirty="0" smtClean="0"/>
              <a:t> with scopes:		Their function:</a:t>
            </a:r>
          </a:p>
          <a:p>
            <a:pPr lvl="1"/>
            <a:r>
              <a:rPr lang="en-US" sz="1800" dirty="0"/>
              <a:t>Artifact Scope			</a:t>
            </a:r>
            <a:r>
              <a:rPr lang="en-US" sz="1800" dirty="0" smtClean="0"/>
              <a:t> artifact name</a:t>
            </a:r>
          </a:p>
          <a:p>
            <a:pPr lvl="1"/>
            <a:r>
              <a:rPr lang="en-US" sz="1800" dirty="0" err="1" smtClean="0"/>
              <a:t>CNNArchCompilationUnit</a:t>
            </a:r>
            <a:r>
              <a:rPr lang="en-US" sz="1800" dirty="0" smtClean="0"/>
              <a:t>                     architecture + </a:t>
            </a:r>
            <a:r>
              <a:rPr lang="en-US" sz="1800" dirty="0" err="1" smtClean="0"/>
              <a:t>iodeclarations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                                                                      + architecture parameters</a:t>
            </a:r>
          </a:p>
          <a:p>
            <a:pPr lvl="1"/>
            <a:r>
              <a:rPr lang="en-US" sz="1800" dirty="0" smtClean="0"/>
              <a:t>Architecture Element                             arguments </a:t>
            </a:r>
            <a:r>
              <a:rPr lang="en-US" sz="1800" dirty="0" smtClean="0"/>
              <a:t>+ contained </a:t>
            </a:r>
            <a:r>
              <a:rPr lang="en-US" sz="1800" dirty="0" smtClean="0"/>
              <a:t>layers</a:t>
            </a:r>
          </a:p>
          <a:p>
            <a:pPr lvl="1"/>
            <a:r>
              <a:rPr lang="en-US" sz="1800" dirty="0" err="1" smtClean="0"/>
              <a:t>LayerDeclaration</a:t>
            </a:r>
            <a:r>
              <a:rPr lang="en-US" sz="1800" dirty="0" smtClean="0"/>
              <a:t>                                   layer </a:t>
            </a:r>
            <a:r>
              <a:rPr lang="en-US" sz="1800" dirty="0" smtClean="0"/>
              <a:t>parameters + body</a:t>
            </a:r>
          </a:p>
          <a:p>
            <a:pPr lvl="1"/>
            <a:r>
              <a:rPr lang="en-US" sz="1800" dirty="0" smtClean="0"/>
              <a:t>Architecture                                           </a:t>
            </a:r>
            <a:r>
              <a:rPr lang="en-US" sz="1800" dirty="0" smtClean="0"/>
              <a:t>layer </a:t>
            </a:r>
            <a:r>
              <a:rPr lang="en-US" sz="1800" dirty="0" smtClean="0"/>
              <a:t>declarations </a:t>
            </a:r>
          </a:p>
          <a:p>
            <a:pPr marL="457200" lvl="1" indent="0">
              <a:buNone/>
            </a:pPr>
            <a:r>
              <a:rPr lang="en-US" sz="1800" dirty="0" smtClean="0"/>
              <a:t>                                                                       + architecture </a:t>
            </a:r>
            <a:r>
              <a:rPr lang="en-US" sz="1800" dirty="0" smtClean="0"/>
              <a:t>body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1800" dirty="0" smtClean="0"/>
              <a:t>Comments:</a:t>
            </a:r>
            <a:endParaRPr lang="en-US" sz="1800" dirty="0"/>
          </a:p>
          <a:p>
            <a:pPr lvl="1"/>
            <a:r>
              <a:rPr lang="en-US" sz="1800" dirty="0" err="1" smtClean="0"/>
              <a:t>ArchitectureElement</a:t>
            </a:r>
            <a:r>
              <a:rPr lang="en-US" sz="1800" dirty="0" smtClean="0"/>
              <a:t> </a:t>
            </a:r>
            <a:r>
              <a:rPr lang="en-US" sz="1800" dirty="0" smtClean="0"/>
              <a:t>means all NTs which create </a:t>
            </a:r>
            <a:r>
              <a:rPr lang="en-US" sz="1800" dirty="0"/>
              <a:t>an </a:t>
            </a:r>
            <a:r>
              <a:rPr lang="en-US" sz="1800" dirty="0" err="1" smtClean="0"/>
              <a:t>ArchitectureElementSymbol</a:t>
            </a:r>
            <a:endParaRPr lang="en-US" sz="1800" dirty="0" smtClean="0"/>
          </a:p>
          <a:p>
            <a:pPr lvl="1"/>
            <a:r>
              <a:rPr lang="en-US" sz="1800" dirty="0" smtClean="0"/>
              <a:t>Note that the architecture symbol/scope has no name so that it can be easier integrated into </a:t>
            </a:r>
            <a:r>
              <a:rPr lang="en-US" sz="1800" dirty="0" err="1" smtClean="0"/>
              <a:t>EmbeddedMontiArc</a:t>
            </a:r>
            <a:r>
              <a:rPr lang="en-US" sz="1800" dirty="0" smtClean="0"/>
              <a:t> or any other language</a:t>
            </a:r>
          </a:p>
        </p:txBody>
      </p:sp>
    </p:spTree>
    <p:extLst>
      <p:ext uri="{BB962C8B-B14F-4D97-AF65-F5344CB8AC3E}">
        <p14:creationId xmlns:p14="http://schemas.microsoft.com/office/powerpoint/2010/main" val="29275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Backend: Functionality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functions are offered?</a:t>
            </a:r>
          </a:p>
          <a:p>
            <a:pPr lvl="1"/>
            <a:r>
              <a:rPr lang="en-US" dirty="0" smtClean="0"/>
              <a:t>Can be integrated into </a:t>
            </a:r>
            <a:r>
              <a:rPr lang="en-US" dirty="0" err="1" smtClean="0"/>
              <a:t>EmbeddedMontiArc</a:t>
            </a:r>
            <a:r>
              <a:rPr lang="en-US" dirty="0" smtClean="0"/>
              <a:t> (</a:t>
            </a:r>
            <a:r>
              <a:rPr lang="en-US" dirty="0" err="1" smtClean="0"/>
              <a:t>cocos</a:t>
            </a:r>
            <a:r>
              <a:rPr lang="en-US" dirty="0" smtClean="0"/>
              <a:t> only depend on the </a:t>
            </a:r>
            <a:r>
              <a:rPr lang="en-US" dirty="0" err="1" smtClean="0"/>
              <a:t>ArchitectureSymbol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One generator for neural networks:</a:t>
            </a:r>
          </a:p>
          <a:p>
            <a:pPr lvl="2"/>
            <a:r>
              <a:rPr lang="en-US" dirty="0" smtClean="0"/>
              <a:t>Python code for training</a:t>
            </a:r>
          </a:p>
          <a:p>
            <a:pPr lvl="2"/>
            <a:r>
              <a:rPr lang="en-US" dirty="0" smtClean="0"/>
              <a:t>C++ code for prediction/deployment</a:t>
            </a:r>
          </a:p>
          <a:p>
            <a:pPr lvl="2"/>
            <a:r>
              <a:rPr lang="en-US" dirty="0" smtClean="0"/>
              <a:t>Generated code requires </a:t>
            </a:r>
            <a:r>
              <a:rPr lang="en-US" dirty="0" err="1" smtClean="0"/>
              <a:t>MxNet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See </a:t>
            </a:r>
            <a:r>
              <a:rPr lang="en-US" dirty="0" smtClean="0"/>
              <a:t>thesis: Modeling Languages for Deep Learning based Cyber-Physical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Tools and Language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r>
              <a:rPr lang="en-US" dirty="0"/>
              <a:t> </a:t>
            </a:r>
            <a:r>
              <a:rPr lang="en-US" dirty="0" smtClean="0"/>
              <a:t>of the language/tool?</a:t>
            </a:r>
          </a:p>
          <a:p>
            <a:pPr lvl="1"/>
            <a:r>
              <a:rPr lang="en-US" dirty="0" smtClean="0"/>
              <a:t>Further testing and </a:t>
            </a:r>
            <a:r>
              <a:rPr lang="en-US" dirty="0" smtClean="0"/>
              <a:t>evaluation of the generator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02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.v28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SE-RW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itier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339933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339933"/>
        </a:folHlink>
      </a:clrScheme>
    </a:extraClrScheme>
    <a:extraClrScheme>
      <a:clrScheme name="Anzeige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C0C0C0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C0C0C0"/>
        </a:folHlink>
      </a:clrScheme>
    </a:extraClrScheme>
    <a:extraClrScheme>
      <a:clrScheme name="Druck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FFFFFF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FFFFFF"/>
        </a:folHlink>
      </a:clrScheme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22E36DC-98AF-4FA4-9BBA-94F6595BE5BB}">
  <we:reference id="wa104038830" version="1.0.0.3" store="de-DE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Bildschirmpräsentation (4:3)</PresentationFormat>
  <Paragraphs>98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SE.v28</vt:lpstr>
      <vt:lpstr>Software Language Engineering   Language Characteristics  (“Steckbrief”) for CNNArch  </vt:lpstr>
      <vt:lpstr>Language/Tool at a Glance </vt:lpstr>
      <vt:lpstr>Technical Briefing </vt:lpstr>
      <vt:lpstr>Language Details (1: Syntax)</vt:lpstr>
      <vt:lpstr>Language Details (2: CoCo’s)</vt:lpstr>
      <vt:lpstr>Language Details (3: Symbols)</vt:lpstr>
      <vt:lpstr>Language Details (4: Scopes)</vt:lpstr>
      <vt:lpstr>Backend: Functionality</vt:lpstr>
      <vt:lpstr>Plans for Tools and Language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Folienvorlage intern</dc:title>
  <dc:creator>SE-RWTH</dc:creator>
  <cp:lastModifiedBy>Thomas</cp:lastModifiedBy>
  <cp:revision>329</cp:revision>
  <cp:lastPrinted>2018-03-03T15:42:26Z</cp:lastPrinted>
  <dcterms:modified xsi:type="dcterms:W3CDTF">2018-05-10T18:55:11Z</dcterms:modified>
</cp:coreProperties>
</file>