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webextensions/taskpanes.xml" ContentType="application/vnd.ms-office.webextensiontaskpanes+xml"/>
  <Override PartName="/ppt/webextensions/webextension1.xml" ContentType="application/vnd.ms-office.webextension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8" r:id="rId1"/>
  </p:sldMasterIdLst>
  <p:notesMasterIdLst>
    <p:notesMasterId r:id="rId11"/>
  </p:notesMasterIdLst>
  <p:handoutMasterIdLst>
    <p:handoutMasterId r:id="rId12"/>
  </p:handoutMasterIdLst>
  <p:sldIdLst>
    <p:sldId id="256" r:id="rId2"/>
    <p:sldId id="304" r:id="rId3"/>
    <p:sldId id="303" r:id="rId4"/>
    <p:sldId id="305" r:id="rId5"/>
    <p:sldId id="307" r:id="rId6"/>
    <p:sldId id="309" r:id="rId7"/>
    <p:sldId id="310" r:id="rId8"/>
    <p:sldId id="308" r:id="rId9"/>
    <p:sldId id="301" r:id="rId10"/>
  </p:sldIdLst>
  <p:sldSz cx="9144000" cy="6858000" type="screen4x3"/>
  <p:notesSz cx="7099300" cy="10234613"/>
  <p:embeddedFontLst>
    <p:embeddedFont>
      <p:font typeface="Calibri" pitchFamily="34" charset="0"/>
      <p:regular r:id="rId13"/>
      <p:bold r:id="rId14"/>
      <p:italic r:id="rId15"/>
      <p:boldItalic r:id="rId16"/>
    </p:embeddedFont>
  </p:embeddedFont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31" autoAdjust="0"/>
    <p:restoredTop sz="90706" autoAdjust="0"/>
  </p:normalViewPr>
  <p:slideViewPr>
    <p:cSldViewPr>
      <p:cViewPr>
        <p:scale>
          <a:sx n="113" d="100"/>
          <a:sy n="113" d="100"/>
        </p:scale>
        <p:origin x="-1626" y="-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4175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36"/>
    </p:cViewPr>
  </p:sorterViewPr>
  <p:notesViewPr>
    <p:cSldViewPr>
      <p:cViewPr varScale="1">
        <p:scale>
          <a:sx n="87" d="100"/>
          <a:sy n="87" d="100"/>
        </p:scale>
        <p:origin x="2646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3077137" cy="512305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0507" y="2"/>
            <a:ext cx="3077137" cy="512305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r">
              <a:defRPr sz="1200"/>
            </a:lvl1pPr>
          </a:lstStyle>
          <a:p>
            <a:fld id="{B397C3DE-5202-43C6-9884-759C309EA47C}" type="datetimeFigureOut">
              <a:rPr lang="de-DE" smtClean="0"/>
              <a:t>11.04.2018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722310"/>
            <a:ext cx="3077137" cy="512305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0507" y="9722310"/>
            <a:ext cx="3077137" cy="512305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r">
              <a:defRPr sz="1200"/>
            </a:lvl1pPr>
          </a:lstStyle>
          <a:p>
            <a:fld id="{B32E84CB-0F5B-4EB9-90DD-2599D9FE6D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85353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297" y="0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r">
              <a:defRPr sz="1200"/>
            </a:lvl1pPr>
          </a:lstStyle>
          <a:p>
            <a:fld id="{579F16DD-693B-4C24-88AC-508F1490D8AD}" type="datetimeFigureOut">
              <a:rPr lang="de-DE" smtClean="0"/>
              <a:pPr/>
              <a:t>11.04.2018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68" tIns="47384" rIns="94768" bIns="47384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931" y="4861443"/>
            <a:ext cx="5679440" cy="4605576"/>
          </a:xfrm>
          <a:prstGeom prst="rect">
            <a:avLst/>
          </a:prstGeom>
        </p:spPr>
        <p:txBody>
          <a:bodyPr vert="horz" lIns="94768" tIns="47384" rIns="94768" bIns="47384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2" y="9721106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297" y="9721106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r">
              <a:defRPr sz="1200"/>
            </a:lvl1pPr>
          </a:lstStyle>
          <a:p>
            <a:fld id="{A0DC53D3-2EC4-4E5E-A0D6-E40BF5E54D41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179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((Nicht löschen: V27 Sonderform für Script))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FD9BDC-F595-4926-8F9D-46490748FA5E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884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5" name="Line 15"/>
          <p:cNvSpPr>
            <a:spLocks noChangeShapeType="1"/>
          </p:cNvSpPr>
          <p:nvPr/>
        </p:nvSpPr>
        <p:spPr bwMode="auto">
          <a:xfrm>
            <a:off x="0" y="1219200"/>
            <a:ext cx="9144000" cy="0"/>
          </a:xfrm>
          <a:prstGeom prst="line">
            <a:avLst/>
          </a:prstGeom>
          <a:noFill/>
          <a:ln w="12700">
            <a:solidFill>
              <a:schemeClr val="accent6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81936" name="Line 16"/>
          <p:cNvSpPr>
            <a:spLocks noChangeShapeType="1"/>
          </p:cNvSpPr>
          <p:nvPr/>
        </p:nvSpPr>
        <p:spPr bwMode="auto">
          <a:xfrm>
            <a:off x="0" y="1143000"/>
            <a:ext cx="9144000" cy="0"/>
          </a:xfrm>
          <a:prstGeom prst="line">
            <a:avLst/>
          </a:prstGeom>
          <a:noFill/>
          <a:ln w="12700">
            <a:solidFill>
              <a:schemeClr val="accent5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81939" name="Rectangle 19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3124200"/>
            <a:ext cx="6400800" cy="1219200"/>
          </a:xfrm>
        </p:spPr>
        <p:txBody>
          <a:bodyPr/>
          <a:lstStyle>
            <a:lvl1pPr marL="0" indent="0">
              <a:buFont typeface="Wingdings" pitchFamily="2" charset="2"/>
              <a:buNone/>
              <a:defRPr smtClean="0"/>
            </a:lvl1pPr>
          </a:lstStyle>
          <a:p>
            <a:r>
              <a:rPr lang="de-DE" smtClean="0"/>
              <a:t>Formatvorlage des Untertitelmasters durch Klicken bearbeiten</a:t>
            </a:r>
            <a:endParaRPr lang="de-DE" dirty="0" smtClean="0"/>
          </a:p>
        </p:txBody>
      </p:sp>
      <p:sp>
        <p:nvSpPr>
          <p:cNvPr id="81940" name="Rectangle 20"/>
          <p:cNvSpPr>
            <a:spLocks noGrp="1" noChangeArrowheads="1"/>
          </p:cNvSpPr>
          <p:nvPr>
            <p:ph type="ctrTitle"/>
          </p:nvPr>
        </p:nvSpPr>
        <p:spPr>
          <a:xfrm>
            <a:off x="1219200" y="1600200"/>
            <a:ext cx="7772400" cy="1143000"/>
          </a:xfrm>
        </p:spPr>
        <p:txBody>
          <a:bodyPr/>
          <a:lstStyle>
            <a:lvl1pPr algn="l">
              <a:defRPr b="1" smtClean="0"/>
            </a:lvl1pPr>
          </a:lstStyle>
          <a:p>
            <a:r>
              <a:rPr lang="de-DE" smtClean="0"/>
              <a:t>Titelmasterformat durch Klicken bearbeiten</a:t>
            </a:r>
            <a:endParaRPr lang="de-DE" dirty="0" smtClean="0"/>
          </a:p>
        </p:txBody>
      </p:sp>
      <p:pic>
        <p:nvPicPr>
          <p:cNvPr id="1026" name="Picture 2" descr="C:\Dokumente und Einstellungen\rendel\Eigene Dateien\vorlagen\02.logo\LogoRGB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400" y="257586"/>
            <a:ext cx="2745171" cy="666000"/>
          </a:xfrm>
          <a:prstGeom prst="rect">
            <a:avLst/>
          </a:prstGeom>
          <a:noFill/>
        </p:spPr>
      </p:pic>
      <p:pic>
        <p:nvPicPr>
          <p:cNvPr id="1027" name="Picture 3" descr="C:\Users\Toni\Desktop\RWTH Aachen University.bm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44208" y="257586"/>
            <a:ext cx="2468571" cy="666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84728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75570" y="230400"/>
            <a:ext cx="7560430" cy="83880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63200" y="1296000"/>
            <a:ext cx="8229600" cy="5410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22868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763200" y="1296000"/>
            <a:ext cx="4039200" cy="5410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953600" y="1296000"/>
            <a:ext cx="4039200" cy="541080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6281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Titel, Text und 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75570" y="228600"/>
            <a:ext cx="7560480" cy="8382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762000" y="1295400"/>
            <a:ext cx="4038600" cy="5410200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iagrammplatzhalter 3"/>
          <p:cNvSpPr>
            <a:spLocks noGrp="1"/>
          </p:cNvSpPr>
          <p:nvPr>
            <p:ph type="chart" sz="half" idx="2"/>
          </p:nvPr>
        </p:nvSpPr>
        <p:spPr>
          <a:xfrm>
            <a:off x="4953000" y="1295400"/>
            <a:ext cx="4038600" cy="5410200"/>
          </a:xfrm>
        </p:spPr>
        <p:txBody>
          <a:bodyPr/>
          <a:lstStyle/>
          <a:p>
            <a:pPr lvl="0"/>
            <a:r>
              <a:rPr lang="de-DE" noProof="0" smtClean="0"/>
              <a:t>Diagramm durch Klicken auf Symbol hinzufügen</a:t>
            </a:r>
            <a:endParaRPr lang="en-US" noProof="0" smtClean="0"/>
          </a:p>
        </p:txBody>
      </p:sp>
    </p:spTree>
    <p:extLst>
      <p:ext uri="{BB962C8B-B14F-4D97-AF65-F5344CB8AC3E}">
        <p14:creationId xmlns:p14="http://schemas.microsoft.com/office/powerpoint/2010/main" val="497551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el, 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75570" y="228600"/>
            <a:ext cx="7560480" cy="8382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762000" y="1295400"/>
            <a:ext cx="4038600" cy="5410200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953000" y="1295400"/>
            <a:ext cx="4038600" cy="5410200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53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75570" y="230400"/>
            <a:ext cx="7560430" cy="83880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6175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9193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179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25"/>
          <p:cNvSpPr txBox="1">
            <a:spLocks noChangeArrowheads="1"/>
          </p:cNvSpPr>
          <p:nvPr/>
        </p:nvSpPr>
        <p:spPr bwMode="auto">
          <a:xfrm>
            <a:off x="-36513" y="152400"/>
            <a:ext cx="1403351" cy="969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1000" b="1" dirty="0" smtClean="0"/>
              <a:t>Prof. Dr. B. </a:t>
            </a:r>
            <a:r>
              <a:rPr lang="de-DE" sz="1000" b="1" dirty="0" err="1" smtClean="0"/>
              <a:t>Rumpe</a:t>
            </a:r>
            <a:r>
              <a:rPr lang="de-DE" sz="1000" dirty="0"/>
              <a:t/>
            </a:r>
            <a:br>
              <a:rPr lang="de-DE" sz="1000" dirty="0"/>
            </a:br>
            <a:r>
              <a:rPr lang="de-DE" sz="1000" dirty="0"/>
              <a:t>Lehrstuhl für Software Engineering</a:t>
            </a:r>
          </a:p>
          <a:p>
            <a:pPr>
              <a:spcBef>
                <a:spcPct val="50000"/>
              </a:spcBef>
            </a:pPr>
            <a:r>
              <a:rPr lang="de-DE" sz="1000" dirty="0"/>
              <a:t>RWTH Aachen</a:t>
            </a:r>
          </a:p>
          <a:p>
            <a:pPr>
              <a:spcBef>
                <a:spcPct val="50000"/>
              </a:spcBef>
            </a:pPr>
            <a:r>
              <a:rPr lang="de-DE" sz="800" dirty="0"/>
              <a:t>Seite </a:t>
            </a:r>
            <a:fld id="{2CE07847-B605-4127-89DE-8BBE4C3EB877}" type="slidenum">
              <a:rPr lang="de-DE" sz="800"/>
              <a:pPr>
                <a:spcBef>
                  <a:spcPct val="50000"/>
                </a:spcBef>
              </a:pPr>
              <a:t>‹Nr.›</a:t>
            </a:fld>
            <a:endParaRPr lang="de-DE" sz="800" dirty="0"/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 flipV="1">
            <a:off x="1403648" y="152400"/>
            <a:ext cx="0" cy="990600"/>
          </a:xfrm>
          <a:prstGeom prst="line">
            <a:avLst/>
          </a:prstGeom>
          <a:noFill/>
          <a:ln w="12700">
            <a:solidFill>
              <a:schemeClr val="accent5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12" name="Line 14"/>
          <p:cNvSpPr>
            <a:spLocks noChangeShapeType="1"/>
          </p:cNvSpPr>
          <p:nvPr/>
        </p:nvSpPr>
        <p:spPr bwMode="auto">
          <a:xfrm>
            <a:off x="76200" y="1143000"/>
            <a:ext cx="9067800" cy="0"/>
          </a:xfrm>
          <a:prstGeom prst="line">
            <a:avLst/>
          </a:prstGeom>
          <a:noFill/>
          <a:ln w="12700">
            <a:solidFill>
              <a:schemeClr val="accent5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14" name="Line 7"/>
          <p:cNvSpPr>
            <a:spLocks noChangeShapeType="1"/>
          </p:cNvSpPr>
          <p:nvPr/>
        </p:nvSpPr>
        <p:spPr bwMode="auto">
          <a:xfrm>
            <a:off x="152400" y="1219200"/>
            <a:ext cx="8991600" cy="0"/>
          </a:xfrm>
          <a:prstGeom prst="line">
            <a:avLst/>
          </a:prstGeom>
          <a:noFill/>
          <a:ln w="12700">
            <a:solidFill>
              <a:schemeClr val="accent6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 flipV="1">
            <a:off x="1331640" y="76200"/>
            <a:ext cx="0" cy="1143000"/>
          </a:xfrm>
          <a:prstGeom prst="line">
            <a:avLst/>
          </a:prstGeom>
          <a:noFill/>
          <a:ln w="12700">
            <a:solidFill>
              <a:schemeClr val="accent6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16" name="Textplatzhalter 15"/>
          <p:cNvSpPr>
            <a:spLocks noGrp="1"/>
          </p:cNvSpPr>
          <p:nvPr>
            <p:ph type="body" idx="1"/>
          </p:nvPr>
        </p:nvSpPr>
        <p:spPr>
          <a:xfrm>
            <a:off x="763200" y="1296000"/>
            <a:ext cx="8229600" cy="541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17" name="Titelplatzhalter 16"/>
          <p:cNvSpPr>
            <a:spLocks noGrp="1"/>
          </p:cNvSpPr>
          <p:nvPr>
            <p:ph type="title"/>
          </p:nvPr>
        </p:nvSpPr>
        <p:spPr>
          <a:xfrm>
            <a:off x="1475656" y="230400"/>
            <a:ext cx="7560344" cy="838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13" name="Line 14"/>
          <p:cNvSpPr>
            <a:spLocks noChangeShapeType="1"/>
          </p:cNvSpPr>
          <p:nvPr/>
        </p:nvSpPr>
        <p:spPr bwMode="auto">
          <a:xfrm>
            <a:off x="76200" y="1143000"/>
            <a:ext cx="9067800" cy="0"/>
          </a:xfrm>
          <a:prstGeom prst="line">
            <a:avLst/>
          </a:prstGeom>
          <a:noFill/>
          <a:ln w="12700">
            <a:solidFill>
              <a:schemeClr val="accent5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18" name="Line 7"/>
          <p:cNvSpPr>
            <a:spLocks noChangeShapeType="1"/>
          </p:cNvSpPr>
          <p:nvPr/>
        </p:nvSpPr>
        <p:spPr bwMode="auto">
          <a:xfrm>
            <a:off x="152400" y="1219200"/>
            <a:ext cx="8991600" cy="0"/>
          </a:xfrm>
          <a:prstGeom prst="line">
            <a:avLst/>
          </a:prstGeom>
          <a:noFill/>
          <a:ln w="12700">
            <a:solidFill>
              <a:schemeClr val="accent6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19" name="Line 14"/>
          <p:cNvSpPr>
            <a:spLocks noChangeShapeType="1"/>
          </p:cNvSpPr>
          <p:nvPr userDrawn="1"/>
        </p:nvSpPr>
        <p:spPr bwMode="auto">
          <a:xfrm>
            <a:off x="76200" y="1143000"/>
            <a:ext cx="9067800" cy="0"/>
          </a:xfrm>
          <a:prstGeom prst="line">
            <a:avLst/>
          </a:prstGeom>
          <a:noFill/>
          <a:ln w="12700">
            <a:solidFill>
              <a:schemeClr val="accent5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20" name="Line 7"/>
          <p:cNvSpPr>
            <a:spLocks noChangeShapeType="1"/>
          </p:cNvSpPr>
          <p:nvPr userDrawn="1"/>
        </p:nvSpPr>
        <p:spPr bwMode="auto">
          <a:xfrm>
            <a:off x="152400" y="1219200"/>
            <a:ext cx="8991600" cy="0"/>
          </a:xfrm>
          <a:prstGeom prst="line">
            <a:avLst/>
          </a:prstGeom>
          <a:noFill/>
          <a:ln w="12700">
            <a:solidFill>
              <a:schemeClr val="accent6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8265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tx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tx1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mbeddedMontiArc/CNNArchLang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19200" y="1600200"/>
            <a:ext cx="7772400" cy="2692896"/>
          </a:xfrm>
        </p:spPr>
        <p:txBody>
          <a:bodyPr anchor="t">
            <a:normAutofit/>
          </a:bodyPr>
          <a:lstStyle/>
          <a:p>
            <a:pPr lvl="0">
              <a:spcBef>
                <a:spcPct val="20000"/>
              </a:spcBef>
            </a:pPr>
            <a:r>
              <a:rPr lang="en-US" dirty="0" smtClean="0"/>
              <a:t>Software Language</a:t>
            </a:r>
            <a:r>
              <a:rPr lang="en-US" dirty="0"/>
              <a:t> </a:t>
            </a:r>
            <a:r>
              <a:rPr lang="en-US" dirty="0" smtClean="0"/>
              <a:t>Engineering</a:t>
            </a:r>
            <a:br>
              <a:rPr lang="en-US" dirty="0" smtClean="0"/>
            </a:br>
            <a:r>
              <a:rPr lang="en-US" sz="2000" b="0" dirty="0"/>
              <a:t/>
            </a:r>
            <a:br>
              <a:rPr lang="en-US" sz="2000" b="0" dirty="0"/>
            </a:br>
            <a:r>
              <a:rPr lang="en-US" sz="2000" b="0" dirty="0" smtClean="0"/>
              <a:t/>
            </a:r>
            <a:br>
              <a:rPr lang="en-US" sz="2000" b="0" dirty="0" smtClean="0"/>
            </a:br>
            <a:r>
              <a:rPr lang="en-US" sz="2000" b="0" dirty="0" smtClean="0"/>
              <a:t>Language Characteristics </a:t>
            </a:r>
            <a:br>
              <a:rPr lang="en-US" sz="2000" b="0" dirty="0" smtClean="0"/>
            </a:br>
            <a:r>
              <a:rPr lang="en-US" sz="2000" b="0" dirty="0" smtClean="0"/>
              <a:t>(“</a:t>
            </a:r>
            <a:r>
              <a:rPr lang="en-US" sz="2000" b="0" dirty="0" err="1" smtClean="0"/>
              <a:t>Steckbrief</a:t>
            </a:r>
            <a:r>
              <a:rPr lang="en-US" sz="2000" b="0" dirty="0" smtClean="0"/>
              <a:t>”) for</a:t>
            </a:r>
            <a:br>
              <a:rPr lang="en-US" sz="2000" b="0" dirty="0" smtClean="0"/>
            </a:br>
            <a:r>
              <a:rPr lang="en-US" sz="2000" b="0" dirty="0" err="1" smtClean="0"/>
              <a:t>CNNArch</a:t>
            </a:r>
            <a:r>
              <a:rPr lang="en-US" sz="2000" b="0" dirty="0"/>
              <a:t/>
            </a:r>
            <a:br>
              <a:rPr lang="en-US" sz="2000" b="0" dirty="0"/>
            </a:br>
            <a:r>
              <a:rPr lang="en-US" sz="2000" b="0" dirty="0"/>
              <a:t/>
            </a:r>
            <a:br>
              <a:rPr lang="en-US" sz="2000" b="0" dirty="0"/>
            </a:br>
            <a:endParaRPr lang="en-US" sz="2000" b="0" dirty="0"/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1219200" y="4724400"/>
            <a:ext cx="3075329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2000" dirty="0"/>
              <a:t>NN, NN, …</a:t>
            </a:r>
          </a:p>
          <a:p>
            <a:r>
              <a:rPr lang="en-US" sz="2000" dirty="0" smtClean="0"/>
              <a:t>Software </a:t>
            </a:r>
            <a:r>
              <a:rPr lang="en-US" sz="2000" dirty="0" smtClean="0"/>
              <a:t>Engineering</a:t>
            </a:r>
            <a:br>
              <a:rPr lang="en-US" sz="2000" dirty="0" smtClean="0"/>
            </a:br>
            <a:r>
              <a:rPr lang="en-US" sz="2000" dirty="0" smtClean="0"/>
              <a:t>RWTH Aachen University</a:t>
            </a:r>
          </a:p>
          <a:p>
            <a:endParaRPr lang="de-DE" sz="2000" dirty="0" smtClean="0"/>
          </a:p>
          <a:p>
            <a:r>
              <a:rPr lang="de-DE" sz="2000" dirty="0" smtClean="0"/>
              <a:t>http://www.se-rwth.de/</a:t>
            </a:r>
            <a:endParaRPr lang="de-DE" sz="2000" dirty="0"/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73025" y="6355616"/>
            <a:ext cx="91757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algn="ctr"/>
            <a:r>
              <a:rPr lang="en-US" sz="2000" dirty="0" err="1" smtClean="0">
                <a:solidFill>
                  <a:schemeClr val="folHlink"/>
                </a:solidFill>
              </a:rPr>
              <a:t>Farbe</a:t>
            </a:r>
            <a:r>
              <a:rPr lang="en-US" sz="2000" dirty="0" smtClean="0">
                <a:solidFill>
                  <a:schemeClr val="folHlink"/>
                </a:solidFill>
              </a:rPr>
              <a:t>!</a:t>
            </a:r>
            <a:endParaRPr lang="en-US" sz="2000" dirty="0">
              <a:solidFill>
                <a:schemeClr val="folHlink"/>
              </a:solidFill>
            </a:endParaRP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2342866"/>
            <a:ext cx="3145532" cy="1950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792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Language/Tool at a </a:t>
            </a:r>
            <a:r>
              <a:rPr lang="de-DE" dirty="0" err="1"/>
              <a:t>Glance</a:t>
            </a:r>
            <a:r>
              <a:rPr lang="de-DE" dirty="0"/>
              <a:t> 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Name: 		</a:t>
            </a:r>
            <a:r>
              <a:rPr lang="en-US" dirty="0" err="1" smtClean="0"/>
              <a:t>CNNArch</a:t>
            </a:r>
            <a:endParaRPr lang="en-US" dirty="0"/>
          </a:p>
          <a:p>
            <a:r>
              <a:rPr lang="en-US" dirty="0"/>
              <a:t>Developed by: 	</a:t>
            </a:r>
            <a:r>
              <a:rPr lang="en-US" dirty="0" smtClean="0"/>
              <a:t>Thomas </a:t>
            </a:r>
            <a:r>
              <a:rPr lang="en-US" dirty="0" err="1" smtClean="0"/>
              <a:t>Timmermanns</a:t>
            </a:r>
            <a:endParaRPr lang="en-US" dirty="0" smtClean="0"/>
          </a:p>
          <a:p>
            <a:r>
              <a:rPr lang="en-US" dirty="0" smtClean="0"/>
              <a:t>Based on: 		-</a:t>
            </a:r>
            <a:endParaRPr lang="en-US" dirty="0"/>
          </a:p>
          <a:p>
            <a:endParaRPr lang="en-US" dirty="0"/>
          </a:p>
          <a:p>
            <a:r>
              <a:rPr lang="en-US" dirty="0"/>
              <a:t>Purpose of the language / tool:</a:t>
            </a:r>
          </a:p>
          <a:p>
            <a:pPr lvl="1"/>
            <a:r>
              <a:rPr lang="en-US" dirty="0" smtClean="0"/>
              <a:t>Describes architectures of convolutional neural networks</a:t>
            </a:r>
          </a:p>
          <a:p>
            <a:pPr lvl="1"/>
            <a:r>
              <a:rPr lang="en-US" dirty="0" smtClean="0"/>
              <a:t>Designed as a implementation language for </a:t>
            </a:r>
            <a:r>
              <a:rPr lang="en-US" dirty="0" err="1" smtClean="0"/>
              <a:t>EmbeddedMontiArc</a:t>
            </a:r>
            <a:endParaRPr lang="en-US" dirty="0" smtClean="0"/>
          </a:p>
          <a:p>
            <a:pPr lvl="1"/>
            <a:r>
              <a:rPr lang="en-US" dirty="0" smtClean="0"/>
              <a:t>Supports strongly typed input and output ports, 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omputes all math expressions and checks the validity of networks at model creation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178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Technical Briefing 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be found in:  </a:t>
            </a:r>
            <a:r>
              <a:rPr lang="en-US" dirty="0" err="1" smtClean="0"/>
              <a:t>github</a:t>
            </a:r>
            <a:r>
              <a:rPr lang="en-US" dirty="0" smtClean="0"/>
              <a:t>: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github.com/EmbeddedMontiArc/CNNArchLang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Open </a:t>
            </a:r>
            <a:r>
              <a:rPr lang="en-US" dirty="0"/>
              <a:t>accessible:	</a:t>
            </a:r>
            <a:r>
              <a:rPr lang="en-US" dirty="0" smtClean="0"/>
              <a:t>Yes</a:t>
            </a:r>
            <a:endParaRPr lang="en-US" dirty="0"/>
          </a:p>
          <a:p>
            <a:r>
              <a:rPr lang="en-US" dirty="0"/>
              <a:t>MC version:		</a:t>
            </a:r>
            <a:r>
              <a:rPr lang="en-US" dirty="0" smtClean="0"/>
              <a:t>4.5.4  </a:t>
            </a:r>
            <a:r>
              <a:rPr lang="en-US" dirty="0"/>
              <a:t>(on April, </a:t>
            </a:r>
            <a:r>
              <a:rPr lang="en-US" dirty="0" smtClean="0"/>
              <a:t>11</a:t>
            </a:r>
            <a:r>
              <a:rPr lang="en-US" baseline="30000" dirty="0" smtClean="0"/>
              <a:t>th</a:t>
            </a:r>
            <a:r>
              <a:rPr lang="en-US" dirty="0"/>
              <a:t>, 18)</a:t>
            </a:r>
          </a:p>
          <a:p>
            <a:r>
              <a:rPr lang="en-US" dirty="0"/>
              <a:t>Uses:		</a:t>
            </a:r>
            <a:r>
              <a:rPr lang="en-US" dirty="0" err="1" smtClean="0"/>
              <a:t>MontiMath</a:t>
            </a:r>
            <a:r>
              <a:rPr lang="en-US" dirty="0" smtClean="0"/>
              <a:t>, common-</a:t>
            </a:r>
            <a:r>
              <a:rPr lang="en-US" dirty="0" err="1" smtClean="0"/>
              <a:t>monticar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/>
              <a:t>Current state:</a:t>
            </a:r>
          </a:p>
          <a:p>
            <a:pPr lvl="1"/>
            <a:r>
              <a:rPr lang="en-US" dirty="0" smtClean="0"/>
              <a:t>Mostly finished</a:t>
            </a:r>
          </a:p>
          <a:p>
            <a:pPr lvl="1"/>
            <a:r>
              <a:rPr lang="en-US" dirty="0" smtClean="0"/>
              <a:t>Next major issue: instances for network parameterization</a:t>
            </a:r>
          </a:p>
          <a:p>
            <a:pPr lvl="1"/>
            <a:r>
              <a:rPr lang="en-US" dirty="0" smtClean="0"/>
              <a:t>Smaller issues: bug fixes, additional tests, improvements for the generator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481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Details (1: Syntax)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Grammars:		CNNArch.mc4</a:t>
            </a:r>
          </a:p>
          <a:p>
            <a:endParaRPr lang="en-US" sz="1800" dirty="0" smtClean="0"/>
          </a:p>
          <a:p>
            <a:r>
              <a:rPr lang="en-US" sz="1800" dirty="0" smtClean="0"/>
              <a:t>#of </a:t>
            </a:r>
            <a:r>
              <a:rPr lang="en-US" sz="1800" dirty="0" err="1" smtClean="0"/>
              <a:t>Nonterminals</a:t>
            </a:r>
            <a:r>
              <a:rPr lang="en-US" sz="1800" dirty="0" smtClean="0"/>
              <a:t>:	~21</a:t>
            </a:r>
          </a:p>
          <a:p>
            <a:r>
              <a:rPr lang="en-US" sz="1800" dirty="0" smtClean="0"/>
              <a:t>state of grammar:	stable</a:t>
            </a:r>
          </a:p>
          <a:p>
            <a:endParaRPr lang="en-US" sz="1800" dirty="0" smtClean="0"/>
          </a:p>
          <a:p>
            <a:r>
              <a:rPr lang="en-US" sz="1800" dirty="0" smtClean="0"/>
              <a:t>Most interesting </a:t>
            </a:r>
            <a:r>
              <a:rPr lang="en-US" sz="1800" dirty="0" err="1" smtClean="0"/>
              <a:t>nonterminals</a:t>
            </a:r>
            <a:r>
              <a:rPr lang="en-US" sz="1800" dirty="0" smtClean="0"/>
              <a:t>:   </a:t>
            </a:r>
            <a:r>
              <a:rPr lang="en-US" sz="1800" dirty="0" err="1" smtClean="0"/>
              <a:t>ArchitectureElement</a:t>
            </a:r>
            <a:r>
              <a:rPr lang="en-US" sz="1800" dirty="0" smtClean="0"/>
              <a:t>, </a:t>
            </a:r>
            <a:r>
              <a:rPr lang="en-US" sz="1800" dirty="0" err="1" smtClean="0"/>
              <a:t>ArchExpression</a:t>
            </a:r>
            <a:endParaRPr lang="en-US" sz="1800" dirty="0" smtClean="0"/>
          </a:p>
          <a:p>
            <a:endParaRPr lang="en-US" sz="1800" dirty="0" smtClean="0"/>
          </a:p>
          <a:p>
            <a:r>
              <a:rPr lang="en-US" sz="1800" dirty="0" smtClean="0"/>
              <a:t>Comments:</a:t>
            </a:r>
          </a:p>
          <a:p>
            <a:pPr lvl="1"/>
            <a:r>
              <a:rPr lang="en-US" sz="1800" dirty="0" smtClean="0"/>
              <a:t>Extends </a:t>
            </a:r>
            <a:r>
              <a:rPr lang="en-US" sz="1800" dirty="0" err="1" smtClean="0"/>
              <a:t>MontiMath</a:t>
            </a:r>
            <a:r>
              <a:rPr lang="en-US" sz="1800" dirty="0" smtClean="0"/>
              <a:t> for mathematical expressions</a:t>
            </a:r>
          </a:p>
          <a:p>
            <a:pPr lvl="1"/>
            <a:r>
              <a:rPr lang="en-US" sz="1800" dirty="0" smtClean="0"/>
              <a:t>Uses explicit NEWLINETOKEN like </a:t>
            </a:r>
            <a:r>
              <a:rPr lang="en-US" sz="1800" dirty="0" err="1" smtClean="0"/>
              <a:t>EmbeddedMontiArc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179344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Details (2: </a:t>
            </a:r>
            <a:r>
              <a:rPr lang="en-US" dirty="0" err="1" smtClean="0"/>
              <a:t>CoCo’s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#of coco’s:	             13 (with 34 error messages, 2 warnings)</a:t>
            </a:r>
          </a:p>
          <a:p>
            <a:r>
              <a:rPr lang="en-US" dirty="0"/>
              <a:t>s</a:t>
            </a:r>
            <a:r>
              <a:rPr lang="en-US" dirty="0" smtClean="0"/>
              <a:t>tate of coco:	stable</a:t>
            </a:r>
            <a:br>
              <a:rPr lang="en-US" dirty="0" smtClean="0"/>
            </a:br>
            <a:r>
              <a:rPr lang="en-US" dirty="0" smtClean="0"/>
              <a:t>			</a:t>
            </a:r>
          </a:p>
          <a:p>
            <a:r>
              <a:rPr lang="en-US" dirty="0" smtClean="0"/>
              <a:t>Cocos explained here:	not yet documented</a:t>
            </a:r>
          </a:p>
          <a:p>
            <a:endParaRPr lang="en-US" dirty="0" smtClean="0"/>
          </a:p>
          <a:p>
            <a:r>
              <a:rPr lang="en-US" dirty="0" err="1" smtClean="0"/>
              <a:t>Cocos</a:t>
            </a:r>
            <a:r>
              <a:rPr lang="en-US" dirty="0" smtClean="0"/>
              <a:t> implemented here:	</a:t>
            </a:r>
            <a:r>
              <a:rPr lang="en-US" dirty="0" smtClean="0"/>
              <a:t>./</a:t>
            </a:r>
            <a:r>
              <a:rPr lang="en-US" dirty="0" err="1" smtClean="0"/>
              <a:t>src</a:t>
            </a:r>
            <a:r>
              <a:rPr lang="en-US" dirty="0" smtClean="0"/>
              <a:t>/main/java/de/</a:t>
            </a:r>
            <a:r>
              <a:rPr lang="en-US" dirty="0" err="1" smtClean="0"/>
              <a:t>monticore</a:t>
            </a:r>
            <a:r>
              <a:rPr lang="en-US" dirty="0" smtClean="0"/>
              <a:t>/</a:t>
            </a:r>
            <a:r>
              <a:rPr lang="en-US" dirty="0" err="1" smtClean="0"/>
              <a:t>lang</a:t>
            </a:r>
            <a:r>
              <a:rPr lang="en-US" dirty="0" smtClean="0"/>
              <a:t>/</a:t>
            </a:r>
            <a:r>
              <a:rPr lang="en-US" dirty="0" err="1" smtClean="0"/>
              <a:t>monticar</a:t>
            </a:r>
            <a:r>
              <a:rPr lang="en-US" dirty="0" smtClean="0"/>
              <a:t>/</a:t>
            </a:r>
            <a:r>
              <a:rPr lang="en-US" dirty="0" err="1" smtClean="0"/>
              <a:t>cnnarch</a:t>
            </a:r>
            <a:r>
              <a:rPr lang="en-US" dirty="0" smtClean="0"/>
              <a:t>/_</a:t>
            </a:r>
            <a:r>
              <a:rPr lang="en-US" dirty="0" err="1" smtClean="0"/>
              <a:t>cocos</a:t>
            </a:r>
            <a:r>
              <a:rPr lang="en-US" dirty="0" smtClean="0"/>
              <a:t>/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Comments:</a:t>
            </a:r>
          </a:p>
          <a:p>
            <a:pPr lvl="1"/>
            <a:r>
              <a:rPr lang="en-US" dirty="0" smtClean="0"/>
              <a:t>There are some </a:t>
            </a:r>
            <a:r>
              <a:rPr lang="en-US" dirty="0" err="1" smtClean="0"/>
              <a:t>cocos</a:t>
            </a:r>
            <a:r>
              <a:rPr lang="en-US" dirty="0" smtClean="0"/>
              <a:t> which can only applied after the complicated resolution method of </a:t>
            </a:r>
            <a:r>
              <a:rPr lang="en-US" i="1" dirty="0" err="1" smtClean="0"/>
              <a:t>ArchitectureSymbol</a:t>
            </a:r>
            <a:r>
              <a:rPr lang="en-US" i="1" dirty="0" smtClean="0"/>
              <a:t> </a:t>
            </a:r>
            <a:r>
              <a:rPr lang="en-US" dirty="0" smtClean="0"/>
              <a:t>was called</a:t>
            </a:r>
          </a:p>
          <a:p>
            <a:pPr lvl="1"/>
            <a:r>
              <a:rPr lang="en-US" dirty="0" smtClean="0"/>
              <a:t>There is one type of error (argument constraints) which is checked in the resolution method and not in a Coco</a:t>
            </a:r>
          </a:p>
          <a:p>
            <a:pPr lvl="1"/>
            <a:r>
              <a:rPr lang="en-US" dirty="0" smtClean="0"/>
              <a:t>Class </a:t>
            </a:r>
            <a:r>
              <a:rPr lang="en-US" dirty="0" err="1" smtClean="0"/>
              <a:t>CNNArchCocos</a:t>
            </a:r>
            <a:r>
              <a:rPr lang="en-US" dirty="0" smtClean="0"/>
              <a:t> checks all </a:t>
            </a:r>
            <a:r>
              <a:rPr lang="en-US" dirty="0" err="1" smtClean="0"/>
              <a:t>cocos</a:t>
            </a:r>
            <a:r>
              <a:rPr lang="en-US" dirty="0" smtClean="0"/>
              <a:t> and calls the resolution method automatically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560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Details (3: Symbols)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#of Symbol-creating </a:t>
            </a:r>
            <a:r>
              <a:rPr lang="en-US" sz="1600" dirty="0" err="1" smtClean="0"/>
              <a:t>nonterminals</a:t>
            </a:r>
            <a:r>
              <a:rPr lang="en-US" sz="1600" dirty="0" smtClean="0"/>
              <a:t>:	 18</a:t>
            </a:r>
          </a:p>
          <a:p>
            <a:r>
              <a:rPr lang="en-US" sz="1600" dirty="0" smtClean="0"/>
              <a:t>#of Symbol-Kinds:		 9  (+1 from </a:t>
            </a:r>
            <a:r>
              <a:rPr lang="en-US" sz="1600" dirty="0" err="1" smtClean="0"/>
              <a:t>MontiMath</a:t>
            </a:r>
            <a:r>
              <a:rPr lang="en-US" sz="1600" dirty="0" smtClean="0"/>
              <a:t>)</a:t>
            </a:r>
          </a:p>
          <a:p>
            <a:r>
              <a:rPr lang="en-US" sz="1600" u="sng" dirty="0" smtClean="0"/>
              <a:t>List of </a:t>
            </a:r>
            <a:r>
              <a:rPr lang="en-US" sz="1600" u="sng" dirty="0" err="1"/>
              <a:t>n</a:t>
            </a:r>
            <a:r>
              <a:rPr lang="en-US" sz="1600" u="sng" dirty="0" err="1" smtClean="0"/>
              <a:t>onterminals</a:t>
            </a:r>
            <a:r>
              <a:rPr lang="en-US" sz="1600" u="sng" dirty="0" smtClean="0"/>
              <a:t> creating symbols:	</a:t>
            </a:r>
            <a:r>
              <a:rPr lang="en-US" sz="1600" u="sng" dirty="0"/>
              <a:t> </a:t>
            </a:r>
            <a:r>
              <a:rPr lang="en-US" sz="1600" u="sng" dirty="0" smtClean="0"/>
              <a:t>          Symbol-Kind:</a:t>
            </a:r>
          </a:p>
          <a:p>
            <a:pPr lvl="1"/>
            <a:r>
              <a:rPr lang="en-US" sz="1600" dirty="0" err="1" smtClean="0"/>
              <a:t>CNNArchCompilationUnit</a:t>
            </a:r>
            <a:r>
              <a:rPr lang="en-US" sz="1600" dirty="0"/>
              <a:t> </a:t>
            </a:r>
            <a:r>
              <a:rPr lang="en-US" sz="1600" dirty="0" smtClean="0"/>
              <a:t>		           </a:t>
            </a:r>
            <a:r>
              <a:rPr lang="en-US" sz="1600" dirty="0" err="1" smtClean="0"/>
              <a:t>CNNArchCompilationUnitKind</a:t>
            </a:r>
            <a:endParaRPr lang="en-US" sz="1600" dirty="0" smtClean="0"/>
          </a:p>
          <a:p>
            <a:pPr lvl="1"/>
            <a:r>
              <a:rPr lang="en-US" sz="1600" dirty="0" smtClean="0"/>
              <a:t>Architecture				           </a:t>
            </a:r>
            <a:r>
              <a:rPr lang="en-US" sz="1600" dirty="0" err="1" smtClean="0"/>
              <a:t>ArchitectureKind</a:t>
            </a:r>
            <a:endParaRPr lang="en-US" sz="1600" dirty="0" smtClean="0"/>
          </a:p>
          <a:p>
            <a:pPr lvl="1"/>
            <a:r>
              <a:rPr lang="en-US" sz="1600" dirty="0" err="1" smtClean="0"/>
              <a:t>MethodParameter</a:t>
            </a:r>
            <a:r>
              <a:rPr lang="en-US" sz="1600" dirty="0" smtClean="0"/>
              <a:t>, </a:t>
            </a:r>
            <a:r>
              <a:rPr lang="en-US" sz="1600" dirty="0" err="1" smtClean="0"/>
              <a:t>ArchitectureParameter</a:t>
            </a:r>
            <a:r>
              <a:rPr lang="en-US" sz="1600" dirty="0" smtClean="0"/>
              <a:t>	           </a:t>
            </a:r>
            <a:r>
              <a:rPr lang="en-US" sz="1600" dirty="0" err="1" smtClean="0"/>
              <a:t>VariableKind</a:t>
            </a:r>
            <a:endParaRPr lang="en-US" sz="1600" dirty="0" smtClean="0"/>
          </a:p>
          <a:p>
            <a:pPr lvl="1"/>
            <a:r>
              <a:rPr lang="en-US" sz="1600" dirty="0" err="1" smtClean="0"/>
              <a:t>MethodLayer</a:t>
            </a:r>
            <a:r>
              <a:rPr lang="en-US" sz="1600" dirty="0"/>
              <a:t>, </a:t>
            </a:r>
            <a:r>
              <a:rPr lang="en-US" sz="1600" dirty="0" err="1" smtClean="0"/>
              <a:t>IOLayer</a:t>
            </a:r>
            <a:r>
              <a:rPr lang="en-US" sz="1600" dirty="0" smtClean="0"/>
              <a:t>, </a:t>
            </a:r>
            <a:r>
              <a:rPr lang="en-US" sz="1600" dirty="0" err="1" smtClean="0"/>
              <a:t>ArchBody</a:t>
            </a:r>
            <a:r>
              <a:rPr lang="en-US" sz="1600" dirty="0" smtClean="0"/>
              <a:t>                          </a:t>
            </a:r>
            <a:r>
              <a:rPr lang="en-US" sz="1600" dirty="0" err="1" smtClean="0"/>
              <a:t>LayerKind</a:t>
            </a:r>
            <a:endParaRPr lang="en-US" sz="1600" dirty="0" smtClean="0"/>
          </a:p>
          <a:p>
            <a:pPr lvl="1"/>
            <a:r>
              <a:rPr lang="en-US" sz="1600" dirty="0" err="1" smtClean="0"/>
              <a:t>ParallelLayer</a:t>
            </a:r>
            <a:r>
              <a:rPr lang="en-US" sz="1600" dirty="0" smtClean="0"/>
              <a:t>, </a:t>
            </a:r>
            <a:r>
              <a:rPr lang="en-US" sz="1600" dirty="0" err="1" smtClean="0"/>
              <a:t>ArrayAccesLayer</a:t>
            </a:r>
            <a:r>
              <a:rPr lang="en-US" sz="1600" dirty="0" smtClean="0"/>
              <a:t>                             </a:t>
            </a:r>
            <a:r>
              <a:rPr lang="en-US" sz="1600" dirty="0" err="1" smtClean="0"/>
              <a:t>LayerKind</a:t>
            </a:r>
            <a:endParaRPr lang="en-US" sz="1600" dirty="0" smtClean="0"/>
          </a:p>
          <a:p>
            <a:pPr lvl="1"/>
            <a:r>
              <a:rPr lang="en-US" sz="1600" dirty="0" err="1" smtClean="0"/>
              <a:t>MethodDeclaration</a:t>
            </a:r>
            <a:r>
              <a:rPr lang="en-US" sz="1600" dirty="0" smtClean="0"/>
              <a:t>			           </a:t>
            </a:r>
            <a:r>
              <a:rPr lang="en-US" sz="1600" dirty="0" err="1" smtClean="0"/>
              <a:t>MethodDeclarationKind</a:t>
            </a:r>
            <a:endParaRPr lang="en-US" sz="1600" dirty="0" smtClean="0"/>
          </a:p>
          <a:p>
            <a:pPr lvl="1"/>
            <a:r>
              <a:rPr lang="en-US" sz="1600" dirty="0" err="1" smtClean="0"/>
              <a:t>IODeclaration</a:t>
            </a:r>
            <a:r>
              <a:rPr lang="en-US" sz="1600" dirty="0" smtClean="0"/>
              <a:t>			           </a:t>
            </a:r>
            <a:r>
              <a:rPr lang="en-US" sz="1600" dirty="0" err="1" smtClean="0"/>
              <a:t>IODeclarationKind</a:t>
            </a:r>
            <a:endParaRPr lang="en-US" sz="1600" dirty="0" smtClean="0"/>
          </a:p>
          <a:p>
            <a:pPr lvl="1"/>
            <a:r>
              <a:rPr lang="en-US" sz="1600" dirty="0" err="1" smtClean="0"/>
              <a:t>ArchType</a:t>
            </a:r>
            <a:r>
              <a:rPr lang="en-US" sz="1600" dirty="0" smtClean="0"/>
              <a:t>				           </a:t>
            </a:r>
            <a:r>
              <a:rPr lang="en-US" sz="1600" dirty="0" err="1" smtClean="0"/>
              <a:t>ArchTypeKind</a:t>
            </a:r>
            <a:endParaRPr lang="en-US" sz="1600" dirty="0" smtClean="0"/>
          </a:p>
          <a:p>
            <a:pPr lvl="1"/>
            <a:r>
              <a:rPr lang="en-US" sz="1400" dirty="0" err="1" smtClean="0"/>
              <a:t>ArchParameterArgument</a:t>
            </a:r>
            <a:r>
              <a:rPr lang="en-US" sz="1400" dirty="0" smtClean="0"/>
              <a:t>, </a:t>
            </a:r>
            <a:r>
              <a:rPr lang="en-US" sz="1400" dirty="0" err="1" smtClean="0"/>
              <a:t>ArchSpecialArgument</a:t>
            </a:r>
            <a:r>
              <a:rPr lang="en-US" sz="1600" dirty="0"/>
              <a:t> </a:t>
            </a:r>
            <a:r>
              <a:rPr lang="en-US" sz="1600" dirty="0" smtClean="0"/>
              <a:t>	           </a:t>
            </a:r>
            <a:r>
              <a:rPr lang="en-US" sz="1600" dirty="0" err="1" smtClean="0"/>
              <a:t>ArgumentKind</a:t>
            </a:r>
            <a:endParaRPr lang="en-US" sz="1600" dirty="0" smtClean="0"/>
          </a:p>
          <a:p>
            <a:pPr lvl="1"/>
            <a:r>
              <a:rPr lang="en-US" sz="1600" dirty="0" err="1" smtClean="0"/>
              <a:t>ArchSimpleExpression</a:t>
            </a:r>
            <a:r>
              <a:rPr lang="en-US" sz="1600" dirty="0" smtClean="0"/>
              <a:t> 		           </a:t>
            </a:r>
            <a:r>
              <a:rPr lang="en-US" sz="1600" dirty="0" err="1" smtClean="0"/>
              <a:t>ArchExpressionKind</a:t>
            </a:r>
            <a:endParaRPr lang="en-US" sz="1600" dirty="0" smtClean="0"/>
          </a:p>
          <a:p>
            <a:pPr lvl="1"/>
            <a:r>
              <a:rPr lang="en-US" sz="1600" dirty="0" err="1" smtClean="0"/>
              <a:t>ArchValueRange</a:t>
            </a:r>
            <a:r>
              <a:rPr lang="en-US" sz="1600" dirty="0" smtClean="0"/>
              <a:t>, </a:t>
            </a:r>
            <a:r>
              <a:rPr lang="en-US" sz="1600" dirty="0" err="1" smtClean="0"/>
              <a:t>ArchParallelSequence</a:t>
            </a:r>
            <a:r>
              <a:rPr lang="en-US" sz="1600" dirty="0" smtClean="0"/>
              <a:t>	           </a:t>
            </a:r>
            <a:r>
              <a:rPr lang="en-US" sz="1600" dirty="0" err="1" smtClean="0"/>
              <a:t>ArchExpressionKind</a:t>
            </a:r>
            <a:endParaRPr lang="en-US" sz="1600" dirty="0" smtClean="0"/>
          </a:p>
          <a:p>
            <a:pPr lvl="1"/>
            <a:r>
              <a:rPr lang="en-US" sz="1600" dirty="0" err="1" smtClean="0"/>
              <a:t>TupleExpression</a:t>
            </a:r>
            <a:r>
              <a:rPr lang="en-US" sz="1600" dirty="0" smtClean="0"/>
              <a:t>			           </a:t>
            </a:r>
            <a:r>
              <a:rPr lang="en-US" sz="1600" dirty="0" err="1" smtClean="0"/>
              <a:t>MathExpressionSymbolKind</a:t>
            </a:r>
            <a:endParaRPr lang="en-US" sz="1600" dirty="0" smtClean="0"/>
          </a:p>
          <a:p>
            <a:pPr marL="457200" lvl="1" indent="0">
              <a:buNone/>
            </a:pPr>
            <a:endParaRPr lang="en-US" sz="1600" dirty="0" smtClean="0"/>
          </a:p>
          <a:p>
            <a:r>
              <a:rPr lang="en-US" sz="1600" dirty="0" smtClean="0"/>
              <a:t>Comments:</a:t>
            </a:r>
          </a:p>
          <a:p>
            <a:pPr lvl="1"/>
            <a:r>
              <a:rPr lang="en-US" sz="1600" dirty="0" smtClean="0"/>
              <a:t>Prefix “Arch” has no meaning</a:t>
            </a:r>
          </a:p>
        </p:txBody>
      </p:sp>
    </p:spTree>
    <p:extLst>
      <p:ext uri="{BB962C8B-B14F-4D97-AF65-F5344CB8AC3E}">
        <p14:creationId xmlns:p14="http://schemas.microsoft.com/office/powerpoint/2010/main" val="1165457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Details (4: </a:t>
            </a:r>
            <a:r>
              <a:rPr lang="en-US" dirty="0"/>
              <a:t>Scopes)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#</a:t>
            </a:r>
            <a:r>
              <a:rPr lang="en-US" sz="1800" dirty="0"/>
              <a:t>of </a:t>
            </a:r>
            <a:r>
              <a:rPr lang="en-US" sz="1800" dirty="0" smtClean="0"/>
              <a:t>Scope-creating </a:t>
            </a:r>
            <a:r>
              <a:rPr lang="en-US" sz="1800" dirty="0" err="1" smtClean="0"/>
              <a:t>nonterminals</a:t>
            </a:r>
            <a:r>
              <a:rPr lang="en-US" sz="1800" dirty="0" smtClean="0"/>
              <a:t>:	9</a:t>
            </a:r>
          </a:p>
          <a:p>
            <a:r>
              <a:rPr lang="en-US" sz="1800" dirty="0" smtClean="0"/>
              <a:t>#of Scopes:				4</a:t>
            </a:r>
          </a:p>
          <a:p>
            <a:r>
              <a:rPr lang="en-US" sz="1800" u="sng" dirty="0" smtClean="0"/>
              <a:t>List of </a:t>
            </a:r>
            <a:r>
              <a:rPr lang="en-US" sz="1800" u="sng" dirty="0" err="1"/>
              <a:t>n</a:t>
            </a:r>
            <a:r>
              <a:rPr lang="en-US" sz="1800" u="sng" dirty="0" err="1" smtClean="0"/>
              <a:t>onterminals</a:t>
            </a:r>
            <a:r>
              <a:rPr lang="en-US" sz="1800" u="sng" dirty="0" smtClean="0"/>
              <a:t> with scopes:		Their function:</a:t>
            </a:r>
          </a:p>
          <a:p>
            <a:pPr lvl="1"/>
            <a:r>
              <a:rPr lang="en-US" sz="1800" dirty="0"/>
              <a:t>Artifact Scope			</a:t>
            </a:r>
            <a:r>
              <a:rPr lang="en-US" sz="1800" dirty="0" smtClean="0"/>
              <a:t> artifact name</a:t>
            </a:r>
          </a:p>
          <a:p>
            <a:pPr lvl="1"/>
            <a:r>
              <a:rPr lang="en-US" sz="1800" dirty="0" err="1" smtClean="0"/>
              <a:t>CNNArchCompilationUnit</a:t>
            </a:r>
            <a:r>
              <a:rPr lang="en-US" sz="1800" dirty="0" smtClean="0"/>
              <a:t>                     architecture + </a:t>
            </a:r>
            <a:r>
              <a:rPr lang="en-US" sz="1800" dirty="0" err="1" smtClean="0"/>
              <a:t>iodeclarations</a:t>
            </a:r>
            <a:endParaRPr lang="en-US" sz="1800" dirty="0" smtClean="0"/>
          </a:p>
          <a:p>
            <a:pPr marL="457200" lvl="1" indent="0">
              <a:buNone/>
            </a:pPr>
            <a:r>
              <a:rPr lang="en-US" sz="1800" dirty="0" smtClean="0"/>
              <a:t>                                                                      + architecture parameters</a:t>
            </a:r>
          </a:p>
          <a:p>
            <a:pPr lvl="1"/>
            <a:r>
              <a:rPr lang="en-US" sz="1800" dirty="0" smtClean="0"/>
              <a:t>Layer                                                     arguments + contained layers</a:t>
            </a:r>
          </a:p>
          <a:p>
            <a:pPr lvl="1"/>
            <a:r>
              <a:rPr lang="en-US" sz="1800" dirty="0" err="1" smtClean="0"/>
              <a:t>MethodDeclaration</a:t>
            </a:r>
            <a:r>
              <a:rPr lang="en-US" sz="1800" dirty="0" smtClean="0"/>
              <a:t>                                method parameters + body</a:t>
            </a:r>
          </a:p>
          <a:p>
            <a:pPr lvl="1"/>
            <a:r>
              <a:rPr lang="en-US" sz="1800" dirty="0" smtClean="0"/>
              <a:t>Architecture                                           method declarations </a:t>
            </a:r>
          </a:p>
          <a:p>
            <a:pPr marL="457200" lvl="1" indent="0">
              <a:buNone/>
            </a:pPr>
            <a:r>
              <a:rPr lang="en-US" sz="1800" dirty="0" smtClean="0"/>
              <a:t>                                                                       + architecture body</a:t>
            </a:r>
          </a:p>
          <a:p>
            <a:pPr marL="457200" lvl="1" indent="0">
              <a:buNone/>
            </a:pPr>
            <a:endParaRPr lang="en-US" sz="1800" dirty="0" smtClean="0"/>
          </a:p>
          <a:p>
            <a:r>
              <a:rPr lang="en-US" sz="1800" dirty="0" smtClean="0"/>
              <a:t>Comments:</a:t>
            </a:r>
            <a:endParaRPr lang="en-US" sz="1800" dirty="0"/>
          </a:p>
          <a:p>
            <a:pPr lvl="1"/>
            <a:r>
              <a:rPr lang="en-US" sz="1800" dirty="0" smtClean="0"/>
              <a:t>Layer means all NTs which create a </a:t>
            </a:r>
            <a:r>
              <a:rPr lang="en-US" sz="1800" dirty="0" err="1" smtClean="0"/>
              <a:t>LayerSymbol</a:t>
            </a:r>
            <a:endParaRPr lang="en-US" sz="1800" dirty="0" smtClean="0"/>
          </a:p>
          <a:p>
            <a:pPr lvl="1"/>
            <a:r>
              <a:rPr lang="en-US" sz="1800" dirty="0" smtClean="0"/>
              <a:t>Note that the architecture symbol/scope has no name so that it can be easier integrated into </a:t>
            </a:r>
            <a:r>
              <a:rPr lang="en-US" sz="1800" dirty="0" err="1" smtClean="0"/>
              <a:t>EmbeddedMontiArc</a:t>
            </a:r>
            <a:r>
              <a:rPr lang="en-US" sz="1800" dirty="0" smtClean="0"/>
              <a:t> or any other language</a:t>
            </a:r>
          </a:p>
        </p:txBody>
      </p:sp>
    </p:spTree>
    <p:extLst>
      <p:ext uri="{BB962C8B-B14F-4D97-AF65-F5344CB8AC3E}">
        <p14:creationId xmlns:p14="http://schemas.microsoft.com/office/powerpoint/2010/main" val="2927514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Backend: Functionality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functions are offered?</a:t>
            </a:r>
          </a:p>
          <a:p>
            <a:pPr lvl="1"/>
            <a:r>
              <a:rPr lang="en-US" dirty="0" smtClean="0"/>
              <a:t>Can be integrated into </a:t>
            </a:r>
            <a:r>
              <a:rPr lang="en-US" dirty="0" err="1" smtClean="0"/>
              <a:t>EmbeddedMontiArc</a:t>
            </a:r>
            <a:r>
              <a:rPr lang="en-US" dirty="0" smtClean="0"/>
              <a:t> (</a:t>
            </a:r>
            <a:r>
              <a:rPr lang="en-US" dirty="0" err="1" smtClean="0"/>
              <a:t>cocos</a:t>
            </a:r>
            <a:r>
              <a:rPr lang="en-US" dirty="0" smtClean="0"/>
              <a:t> only depend on the </a:t>
            </a:r>
            <a:r>
              <a:rPr lang="en-US" dirty="0" err="1" smtClean="0"/>
              <a:t>ArchitectureSymbol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One generator for neural networks:</a:t>
            </a:r>
          </a:p>
          <a:p>
            <a:pPr lvl="2"/>
            <a:r>
              <a:rPr lang="en-US" dirty="0" smtClean="0"/>
              <a:t>Python code for training</a:t>
            </a:r>
          </a:p>
          <a:p>
            <a:pPr lvl="2"/>
            <a:r>
              <a:rPr lang="en-US" dirty="0" smtClean="0"/>
              <a:t>C++ code for prediction/deployment</a:t>
            </a:r>
          </a:p>
          <a:p>
            <a:pPr lvl="2"/>
            <a:r>
              <a:rPr lang="en-US" dirty="0" smtClean="0"/>
              <a:t>Generated code requires </a:t>
            </a:r>
            <a:r>
              <a:rPr lang="en-US" dirty="0" err="1" smtClean="0"/>
              <a:t>MxNet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See thesis (not yet finished)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36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Plans for Tools and Language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Future</a:t>
            </a:r>
            <a:r>
              <a:rPr lang="en-US" dirty="0"/>
              <a:t> </a:t>
            </a:r>
            <a:r>
              <a:rPr lang="en-US" dirty="0" smtClean="0"/>
              <a:t>of the language/tool?</a:t>
            </a:r>
          </a:p>
          <a:p>
            <a:pPr lvl="1"/>
            <a:r>
              <a:rPr lang="en-US" dirty="0" smtClean="0"/>
              <a:t>Further testing and evaluation of SMI and generator</a:t>
            </a:r>
          </a:p>
          <a:p>
            <a:pPr lvl="1"/>
            <a:r>
              <a:rPr lang="en-US" dirty="0" smtClean="0"/>
              <a:t>Improve network parameterization</a:t>
            </a:r>
          </a:p>
        </p:txBody>
      </p:sp>
    </p:spTree>
    <p:extLst>
      <p:ext uri="{BB962C8B-B14F-4D97-AF65-F5344CB8AC3E}">
        <p14:creationId xmlns:p14="http://schemas.microsoft.com/office/powerpoint/2010/main" val="3360261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E.v28">
  <a:themeElements>
    <a:clrScheme name="Editiermodus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0000CC"/>
      </a:accent2>
      <a:accent3>
        <a:srgbClr val="FF0000"/>
      </a:accent3>
      <a:accent4>
        <a:srgbClr val="339933"/>
      </a:accent4>
      <a:accent5>
        <a:srgbClr val="0067A6"/>
      </a:accent5>
      <a:accent6>
        <a:srgbClr val="779EC9"/>
      </a:accent6>
      <a:hlink>
        <a:srgbClr val="FF0000"/>
      </a:hlink>
      <a:folHlink>
        <a:srgbClr val="339933"/>
      </a:folHlink>
    </a:clrScheme>
    <a:fontScheme name="SE-RWT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ln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ditiermodus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0000CC"/>
        </a:accent2>
        <a:accent3>
          <a:srgbClr val="FF0000"/>
        </a:accent3>
        <a:accent4>
          <a:srgbClr val="339933"/>
        </a:accent4>
        <a:accent5>
          <a:srgbClr val="0067A6"/>
        </a:accent5>
        <a:accent6>
          <a:srgbClr val="779EC9"/>
        </a:accent6>
        <a:hlink>
          <a:srgbClr val="FF0000"/>
        </a:hlink>
        <a:folHlink>
          <a:srgbClr val="339933"/>
        </a:folHlink>
      </a:clrScheme>
    </a:extraClrScheme>
    <a:extraClrScheme>
      <a:clrScheme name="Anzeigemodus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0000CC"/>
        </a:accent2>
        <a:accent3>
          <a:srgbClr val="FF0000"/>
        </a:accent3>
        <a:accent4>
          <a:srgbClr val="C0C0C0"/>
        </a:accent4>
        <a:accent5>
          <a:srgbClr val="0067A6"/>
        </a:accent5>
        <a:accent6>
          <a:srgbClr val="779EC9"/>
        </a:accent6>
        <a:hlink>
          <a:srgbClr val="FF0000"/>
        </a:hlink>
        <a:folHlink>
          <a:srgbClr val="C0C0C0"/>
        </a:folHlink>
      </a:clrScheme>
    </a:extraClrScheme>
    <a:extraClrScheme>
      <a:clrScheme name="Druckmodus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0000CC"/>
        </a:accent2>
        <a:accent3>
          <a:srgbClr val="FF0000"/>
        </a:accent3>
        <a:accent4>
          <a:srgbClr val="FFFFFF"/>
        </a:accent4>
        <a:accent5>
          <a:srgbClr val="0067A6"/>
        </a:accent5>
        <a:accent6>
          <a:srgbClr val="779EC9"/>
        </a:accent6>
        <a:hlink>
          <a:srgbClr val="FF0000"/>
        </a:hlink>
        <a:folHlink>
          <a:srgbClr val="FFFFFF"/>
        </a:folHlink>
      </a:clrScheme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6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D22E36DC-98AF-4FA4-9BBA-94F6595BE5BB}">
  <we:reference id="wa104038830" version="1.0.0.3" store="de-DE" storeType="OMEX"/>
  <we:alternateReferences>
    <we:reference id="wa104038830" version="1.0.0.3" store="wa104038830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155</Words>
  <Application>Microsoft Office PowerPoint</Application>
  <PresentationFormat>Bildschirmpräsentation (4:3)</PresentationFormat>
  <Paragraphs>100</Paragraphs>
  <Slides>9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Arial</vt:lpstr>
      <vt:lpstr>Calibri</vt:lpstr>
      <vt:lpstr>Wingdings</vt:lpstr>
      <vt:lpstr>SE.v28</vt:lpstr>
      <vt:lpstr>Software Language Engineering   Language Characteristics  (“Steckbrief”) for CNNArch  </vt:lpstr>
      <vt:lpstr>Language/Tool at a Glance </vt:lpstr>
      <vt:lpstr>Technical Briefing </vt:lpstr>
      <vt:lpstr>Language Details (1: Syntax)</vt:lpstr>
      <vt:lpstr>Language Details (2: CoCo’s)</vt:lpstr>
      <vt:lpstr>Language Details (3: Symbols)</vt:lpstr>
      <vt:lpstr>Language Details (4: Scopes)</vt:lpstr>
      <vt:lpstr>Backend: Functionality</vt:lpstr>
      <vt:lpstr>Plans for Tools and Language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Folienvorlage intern</dc:title>
  <dc:creator>SE-RWTH</dc:creator>
  <cp:lastModifiedBy>Thomas</cp:lastModifiedBy>
  <cp:revision>325</cp:revision>
  <cp:lastPrinted>2018-03-03T15:42:26Z</cp:lastPrinted>
  <dcterms:modified xsi:type="dcterms:W3CDTF">2018-04-11T21:09:48Z</dcterms:modified>
</cp:coreProperties>
</file>