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57" r:id="rId4"/>
    <p:sldId id="260" r:id="rId5"/>
    <p:sldId id="261" r:id="rId6"/>
    <p:sldId id="264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034"/>
    <a:srgbClr val="F2F2F2"/>
    <a:srgbClr val="2A9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27"/>
    <p:restoredTop sz="94718"/>
  </p:normalViewPr>
  <p:slideViewPr>
    <p:cSldViewPr snapToGrid="0">
      <p:cViewPr>
        <p:scale>
          <a:sx n="61" d="100"/>
          <a:sy n="61" d="100"/>
        </p:scale>
        <p:origin x="1136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233E-DFB0-2149-A688-45EB673A9F0F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16E53-5134-AD41-8F40-69853510F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907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57E03-011B-C63B-59FA-D1107A7FB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C76EB3-3F11-AA4E-50BC-7219BD44A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31D8E-DF4F-CD86-52D2-20943E785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E2B39-71A3-B265-08C1-33E01BFCC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16E53-5134-AD41-8F40-69853510FF9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391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6A799-3345-AFEB-014D-23A9FCF37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B5071E-6CB9-7751-92F0-AB1249DDA6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495C98-CE3A-28AE-1800-BD9818C995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40862-9AC6-94D4-80D6-1726F85629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16E53-5134-AD41-8F40-69853510FF9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512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16E53-5134-AD41-8F40-69853510FF9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40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E5DC-409F-E158-0A90-947AF964B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F570B-29EB-D6C1-CAD6-98596633D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D35A3-208C-026F-977C-295F11D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112B-621E-9F58-9680-D6DEE115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7C0B3-D122-5569-F036-56A9D933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624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CCDC-CEBB-CD86-CB00-5E9D8F2B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074EE-E473-630C-3D57-8F4F5B515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7022-FAB0-204F-A618-A9530600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D6A8B-E556-FE81-993C-0481C17D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43CB-7EF6-0377-BF56-0AC21461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638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FCFF2-A033-6826-3F29-6CBD8F79C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33270-CE8D-FA94-1F93-6F5F3A062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C8F1-5B64-CEB8-2EF8-C3C15F9C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93D63-5EFA-5792-0A34-F05D1D9F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FECE3-1196-2103-5F44-D0D0E66B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885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6308-D12B-A0BE-B936-5F1203C5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40B65-DAF0-28C4-6863-B0116DEF1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DDD05-0642-92F9-9A65-7256D3A0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D8046-DDFF-F3DA-E3CA-EB5160BF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C6DB9-0B7A-85E8-3031-979A7009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104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7B4B-11AA-92F0-C72F-F511798B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403B2-CBB7-F2C0-349A-83416CA0D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06EDF-0373-E94B-B23B-5819FE50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E466F-491E-EB71-1F9D-2D178341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C86F9-CD02-8229-742C-F9C126C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435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569F-B80D-5669-8AF5-BFB76C624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F54E-FE78-7DDD-96BB-D1F890735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99939-1279-BBF9-E8A6-D8BD55DB9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609DB-C64F-EE3F-7FD3-42AD197F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C3226-CAD8-29AC-CEA0-C32FCEED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CF0D0-F407-AD0B-6996-D909CD73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104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1FB5-7CBF-8F6F-943E-78AEF9B2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71A0B-F756-46B5-12C0-750A15951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B8D42-22B5-8102-756C-D50ACDF4D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7365D-5F8B-B20E-E0DA-F17156AFC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82462-11BA-F92E-92A5-4DD53FE90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E9102-EC55-AA15-1D61-5D45668E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839E6-ACC8-44B8-030E-4AB487DF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AB00D-EFC5-FE03-3E50-B29974D3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564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FFE0-5E9A-0C02-08BB-DC16C1CE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ED873-43CB-53DA-1535-7CFBBC43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BD315-71CD-C2E7-842E-5E196154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D54E2-F779-6C30-DE98-59B4842D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547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86DB1-170A-3C47-FFE7-AB392D47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A24C2-34E8-A4D5-B7A9-4623CD4A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4D936-A098-970E-3A10-80E05E3A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624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B503-565E-6457-EF7B-79D5AD27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E3A83-83F5-7BAC-CDEA-8FB23F17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BFB08-4FF2-C268-23B2-A85208B7C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FF545-7443-E3D5-B53E-F7C4E793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A57BA-B67B-4B8A-19D1-DD4152F8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9DCE6-A0C3-75D8-299B-92193E8E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596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CCD0-8317-768E-1980-04009FCA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DCBF7-805D-0651-5B97-02807D8DC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6765C-4F63-F8AD-9E8F-5522EEA5F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FAA53-6CA3-4A1B-9631-9635482D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D587D-FB19-7C55-973F-C663EA2D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7661-DC62-17D4-D320-66A7AA5D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302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87794E-22BF-1C1F-70F2-B4CAD8371935}"/>
              </a:ext>
            </a:extLst>
          </p:cNvPr>
          <p:cNvSpPr/>
          <p:nvPr userDrawn="1"/>
        </p:nvSpPr>
        <p:spPr>
          <a:xfrm>
            <a:off x="334108" y="351692"/>
            <a:ext cx="11517924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6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ovetru-stride.streamlit.ap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4EF514-1833-812C-0D6D-75C071D05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E8362D-A6AB-B6E0-6975-2B2D66418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64" y="1021319"/>
            <a:ext cx="2912950" cy="533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388E8-378D-26B8-5895-C3EA6FBBF2C3}"/>
              </a:ext>
            </a:extLst>
          </p:cNvPr>
          <p:cNvSpPr txBox="1"/>
          <p:nvPr/>
        </p:nvSpPr>
        <p:spPr>
          <a:xfrm>
            <a:off x="892664" y="3589912"/>
            <a:ext cx="108216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PT Mono" panose="02060509020205020204" pitchFamily="49" charset="77"/>
                <a:ea typeface="CMU BRIGHT ROMAN" panose="02000603000000000000" pitchFamily="2" charset="0"/>
                <a:cs typeface="CMU BRIGHT ROMAN" panose="02000603000000000000" pitchFamily="2" charset="0"/>
              </a:rPr>
              <a:t>Stage 2 Interview</a:t>
            </a:r>
          </a:p>
          <a:p>
            <a:r>
              <a:rPr lang="en-GB" sz="2800" dirty="0">
                <a:latin typeface="PT Mono" panose="02060509020205020204" pitchFamily="49" charset="77"/>
                <a:ea typeface="CMU Bright Roman" panose="02000603000000000000" pitchFamily="2" charset="0"/>
                <a:cs typeface="CMU Bright Roman" panose="02000603000000000000" pitchFamily="2" charset="0"/>
              </a:rPr>
              <a:t>Sports Biomechanics Data Scientist Task</a:t>
            </a:r>
          </a:p>
          <a:p>
            <a:endParaRPr lang="en-GB" sz="2800" dirty="0">
              <a:latin typeface="PT Mono" panose="02060509020205020204" pitchFamily="49" charset="77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endParaRPr lang="en-GB" sz="2800" dirty="0">
              <a:latin typeface="PT Mono" panose="02060509020205020204" pitchFamily="49" charset="77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r>
              <a:rPr lang="en-GB" sz="2800" b="1" dirty="0">
                <a:latin typeface="PT Mono" panose="02060509020205020204" pitchFamily="49" charset="77"/>
                <a:ea typeface="CMU BRIGHT ROMAN" panose="02000603000000000000" pitchFamily="2" charset="0"/>
                <a:cs typeface="CMU BRIGHT ROMAN" panose="02000603000000000000" pitchFamily="2" charset="0"/>
              </a:rPr>
              <a:t>Thomas Aston</a:t>
            </a:r>
          </a:p>
        </p:txBody>
      </p:sp>
    </p:spTree>
    <p:extLst>
      <p:ext uri="{BB962C8B-B14F-4D97-AF65-F5344CB8AC3E}">
        <p14:creationId xmlns:p14="http://schemas.microsoft.com/office/powerpoint/2010/main" val="2769009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29304-4CF5-12F5-673C-D6D7137E0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D9F0E2-330A-E226-77EC-AA630819553E}"/>
              </a:ext>
            </a:extLst>
          </p:cNvPr>
          <p:cNvSpPr txBox="1"/>
          <p:nvPr/>
        </p:nvSpPr>
        <p:spPr>
          <a:xfrm>
            <a:off x="685154" y="767036"/>
            <a:ext cx="10821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88034"/>
                </a:solidFill>
                <a:latin typeface="PT Mono" panose="02060509020205020204" pitchFamily="49" charset="77"/>
                <a:ea typeface="CMU BRIGHT ROMAN" panose="02000603000000000000" pitchFamily="2" charset="0"/>
                <a:cs typeface="CMU BRIGHT ROMAN" panose="02000603000000000000" pitchFamily="2" charset="0"/>
              </a:rPr>
              <a:t>Data selection:</a:t>
            </a:r>
          </a:p>
          <a:p>
            <a:r>
              <a:rPr lang="en-GB" sz="2800" dirty="0">
                <a:latin typeface="PT Mono" panose="02060509020205020204" pitchFamily="49" charset="77"/>
                <a:ea typeface="CMU Bright Roman" panose="02000603000000000000" pitchFamily="2" charset="0"/>
                <a:cs typeface="CMU Bright Roman" panose="02000603000000000000" pitchFamily="2" charset="0"/>
              </a:rPr>
              <a:t>Requirements</a:t>
            </a:r>
            <a:endParaRPr lang="en-GB" sz="2800" dirty="0">
              <a:latin typeface="PT Mono" panose="02060509020205020204" pitchFamily="49" charset="77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E1C51013-2572-FA91-8B11-4D3BA3D98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676" y="1898502"/>
            <a:ext cx="5180517" cy="345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24CB665-5627-5FBB-CC23-2827F1605A2A}"/>
              </a:ext>
            </a:extLst>
          </p:cNvPr>
          <p:cNvGrpSpPr/>
          <p:nvPr/>
        </p:nvGrpSpPr>
        <p:grpSpPr>
          <a:xfrm>
            <a:off x="3923700" y="1543348"/>
            <a:ext cx="4305900" cy="4175551"/>
            <a:chOff x="3923700" y="1505822"/>
            <a:chExt cx="4344598" cy="421307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120088-540B-B909-8A17-D0CDEFA0A211}"/>
                </a:ext>
              </a:extLst>
            </p:cNvPr>
            <p:cNvGrpSpPr/>
            <p:nvPr/>
          </p:nvGrpSpPr>
          <p:grpSpPr>
            <a:xfrm>
              <a:off x="3923700" y="1505822"/>
              <a:ext cx="4344598" cy="4213078"/>
              <a:chOff x="1377776" y="601790"/>
              <a:chExt cx="5873095" cy="5695304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09DC9DB-5419-F6BE-3AE7-23C24A9344BF}"/>
                  </a:ext>
                </a:extLst>
              </p:cNvPr>
              <p:cNvSpPr/>
              <p:nvPr/>
            </p:nvSpPr>
            <p:spPr>
              <a:xfrm>
                <a:off x="3454002" y="2500225"/>
                <a:ext cx="3796869" cy="3796869"/>
              </a:xfrm>
              <a:prstGeom prst="ellipse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3213F8-6D5B-A96D-CFA3-667DF29F32AC}"/>
                  </a:ext>
                </a:extLst>
              </p:cNvPr>
              <p:cNvSpPr/>
              <p:nvPr/>
            </p:nvSpPr>
            <p:spPr>
              <a:xfrm>
                <a:off x="2485672" y="601790"/>
                <a:ext cx="3796869" cy="3796869"/>
              </a:xfrm>
              <a:prstGeom prst="ellipse">
                <a:avLst/>
              </a:prstGeom>
              <a:solidFill>
                <a:schemeClr val="bg1">
                  <a:lumMod val="95000"/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6B7FB7E-9F6B-EA67-6CC6-5F26495EC4CB}"/>
                  </a:ext>
                </a:extLst>
              </p:cNvPr>
              <p:cNvSpPr/>
              <p:nvPr/>
            </p:nvSpPr>
            <p:spPr>
              <a:xfrm>
                <a:off x="1377776" y="2500225"/>
                <a:ext cx="3796869" cy="3796869"/>
              </a:xfrm>
              <a:prstGeom prst="ellipse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C47AA5-053D-0BC6-755E-BDB9DD6604BB}"/>
                </a:ext>
              </a:extLst>
            </p:cNvPr>
            <p:cNvSpPr txBox="1"/>
            <p:nvPr/>
          </p:nvSpPr>
          <p:spPr>
            <a:xfrm>
              <a:off x="5607311" y="2229209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PT Mono" panose="02060509020205020204" pitchFamily="49" charset="77"/>
                </a:rPr>
                <a:t>Low cost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DCF812-2633-11F3-457A-3F508A1FF18A}"/>
                </a:ext>
              </a:extLst>
            </p:cNvPr>
            <p:cNvSpPr txBox="1"/>
            <p:nvPr/>
          </p:nvSpPr>
          <p:spPr>
            <a:xfrm>
              <a:off x="6676796" y="4140440"/>
              <a:ext cx="1473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400" dirty="0">
                  <a:latin typeface="PT Mono" panose="02060509020205020204" pitchFamily="49" charset="77"/>
                </a:rPr>
                <a:t>Portable/</a:t>
              </a:r>
            </a:p>
            <a:p>
              <a:pPr algn="r"/>
              <a:r>
                <a:rPr lang="en-GB" sz="1400" dirty="0">
                  <a:latin typeface="PT Mono" panose="02060509020205020204" pitchFamily="49" charset="77"/>
                </a:rPr>
                <a:t>Non-invasive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1C9F37-7536-27FC-FBDB-F352460D1F27}"/>
                </a:ext>
              </a:extLst>
            </p:cNvPr>
            <p:cNvSpPr txBox="1"/>
            <p:nvPr/>
          </p:nvSpPr>
          <p:spPr>
            <a:xfrm>
              <a:off x="4109081" y="414044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PT Mono" panose="02060509020205020204" pitchFamily="49" charset="77"/>
                </a:rPr>
                <a:t>Stride</a:t>
              </a:r>
            </a:p>
            <a:p>
              <a:r>
                <a:rPr lang="en-GB" sz="1400" dirty="0">
                  <a:latin typeface="PT Mono" panose="02060509020205020204" pitchFamily="49" charset="77"/>
                </a:rPr>
                <a:t>Sensitive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2514FBC-95E0-ECF2-3C47-F628322EC18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85882" y="2752547"/>
            <a:ext cx="4881640" cy="14019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737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-0.21315 0.0756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4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91F38B40-CE9A-7DF2-D9FA-FA1989FCFC74}"/>
              </a:ext>
            </a:extLst>
          </p:cNvPr>
          <p:cNvGrpSpPr/>
          <p:nvPr/>
        </p:nvGrpSpPr>
        <p:grpSpPr>
          <a:xfrm>
            <a:off x="2331301" y="2276973"/>
            <a:ext cx="7529397" cy="4062625"/>
            <a:chOff x="1160585" y="896815"/>
            <a:chExt cx="9777046" cy="527538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B4D61D0-5C74-4CBE-B107-127780ED828E}"/>
                </a:ext>
              </a:extLst>
            </p:cNvPr>
            <p:cNvSpPr/>
            <p:nvPr/>
          </p:nvSpPr>
          <p:spPr>
            <a:xfrm>
              <a:off x="1160585" y="896815"/>
              <a:ext cx="9777046" cy="5275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9401C3A-B15A-F9E5-4F9C-8AFE5664E9FA}"/>
                </a:ext>
              </a:extLst>
            </p:cNvPr>
            <p:cNvGrpSpPr/>
            <p:nvPr/>
          </p:nvGrpSpPr>
          <p:grpSpPr>
            <a:xfrm>
              <a:off x="1454072" y="1373277"/>
              <a:ext cx="9108011" cy="4427970"/>
              <a:chOff x="1278225" y="1236227"/>
              <a:chExt cx="9108011" cy="442797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0C2B9DD-5077-3EBE-0FCE-E7907DEE57B8}"/>
                  </a:ext>
                </a:extLst>
              </p:cNvPr>
              <p:cNvGrpSpPr/>
              <p:nvPr/>
            </p:nvGrpSpPr>
            <p:grpSpPr>
              <a:xfrm>
                <a:off x="1278225" y="1676892"/>
                <a:ext cx="9108011" cy="3987305"/>
                <a:chOff x="2961345" y="3210281"/>
                <a:chExt cx="6019797" cy="2635347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386A52FB-547E-07B7-3B1A-87F996B188EC}"/>
                    </a:ext>
                  </a:extLst>
                </p:cNvPr>
                <p:cNvGrpSpPr/>
                <p:nvPr/>
              </p:nvGrpSpPr>
              <p:grpSpPr>
                <a:xfrm>
                  <a:off x="2961345" y="3660776"/>
                  <a:ext cx="6019797" cy="2184852"/>
                  <a:chOff x="2551407" y="2875387"/>
                  <a:chExt cx="6019797" cy="2184852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FCE0CEEB-2FC7-29F4-D614-5C51F3A83811}"/>
                      </a:ext>
                    </a:extLst>
                  </p:cNvPr>
                  <p:cNvGrpSpPr/>
                  <p:nvPr/>
                </p:nvGrpSpPr>
                <p:grpSpPr>
                  <a:xfrm>
                    <a:off x="2551407" y="2875387"/>
                    <a:ext cx="6019797" cy="2184852"/>
                    <a:chOff x="2551407" y="2875387"/>
                    <a:chExt cx="6019797" cy="2184852"/>
                  </a:xfrm>
                </p:grpSpPr>
                <p:pic>
                  <p:nvPicPr>
                    <p:cNvPr id="32" name="Picture 31">
                      <a:extLst>
                        <a:ext uri="{FF2B5EF4-FFF2-40B4-BE49-F238E27FC236}">
                          <a16:creationId xmlns:a16="http://schemas.microsoft.com/office/drawing/2014/main" id="{A5E56241-BE9A-7720-74FF-4EB6809CB8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t="51402"/>
                    <a:stretch>
                      <a:fillRect/>
                    </a:stretch>
                  </p:blipFill>
                  <p:spPr>
                    <a:xfrm>
                      <a:off x="2551407" y="2875387"/>
                      <a:ext cx="6019797" cy="2184852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CF7D8027-6709-AFD6-2691-C48A02DF6C1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675360" y="2915216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3A24D293-0169-E971-16FE-F3C048558C2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543330" y="2899801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0CCD1497-1CA6-6EAD-C607-488C2969A07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340198" y="2899801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B9747607-A85E-F7AF-86A9-2FB170B11E9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163900" y="2899801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8CFA90E3-F0EC-45D5-A312-850B59CC53E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960263" y="2915216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A01CFC82-E1DA-7F62-C6D7-03E06975AF2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829738" y="2899801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92917C44-4719-420D-8342-BC3F425747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7934" y="4137285"/>
                    <a:ext cx="5239063" cy="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1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6B895096-E097-B8D9-8EA6-9D74A64ECFD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830" t="47246" r="43761" b="16119"/>
                <a:stretch>
                  <a:fillRect/>
                </a:stretch>
              </p:blipFill>
              <p:spPr bwMode="auto">
                <a:xfrm>
                  <a:off x="4816152" y="3242498"/>
                  <a:ext cx="299441" cy="4601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44176DF8-F1A2-7F3A-E047-D3816499929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7" t="47517" r="84406" b="16228"/>
                <a:stretch>
                  <a:fillRect/>
                </a:stretch>
              </p:blipFill>
              <p:spPr bwMode="auto">
                <a:xfrm>
                  <a:off x="3933375" y="3235585"/>
                  <a:ext cx="336010" cy="4650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0A34B7E3-9F32-E57B-1E1A-87538AC6D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07" t="47116" r="57482" b="15632"/>
                <a:stretch>
                  <a:fillRect/>
                </a:stretch>
              </p:blipFill>
              <p:spPr bwMode="auto">
                <a:xfrm>
                  <a:off x="4334373" y="3227783"/>
                  <a:ext cx="299443" cy="4713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C01459D4-6252-9C08-73EC-E5965AFA59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830" t="47246" r="43761" b="16119"/>
                <a:stretch>
                  <a:fillRect/>
                </a:stretch>
              </p:blipFill>
              <p:spPr bwMode="auto">
                <a:xfrm>
                  <a:off x="6408101" y="3224996"/>
                  <a:ext cx="299441" cy="4601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E6B2823E-B94A-FD7B-1C4D-5356984B5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7" t="47517" r="84406" b="16228"/>
                <a:stretch>
                  <a:fillRect/>
                </a:stretch>
              </p:blipFill>
              <p:spPr bwMode="auto">
                <a:xfrm>
                  <a:off x="5581614" y="3218083"/>
                  <a:ext cx="336010" cy="4650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52A84343-48F6-1989-74B8-2B362A950E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07" t="47116" r="57482" b="15632"/>
                <a:stretch>
                  <a:fillRect/>
                </a:stretch>
              </p:blipFill>
              <p:spPr bwMode="auto">
                <a:xfrm>
                  <a:off x="5967884" y="3210281"/>
                  <a:ext cx="299443" cy="4713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EF099311-E9EC-B9E1-2843-BBE32B5A8A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830" t="47246" r="43761" b="16119"/>
                <a:stretch>
                  <a:fillRect/>
                </a:stretch>
              </p:blipFill>
              <p:spPr bwMode="auto">
                <a:xfrm>
                  <a:off x="8096820" y="3245261"/>
                  <a:ext cx="299441" cy="4601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F2E256F8-C315-48B5-D8EB-4EAFE30A8C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7" t="47517" r="84406" b="16228"/>
                <a:stretch>
                  <a:fillRect/>
                </a:stretch>
              </p:blipFill>
              <p:spPr bwMode="auto">
                <a:xfrm>
                  <a:off x="7223199" y="3238348"/>
                  <a:ext cx="336010" cy="4650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5E6DD10D-BCF8-9E8E-E19D-BE3BDA2CEE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07" t="47116" r="57482" b="15632"/>
                <a:stretch>
                  <a:fillRect/>
                </a:stretch>
              </p:blipFill>
              <p:spPr bwMode="auto">
                <a:xfrm>
                  <a:off x="7664695" y="3230546"/>
                  <a:ext cx="299443" cy="4713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67E9A6-4371-DF58-8031-33A28DBC30A8}"/>
                  </a:ext>
                </a:extLst>
              </p:cNvPr>
              <p:cNvSpPr txBox="1"/>
              <p:nvPr/>
            </p:nvSpPr>
            <p:spPr>
              <a:xfrm>
                <a:off x="2484004" y="1268687"/>
                <a:ext cx="962150" cy="52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0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0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contact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D7BE51-A2F2-1B5C-6A9C-50AF2E986B81}"/>
                  </a:ext>
                </a:extLst>
              </p:cNvPr>
              <p:cNvSpPr txBox="1"/>
              <p:nvPr/>
            </p:nvSpPr>
            <p:spPr>
              <a:xfrm>
                <a:off x="3126470" y="1268687"/>
                <a:ext cx="962150" cy="505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0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0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flat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738164-7769-7637-39AC-627C05557A08}"/>
                  </a:ext>
                </a:extLst>
              </p:cNvPr>
              <p:cNvSpPr txBox="1"/>
              <p:nvPr/>
            </p:nvSpPr>
            <p:spPr>
              <a:xfrm>
                <a:off x="3825593" y="1268686"/>
                <a:ext cx="962150" cy="505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0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0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off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9512F4-E2A2-CF56-894B-FDFCD32B0D35}"/>
                  </a:ext>
                </a:extLst>
              </p:cNvPr>
              <p:cNvSpPr txBox="1"/>
              <p:nvPr/>
            </p:nvSpPr>
            <p:spPr>
              <a:xfrm>
                <a:off x="4955566" y="1244381"/>
                <a:ext cx="962150" cy="52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0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0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contact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404CE8-6285-C3F5-1E84-6A938854E64C}"/>
                  </a:ext>
                </a:extLst>
              </p:cNvPr>
              <p:cNvSpPr txBox="1"/>
              <p:nvPr/>
            </p:nvSpPr>
            <p:spPr>
              <a:xfrm>
                <a:off x="5581086" y="1242192"/>
                <a:ext cx="962150" cy="505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0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0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flat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AEA62A-DA20-539B-28FC-299DCC5BB5E9}"/>
                  </a:ext>
                </a:extLst>
              </p:cNvPr>
              <p:cNvSpPr txBox="1"/>
              <p:nvPr/>
            </p:nvSpPr>
            <p:spPr>
              <a:xfrm>
                <a:off x="6241463" y="1249940"/>
                <a:ext cx="962150" cy="505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0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0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off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55C6FF-2182-FA57-18C1-33BF60686BEC}"/>
                  </a:ext>
                </a:extLst>
              </p:cNvPr>
              <p:cNvSpPr txBox="1"/>
              <p:nvPr/>
            </p:nvSpPr>
            <p:spPr>
              <a:xfrm>
                <a:off x="7480391" y="1238416"/>
                <a:ext cx="962150" cy="52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0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0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contact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7DE880-DF35-C810-B376-5E078C66D61F}"/>
                  </a:ext>
                </a:extLst>
              </p:cNvPr>
              <p:cNvSpPr txBox="1"/>
              <p:nvPr/>
            </p:nvSpPr>
            <p:spPr>
              <a:xfrm>
                <a:off x="8189007" y="1236227"/>
                <a:ext cx="962150" cy="505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0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0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flat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279C4C-625A-7620-BD12-E6ECAD349CEA}"/>
                  </a:ext>
                </a:extLst>
              </p:cNvPr>
              <p:cNvSpPr txBox="1"/>
              <p:nvPr/>
            </p:nvSpPr>
            <p:spPr>
              <a:xfrm>
                <a:off x="8776231" y="1243975"/>
                <a:ext cx="962150" cy="505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0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0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off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DAC43D2-27A5-82F2-C0D7-7FAEE6B0B051}"/>
              </a:ext>
            </a:extLst>
          </p:cNvPr>
          <p:cNvSpPr txBox="1"/>
          <p:nvPr/>
        </p:nvSpPr>
        <p:spPr>
          <a:xfrm>
            <a:off x="685154" y="767036"/>
            <a:ext cx="10821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88034"/>
                </a:solidFill>
                <a:latin typeface="PT Mono" panose="02060509020205020204" pitchFamily="49" charset="77"/>
                <a:ea typeface="CMU BRIGHT ROMAN" panose="02000603000000000000" pitchFamily="2" charset="0"/>
                <a:cs typeface="CMU BRIGHT ROMAN" panose="02000603000000000000" pitchFamily="2" charset="0"/>
              </a:rPr>
              <a:t>Data selection:</a:t>
            </a:r>
          </a:p>
          <a:p>
            <a:r>
              <a:rPr lang="en-GB" sz="2800" dirty="0">
                <a:latin typeface="PT Mono" panose="02060509020205020204" pitchFamily="49" charset="77"/>
                <a:ea typeface="CMU Bright Roman" panose="02000603000000000000" pitchFamily="2" charset="0"/>
                <a:cs typeface="CMU Bright Roman" panose="02000603000000000000" pitchFamily="2" charset="0"/>
              </a:rPr>
              <a:t>Events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83216C-496E-BBE0-EB33-4E7077AAF84B}"/>
              </a:ext>
            </a:extLst>
          </p:cNvPr>
          <p:cNvGrpSpPr/>
          <p:nvPr/>
        </p:nvGrpSpPr>
        <p:grpSpPr>
          <a:xfrm>
            <a:off x="3167368" y="2531563"/>
            <a:ext cx="5790623" cy="2637599"/>
            <a:chOff x="1129552" y="2399266"/>
            <a:chExt cx="7890784" cy="359421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44E939A-BDF1-8D39-059E-F28422024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0228" y="2399266"/>
              <a:ext cx="7850108" cy="256256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A9AC61F-E525-FD6B-A0DF-D34196CE6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29552" y="4961830"/>
              <a:ext cx="2731954" cy="103164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55F8272-7D27-70F6-13D3-9CAEA613E704}"/>
              </a:ext>
            </a:extLst>
          </p:cNvPr>
          <p:cNvSpPr txBox="1"/>
          <p:nvPr/>
        </p:nvSpPr>
        <p:spPr>
          <a:xfrm>
            <a:off x="2848708" y="3938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8C2089-C307-A2AD-4F1A-0974D7E57955}"/>
              </a:ext>
            </a:extLst>
          </p:cNvPr>
          <p:cNvSpPr txBox="1"/>
          <p:nvPr/>
        </p:nvSpPr>
        <p:spPr>
          <a:xfrm>
            <a:off x="9347200" y="1849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014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59259E-6 L 0.32018 -0.37338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3" y="-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883AD1-0B0E-F438-F4C7-7841C66E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1183"/>
          <a:stretch>
            <a:fillRect/>
          </a:stretch>
        </p:blipFill>
        <p:spPr>
          <a:xfrm>
            <a:off x="3240093" y="2769987"/>
            <a:ext cx="5711814" cy="21517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8E8B32-6E2E-E3D4-1E4C-92879276667A}"/>
              </a:ext>
            </a:extLst>
          </p:cNvPr>
          <p:cNvSpPr txBox="1"/>
          <p:nvPr/>
        </p:nvSpPr>
        <p:spPr>
          <a:xfrm>
            <a:off x="685154" y="767036"/>
            <a:ext cx="10821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88034"/>
                </a:solidFill>
                <a:latin typeface="PT Mono" panose="02060509020205020204" pitchFamily="49" charset="77"/>
                <a:ea typeface="CMU BRIGHT ROMAN" panose="02000603000000000000" pitchFamily="2" charset="0"/>
                <a:cs typeface="CMU BRIGHT ROMAN" panose="02000603000000000000" pitchFamily="2" charset="0"/>
              </a:rPr>
              <a:t>Data selection:</a:t>
            </a:r>
          </a:p>
          <a:p>
            <a:r>
              <a:rPr lang="en-GB" sz="2800" dirty="0">
                <a:latin typeface="PT Mono" panose="02060509020205020204" pitchFamily="49" charset="77"/>
                <a:ea typeface="CMU Bright Roman" panose="02000603000000000000" pitchFamily="2" charset="0"/>
                <a:cs typeface="CMU Bright Roman" panose="02000603000000000000" pitchFamily="2" charset="0"/>
              </a:rPr>
              <a:t>Open data</a:t>
            </a:r>
            <a:endParaRPr lang="en-GB" sz="2800" dirty="0">
              <a:latin typeface="PT Mono" panose="02060509020205020204" pitchFamily="49" charset="77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A317D3-D495-E4C7-BB64-2DF6D96E2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316" y="2266145"/>
            <a:ext cx="4849324" cy="382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88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.32018 -0.37338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3" y="-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9C9C70-35BB-0734-1E2D-47BB32CF9417}"/>
              </a:ext>
            </a:extLst>
          </p:cNvPr>
          <p:cNvSpPr txBox="1"/>
          <p:nvPr/>
        </p:nvSpPr>
        <p:spPr>
          <a:xfrm>
            <a:off x="685154" y="2523446"/>
            <a:ext cx="92326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dirty="0">
              <a:latin typeface="PT Mono" panose="02060509020205020204" pitchFamily="49" charset="77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PT Mono" panose="02060509020205020204" pitchFamily="49" charset="77"/>
                <a:ea typeface="CMU Bright Roman" panose="02000603000000000000" pitchFamily="2" charset="0"/>
                <a:cs typeface="CMU Bright Roman" panose="02000603000000000000" pitchFamily="2" charset="0"/>
              </a:rPr>
              <a:t>Foot strike and foot 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PT Mono" panose="02060509020205020204" pitchFamily="49" charset="77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PT Mono" panose="02060509020205020204" pitchFamily="49" charset="77"/>
                <a:ea typeface="CMU Bright Roman" panose="02000603000000000000" pitchFamily="2" charset="0"/>
                <a:cs typeface="CMU Bright Roman" panose="02000603000000000000" pitchFamily="2" charset="0"/>
              </a:rPr>
              <a:t>Speed invariant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PT Mono" panose="02060509020205020204" pitchFamily="49" charset="77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PT Mono" panose="02060509020205020204" pitchFamily="49" charset="77"/>
                <a:ea typeface="CMU Bright Roman" panose="02000603000000000000" pitchFamily="2" charset="0"/>
                <a:cs typeface="CMU Bright Roman" panose="02000603000000000000" pitchFamily="2" charset="0"/>
              </a:rPr>
              <a:t>Real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084D50-D715-5A43-79EA-893380EEDC96}"/>
              </a:ext>
            </a:extLst>
          </p:cNvPr>
          <p:cNvSpPr txBox="1"/>
          <p:nvPr/>
        </p:nvSpPr>
        <p:spPr>
          <a:xfrm>
            <a:off x="685154" y="767036"/>
            <a:ext cx="10821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88034"/>
                </a:solidFill>
                <a:latin typeface="PT Mono" panose="02060509020205020204" pitchFamily="49" charset="77"/>
                <a:ea typeface="CMU BRIGHT ROMAN" panose="02000603000000000000" pitchFamily="2" charset="0"/>
                <a:cs typeface="CMU BRIGHT ROMAN" panose="02000603000000000000" pitchFamily="2" charset="0"/>
              </a:rPr>
              <a:t>Event detection:</a:t>
            </a:r>
          </a:p>
          <a:p>
            <a:r>
              <a:rPr lang="en-GB" sz="2800" dirty="0">
                <a:latin typeface="PT Mono" panose="02060509020205020204" pitchFamily="49" charset="77"/>
                <a:ea typeface="CMU Bright Roman" panose="02000603000000000000" pitchFamily="2" charset="0"/>
                <a:cs typeface="CMU Bright Roman" panose="02000603000000000000" pitchFamily="2" charset="0"/>
              </a:rPr>
              <a:t>Requirements</a:t>
            </a:r>
            <a:endParaRPr lang="en-GB" sz="2800" dirty="0">
              <a:latin typeface="PT Mono" panose="02060509020205020204" pitchFamily="49" charset="77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09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964CE-25F3-79B2-AC55-F17A51552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1CD12F-DC92-F845-F139-CE65080FA783}"/>
              </a:ext>
            </a:extLst>
          </p:cNvPr>
          <p:cNvSpPr txBox="1"/>
          <p:nvPr/>
        </p:nvSpPr>
        <p:spPr>
          <a:xfrm>
            <a:off x="685154" y="2183204"/>
            <a:ext cx="99048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PT Mono" panose="02060509020205020204" pitchFamily="49" charset="77"/>
                <a:ea typeface="CMU Bright Roman" panose="02000603000000000000" pitchFamily="2" charset="0"/>
                <a:cs typeface="CMU Bright Roman" panose="02000603000000000000" pitchFamily="2" charset="0"/>
              </a:rPr>
              <a:t>Filtering: causal (moving average)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PT Mono" panose="02060509020205020204" pitchFamily="49" charset="77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PT Mono" panose="02060509020205020204" pitchFamily="49" charset="77"/>
                <a:ea typeface="CMU Bright Roman" panose="02000603000000000000" pitchFamily="2" charset="0"/>
                <a:cs typeface="CMU Bright Roman" panose="02000603000000000000" pitchFamily="2" charset="0"/>
              </a:rPr>
              <a:t>State machine: zero crossings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PT Mono" panose="02060509020205020204" pitchFamily="49" charset="77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PT Mono" panose="02060509020205020204" pitchFamily="49" charset="77"/>
                <a:ea typeface="CMU Bright Roman" panose="02000603000000000000" pitchFamily="2" charset="0"/>
                <a:cs typeface="CMU Bright Roman" panose="02000603000000000000" pitchFamily="2" charset="0"/>
              </a:rPr>
              <a:t>Peak detection: mid swing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PT Mono" panose="02060509020205020204" pitchFamily="49" charset="77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PT Mono" panose="02060509020205020204" pitchFamily="49" charset="77"/>
                <a:ea typeface="CMU Bright Roman" panose="02000603000000000000" pitchFamily="2" charset="0"/>
                <a:cs typeface="CMU Bright Roman" panose="02000603000000000000" pitchFamily="2" charset="0"/>
              </a:rPr>
              <a:t>Zero velocity detection: mid 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PT Mono" panose="02060509020205020204" pitchFamily="49" charset="77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PT Mono" panose="02060509020205020204" pitchFamily="49" charset="77"/>
                <a:ea typeface="CMU Bright Roman" panose="02000603000000000000" pitchFamily="2" charset="0"/>
                <a:cs typeface="CMU Bright Roman" panose="02000603000000000000" pitchFamily="2" charset="0"/>
              </a:rPr>
              <a:t>Peak detection: foot strike and foot off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D08CF9-72A3-D694-BA7B-1AE84F93BD40}"/>
              </a:ext>
            </a:extLst>
          </p:cNvPr>
          <p:cNvSpPr txBox="1"/>
          <p:nvPr/>
        </p:nvSpPr>
        <p:spPr>
          <a:xfrm>
            <a:off x="685154" y="767036"/>
            <a:ext cx="10821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88034"/>
                </a:solidFill>
                <a:latin typeface="PT Mono" panose="02060509020205020204" pitchFamily="49" charset="77"/>
                <a:ea typeface="CMU BRIGHT ROMAN" panose="02000603000000000000" pitchFamily="2" charset="0"/>
                <a:cs typeface="CMU BRIGHT ROMAN" panose="02000603000000000000" pitchFamily="2" charset="0"/>
              </a:rPr>
              <a:t>Event detection:</a:t>
            </a:r>
          </a:p>
          <a:p>
            <a:r>
              <a:rPr lang="en-GB" sz="2800" dirty="0">
                <a:latin typeface="PT Mono" panose="02060509020205020204" pitchFamily="49" charset="77"/>
                <a:ea typeface="CMU Bright Roman" panose="02000603000000000000" pitchFamily="2" charset="0"/>
                <a:cs typeface="CMU Bright Roman" panose="02000603000000000000" pitchFamily="2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673885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925D9-E165-1D7F-6E92-451F1F881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870CC4-242B-BB5C-E1C6-F2390AA1DB1A}"/>
              </a:ext>
            </a:extLst>
          </p:cNvPr>
          <p:cNvSpPr txBox="1"/>
          <p:nvPr/>
        </p:nvSpPr>
        <p:spPr>
          <a:xfrm>
            <a:off x="685154" y="2013086"/>
            <a:ext cx="9232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dirty="0">
              <a:latin typeface="PT Mono" panose="02060509020205020204" pitchFamily="49" charset="77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PT Mono" panose="02060509020205020204" pitchFamily="49" charset="77"/>
                <a:ea typeface="CMU Bright Roman" panose="02000603000000000000" pitchFamily="2" charset="0"/>
                <a:cs typeface="CMU Bright Roman" panose="02000603000000000000" pitchFamily="2" charset="0"/>
              </a:rPr>
              <a:t>Highlight performance and injury risk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058001-AED4-5F04-E789-83356AB28543}"/>
              </a:ext>
            </a:extLst>
          </p:cNvPr>
          <p:cNvSpPr txBox="1"/>
          <p:nvPr/>
        </p:nvSpPr>
        <p:spPr>
          <a:xfrm>
            <a:off x="685154" y="767036"/>
            <a:ext cx="10821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88034"/>
                </a:solidFill>
                <a:latin typeface="PT Mono" panose="02060509020205020204" pitchFamily="49" charset="77"/>
                <a:ea typeface="CMU BRIGHT ROMAN" panose="02000603000000000000" pitchFamily="2" charset="0"/>
                <a:cs typeface="CMU BRIGHT ROMAN" panose="02000603000000000000" pitchFamily="2" charset="0"/>
              </a:rPr>
              <a:t>Metrics:</a:t>
            </a:r>
          </a:p>
          <a:p>
            <a:r>
              <a:rPr lang="en-GB" sz="2800" dirty="0">
                <a:latin typeface="PT Mono" panose="02060509020205020204" pitchFamily="49" charset="77"/>
                <a:ea typeface="CMU Bright Roman" panose="02000603000000000000" pitchFamily="2" charset="0"/>
                <a:cs typeface="CMU Bright Roman" panose="02000603000000000000" pitchFamily="2" charset="0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521870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2A8EF9-D5D8-EF95-227F-51C0497D47C9}"/>
              </a:ext>
            </a:extLst>
          </p:cNvPr>
          <p:cNvSpPr txBox="1"/>
          <p:nvPr/>
        </p:nvSpPr>
        <p:spPr>
          <a:xfrm>
            <a:off x="685154" y="767036"/>
            <a:ext cx="10821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88034"/>
                </a:solidFill>
                <a:latin typeface="PT Mono" panose="02060509020205020204" pitchFamily="49" charset="77"/>
                <a:ea typeface="CMU BRIGHT ROMAN" panose="02000603000000000000" pitchFamily="2" charset="0"/>
                <a:cs typeface="CMU BRIGHT ROMAN" panose="02000603000000000000" pitchFamily="2" charset="0"/>
              </a:rPr>
              <a:t>Live demo: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7F86F-52F2-E13C-FFA5-E549E11F3D3A}"/>
              </a:ext>
            </a:extLst>
          </p:cNvPr>
          <p:cNvSpPr txBox="1"/>
          <p:nvPr/>
        </p:nvSpPr>
        <p:spPr>
          <a:xfrm>
            <a:off x="259417" y="3429000"/>
            <a:ext cx="11673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E88034"/>
                </a:solidFill>
                <a:latin typeface="PT Mono" panose="02060509020205020204" pitchFamily="49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movetru-stride.streamlit.app</a:t>
            </a:r>
            <a:endParaRPr lang="en-GB" sz="3600" dirty="0">
              <a:solidFill>
                <a:srgbClr val="E88034"/>
              </a:solidFill>
              <a:latin typeface="PT Mono" panose="02060509020205020204" pitchFamily="49" charset="77"/>
            </a:endParaRPr>
          </a:p>
          <a:p>
            <a:pPr algn="ctr"/>
            <a:endParaRPr lang="en-GB" sz="3600" dirty="0">
              <a:solidFill>
                <a:srgbClr val="E88034"/>
              </a:solidFill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41821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CFC8D-A6F0-FAC7-8B2E-358AE0734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F678B9-0F91-9D32-9F95-1123FB08B77E}"/>
              </a:ext>
            </a:extLst>
          </p:cNvPr>
          <p:cNvSpPr txBox="1"/>
          <p:nvPr/>
        </p:nvSpPr>
        <p:spPr>
          <a:xfrm>
            <a:off x="685154" y="2013086"/>
            <a:ext cx="9232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dirty="0">
              <a:latin typeface="PT Mono" panose="02060509020205020204" pitchFamily="49" charset="77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PT Mono" panose="02060509020205020204" pitchFamily="49" charset="77"/>
                <a:ea typeface="CMU Bright Roman" panose="02000603000000000000" pitchFamily="2" charset="0"/>
                <a:cs typeface="CMU Bright Roman" panose="02000603000000000000" pitchFamily="2" charset="0"/>
              </a:rPr>
              <a:t>Highlight performance and injury risk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0058A-929C-1332-B737-45FBDF68B149}"/>
              </a:ext>
            </a:extLst>
          </p:cNvPr>
          <p:cNvSpPr txBox="1"/>
          <p:nvPr/>
        </p:nvSpPr>
        <p:spPr>
          <a:xfrm>
            <a:off x="685154" y="767036"/>
            <a:ext cx="10821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88034"/>
                </a:solidFill>
                <a:latin typeface="PT Mono" panose="02060509020205020204" pitchFamily="49" charset="77"/>
                <a:ea typeface="CMU BRIGHT ROMAN" panose="02000603000000000000" pitchFamily="2" charset="0"/>
                <a:cs typeface="CMU BRIGHT ROMAN" panose="02000603000000000000" pitchFamily="2" charset="0"/>
              </a:rPr>
              <a:t>Validation:</a:t>
            </a:r>
          </a:p>
          <a:p>
            <a:r>
              <a:rPr lang="en-GB" sz="2800" dirty="0">
                <a:latin typeface="PT Mono" panose="02060509020205020204" pitchFamily="49" charset="77"/>
                <a:ea typeface="CMU Bright Roman" panose="02000603000000000000" pitchFamily="2" charset="0"/>
                <a:cs typeface="CMU Bright Roman" panose="02000603000000000000" pitchFamily="2" charset="0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232957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123</Words>
  <Application>Microsoft Macintosh PowerPoint</Application>
  <PresentationFormat>Widescreen</PresentationFormat>
  <Paragraphs>66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PT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Aston</dc:creator>
  <cp:lastModifiedBy>Thomas Aston</cp:lastModifiedBy>
  <cp:revision>43</cp:revision>
  <dcterms:created xsi:type="dcterms:W3CDTF">2025-10-02T17:27:12Z</dcterms:created>
  <dcterms:modified xsi:type="dcterms:W3CDTF">2025-10-05T15:44:53Z</dcterms:modified>
</cp:coreProperties>
</file>