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57" r:id="rId4"/>
    <p:sldId id="259" r:id="rId5"/>
    <p:sldId id="258" r:id="rId6"/>
    <p:sldId id="260" r:id="rId7"/>
    <p:sldId id="261" r:id="rId8"/>
    <p:sldId id="263" r:id="rId9"/>
    <p:sldId id="264" r:id="rId10"/>
    <p:sldId id="265" r:id="rId11"/>
    <p:sldId id="266" r:id="rId12"/>
    <p:sldId id="262" r:id="rId13"/>
    <p:sldId id="267" r:id="rId14"/>
    <p:sldId id="268" r:id="rId15"/>
    <p:sldId id="281" r:id="rId16"/>
    <p:sldId id="269" r:id="rId17"/>
    <p:sldId id="270" r:id="rId18"/>
    <p:sldId id="273" r:id="rId19"/>
    <p:sldId id="271" r:id="rId20"/>
    <p:sldId id="282" r:id="rId21"/>
    <p:sldId id="272" r:id="rId22"/>
    <p:sldId id="275" r:id="rId23"/>
    <p:sldId id="276" r:id="rId24"/>
    <p:sldId id="285" r:id="rId25"/>
    <p:sldId id="284" r:id="rId26"/>
    <p:sldId id="283" r:id="rId27"/>
    <p:sldId id="278" r:id="rId28"/>
    <p:sldId id="277"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6433" autoAdjust="0"/>
  </p:normalViewPr>
  <p:slideViewPr>
    <p:cSldViewPr snapToGrid="0">
      <p:cViewPr varScale="1">
        <p:scale>
          <a:sx n="112" d="100"/>
          <a:sy n="112" d="100"/>
        </p:scale>
        <p:origin x="768" y="108"/>
      </p:cViewPr>
      <p:guideLst/>
    </p:cSldViewPr>
  </p:slideViewPr>
  <p:outlineViewPr>
    <p:cViewPr>
      <p:scale>
        <a:sx n="33" d="100"/>
        <a:sy n="33" d="100"/>
      </p:scale>
      <p:origin x="0" y="-7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A67808-E184-4E05-A93A-429A3A3378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302310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301106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88956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726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246870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A67808-E184-4E05-A93A-429A3A3378F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105457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A67808-E184-4E05-A93A-429A3A3378F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2719199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67808-E184-4E05-A93A-429A3A3378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297717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67808-E184-4E05-A93A-429A3A3378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201308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67808-E184-4E05-A93A-429A3A3378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67780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67808-E184-4E05-A93A-429A3A3378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66046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296920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A67808-E184-4E05-A93A-429A3A3378F1}"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37691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A67808-E184-4E05-A93A-429A3A3378F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167695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7808-E184-4E05-A93A-429A3A3378F1}"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169707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368001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7808-E184-4E05-A93A-429A3A3378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0385-1A17-45DE-8892-9C096FC1BC4F}" type="slidenum">
              <a:rPr lang="en-US" smtClean="0"/>
              <a:t>‹#›</a:t>
            </a:fld>
            <a:endParaRPr lang="en-US"/>
          </a:p>
        </p:txBody>
      </p:sp>
    </p:spTree>
    <p:extLst>
      <p:ext uri="{BB962C8B-B14F-4D97-AF65-F5344CB8AC3E}">
        <p14:creationId xmlns:p14="http://schemas.microsoft.com/office/powerpoint/2010/main" val="187039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9A67808-E184-4E05-A93A-429A3A3378F1}" type="datetimeFigureOut">
              <a:rPr lang="en-US" smtClean="0"/>
              <a:t>12/5/2017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2350385-1A17-45DE-8892-9C096FC1BC4F}" type="slidenum">
              <a:rPr lang="en-US" smtClean="0"/>
              <a:t>‹#›</a:t>
            </a:fld>
            <a:endParaRPr lang="en-US"/>
          </a:p>
        </p:txBody>
      </p:sp>
    </p:spTree>
    <p:extLst>
      <p:ext uri="{BB962C8B-B14F-4D97-AF65-F5344CB8AC3E}">
        <p14:creationId xmlns:p14="http://schemas.microsoft.com/office/powerpoint/2010/main" val="41384134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api/system.threading.threadpool?view=netframework-4.7.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dotnet/csharp/programming-guide/concepts/asyn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wesome/MultithreadFu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dotnet/standard/collections/thread-saf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en-us/magazine/jj991977.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standard/parallel-programming/task-based-asynchronous-programming" TargetMode="External"/><Relationship Id="rId2" Type="http://schemas.openxmlformats.org/officeDocument/2006/relationships/hyperlink" Target="https://msdn.microsoft.com/en-us/library/system.threading.thread(v=vs.110).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standard/parallel-programming/task-based-asynchronous-programming" TargetMode="External"/><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Async</a:t>
            </a:r>
            <a:r>
              <a:rPr lang="en-US" dirty="0" smtClean="0"/>
              <a:t> And Await</a:t>
            </a:r>
            <a:br>
              <a:rPr lang="en-US" dirty="0" smtClean="0"/>
            </a:br>
            <a:r>
              <a:rPr lang="en-US" dirty="0" smtClean="0"/>
              <a:t>Programming Asynchronously The Cool Way</a:t>
            </a:r>
            <a:endParaRPr lang="en-US" dirty="0"/>
          </a:p>
        </p:txBody>
      </p:sp>
      <p:sp>
        <p:nvSpPr>
          <p:cNvPr id="3" name="Subtitle 2"/>
          <p:cNvSpPr>
            <a:spLocks noGrp="1"/>
          </p:cNvSpPr>
          <p:nvPr>
            <p:ph type="subTitle" idx="1"/>
          </p:nvPr>
        </p:nvSpPr>
        <p:spPr/>
        <p:txBody>
          <a:bodyPr/>
          <a:lstStyle/>
          <a:p>
            <a:endParaRPr lang="en-US" dirty="0"/>
          </a:p>
          <a:p>
            <a:r>
              <a:rPr lang="en-US" dirty="0" smtClean="0"/>
              <a:t>Brought To You By Your </a:t>
            </a:r>
            <a:r>
              <a:rPr lang="en-US" dirty="0"/>
              <a:t>Asynchronous</a:t>
            </a:r>
            <a:r>
              <a:rPr lang="en-US" dirty="0" smtClean="0"/>
              <a:t> Neighborhood Polaris Developer</a:t>
            </a:r>
            <a:endParaRPr lang="en-US" dirty="0"/>
          </a:p>
        </p:txBody>
      </p:sp>
    </p:spTree>
    <p:extLst>
      <p:ext uri="{BB962C8B-B14F-4D97-AF65-F5344CB8AC3E}">
        <p14:creationId xmlns:p14="http://schemas.microsoft.com/office/powerpoint/2010/main" val="33358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Task</a:t>
            </a:r>
            <a:endParaRPr lang="en-US" dirty="0"/>
          </a:p>
        </p:txBody>
      </p:sp>
      <p:sp>
        <p:nvSpPr>
          <p:cNvPr id="3" name="Content Placeholder 2"/>
          <p:cNvSpPr>
            <a:spLocks noGrp="1"/>
          </p:cNvSpPr>
          <p:nvPr>
            <p:ph idx="1"/>
          </p:nvPr>
        </p:nvSpPr>
        <p:spPr>
          <a:solidFill>
            <a:schemeClr val="tx1"/>
          </a:solidFill>
        </p:spPr>
        <p:txBody>
          <a:bodyPr>
            <a:normAutofit/>
          </a:bodyPr>
          <a:lstStyle/>
          <a:p>
            <a:pPr marL="36900" indent="0">
              <a:buNone/>
            </a:pPr>
            <a:r>
              <a:rPr lang="en-US" dirty="0">
                <a:solidFill>
                  <a:srgbClr val="222222"/>
                </a:solidFill>
                <a:effectLst/>
                <a:latin typeface="Consolas" panose="020B0609020204030204" pitchFamily="49" charset="0"/>
              </a:rPr>
              <a:t>Task </a:t>
            </a:r>
            <a:r>
              <a:rPr lang="en-US" dirty="0" err="1">
                <a:solidFill>
                  <a:srgbClr val="222222"/>
                </a:solidFill>
                <a:effectLst/>
                <a:latin typeface="Consolas" panose="020B0609020204030204" pitchFamily="49" charset="0"/>
              </a:rPr>
              <a:t>taskA</a:t>
            </a:r>
            <a:r>
              <a:rPr lang="en-US" dirty="0">
                <a:solidFill>
                  <a:srgbClr val="222222"/>
                </a:solidFill>
                <a:effectLst/>
                <a:latin typeface="Consolas" panose="020B0609020204030204" pitchFamily="49" charset="0"/>
              </a:rPr>
              <a:t> = </a:t>
            </a:r>
            <a:r>
              <a:rPr lang="en-US" dirty="0">
                <a:solidFill>
                  <a:srgbClr val="0101FD"/>
                </a:solidFill>
                <a:effectLst/>
                <a:latin typeface="Consolas" panose="020B0609020204030204" pitchFamily="49" charset="0"/>
              </a:rPr>
              <a:t>new</a:t>
            </a:r>
            <a:r>
              <a:rPr lang="en-US" dirty="0">
                <a:solidFill>
                  <a:srgbClr val="222222"/>
                </a:solidFill>
                <a:effectLst/>
                <a:latin typeface="Consolas" panose="020B0609020204030204" pitchFamily="49" charset="0"/>
              </a:rPr>
              <a:t> Task( () =&gt; </a:t>
            </a:r>
            <a:r>
              <a:rPr lang="en-US" dirty="0" err="1">
                <a:solidFill>
                  <a:srgbClr val="222222"/>
                </a:solidFill>
                <a:effectLst/>
                <a:latin typeface="Consolas" panose="020B0609020204030204" pitchFamily="49" charset="0"/>
              </a:rPr>
              <a:t>Console.WriteLine</a:t>
            </a:r>
            <a:r>
              <a:rPr lang="en-US" dirty="0">
                <a:solidFill>
                  <a:srgbClr val="222222"/>
                </a:solidFill>
                <a:effectLst/>
                <a:latin typeface="Consolas" panose="020B0609020204030204" pitchFamily="49" charset="0"/>
              </a:rPr>
              <a:t>(</a:t>
            </a:r>
            <a:r>
              <a:rPr lang="en-US" dirty="0">
                <a:solidFill>
                  <a:srgbClr val="A31515"/>
                </a:solidFill>
                <a:effectLst/>
                <a:latin typeface="Consolas" panose="020B0609020204030204" pitchFamily="49" charset="0"/>
              </a:rPr>
              <a:t>"Hello from </a:t>
            </a:r>
            <a:r>
              <a:rPr lang="en-US" dirty="0" err="1">
                <a:solidFill>
                  <a:srgbClr val="A31515"/>
                </a:solidFill>
                <a:effectLst/>
                <a:latin typeface="Consolas" panose="020B0609020204030204" pitchFamily="49" charset="0"/>
              </a:rPr>
              <a:t>taskA</a:t>
            </a:r>
            <a:r>
              <a:rPr lang="en-US" dirty="0">
                <a:solidFill>
                  <a:srgbClr val="A31515"/>
                </a:solidFill>
                <a:effectLst/>
                <a:latin typeface="Consolas" panose="020B0609020204030204" pitchFamily="49" charset="0"/>
              </a:rPr>
              <a:t>."</a:t>
            </a:r>
            <a:r>
              <a:rPr lang="en-US" dirty="0">
                <a:solidFill>
                  <a:srgbClr val="222222"/>
                </a:solidFill>
                <a:effectLst/>
                <a:latin typeface="Consolas" panose="020B0609020204030204" pitchFamily="49" charset="0"/>
              </a:rPr>
              <a:t>)); </a:t>
            </a:r>
            <a:endParaRPr lang="en-US" dirty="0" smtClean="0">
              <a:solidFill>
                <a:srgbClr val="222222"/>
              </a:solidFill>
              <a:effectLst/>
              <a:latin typeface="Consolas" panose="020B0609020204030204" pitchFamily="49" charset="0"/>
            </a:endParaRPr>
          </a:p>
          <a:p>
            <a:pPr marL="36900" indent="0">
              <a:buNone/>
            </a:pPr>
            <a:r>
              <a:rPr lang="en-US" dirty="0" err="1">
                <a:solidFill>
                  <a:srgbClr val="222222"/>
                </a:solidFill>
                <a:effectLst/>
                <a:latin typeface="Consolas" panose="020B0609020204030204" pitchFamily="49" charset="0"/>
              </a:rPr>
              <a:t>taskA.Start</a:t>
            </a:r>
            <a:r>
              <a:rPr lang="en-US" dirty="0" smtClean="0">
                <a:solidFill>
                  <a:srgbClr val="222222"/>
                </a:solidFill>
                <a:effectLst/>
                <a:latin typeface="Consolas" panose="020B0609020204030204" pitchFamily="49" charset="0"/>
              </a:rPr>
              <a:t>();</a:t>
            </a:r>
          </a:p>
          <a:p>
            <a:pPr marL="36900" indent="0">
              <a:buNone/>
            </a:pPr>
            <a:r>
              <a:rPr lang="en-US" dirty="0" err="1">
                <a:solidFill>
                  <a:srgbClr val="222222"/>
                </a:solidFill>
                <a:effectLst/>
                <a:latin typeface="Consolas" panose="020B0609020204030204" pitchFamily="49" charset="0"/>
              </a:rPr>
              <a:t>taskA.Wait</a:t>
            </a:r>
            <a:r>
              <a:rPr lang="en-US" dirty="0" smtClean="0">
                <a:solidFill>
                  <a:srgbClr val="222222"/>
                </a:solidFill>
                <a:effectLst/>
                <a:latin typeface="Consolas" panose="020B0609020204030204" pitchFamily="49" charset="0"/>
              </a:rPr>
              <a:t>();</a:t>
            </a:r>
          </a:p>
          <a:p>
            <a:pPr marL="36900" indent="0">
              <a:buNone/>
            </a:pPr>
            <a:endParaRPr lang="en-US" dirty="0" smtClean="0">
              <a:solidFill>
                <a:srgbClr val="222222"/>
              </a:solidFill>
              <a:effectLst/>
              <a:latin typeface="Consolas" panose="020B0609020204030204" pitchFamily="49" charset="0"/>
            </a:endParaRPr>
          </a:p>
          <a:p>
            <a:pPr marL="36900" indent="0">
              <a:buNone/>
            </a:pPr>
            <a:r>
              <a:rPr lang="en-US" dirty="0"/>
              <a:t/>
            </a:r>
            <a:br>
              <a:rPr lang="en-US" dirty="0"/>
            </a:br>
            <a:endParaRPr lang="en-US" dirty="0"/>
          </a:p>
        </p:txBody>
      </p:sp>
    </p:spTree>
    <p:extLst>
      <p:ext uri="{BB962C8B-B14F-4D97-AF65-F5344CB8AC3E}">
        <p14:creationId xmlns:p14="http://schemas.microsoft.com/office/powerpoint/2010/main" val="49015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a:t>
            </a:r>
            <a:endParaRPr lang="en-US" dirty="0"/>
          </a:p>
        </p:txBody>
      </p:sp>
      <p:sp>
        <p:nvSpPr>
          <p:cNvPr id="3" name="Content Placeholder 2"/>
          <p:cNvSpPr>
            <a:spLocks noGrp="1"/>
          </p:cNvSpPr>
          <p:nvPr>
            <p:ph sz="half" idx="1"/>
          </p:nvPr>
        </p:nvSpPr>
        <p:spPr>
          <a:xfrm>
            <a:off x="913795" y="1732449"/>
            <a:ext cx="10353762" cy="1719205"/>
          </a:xfrm>
          <a:solidFill>
            <a:schemeClr val="tx1"/>
          </a:solidFill>
        </p:spPr>
        <p:txBody>
          <a:bodyPr/>
          <a:lstStyle/>
          <a:p>
            <a:pPr marL="36900" indent="0">
              <a:buNone/>
            </a:pPr>
            <a:r>
              <a:rPr lang="en-US" dirty="0" smtClean="0">
                <a:solidFill>
                  <a:srgbClr val="222222"/>
                </a:solidFill>
                <a:effectLst/>
                <a:latin typeface="Consolas" panose="020B0609020204030204" pitchFamily="49" charset="0"/>
              </a:rPr>
              <a:t>Task </a:t>
            </a:r>
            <a:r>
              <a:rPr lang="en-US" dirty="0" err="1">
                <a:solidFill>
                  <a:srgbClr val="222222"/>
                </a:solidFill>
                <a:effectLst/>
                <a:latin typeface="Consolas" panose="020B0609020204030204" pitchFamily="49" charset="0"/>
              </a:rPr>
              <a:t>taskA</a:t>
            </a:r>
            <a:r>
              <a:rPr lang="en-US" dirty="0">
                <a:solidFill>
                  <a:srgbClr val="222222"/>
                </a:solidFill>
                <a:effectLst/>
                <a:latin typeface="Consolas" panose="020B0609020204030204" pitchFamily="49" charset="0"/>
              </a:rPr>
              <a:t> = </a:t>
            </a:r>
            <a:r>
              <a:rPr lang="en-US" dirty="0" err="1">
                <a:solidFill>
                  <a:srgbClr val="222222"/>
                </a:solidFill>
                <a:effectLst/>
                <a:latin typeface="Consolas" panose="020B0609020204030204" pitchFamily="49" charset="0"/>
              </a:rPr>
              <a:t>Task.Run</a:t>
            </a:r>
            <a:r>
              <a:rPr lang="en-US" dirty="0">
                <a:solidFill>
                  <a:srgbClr val="222222"/>
                </a:solidFill>
                <a:effectLst/>
                <a:latin typeface="Consolas" panose="020B0609020204030204" pitchFamily="49" charset="0"/>
              </a:rPr>
              <a:t>( () =&gt; </a:t>
            </a:r>
            <a:r>
              <a:rPr lang="en-US" dirty="0" err="1">
                <a:solidFill>
                  <a:srgbClr val="222222"/>
                </a:solidFill>
                <a:effectLst/>
                <a:latin typeface="Consolas" panose="020B0609020204030204" pitchFamily="49" charset="0"/>
              </a:rPr>
              <a:t>Console.WriteLine</a:t>
            </a:r>
            <a:r>
              <a:rPr lang="en-US" dirty="0">
                <a:solidFill>
                  <a:srgbClr val="222222"/>
                </a:solidFill>
                <a:effectLst/>
                <a:latin typeface="Consolas" panose="020B0609020204030204" pitchFamily="49" charset="0"/>
              </a:rPr>
              <a:t>(</a:t>
            </a:r>
            <a:r>
              <a:rPr lang="en-US" dirty="0">
                <a:solidFill>
                  <a:srgbClr val="A31515"/>
                </a:solidFill>
                <a:effectLst/>
                <a:latin typeface="Consolas" panose="020B0609020204030204" pitchFamily="49" charset="0"/>
              </a:rPr>
              <a:t>"Hello from </a:t>
            </a:r>
            <a:r>
              <a:rPr lang="en-US" dirty="0" err="1">
                <a:solidFill>
                  <a:srgbClr val="A31515"/>
                </a:solidFill>
                <a:effectLst/>
                <a:latin typeface="Consolas" panose="020B0609020204030204" pitchFamily="49" charset="0"/>
              </a:rPr>
              <a:t>taskA</a:t>
            </a:r>
            <a:r>
              <a:rPr lang="en-US" dirty="0">
                <a:solidFill>
                  <a:srgbClr val="A31515"/>
                </a:solidFill>
                <a:effectLst/>
                <a:latin typeface="Consolas" panose="020B0609020204030204" pitchFamily="49" charset="0"/>
              </a:rPr>
              <a:t>."</a:t>
            </a:r>
            <a:r>
              <a:rPr lang="en-US" dirty="0">
                <a:solidFill>
                  <a:srgbClr val="222222"/>
                </a:solidFill>
                <a:effectLst/>
                <a:latin typeface="Consolas" panose="020B0609020204030204" pitchFamily="49" charset="0"/>
              </a:rPr>
              <a:t>));</a:t>
            </a:r>
          </a:p>
          <a:p>
            <a:pPr marL="36900" indent="0">
              <a:buNone/>
            </a:pPr>
            <a:r>
              <a:rPr lang="en-US" dirty="0" err="1">
                <a:solidFill>
                  <a:srgbClr val="222222"/>
                </a:solidFill>
                <a:effectLst/>
                <a:latin typeface="Consolas" panose="020B0609020204030204" pitchFamily="49" charset="0"/>
              </a:rPr>
              <a:t>taskA.Wait</a:t>
            </a:r>
            <a:r>
              <a:rPr lang="en-US" dirty="0">
                <a:solidFill>
                  <a:srgbClr val="222222"/>
                </a:solidFill>
                <a:effectLst/>
                <a:latin typeface="Consolas" panose="020B0609020204030204" pitchFamily="49" charset="0"/>
              </a:rPr>
              <a:t>();</a:t>
            </a:r>
          </a:p>
          <a:p>
            <a:endParaRPr lang="en-US" dirty="0"/>
          </a:p>
        </p:txBody>
      </p:sp>
      <p:sp>
        <p:nvSpPr>
          <p:cNvPr id="4" name="Content Placeholder 3"/>
          <p:cNvSpPr>
            <a:spLocks noGrp="1"/>
          </p:cNvSpPr>
          <p:nvPr>
            <p:ph sz="half" idx="2"/>
          </p:nvPr>
        </p:nvSpPr>
        <p:spPr>
          <a:xfrm>
            <a:off x="913795" y="3604053"/>
            <a:ext cx="10353762" cy="2514155"/>
          </a:xfrm>
        </p:spPr>
        <p:txBody>
          <a:bodyPr/>
          <a:lstStyle/>
          <a:p>
            <a:r>
              <a:rPr lang="en-US" dirty="0" err="1" smtClean="0"/>
              <a:t>Task.Run</a:t>
            </a:r>
            <a:r>
              <a:rPr lang="en-US" dirty="0" smtClean="0"/>
              <a:t>() is the preferred way of creating and starting a </a:t>
            </a:r>
            <a:r>
              <a:rPr lang="en-US" dirty="0"/>
              <a:t>T</a:t>
            </a:r>
            <a:r>
              <a:rPr lang="en-US" dirty="0" smtClean="0"/>
              <a:t>ask.</a:t>
            </a:r>
          </a:p>
          <a:p>
            <a:r>
              <a:rPr lang="en-US" dirty="0" smtClean="0"/>
              <a:t>It will create and start the Task.</a:t>
            </a:r>
            <a:endParaRPr lang="en-US" dirty="0"/>
          </a:p>
        </p:txBody>
      </p:sp>
    </p:spTree>
    <p:extLst>
      <p:ext uri="{BB962C8B-B14F-4D97-AF65-F5344CB8AC3E}">
        <p14:creationId xmlns:p14="http://schemas.microsoft.com/office/powerpoint/2010/main" val="152266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look at a code example</a:t>
            </a:r>
            <a:endParaRPr lang="en-US" dirty="0"/>
          </a:p>
        </p:txBody>
      </p:sp>
    </p:spTree>
    <p:extLst>
      <p:ext uri="{BB962C8B-B14F-4D97-AF65-F5344CB8AC3E}">
        <p14:creationId xmlns:p14="http://schemas.microsoft.com/office/powerpoint/2010/main" val="272642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Up With Task Order?</a:t>
            </a:r>
            <a:endParaRPr lang="en-US" dirty="0"/>
          </a:p>
        </p:txBody>
      </p:sp>
      <p:sp>
        <p:nvSpPr>
          <p:cNvPr id="3" name="Content Placeholder 2"/>
          <p:cNvSpPr>
            <a:spLocks noGrp="1"/>
          </p:cNvSpPr>
          <p:nvPr>
            <p:ph idx="1"/>
          </p:nvPr>
        </p:nvSpPr>
        <p:spPr/>
        <p:txBody>
          <a:bodyPr/>
          <a:lstStyle/>
          <a:p>
            <a:r>
              <a:rPr lang="en-US" dirty="0" smtClean="0"/>
              <a:t>When a Task gets created and started it is put into the </a:t>
            </a:r>
            <a:r>
              <a:rPr lang="en-US" dirty="0" err="1" smtClean="0">
                <a:hlinkClick r:id="rId2"/>
              </a:rPr>
              <a:t>ThreadPool</a:t>
            </a:r>
            <a:endParaRPr lang="en-US" dirty="0" smtClean="0"/>
          </a:p>
          <a:p>
            <a:r>
              <a:rPr lang="en-US" dirty="0" smtClean="0"/>
              <a:t>The </a:t>
            </a:r>
            <a:r>
              <a:rPr lang="en-US" dirty="0" err="1" smtClean="0"/>
              <a:t>ThreadPool</a:t>
            </a:r>
            <a:r>
              <a:rPr lang="en-US" dirty="0" smtClean="0"/>
              <a:t> handles all things Threads</a:t>
            </a:r>
          </a:p>
          <a:p>
            <a:pPr lvl="1"/>
            <a:r>
              <a:rPr lang="en-US" dirty="0" smtClean="0"/>
              <a:t>Queues the thread to run.</a:t>
            </a:r>
          </a:p>
          <a:p>
            <a:pPr lvl="1"/>
            <a:r>
              <a:rPr lang="en-US" dirty="0" smtClean="0"/>
              <a:t>Provides a pool of worker threads that are managed by the system.</a:t>
            </a:r>
          </a:p>
          <a:p>
            <a:pPr lvl="1"/>
            <a:r>
              <a:rPr lang="en-US" dirty="0" smtClean="0"/>
              <a:t>Wait Handles and when to execute the callback function.</a:t>
            </a:r>
          </a:p>
          <a:p>
            <a:r>
              <a:rPr lang="en-US" dirty="0" smtClean="0"/>
              <a:t>How many Threads can I have?</a:t>
            </a:r>
          </a:p>
          <a:p>
            <a:pPr lvl="1"/>
            <a:r>
              <a:rPr lang="en-US" dirty="0" smtClean="0"/>
              <a:t>There is not an inherent limit</a:t>
            </a:r>
          </a:p>
          <a:p>
            <a:pPr lvl="1"/>
            <a:r>
              <a:rPr lang="en-US" dirty="0" smtClean="0"/>
              <a:t>It depends on the physical resources that are available to the process</a:t>
            </a:r>
          </a:p>
          <a:p>
            <a:pPr lvl="1"/>
            <a:r>
              <a:rPr lang="en-US" dirty="0" smtClean="0"/>
              <a:t>There are default values for it.</a:t>
            </a:r>
          </a:p>
          <a:p>
            <a:pPr lvl="1"/>
            <a:endParaRPr lang="en-US" dirty="0" smtClean="0"/>
          </a:p>
        </p:txBody>
      </p:sp>
    </p:spTree>
    <p:extLst>
      <p:ext uri="{BB962C8B-B14F-4D97-AF65-F5344CB8AC3E}">
        <p14:creationId xmlns:p14="http://schemas.microsoft.com/office/powerpoint/2010/main" val="229940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Check What My Max Threads Are</a:t>
            </a:r>
            <a:endParaRPr lang="en-US" dirty="0"/>
          </a:p>
        </p:txBody>
      </p:sp>
    </p:spTree>
    <p:extLst>
      <p:ext uri="{BB962C8B-B14F-4D97-AF65-F5344CB8AC3E}">
        <p14:creationId xmlns:p14="http://schemas.microsoft.com/office/powerpoint/2010/main" val="115678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Over Flow of Control</a:t>
            </a:r>
            <a:endParaRPr lang="en-US" dirty="0"/>
          </a:p>
        </p:txBody>
      </p:sp>
      <p:sp>
        <p:nvSpPr>
          <p:cNvPr id="3" name="Content Placeholder 2"/>
          <p:cNvSpPr>
            <a:spLocks noGrp="1"/>
          </p:cNvSpPr>
          <p:nvPr>
            <p:ph idx="1"/>
          </p:nvPr>
        </p:nvSpPr>
        <p:spPr/>
        <p:txBody>
          <a:bodyPr/>
          <a:lstStyle/>
          <a:p>
            <a:r>
              <a:rPr lang="en-US" dirty="0">
                <a:hlinkClick r:id="rId2"/>
              </a:rPr>
              <a:t>https://docs.microsoft.com/en-us/dotnet/csharp/programming-guide/concepts/async</a:t>
            </a:r>
            <a:r>
              <a:rPr lang="en-US" dirty="0" smtClean="0">
                <a:hlinkClick r:id="rId2"/>
              </a:rPr>
              <a:t>/</a:t>
            </a:r>
            <a:endParaRPr lang="en-US" dirty="0" smtClean="0"/>
          </a:p>
          <a:p>
            <a:pPr marL="36900" indent="0">
              <a:buNone/>
            </a:pPr>
            <a:endParaRPr lang="en-US" dirty="0"/>
          </a:p>
        </p:txBody>
      </p:sp>
    </p:spTree>
    <p:extLst>
      <p:ext uri="{BB962C8B-B14F-4D97-AF65-F5344CB8AC3E}">
        <p14:creationId xmlns:p14="http://schemas.microsoft.com/office/powerpoint/2010/main" val="13307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That We Know About Tasks</a:t>
            </a:r>
            <a:endParaRPr lang="en-US" dirty="0"/>
          </a:p>
        </p:txBody>
      </p:sp>
      <p:sp>
        <p:nvSpPr>
          <p:cNvPr id="3" name="Content Placeholder 2"/>
          <p:cNvSpPr>
            <a:spLocks noGrp="1"/>
          </p:cNvSpPr>
          <p:nvPr>
            <p:ph idx="1"/>
          </p:nvPr>
        </p:nvSpPr>
        <p:spPr/>
        <p:txBody>
          <a:bodyPr/>
          <a:lstStyle/>
          <a:p>
            <a:r>
              <a:rPr lang="en-US" dirty="0" smtClean="0"/>
              <a:t>How do we get data from a Task?</a:t>
            </a:r>
          </a:p>
          <a:p>
            <a:pPr lvl="1"/>
            <a:r>
              <a:rPr lang="en-US" dirty="0" smtClean="0"/>
              <a:t>It has never been easier.</a:t>
            </a:r>
            <a:endParaRPr lang="en-US" dirty="0"/>
          </a:p>
          <a:p>
            <a:r>
              <a:rPr lang="en-US" dirty="0" smtClean="0"/>
              <a:t>Task is a generic class and can return a type of your choice.</a:t>
            </a:r>
          </a:p>
          <a:p>
            <a:r>
              <a:rPr lang="en-US" dirty="0" smtClean="0"/>
              <a:t>Task&lt;T&gt; in the signature of the method.</a:t>
            </a:r>
          </a:p>
          <a:p>
            <a:pPr marL="36900" indent="0">
              <a:buNone/>
            </a:pPr>
            <a:endParaRPr lang="en-US" dirty="0" smtClean="0"/>
          </a:p>
          <a:p>
            <a:endParaRPr lang="en-US" dirty="0"/>
          </a:p>
        </p:txBody>
      </p:sp>
    </p:spTree>
    <p:extLst>
      <p:ext uri="{BB962C8B-B14F-4D97-AF65-F5344CB8AC3E}">
        <p14:creationId xmlns:p14="http://schemas.microsoft.com/office/powerpoint/2010/main" val="51414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This </a:t>
            </a:r>
            <a:r>
              <a:rPr lang="en-US" dirty="0" err="1" smtClean="0"/>
              <a:t>Async</a:t>
            </a:r>
            <a:r>
              <a:rPr lang="en-US" dirty="0" smtClean="0"/>
              <a:t> And Await</a:t>
            </a:r>
            <a:endParaRPr lang="en-US" dirty="0"/>
          </a:p>
        </p:txBody>
      </p:sp>
      <p:sp>
        <p:nvSpPr>
          <p:cNvPr id="3" name="Content Placeholder 2"/>
          <p:cNvSpPr>
            <a:spLocks noGrp="1"/>
          </p:cNvSpPr>
          <p:nvPr>
            <p:ph idx="1"/>
          </p:nvPr>
        </p:nvSpPr>
        <p:spPr/>
        <p:txBody>
          <a:bodyPr>
            <a:normAutofit/>
          </a:bodyPr>
          <a:lstStyle/>
          <a:p>
            <a:r>
              <a:rPr lang="en-US" dirty="0" smtClean="0"/>
              <a:t>They are Keywords in C#</a:t>
            </a:r>
          </a:p>
          <a:p>
            <a:r>
              <a:rPr lang="en-US" dirty="0" err="1" smtClean="0"/>
              <a:t>Async</a:t>
            </a:r>
            <a:r>
              <a:rPr lang="en-US" dirty="0" smtClean="0"/>
              <a:t> means that this method will return a Task.</a:t>
            </a:r>
          </a:p>
          <a:p>
            <a:r>
              <a:rPr lang="en-US" dirty="0" smtClean="0"/>
              <a:t>Await means wait for this task to finish and then return here.</a:t>
            </a:r>
          </a:p>
          <a:p>
            <a:pPr lvl="1"/>
            <a:r>
              <a:rPr lang="en-US" dirty="0" smtClean="0"/>
              <a:t>Think about it kind of like a call back. Once it is done call this code.</a:t>
            </a:r>
          </a:p>
          <a:p>
            <a:pPr lvl="1"/>
            <a:r>
              <a:rPr lang="en-US" dirty="0" smtClean="0"/>
              <a:t>It suspends the execute of the method until the asynchronous operation finishes.</a:t>
            </a:r>
          </a:p>
          <a:p>
            <a:r>
              <a:rPr lang="en-US" dirty="0" smtClean="0"/>
              <a:t>The Compiler will do a much of magic behind the scenes to the method. It will create callbacks for the awaits.</a:t>
            </a:r>
          </a:p>
          <a:p>
            <a:r>
              <a:rPr lang="en-US" sz="4800" dirty="0" smtClean="0"/>
              <a:t>You Can’t use Await without </a:t>
            </a:r>
            <a:r>
              <a:rPr lang="en-US" sz="4800" dirty="0" err="1" smtClean="0"/>
              <a:t>Async</a:t>
            </a:r>
            <a:endParaRPr lang="en-US" sz="4800" dirty="0"/>
          </a:p>
        </p:txBody>
      </p:sp>
    </p:spTree>
    <p:extLst>
      <p:ext uri="{BB962C8B-B14F-4D97-AF65-F5344CB8AC3E}">
        <p14:creationId xmlns:p14="http://schemas.microsoft.com/office/powerpoint/2010/main" val="3024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And Await Continued</a:t>
            </a:r>
            <a:endParaRPr lang="en-US" dirty="0"/>
          </a:p>
        </p:txBody>
      </p:sp>
      <p:sp>
        <p:nvSpPr>
          <p:cNvPr id="3" name="Content Placeholder 2"/>
          <p:cNvSpPr>
            <a:spLocks noGrp="1"/>
          </p:cNvSpPr>
          <p:nvPr>
            <p:ph idx="1"/>
          </p:nvPr>
        </p:nvSpPr>
        <p:spPr/>
        <p:txBody>
          <a:bodyPr/>
          <a:lstStyle/>
          <a:p>
            <a:r>
              <a:rPr lang="en-US" dirty="0" err="1"/>
              <a:t>Async</a:t>
            </a:r>
            <a:r>
              <a:rPr lang="en-US" dirty="0"/>
              <a:t> and Await </a:t>
            </a:r>
            <a:r>
              <a:rPr lang="en-US" dirty="0" smtClean="0"/>
              <a:t>are an </a:t>
            </a:r>
            <a:r>
              <a:rPr lang="en-US" dirty="0"/>
              <a:t>implementation detail. </a:t>
            </a:r>
          </a:p>
          <a:p>
            <a:r>
              <a:rPr lang="en-US" dirty="0" smtClean="0"/>
              <a:t>A interface just needs to declare the method returns a Task&lt;T&gt;</a:t>
            </a:r>
          </a:p>
          <a:p>
            <a:r>
              <a:rPr lang="en-US" dirty="0" smtClean="0"/>
              <a:t>The Concrete implementation of the interface can choose to use </a:t>
            </a:r>
            <a:r>
              <a:rPr lang="en-US" dirty="0" err="1" smtClean="0"/>
              <a:t>Async</a:t>
            </a:r>
            <a:r>
              <a:rPr lang="en-US" dirty="0" smtClean="0"/>
              <a:t> and Await</a:t>
            </a:r>
          </a:p>
          <a:p>
            <a:endParaRPr lang="en-US" dirty="0"/>
          </a:p>
          <a:p>
            <a:r>
              <a:rPr lang="en-US" dirty="0" smtClean="0"/>
              <a:t>Let look a Code Example.</a:t>
            </a:r>
            <a:endParaRPr lang="en-US" dirty="0"/>
          </a:p>
        </p:txBody>
      </p:sp>
    </p:spTree>
    <p:extLst>
      <p:ext uri="{BB962C8B-B14F-4D97-AF65-F5344CB8AC3E}">
        <p14:creationId xmlns:p14="http://schemas.microsoft.com/office/powerpoint/2010/main" val="216264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Are Always </a:t>
            </a:r>
            <a:r>
              <a:rPr lang="en-US" dirty="0" err="1" smtClean="0"/>
              <a:t>Awaitable</a:t>
            </a:r>
            <a:endParaRPr lang="en-US" dirty="0"/>
          </a:p>
        </p:txBody>
      </p:sp>
      <p:sp>
        <p:nvSpPr>
          <p:cNvPr id="3" name="Content Placeholder 2"/>
          <p:cNvSpPr>
            <a:spLocks noGrp="1"/>
          </p:cNvSpPr>
          <p:nvPr>
            <p:ph idx="1"/>
          </p:nvPr>
        </p:nvSpPr>
        <p:spPr/>
        <p:txBody>
          <a:bodyPr>
            <a:normAutofit/>
          </a:bodyPr>
          <a:lstStyle/>
          <a:p>
            <a:r>
              <a:rPr lang="en-US" sz="3200" dirty="0" smtClean="0"/>
              <a:t>If a method returns a Task but is not marked </a:t>
            </a:r>
            <a:r>
              <a:rPr lang="en-US" sz="3200" dirty="0" err="1" smtClean="0"/>
              <a:t>Async</a:t>
            </a:r>
            <a:r>
              <a:rPr lang="en-US" sz="3200" dirty="0" smtClean="0"/>
              <a:t> you can still await it.</a:t>
            </a:r>
            <a:endParaRPr lang="en-US" sz="3200" dirty="0"/>
          </a:p>
        </p:txBody>
      </p:sp>
    </p:spTree>
    <p:extLst>
      <p:ext uri="{BB962C8B-B14F-4D97-AF65-F5344CB8AC3E}">
        <p14:creationId xmlns:p14="http://schemas.microsoft.com/office/powerpoint/2010/main" val="282386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is here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github.com/TomAwesome/MultithreadFun</a:t>
            </a:r>
            <a:endParaRPr lang="en-US" dirty="0" smtClean="0"/>
          </a:p>
          <a:p>
            <a:pPr marL="36900" indent="0">
              <a:buNone/>
            </a:pPr>
            <a:endParaRPr lang="en-US" dirty="0"/>
          </a:p>
        </p:txBody>
      </p:sp>
    </p:spTree>
    <p:extLst>
      <p:ext uri="{BB962C8B-B14F-4D97-AF65-F5344CB8AC3E}">
        <p14:creationId xmlns:p14="http://schemas.microsoft.com/office/powerpoint/2010/main" val="30421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a:t>
            </a:r>
            <a:endParaRPr lang="en-US" dirty="0"/>
          </a:p>
        </p:txBody>
      </p:sp>
      <p:sp>
        <p:nvSpPr>
          <p:cNvPr id="3" name="Content Placeholder 2"/>
          <p:cNvSpPr>
            <a:spLocks noGrp="1"/>
          </p:cNvSpPr>
          <p:nvPr>
            <p:ph idx="1"/>
          </p:nvPr>
        </p:nvSpPr>
        <p:spPr/>
        <p:txBody>
          <a:bodyPr/>
          <a:lstStyle/>
          <a:p>
            <a:r>
              <a:rPr lang="en-US" dirty="0" smtClean="0"/>
              <a:t>The Naming Convention for Asynchronous methods are to end the method name in </a:t>
            </a:r>
            <a:r>
              <a:rPr lang="en-US" dirty="0" err="1" smtClean="0"/>
              <a:t>Async</a:t>
            </a:r>
            <a:endParaRPr lang="en-US" dirty="0" smtClean="0"/>
          </a:p>
          <a:p>
            <a:pPr lvl="1"/>
            <a:r>
              <a:rPr lang="en-US" dirty="0" smtClean="0"/>
              <a:t>Example “</a:t>
            </a:r>
            <a:r>
              <a:rPr lang="en-US" dirty="0" err="1" smtClean="0"/>
              <a:t>MakeRequestAsync</a:t>
            </a:r>
            <a:r>
              <a:rPr lang="en-US" dirty="0" smtClean="0"/>
              <a:t>”</a:t>
            </a:r>
            <a:endParaRPr lang="en-US" dirty="0"/>
          </a:p>
        </p:txBody>
      </p:sp>
    </p:spTree>
    <p:extLst>
      <p:ext uri="{BB962C8B-B14F-4D97-AF65-F5344CB8AC3E}">
        <p14:creationId xmlns:p14="http://schemas.microsoft.com/office/powerpoint/2010/main" val="133524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Await Will Bubble Up Exceptions</a:t>
            </a:r>
            <a:endParaRPr lang="en-US" dirty="0"/>
          </a:p>
        </p:txBody>
      </p:sp>
      <p:sp>
        <p:nvSpPr>
          <p:cNvPr id="3" name="Content Placeholder 2"/>
          <p:cNvSpPr>
            <a:spLocks noGrp="1"/>
          </p:cNvSpPr>
          <p:nvPr>
            <p:ph idx="1"/>
          </p:nvPr>
        </p:nvSpPr>
        <p:spPr/>
        <p:txBody>
          <a:bodyPr/>
          <a:lstStyle/>
          <a:p>
            <a:r>
              <a:rPr lang="en-US" dirty="0" smtClean="0"/>
              <a:t>If you await a method and it throws an exception. This exception will bubble up to the method that awaited it.</a:t>
            </a:r>
          </a:p>
          <a:p>
            <a:r>
              <a:rPr lang="en-US" dirty="0" smtClean="0"/>
              <a:t>This makes exception handling much easier. It will also have useful </a:t>
            </a:r>
            <a:r>
              <a:rPr lang="en-US" dirty="0" err="1" smtClean="0"/>
              <a:t>stacktrace</a:t>
            </a:r>
            <a:endParaRPr lang="en-US" dirty="0" smtClean="0"/>
          </a:p>
          <a:p>
            <a:pPr lvl="1"/>
            <a:r>
              <a:rPr lang="en-US" dirty="0" smtClean="0"/>
              <a:t>If you don’t await it you will have to check if the exception faulted and get that exception and throw it.</a:t>
            </a:r>
          </a:p>
          <a:p>
            <a:r>
              <a:rPr lang="en-US" dirty="0" smtClean="0"/>
              <a:t>.Result() or .Wait() will also throw an exception. “Aggregate Exception”</a:t>
            </a:r>
          </a:p>
          <a:p>
            <a:pPr lvl="1"/>
            <a:r>
              <a:rPr lang="en-US" dirty="0" smtClean="0"/>
              <a:t>It can be flattened into a single exception.</a:t>
            </a:r>
          </a:p>
        </p:txBody>
      </p:sp>
    </p:spTree>
    <p:extLst>
      <p:ext uri="{BB962C8B-B14F-4D97-AF65-F5344CB8AC3E}">
        <p14:creationId xmlns:p14="http://schemas.microsoft.com/office/powerpoint/2010/main" val="2220805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From Await</a:t>
            </a:r>
            <a:endParaRPr lang="en-US" dirty="0"/>
          </a:p>
        </p:txBody>
      </p:sp>
      <p:sp>
        <p:nvSpPr>
          <p:cNvPr id="3" name="Content Placeholder 2"/>
          <p:cNvSpPr>
            <a:spLocks noGrp="1"/>
          </p:cNvSpPr>
          <p:nvPr>
            <p:ph idx="1"/>
          </p:nvPr>
        </p:nvSpPr>
        <p:spPr/>
        <p:txBody>
          <a:bodyPr/>
          <a:lstStyle/>
          <a:p>
            <a:r>
              <a:rPr lang="en-US" dirty="0" smtClean="0"/>
              <a:t>When you return from an Await.</a:t>
            </a:r>
          </a:p>
          <a:p>
            <a:pPr lvl="1"/>
            <a:r>
              <a:rPr lang="en-US" dirty="0" smtClean="0"/>
              <a:t>It Queues work on the thread that called it.</a:t>
            </a:r>
          </a:p>
          <a:p>
            <a:pPr lvl="1"/>
            <a:r>
              <a:rPr lang="en-US" dirty="0" smtClean="0"/>
              <a:t>This means if a GUI thread called something asynchronously it will be queued on that thread to resume the work after the return.</a:t>
            </a:r>
            <a:endParaRPr lang="en-US" dirty="0"/>
          </a:p>
        </p:txBody>
      </p:sp>
    </p:spTree>
    <p:extLst>
      <p:ext uri="{BB962C8B-B14F-4D97-AF65-F5344CB8AC3E}">
        <p14:creationId xmlns:p14="http://schemas.microsoft.com/office/powerpoint/2010/main" val="160135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lstStyle/>
          <a:p>
            <a:r>
              <a:rPr lang="en-US" dirty="0" smtClean="0"/>
              <a:t>You can use “Lock” to allow only one thread at a time to access the code in the “Lock” block</a:t>
            </a:r>
          </a:p>
          <a:p>
            <a:pPr lvl="1"/>
            <a:r>
              <a:rPr lang="en-US" dirty="0" smtClean="0"/>
              <a:t>You can use objects and string as the object to lock on.</a:t>
            </a:r>
            <a:endParaRPr lang="en-US" dirty="0"/>
          </a:p>
          <a:p>
            <a:pPr lvl="1"/>
            <a:r>
              <a:rPr lang="en-US" dirty="0" smtClean="0"/>
              <a:t>Using a string as a lock means it locks the string value and not the object reference to the string</a:t>
            </a:r>
            <a:r>
              <a:rPr lang="en-US" dirty="0" smtClean="0"/>
              <a:t>.</a:t>
            </a:r>
          </a:p>
          <a:p>
            <a:pPr lvl="1"/>
            <a:r>
              <a:rPr lang="en-US" dirty="0" smtClean="0"/>
              <a:t>Avoid locking on public type, or instances beyond your code control</a:t>
            </a:r>
          </a:p>
          <a:p>
            <a:pPr lvl="2"/>
            <a:r>
              <a:rPr lang="en-US" dirty="0" smtClean="0"/>
              <a:t>Don’t do lock(this), lock(</a:t>
            </a:r>
            <a:r>
              <a:rPr lang="en-US" dirty="0" err="1" smtClean="0"/>
              <a:t>typeof</a:t>
            </a:r>
            <a:r>
              <a:rPr lang="en-US" dirty="0" smtClean="0"/>
              <a:t>(</a:t>
            </a:r>
            <a:r>
              <a:rPr lang="en-US" dirty="0" err="1" smtClean="0"/>
              <a:t>mytype</a:t>
            </a:r>
            <a:r>
              <a:rPr lang="en-US" dirty="0" smtClean="0"/>
              <a:t>)) or lock(“</a:t>
            </a:r>
            <a:r>
              <a:rPr lang="en-US" dirty="0" err="1" smtClean="0"/>
              <a:t>mylock</a:t>
            </a:r>
            <a:r>
              <a:rPr lang="en-US" dirty="0" smtClean="0"/>
              <a:t>”)</a:t>
            </a:r>
          </a:p>
          <a:p>
            <a:pPr lvl="1"/>
            <a:r>
              <a:rPr lang="en-US" dirty="0" smtClean="0"/>
              <a:t>You Can’t use an Await in a Lock block.</a:t>
            </a:r>
            <a:endParaRPr lang="en-US" dirty="0" smtClean="0"/>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424303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a:t>
            </a:r>
            <a:endParaRPr lang="en-US" dirty="0"/>
          </a:p>
        </p:txBody>
      </p:sp>
      <p:sp>
        <p:nvSpPr>
          <p:cNvPr id="3" name="Content Placeholder 2"/>
          <p:cNvSpPr>
            <a:spLocks noGrp="1"/>
          </p:cNvSpPr>
          <p:nvPr>
            <p:ph idx="1"/>
          </p:nvPr>
        </p:nvSpPr>
        <p:spPr/>
        <p:txBody>
          <a:bodyPr/>
          <a:lstStyle/>
          <a:p>
            <a:r>
              <a:rPr lang="en-US" dirty="0" smtClean="0"/>
              <a:t>Dead lock can occur if you have code that is trying to get more than one lock.</a:t>
            </a:r>
            <a:endParaRPr lang="en-US" dirty="0"/>
          </a:p>
          <a:p>
            <a:r>
              <a:rPr lang="en-US" dirty="0" smtClean="0"/>
              <a:t>How to help prevent Dead Lock. </a:t>
            </a:r>
          </a:p>
          <a:p>
            <a:pPr lvl="1"/>
            <a:r>
              <a:rPr lang="en-US" dirty="0"/>
              <a:t>Avoid locking on public type, or instances beyond your code control</a:t>
            </a:r>
          </a:p>
          <a:p>
            <a:pPr lvl="1"/>
            <a:r>
              <a:rPr lang="en-US" dirty="0" smtClean="0"/>
              <a:t>Use only one lock if possible.</a:t>
            </a:r>
          </a:p>
          <a:p>
            <a:pPr lvl="1"/>
            <a:r>
              <a:rPr lang="en-US" dirty="0" smtClean="0"/>
              <a:t>Keep code in the lock block as minimal as possible.</a:t>
            </a:r>
          </a:p>
          <a:p>
            <a:pPr lvl="1"/>
            <a:r>
              <a:rPr lang="en-US" dirty="0" smtClean="0"/>
              <a:t>Create a private object in the class to lock on</a:t>
            </a:r>
          </a:p>
          <a:p>
            <a:pPr lvl="2"/>
            <a:r>
              <a:rPr lang="en-US" dirty="0"/>
              <a:t>p</a:t>
            </a:r>
            <a:r>
              <a:rPr lang="en-US" dirty="0" smtClean="0"/>
              <a:t>rivate object lock1 = new object();</a:t>
            </a:r>
          </a:p>
          <a:p>
            <a:pPr lvl="1"/>
            <a:r>
              <a:rPr lang="en-US" dirty="0" smtClean="0"/>
              <a:t>If you are needing to acquire more than one lock it’s probably a code smell and needs to be redesigned.</a:t>
            </a:r>
          </a:p>
          <a:p>
            <a:endParaRPr lang="en-US" dirty="0"/>
          </a:p>
        </p:txBody>
      </p:sp>
    </p:spTree>
    <p:extLst>
      <p:ext uri="{BB962C8B-B14F-4D97-AF65-F5344CB8AC3E}">
        <p14:creationId xmlns:p14="http://schemas.microsoft.com/office/powerpoint/2010/main" val="116512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Whenever you are working with collections that can be accessed by multiple threads. The collection needs locks around its access.</a:t>
            </a:r>
          </a:p>
          <a:p>
            <a:r>
              <a:rPr lang="en-US" dirty="0" err="1" smtClean="0"/>
              <a:t>Linq</a:t>
            </a:r>
            <a:r>
              <a:rPr lang="en-US" dirty="0" smtClean="0"/>
              <a:t> is helpful to create copies of your collection so you don’t need to hold a lock for a long period time while you </a:t>
            </a:r>
            <a:r>
              <a:rPr lang="en-US" dirty="0" err="1" smtClean="0"/>
              <a:t>foreach</a:t>
            </a:r>
            <a:r>
              <a:rPr lang="en-US" dirty="0" smtClean="0"/>
              <a:t> over the collection.</a:t>
            </a:r>
          </a:p>
          <a:p>
            <a:endParaRPr lang="en-US" dirty="0"/>
          </a:p>
        </p:txBody>
      </p:sp>
    </p:spTree>
    <p:extLst>
      <p:ext uri="{BB962C8B-B14F-4D97-AF65-F5344CB8AC3E}">
        <p14:creationId xmlns:p14="http://schemas.microsoft.com/office/powerpoint/2010/main" val="28275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lstStyle/>
          <a:p>
            <a:r>
              <a:rPr lang="en-US" dirty="0"/>
              <a:t>There are collections built into </a:t>
            </a:r>
            <a:r>
              <a:rPr lang="en-US" dirty="0" err="1"/>
              <a:t>.Net</a:t>
            </a:r>
            <a:r>
              <a:rPr lang="en-US" dirty="0"/>
              <a:t> that handle the locking for you.</a:t>
            </a:r>
          </a:p>
          <a:p>
            <a:pPr lvl="1"/>
            <a:r>
              <a:rPr lang="en-US" dirty="0">
                <a:hlinkClick r:id="rId2"/>
              </a:rPr>
              <a:t>https://docs.microsoft.com/en-us/dotnet/standard/collections/thread-safe</a:t>
            </a:r>
            <a:r>
              <a:rPr lang="en-US" dirty="0" smtClean="0">
                <a:hlinkClick r:id="rId2"/>
              </a:rPr>
              <a:t>/</a:t>
            </a:r>
            <a:endParaRPr lang="en-US" dirty="0" smtClean="0"/>
          </a:p>
          <a:p>
            <a:r>
              <a:rPr lang="en-US" dirty="0" smtClean="0"/>
              <a:t>These are useful so you don’t have to write all the locking code.</a:t>
            </a:r>
            <a:endParaRPr lang="en-US" dirty="0"/>
          </a:p>
          <a:p>
            <a:endParaRPr lang="en-US" dirty="0"/>
          </a:p>
        </p:txBody>
      </p:sp>
    </p:spTree>
    <p:extLst>
      <p:ext uri="{BB962C8B-B14F-4D97-AF65-F5344CB8AC3E}">
        <p14:creationId xmlns:p14="http://schemas.microsoft.com/office/powerpoint/2010/main" val="260125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913795" y="1732450"/>
            <a:ext cx="10353762" cy="1130392"/>
          </a:xfrm>
        </p:spPr>
        <p:txBody>
          <a:bodyPr/>
          <a:lstStyle/>
          <a:p>
            <a:r>
              <a:rPr lang="en-US" dirty="0" err="1" smtClean="0"/>
              <a:t>Nunit</a:t>
            </a:r>
            <a:r>
              <a:rPr lang="en-US" dirty="0"/>
              <a:t> </a:t>
            </a:r>
            <a:r>
              <a:rPr lang="en-US" dirty="0" smtClean="0"/>
              <a:t>allows for tests to be </a:t>
            </a:r>
            <a:r>
              <a:rPr lang="en-US" dirty="0" err="1" smtClean="0"/>
              <a:t>async</a:t>
            </a:r>
            <a:endParaRPr lang="en-US" dirty="0" smtClean="0"/>
          </a:p>
          <a:p>
            <a:r>
              <a:rPr lang="en-US" dirty="0" smtClean="0"/>
              <a:t>The Return type needs to be a “Task” not void</a:t>
            </a:r>
          </a:p>
          <a:p>
            <a:pPr marL="36900" indent="0">
              <a:buNone/>
            </a:pPr>
            <a:endParaRPr lang="en-US" dirty="0"/>
          </a:p>
        </p:txBody>
      </p:sp>
      <p:sp>
        <p:nvSpPr>
          <p:cNvPr id="4" name="TextBox 3"/>
          <p:cNvSpPr txBox="1"/>
          <p:nvPr/>
        </p:nvSpPr>
        <p:spPr>
          <a:xfrm>
            <a:off x="1076771" y="2794474"/>
            <a:ext cx="4616970" cy="646331"/>
          </a:xfrm>
          <a:prstGeom prst="rect">
            <a:avLst/>
          </a:prstGeom>
          <a:solidFill>
            <a:schemeClr val="tx1"/>
          </a:solidFill>
        </p:spPr>
        <p:txBody>
          <a:bodyPr wrap="none" rtlCol="0">
            <a:spAutoFit/>
          </a:bodyPr>
          <a:lstStyle/>
          <a:p>
            <a:r>
              <a:rPr lang="en-US" dirty="0">
                <a:solidFill>
                  <a:srgbClr val="000000"/>
                </a:solidFill>
                <a:latin typeface="Consolas" panose="020B0609020204030204" pitchFamily="49" charset="0"/>
              </a:rPr>
              <a:t>[Test]</a:t>
            </a:r>
          </a:p>
          <a:p>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TestExample</a:t>
            </a:r>
            <a:r>
              <a:rPr lang="en-US" dirty="0">
                <a:solidFill>
                  <a:srgbClr val="000000"/>
                </a:solidFill>
                <a:latin typeface="Consolas" panose="020B0609020204030204" pitchFamily="49" charset="0"/>
              </a:rPr>
              <a:t>() { }</a:t>
            </a:r>
            <a:endParaRPr lang="en-US" dirty="0"/>
          </a:p>
        </p:txBody>
      </p:sp>
    </p:spTree>
    <p:extLst>
      <p:ext uri="{BB962C8B-B14F-4D97-AF65-F5344CB8AC3E}">
        <p14:creationId xmlns:p14="http://schemas.microsoft.com/office/powerpoint/2010/main" val="94103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Fix a Blocking Program</a:t>
            </a:r>
            <a:endParaRPr lang="en-US" dirty="0"/>
          </a:p>
        </p:txBody>
      </p:sp>
      <p:sp>
        <p:nvSpPr>
          <p:cNvPr id="3" name="Content Placeholder 2"/>
          <p:cNvSpPr>
            <a:spLocks noGrp="1"/>
          </p:cNvSpPr>
          <p:nvPr>
            <p:ph idx="1"/>
          </p:nvPr>
        </p:nvSpPr>
        <p:spPr/>
        <p:txBody>
          <a:bodyPr/>
          <a:lstStyle/>
          <a:p>
            <a:r>
              <a:rPr lang="en-US" dirty="0" smtClean="0"/>
              <a:t>I have created a program that has a blocking UI. Lets fix it so it doesn’t block anymore.</a:t>
            </a:r>
          </a:p>
          <a:p>
            <a:r>
              <a:rPr lang="en-US" dirty="0" smtClean="0"/>
              <a:t>Take some time to fix and I’ll help out with any questions you have.</a:t>
            </a:r>
            <a:endParaRPr lang="en-US" dirty="0"/>
          </a:p>
        </p:txBody>
      </p:sp>
    </p:spTree>
    <p:extLst>
      <p:ext uri="{BB962C8B-B14F-4D97-AF65-F5344CB8AC3E}">
        <p14:creationId xmlns:p14="http://schemas.microsoft.com/office/powerpoint/2010/main" val="559126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12" y="609600"/>
            <a:ext cx="10353762" cy="970450"/>
          </a:xfrm>
        </p:spPr>
        <p:txBody>
          <a:bodyPr/>
          <a:lstStyle/>
          <a:p>
            <a:r>
              <a:rPr lang="en-US" dirty="0" smtClean="0"/>
              <a:t>Parallel</a:t>
            </a:r>
            <a:endParaRPr lang="en-US" dirty="0"/>
          </a:p>
        </p:txBody>
      </p:sp>
      <p:sp>
        <p:nvSpPr>
          <p:cNvPr id="3" name="Content Placeholder 2"/>
          <p:cNvSpPr>
            <a:spLocks noGrp="1"/>
          </p:cNvSpPr>
          <p:nvPr>
            <p:ph idx="1"/>
          </p:nvPr>
        </p:nvSpPr>
        <p:spPr>
          <a:xfrm>
            <a:off x="879612" y="1732449"/>
            <a:ext cx="10353762" cy="4058751"/>
          </a:xfrm>
        </p:spPr>
        <p:txBody>
          <a:bodyPr/>
          <a:lstStyle/>
          <a:p>
            <a:r>
              <a:rPr lang="en-US" dirty="0" smtClean="0"/>
              <a:t>There is a class that allows you to do a Parallel </a:t>
            </a:r>
            <a:r>
              <a:rPr lang="en-US" dirty="0" err="1" smtClean="0"/>
              <a:t>foreach</a:t>
            </a:r>
            <a:r>
              <a:rPr lang="en-US" dirty="0" smtClean="0"/>
              <a:t> and for.</a:t>
            </a:r>
          </a:p>
          <a:p>
            <a:r>
              <a:rPr lang="en-US" dirty="0" smtClean="0"/>
              <a:t>It is a blocking call and will wait for all the Task to complete.</a:t>
            </a:r>
          </a:p>
          <a:p>
            <a:pPr marL="36900" indent="0">
              <a:buNone/>
            </a:pPr>
            <a:endParaRPr lang="en-US" dirty="0"/>
          </a:p>
        </p:txBody>
      </p:sp>
      <p:sp>
        <p:nvSpPr>
          <p:cNvPr id="11" name="Rectangle 4"/>
          <p:cNvSpPr>
            <a:spLocks noChangeArrowheads="1"/>
          </p:cNvSpPr>
          <p:nvPr/>
        </p:nvSpPr>
        <p:spPr bwMode="auto">
          <a:xfrm>
            <a:off x="1051133" y="2674304"/>
            <a:ext cx="8562886" cy="492443"/>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anose="020B0609020204030204" pitchFamily="49" charset="0"/>
              </a:rPr>
              <a:t>public</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static</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ParallelLoopResult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ForEach</a:t>
            </a: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TSource</a:t>
            </a:r>
            <a:r>
              <a:rPr kumimoji="0" lang="en-US" altLang="en-US" sz="1600" b="0" i="0" u="none" strike="noStrike" cap="none" normalizeH="0" baseline="0" dirty="0" smtClean="0">
                <a:ln>
                  <a:noFill/>
                </a:ln>
                <a:solidFill>
                  <a:srgbClr val="000000"/>
                </a:solidFill>
                <a:effectLst/>
                <a:latin typeface="Consolas" panose="020B0609020204030204" pitchFamily="49" charset="0"/>
              </a:rPr>
              <a:t>&gt;(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IEnumerable</a:t>
            </a: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TSource</a:t>
            </a:r>
            <a:r>
              <a:rPr kumimoji="0" lang="en-US" altLang="en-US" sz="1600" b="0" i="0" u="none" strike="noStrike" cap="none" normalizeH="0" baseline="0" dirty="0" smtClean="0">
                <a:ln>
                  <a:noFill/>
                </a:ln>
                <a:solidFill>
                  <a:srgbClr val="000000"/>
                </a:solidFill>
                <a:effectLst/>
                <a:latin typeface="Consolas" panose="020B0609020204030204" pitchFamily="49" charset="0"/>
              </a:rPr>
              <a:t>&gt; source, Action&lt;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TSource</a:t>
            </a:r>
            <a:r>
              <a:rPr kumimoji="0" lang="en-US" altLang="en-US" sz="1600" b="0" i="0" u="none" strike="noStrike" cap="none" normalizeH="0" baseline="0" dirty="0" smtClean="0">
                <a:ln>
                  <a:noFill/>
                </a:ln>
                <a:solidFill>
                  <a:srgbClr val="000000"/>
                </a:solidFill>
                <a:effectLst/>
                <a:latin typeface="Consolas" panose="020B0609020204030204" pitchFamily="49" charset="0"/>
              </a:rPr>
              <a:t>&gt; body</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984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has Experience in Asynchronous Programming?</a:t>
            </a:r>
            <a:endParaRPr lang="en-US" dirty="0"/>
          </a:p>
        </p:txBody>
      </p:sp>
      <p:pic>
        <p:nvPicPr>
          <p:cNvPr id="1026" name="Picture 2" descr="Image result for multithre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6952" y="2380629"/>
            <a:ext cx="3428571" cy="276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201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Async</a:t>
            </a:r>
            <a:r>
              <a:rPr lang="en-US" dirty="0" smtClean="0"/>
              <a:t> and Await through the whole stack.</a:t>
            </a:r>
          </a:p>
          <a:p>
            <a:pPr lvl="1"/>
            <a:r>
              <a:rPr lang="en-US" dirty="0" smtClean="0"/>
              <a:t>If you have a mixed model you can create blocking threads and possible get deadlocks.</a:t>
            </a:r>
          </a:p>
          <a:p>
            <a:r>
              <a:rPr lang="en-US" dirty="0" smtClean="0"/>
              <a:t>Remember that Task are </a:t>
            </a:r>
            <a:r>
              <a:rPr lang="en-US" dirty="0" err="1" smtClean="0"/>
              <a:t>awaitable</a:t>
            </a:r>
            <a:r>
              <a:rPr lang="en-US" dirty="0" smtClean="0"/>
              <a:t>. It is good to return a Task.</a:t>
            </a:r>
          </a:p>
          <a:p>
            <a:r>
              <a:rPr lang="en-US" dirty="0" smtClean="0"/>
              <a:t>Let the calling member worry about putting it in a </a:t>
            </a:r>
            <a:r>
              <a:rPr lang="en-US" dirty="0" err="1" smtClean="0"/>
              <a:t>Task.Run</a:t>
            </a:r>
            <a:r>
              <a:rPr lang="en-US" dirty="0" smtClean="0"/>
              <a:t>() </a:t>
            </a:r>
            <a:endParaRPr lang="en-US" dirty="0" smtClean="0"/>
          </a:p>
          <a:p>
            <a:endParaRPr lang="en-US" dirty="0"/>
          </a:p>
          <a:p>
            <a:r>
              <a:rPr lang="en-US" dirty="0">
                <a:hlinkClick r:id="rId2"/>
              </a:rPr>
              <a:t>https://</a:t>
            </a:r>
            <a:r>
              <a:rPr lang="en-US" dirty="0" smtClean="0">
                <a:hlinkClick r:id="rId2"/>
              </a:rPr>
              <a:t>msdn.microsoft.com/en-us/magazine/jj991977.aspx</a:t>
            </a:r>
            <a:endParaRPr lang="en-US" dirty="0" smtClean="0"/>
          </a:p>
          <a:p>
            <a:endParaRPr lang="en-US" dirty="0" smtClean="0"/>
          </a:p>
        </p:txBody>
      </p:sp>
    </p:spTree>
    <p:extLst>
      <p:ext uri="{BB962C8B-B14F-4D97-AF65-F5344CB8AC3E}">
        <p14:creationId xmlns:p14="http://schemas.microsoft.com/office/powerpoint/2010/main" val="108549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Lesson</a:t>
            </a:r>
            <a:endParaRPr lang="en-US" dirty="0"/>
          </a:p>
        </p:txBody>
      </p:sp>
      <p:sp>
        <p:nvSpPr>
          <p:cNvPr id="3" name="Content Placeholder 2"/>
          <p:cNvSpPr>
            <a:spLocks noGrp="1"/>
          </p:cNvSpPr>
          <p:nvPr>
            <p:ph idx="1"/>
          </p:nvPr>
        </p:nvSpPr>
        <p:spPr/>
        <p:txBody>
          <a:bodyPr/>
          <a:lstStyle/>
          <a:p>
            <a:r>
              <a:rPr lang="en-US" dirty="0" smtClean="0"/>
              <a:t>Can I get a volunteer to help out?</a:t>
            </a:r>
          </a:p>
          <a:p>
            <a:endParaRPr lang="en-US" dirty="0"/>
          </a:p>
          <a:p>
            <a:endParaRPr lang="en-US" dirty="0"/>
          </a:p>
        </p:txBody>
      </p:sp>
    </p:spTree>
    <p:extLst>
      <p:ext uri="{BB962C8B-B14F-4D97-AF65-F5344CB8AC3E}">
        <p14:creationId xmlns:p14="http://schemas.microsoft.com/office/powerpoint/2010/main" val="43130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428030" y="340786"/>
            <a:ext cx="6864252" cy="6088846"/>
          </a:xfrm>
          <a:prstGeom prst="rect">
            <a:avLst/>
          </a:prstGeom>
        </p:spPr>
      </p:pic>
    </p:spTree>
    <p:extLst>
      <p:ext uri="{BB962C8B-B14F-4D97-AF65-F5344CB8AC3E}">
        <p14:creationId xmlns:p14="http://schemas.microsoft.com/office/powerpoint/2010/main" val="167096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3795" y="609600"/>
            <a:ext cx="10353762" cy="1548714"/>
          </a:xfrm>
        </p:spPr>
        <p:txBody>
          <a:bodyPr>
            <a:normAutofit/>
          </a:bodyPr>
          <a:lstStyle/>
          <a:p>
            <a:r>
              <a:rPr lang="en-US" dirty="0" smtClean="0"/>
              <a:t>Questions on the Concept of Multi-Threaded Programs?</a:t>
            </a:r>
            <a:endParaRPr lang="en-US" dirty="0"/>
          </a:p>
        </p:txBody>
      </p:sp>
    </p:spTree>
    <p:extLst>
      <p:ext uri="{BB962C8B-B14F-4D97-AF65-F5344CB8AC3E}">
        <p14:creationId xmlns:p14="http://schemas.microsoft.com/office/powerpoint/2010/main" val="13437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Dive into Multithreading in C#</a:t>
            </a:r>
            <a:endParaRPr lang="en-US" dirty="0"/>
          </a:p>
        </p:txBody>
      </p:sp>
      <p:sp>
        <p:nvSpPr>
          <p:cNvPr id="4" name="Content Placeholder 3"/>
          <p:cNvSpPr>
            <a:spLocks noGrp="1"/>
          </p:cNvSpPr>
          <p:nvPr>
            <p:ph idx="1"/>
          </p:nvPr>
        </p:nvSpPr>
        <p:spPr/>
        <p:txBody>
          <a:bodyPr/>
          <a:lstStyle/>
          <a:p>
            <a:r>
              <a:rPr lang="en-US" dirty="0" smtClean="0"/>
              <a:t>The Old Threading model is C# uses a class called Thread.</a:t>
            </a:r>
          </a:p>
          <a:p>
            <a:pPr lvl="1"/>
            <a:r>
              <a:rPr lang="en-US" dirty="0">
                <a:hlinkClick r:id="rId2"/>
              </a:rPr>
              <a:t>https://msdn.microsoft.com/en-us/library/system.threading.thread(v=vs.110).</a:t>
            </a:r>
            <a:r>
              <a:rPr lang="en-US" dirty="0" smtClean="0">
                <a:hlinkClick r:id="rId2"/>
              </a:rPr>
              <a:t>aspx</a:t>
            </a:r>
            <a:endParaRPr lang="en-US" dirty="0" smtClean="0"/>
          </a:p>
          <a:p>
            <a:pPr lvl="1"/>
            <a:r>
              <a:rPr lang="en-US" dirty="0" smtClean="0"/>
              <a:t>We won’t be covering how to use Thread</a:t>
            </a:r>
          </a:p>
          <a:p>
            <a:pPr lvl="1"/>
            <a:endParaRPr lang="en-US" dirty="0"/>
          </a:p>
          <a:p>
            <a:r>
              <a:rPr lang="en-US" dirty="0" smtClean="0"/>
              <a:t>What we are interested in is the Task class</a:t>
            </a:r>
          </a:p>
          <a:p>
            <a:pPr lvl="1"/>
            <a:r>
              <a:rPr lang="en-US" dirty="0">
                <a:hlinkClick r:id="rId3"/>
              </a:rPr>
              <a:t>https://</a:t>
            </a:r>
            <a:r>
              <a:rPr lang="en-US" dirty="0" smtClean="0">
                <a:hlinkClick r:id="rId3"/>
              </a:rPr>
              <a:t>docs.microsoft.com/en-us/dotnet/standard/parallel-programming/task-based-asynchronous-programming</a:t>
            </a:r>
            <a:endParaRPr lang="en-US" dirty="0" smtClean="0"/>
          </a:p>
          <a:p>
            <a:pPr lvl="1"/>
            <a:endParaRPr lang="en-US" dirty="0" smtClean="0"/>
          </a:p>
        </p:txBody>
      </p:sp>
    </p:spTree>
    <p:extLst>
      <p:ext uri="{BB962C8B-B14F-4D97-AF65-F5344CB8AC3E}">
        <p14:creationId xmlns:p14="http://schemas.microsoft.com/office/powerpoint/2010/main" val="251044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Task?</a:t>
            </a:r>
            <a:endParaRPr lang="en-US" dirty="0"/>
          </a:p>
        </p:txBody>
      </p:sp>
      <p:sp>
        <p:nvSpPr>
          <p:cNvPr id="3" name="Content Placeholder 2"/>
          <p:cNvSpPr>
            <a:spLocks noGrp="1"/>
          </p:cNvSpPr>
          <p:nvPr>
            <p:ph idx="1"/>
          </p:nvPr>
        </p:nvSpPr>
        <p:spPr/>
        <p:txBody>
          <a:bodyPr/>
          <a:lstStyle/>
          <a:p>
            <a:r>
              <a:rPr lang="en-US" dirty="0" smtClean="0"/>
              <a:t>A unit of work that is ran asynchronously.</a:t>
            </a:r>
          </a:p>
          <a:p>
            <a:r>
              <a:rPr lang="en-US" dirty="0" smtClean="0"/>
              <a:t>It still runs in the </a:t>
            </a:r>
            <a:r>
              <a:rPr lang="en-US" dirty="0" err="1" smtClean="0"/>
              <a:t>.Net</a:t>
            </a:r>
            <a:r>
              <a:rPr lang="en-US" dirty="0" smtClean="0"/>
              <a:t> </a:t>
            </a:r>
            <a:r>
              <a:rPr lang="en-US" dirty="0" err="1" smtClean="0"/>
              <a:t>ThreadPool</a:t>
            </a:r>
            <a:endParaRPr lang="en-US" dirty="0" smtClean="0"/>
          </a:p>
          <a:p>
            <a:pPr lvl="1"/>
            <a:r>
              <a:rPr lang="en-US" dirty="0" err="1" smtClean="0"/>
              <a:t>.Net</a:t>
            </a:r>
            <a:r>
              <a:rPr lang="en-US" dirty="0" smtClean="0"/>
              <a:t> </a:t>
            </a:r>
            <a:r>
              <a:rPr lang="en-US" dirty="0" err="1" smtClean="0"/>
              <a:t>ThreadPool</a:t>
            </a:r>
            <a:r>
              <a:rPr lang="en-US" dirty="0" smtClean="0"/>
              <a:t> will queue the task to be executed.</a:t>
            </a:r>
          </a:p>
          <a:p>
            <a:endParaRPr lang="en-US" dirty="0"/>
          </a:p>
        </p:txBody>
      </p:sp>
    </p:spTree>
    <p:extLst>
      <p:ext uri="{BB962C8B-B14F-4D97-AF65-F5344CB8AC3E}">
        <p14:creationId xmlns:p14="http://schemas.microsoft.com/office/powerpoint/2010/main" val="289495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Task over Thread?</a:t>
            </a:r>
            <a:endParaRPr lang="en-US" dirty="0"/>
          </a:p>
        </p:txBody>
      </p:sp>
      <p:sp>
        <p:nvSpPr>
          <p:cNvPr id="3" name="Content Placeholder 2"/>
          <p:cNvSpPr>
            <a:spLocks noGrp="1"/>
          </p:cNvSpPr>
          <p:nvPr>
            <p:ph idx="1"/>
          </p:nvPr>
        </p:nvSpPr>
        <p:spPr/>
        <p:txBody>
          <a:bodyPr>
            <a:normAutofit lnSpcReduction="10000"/>
          </a:bodyPr>
          <a:lstStyle/>
          <a:p>
            <a:r>
              <a:rPr lang="en-US" dirty="0">
                <a:effectLst/>
              </a:rPr>
              <a:t>More efficient and more scalable use of system resources.</a:t>
            </a:r>
          </a:p>
          <a:p>
            <a:pPr lvl="1"/>
            <a:r>
              <a:rPr lang="en-US" dirty="0">
                <a:effectLst/>
              </a:rPr>
              <a:t>Behind the scenes, tasks are queued to the </a:t>
            </a:r>
            <a:r>
              <a:rPr lang="en-US" dirty="0" err="1">
                <a:effectLst/>
                <a:hlinkClick r:id="rId2"/>
              </a:rPr>
              <a:t>ThreadPool</a:t>
            </a:r>
            <a:r>
              <a:rPr lang="en-US" dirty="0">
                <a:effectLst/>
              </a:rPr>
              <a:t>, which has been enhanced with algorithms that determine and adjust to the number of threads and that provide load balancing to maximize throughput. This makes tasks relatively lightweight, and you can create many of them to enable fine-grained parallelism.</a:t>
            </a:r>
          </a:p>
          <a:p>
            <a:r>
              <a:rPr lang="en-US" dirty="0">
                <a:effectLst/>
              </a:rPr>
              <a:t>More programmatic control than is possible with a thread or work item.</a:t>
            </a:r>
          </a:p>
          <a:p>
            <a:pPr lvl="1"/>
            <a:r>
              <a:rPr lang="en-US" dirty="0">
                <a:effectLst/>
              </a:rPr>
              <a:t>Tasks and the framework built around them provide a rich set of APIs that support waiting, cancellation, continuations, robust exception handling, detailed status, custom scheduling, and more.</a:t>
            </a:r>
          </a:p>
          <a:p>
            <a:endParaRPr lang="en-US" dirty="0" smtClean="0"/>
          </a:p>
          <a:p>
            <a:r>
              <a:rPr lang="en-US" dirty="0" smtClean="0"/>
              <a:t>Information </a:t>
            </a:r>
            <a:r>
              <a:rPr lang="en-US" dirty="0"/>
              <a:t>came from </a:t>
            </a:r>
            <a:r>
              <a:rPr lang="en-US" dirty="0">
                <a:hlinkClick r:id="rId3"/>
              </a:rPr>
              <a:t>https://</a:t>
            </a:r>
            <a:r>
              <a:rPr lang="en-US" dirty="0" smtClean="0">
                <a:hlinkClick r:id="rId3"/>
              </a:rPr>
              <a:t>docs.microsoft.com/en-us/dotnet/standard/parallel-programming/task-based-asynchronous-programming</a:t>
            </a:r>
            <a:endParaRPr lang="en-US" dirty="0" smtClean="0"/>
          </a:p>
          <a:p>
            <a:endParaRPr lang="en-US" dirty="0"/>
          </a:p>
        </p:txBody>
      </p:sp>
    </p:spTree>
    <p:extLst>
      <p:ext uri="{BB962C8B-B14F-4D97-AF65-F5344CB8AC3E}">
        <p14:creationId xmlns:p14="http://schemas.microsoft.com/office/powerpoint/2010/main" val="1682807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7340</TotalTime>
  <Words>1114</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Calisto MT</vt:lpstr>
      <vt:lpstr>Consolas</vt:lpstr>
      <vt:lpstr>Trebuchet MS</vt:lpstr>
      <vt:lpstr>Wingdings 2</vt:lpstr>
      <vt:lpstr>Slate</vt:lpstr>
      <vt:lpstr>Async And Await Programming Asynchronously The Cool Way</vt:lpstr>
      <vt:lpstr>Code is here</vt:lpstr>
      <vt:lpstr>Who has Experience in Asynchronous Programming?</vt:lpstr>
      <vt:lpstr>Object Lesson</vt:lpstr>
      <vt:lpstr>PowerPoint Presentation</vt:lpstr>
      <vt:lpstr>Questions on the Concept of Multi-Threaded Programs?</vt:lpstr>
      <vt:lpstr>Lets Dive into Multithreading in C#</vt:lpstr>
      <vt:lpstr>What Is a Task?</vt:lpstr>
      <vt:lpstr>Why Task over Thread?</vt:lpstr>
      <vt:lpstr>How to use Task</vt:lpstr>
      <vt:lpstr>Another Way</vt:lpstr>
      <vt:lpstr>Lets look at a code example</vt:lpstr>
      <vt:lpstr>What’s Up With Task Order?</vt:lpstr>
      <vt:lpstr>Lets Check What My Max Threads Are</vt:lpstr>
      <vt:lpstr>Lets Go Over Flow of Control</vt:lpstr>
      <vt:lpstr>Now That We Know About Tasks</vt:lpstr>
      <vt:lpstr>So What’s This Async And Await</vt:lpstr>
      <vt:lpstr>Async And Await Continued</vt:lpstr>
      <vt:lpstr>Tasks Are Always Awaitable</vt:lpstr>
      <vt:lpstr>Naming Convention</vt:lpstr>
      <vt:lpstr>Await Will Bubble Up Exceptions</vt:lpstr>
      <vt:lpstr>Return From Await</vt:lpstr>
      <vt:lpstr>Locking</vt:lpstr>
      <vt:lpstr>Dead Lock</vt:lpstr>
      <vt:lpstr>Collections</vt:lpstr>
      <vt:lpstr>Concurrent Collections</vt:lpstr>
      <vt:lpstr>Unit Testing</vt:lpstr>
      <vt:lpstr>Lets Fix a Blocking Program</vt:lpstr>
      <vt:lpstr>Parallel</vt:lpstr>
      <vt:lpstr>Best Practices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And Await Programming Asynchronously The Cool Way</dc:title>
  <dc:creator>Thomas Camargo</dc:creator>
  <cp:lastModifiedBy>Thomas Camargo</cp:lastModifiedBy>
  <cp:revision>53</cp:revision>
  <dcterms:created xsi:type="dcterms:W3CDTF">2017-11-27T15:30:53Z</dcterms:created>
  <dcterms:modified xsi:type="dcterms:W3CDTF">2017-12-06T18:43:34Z</dcterms:modified>
</cp:coreProperties>
</file>