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409" r:id="rId7"/>
    <p:sldId id="391" r:id="rId8"/>
    <p:sldId id="397" r:id="rId9"/>
    <p:sldId id="408" r:id="rId10"/>
    <p:sldId id="407" r:id="rId11"/>
    <p:sldId id="411" r:id="rId12"/>
    <p:sldId id="412" r:id="rId13"/>
    <p:sldId id="413" r:id="rId14"/>
    <p:sldId id="414" r:id="rId15"/>
    <p:sldId id="39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napToGrid="0">
      <p:cViewPr>
        <p:scale>
          <a:sx n="125" d="100"/>
          <a:sy n="125" d="100"/>
        </p:scale>
        <p:origin x="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7788-4A75-933E-78DDAD6FFA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88-4A75-933E-78DDAD6FFA9D}"/>
              </c:ext>
            </c:extLst>
          </c:dPt>
          <c:dLbls>
            <c:dLbl>
              <c:idx val="0"/>
              <c:spPr>
                <a:solidFill>
                  <a:schemeClr val="lt1"/>
                </a:solidFill>
                <a:ln>
                  <a:solidFill>
                    <a:schemeClr val="accent1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5277"/>
                        <a:gd name="adj2" fmla="val 14714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7788-4A75-933E-78DDAD6FFA9D}"/>
                </c:ext>
              </c:extLst>
            </c:dLbl>
            <c:dLbl>
              <c:idx val="1"/>
              <c:spPr>
                <a:solidFill>
                  <a:prstClr val="white"/>
                </a:solidFill>
                <a:ln>
                  <a:solidFill>
                    <a:srgbClr val="DE7E18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7788-4A75-933E-78DDAD6FFA9D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DE7E18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132992</c:v>
                </c:pt>
                <c:pt idx="1">
                  <c:v>10061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88-4A75-933E-78DDAD6FFA9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71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0A81B-8BE5-386B-11EB-4906E85F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9994A-4AFD-9D20-94C9-7651325D2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6674F-2F7B-F24D-C7E6-111F224EC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6AD4-F258-D7CF-79F0-E6954C1A4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60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124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958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89149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43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1558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484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569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96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845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213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3821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10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632861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2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42548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507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622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925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335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021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561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030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3" r:id="rId20"/>
    <p:sldLayoutId id="2147483734" r:id="rId21"/>
    <p:sldLayoutId id="2147483735" r:id="rId22"/>
    <p:sldLayoutId id="2147483736" r:id="rId23"/>
    <p:sldLayoutId id="2147483741" r:id="rId2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00" userDrawn="1">
          <p15:clr>
            <a:srgbClr val="547EBF"/>
          </p15:clr>
        </p15:guide>
        <p15:guide id="2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Texas</a:t>
            </a:r>
            <a:br>
              <a:rPr lang="en-US" dirty="0"/>
            </a:br>
            <a:r>
              <a:rPr lang="en-US" dirty="0"/>
              <a:t>High Value Data Set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E700E8-D341-CE46-E589-91620358B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at a glance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3C81BA-1A43-5E13-6E07-E268C61F98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54EDB-358A-459D-8F72-5ACEB6BC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at a glance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368F-4E86-9059-6DBD-027B1F21F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4013" y="1986759"/>
            <a:ext cx="3992732" cy="576262"/>
          </a:xfrm>
        </p:spPr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C265A-11AD-3FA9-842D-FCBA2B2E2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3852" y="2563022"/>
            <a:ext cx="4342893" cy="3354060"/>
          </a:xfrm>
        </p:spPr>
        <p:txBody>
          <a:bodyPr/>
          <a:lstStyle/>
          <a:p>
            <a:r>
              <a:rPr lang="en-US" dirty="0"/>
              <a:t>The average sentence is lower than 17.4, since there are inmates who have sentences in the 1000’s</a:t>
            </a:r>
          </a:p>
          <a:p>
            <a:r>
              <a:rPr lang="en-US" dirty="0"/>
              <a:t>The oldest prisoner has been in Texas prison since 1960 (over 60 years)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9E8F1E-98FF-602E-78F6-A6AB07560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542C38-79DC-8DBF-D031-DA642EE272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63242"/>
            <a:ext cx="5418245" cy="2796759"/>
          </a:xfrm>
        </p:spPr>
      </p:pic>
    </p:spTree>
    <p:extLst>
      <p:ext uri="{BB962C8B-B14F-4D97-AF65-F5344CB8AC3E}">
        <p14:creationId xmlns:p14="http://schemas.microsoft.com/office/powerpoint/2010/main" val="37106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Thomas Bakaysa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E569A-2F7A-3C0A-A913-F78D9146CD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45" y="219393"/>
            <a:ext cx="6788150" cy="159385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15745" y="2311718"/>
            <a:ext cx="6788150" cy="3709987"/>
          </a:xfrm>
        </p:spPr>
        <p:txBody>
          <a:bodyPr tIns="457200"/>
          <a:lstStyle/>
          <a:p>
            <a:r>
              <a:rPr lang="en-US" dirty="0"/>
              <a:t>Demographic</a:t>
            </a:r>
          </a:p>
          <a:p>
            <a:r>
              <a:rPr lang="en-US" dirty="0"/>
              <a:t>Women in Texas prisons</a:t>
            </a:r>
          </a:p>
          <a:p>
            <a:r>
              <a:rPr lang="en-US" dirty="0"/>
              <a:t>Crimes (number of perpetuators)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Data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740" y="411479"/>
            <a:ext cx="5700304" cy="3291840"/>
          </a:xfrm>
        </p:spPr>
        <p:txBody>
          <a:bodyPr/>
          <a:lstStyle/>
          <a:p>
            <a:r>
              <a:rPr lang="en-US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60220" y="599594"/>
            <a:ext cx="10874375" cy="1524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Women in Texas prisons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1DCA2D7-601F-981B-6AAC-1270A061FD3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03533102"/>
              </p:ext>
            </p:extLst>
          </p:nvPr>
        </p:nvGraphicFramePr>
        <p:xfrm>
          <a:off x="3410648" y="1669200"/>
          <a:ext cx="7810500" cy="369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36BCE0-549C-C1FF-961F-BF6309786A90}"/>
              </a:ext>
            </a:extLst>
          </p:cNvPr>
          <p:cNvSpPr txBox="1"/>
          <p:nvPr/>
        </p:nvSpPr>
        <p:spPr>
          <a:xfrm>
            <a:off x="3259332" y="3145670"/>
            <a:ext cx="2190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Inmate Pop:</a:t>
            </a:r>
          </a:p>
          <a:p>
            <a:r>
              <a:rPr lang="en-US" dirty="0"/>
              <a:t>132, 992</a:t>
            </a:r>
          </a:p>
          <a:p>
            <a:r>
              <a:rPr lang="en-US" dirty="0"/>
              <a:t>Total women: </a:t>
            </a:r>
          </a:p>
          <a:p>
            <a:r>
              <a:rPr lang="en-US" dirty="0"/>
              <a:t>10, 061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across Texas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88DB2-D3FA-61D7-CE23-ADF6BE42F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" t="779" r="521"/>
          <a:stretch/>
        </p:blipFill>
        <p:spPr>
          <a:xfrm>
            <a:off x="5946813" y="996951"/>
            <a:ext cx="5927052" cy="4159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Women inmates are spread through 18 facilities.</a:t>
            </a:r>
          </a:p>
          <a:p>
            <a:r>
              <a:rPr lang="en-US" dirty="0"/>
              <a:t>Many of these are shared with a male population as well. </a:t>
            </a:r>
          </a:p>
          <a:p>
            <a:r>
              <a:rPr lang="en-US" dirty="0"/>
              <a:t>The Plane facility takes the top spot for the largest number of incarcerated women.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1E998EF-15E3-2C9A-23B5-C532CE273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30" y="981711"/>
            <a:ext cx="4163378" cy="5135096"/>
          </a:xfrm>
          <a:prstGeom prst="rect">
            <a:avLst/>
          </a:prstGeom>
          <a:ln>
            <a:noFill/>
          </a:ln>
          <a:effectLst>
            <a:softEdge rad="63500"/>
          </a:effectLst>
          <a:scene3d>
            <a:camera prst="perspectiveHeroicExtremeLeftFacing"/>
            <a:lightRig rig="threePt" dir="t"/>
          </a:scene3d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D4418AB-3064-8B8C-EAD9-3983DC68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492" y="461328"/>
            <a:ext cx="3505199" cy="976312"/>
          </a:xfrm>
        </p:spPr>
        <p:txBody>
          <a:bodyPr/>
          <a:lstStyle/>
          <a:p>
            <a:r>
              <a:rPr lang="en-US" dirty="0"/>
              <a:t>Most Common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139614-52B9-8547-5656-0B15B2C5C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1492" y="1613853"/>
            <a:ext cx="4520248" cy="42624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At a glance:</a:t>
            </a:r>
          </a:p>
          <a:p>
            <a:pPr marL="0" indent="0">
              <a:buNone/>
            </a:pPr>
            <a:r>
              <a:rPr lang="en-US" dirty="0"/>
              <a:t>	1) Aggravated Robbery</a:t>
            </a:r>
          </a:p>
          <a:p>
            <a:pPr marL="0" indent="0">
              <a:buNone/>
            </a:pPr>
            <a:r>
              <a:rPr lang="en-US" dirty="0"/>
              <a:t>	2) Murder</a:t>
            </a:r>
          </a:p>
          <a:p>
            <a:pPr marL="0" indent="0">
              <a:buNone/>
            </a:pPr>
            <a:r>
              <a:rPr lang="en-US" dirty="0"/>
              <a:t>	3) Aggravated Sexual Assault on a Child</a:t>
            </a:r>
          </a:p>
          <a:p>
            <a:pPr marL="0" indent="0">
              <a:buNone/>
            </a:pPr>
            <a:r>
              <a:rPr lang="en-US" dirty="0"/>
              <a:t>	4) Aggravated Assault w/ Deadly Weapon</a:t>
            </a:r>
          </a:p>
          <a:p>
            <a:pPr marL="0" indent="0">
              <a:buNone/>
            </a:pPr>
            <a:r>
              <a:rPr lang="en-US" dirty="0"/>
              <a:t>	5) Manufacturing / Dealing Cat 1 drugs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D4CC18-6A4E-0F60-1513-E675A6F94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29759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93E8-C475-99DA-A451-A1766B6E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64F810-EB28-37FE-DAC2-18842F9D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492" y="285751"/>
            <a:ext cx="3682048" cy="976312"/>
          </a:xfrm>
        </p:spPr>
        <p:txBody>
          <a:bodyPr/>
          <a:lstStyle/>
          <a:p>
            <a:r>
              <a:rPr lang="en-US" dirty="0"/>
              <a:t>How old are Texas inmates?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D8883C-2654-C68D-E3D1-957C6D860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81475" y="1555867"/>
            <a:ext cx="4520248" cy="42624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Takeaways:</a:t>
            </a:r>
          </a:p>
          <a:p>
            <a:pPr marL="0" indent="0">
              <a:buNone/>
            </a:pPr>
            <a:r>
              <a:rPr lang="en-US" dirty="0"/>
              <a:t>	- Almost 200 17-year-olds in Texas prison</a:t>
            </a:r>
          </a:p>
          <a:p>
            <a:pPr marL="0" indent="0">
              <a:buNone/>
            </a:pPr>
            <a:r>
              <a:rPr lang="en-US" dirty="0"/>
              <a:t>	- Follows a normal distribution</a:t>
            </a:r>
          </a:p>
          <a:p>
            <a:pPr marL="0" indent="0">
              <a:buNone/>
            </a:pPr>
            <a:r>
              <a:rPr lang="en-US" dirty="0"/>
              <a:t>	- There are people close to 100 in jail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11BFF-BF7F-0D81-D232-A6A962A0F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492" y="1613853"/>
            <a:ext cx="1809750" cy="4248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DACAFF-0016-3F0C-6930-267F3199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17"/>
          <a:stretch/>
        </p:blipFill>
        <p:spPr>
          <a:xfrm>
            <a:off x="4293870" y="3592725"/>
            <a:ext cx="1809750" cy="819150"/>
          </a:xfrm>
          <a:prstGeom prst="rect">
            <a:avLst/>
          </a:prstGeom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2F41279E-CC0F-4FD6-9E25-E74433DE6E82}"/>
              </a:ext>
            </a:extLst>
          </p:cNvPr>
          <p:cNvSpPr/>
          <p:nvPr/>
        </p:nvSpPr>
        <p:spPr>
          <a:xfrm>
            <a:off x="4274883" y="4675094"/>
            <a:ext cx="978090" cy="312420"/>
          </a:xfrm>
          <a:prstGeom prst="borderCallout1">
            <a:avLst>
              <a:gd name="adj1" fmla="val -20274"/>
              <a:gd name="adj2" fmla="val 52435"/>
              <a:gd name="adj3" fmla="val -111890"/>
              <a:gd name="adj4" fmla="val 52039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AC06575D-F059-A787-0D3C-439E06E226E0}"/>
              </a:ext>
            </a:extLst>
          </p:cNvPr>
          <p:cNvSpPr/>
          <p:nvPr/>
        </p:nvSpPr>
        <p:spPr>
          <a:xfrm>
            <a:off x="5379417" y="4675094"/>
            <a:ext cx="1326674" cy="541020"/>
          </a:xfrm>
          <a:prstGeom prst="borderCallout1">
            <a:avLst>
              <a:gd name="adj1" fmla="val -14915"/>
              <a:gd name="adj2" fmla="val 22421"/>
              <a:gd name="adj3" fmla="val -67575"/>
              <a:gd name="adj4" fmla="val -2248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  <a:p>
            <a:pPr algn="ctr"/>
            <a:r>
              <a:rPr lang="en-US" sz="1200" dirty="0"/>
              <a:t>(non-inclusive)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937202E-720C-7920-0833-A5C815089A0C}"/>
              </a:ext>
            </a:extLst>
          </p:cNvPr>
          <p:cNvSpPr/>
          <p:nvPr/>
        </p:nvSpPr>
        <p:spPr>
          <a:xfrm>
            <a:off x="6530023" y="3952770"/>
            <a:ext cx="1133888" cy="592455"/>
          </a:xfrm>
          <a:prstGeom prst="borderCallout1">
            <a:avLst>
              <a:gd name="adj1" fmla="val 40442"/>
              <a:gd name="adj2" fmla="val -6180"/>
              <a:gd name="adj3" fmla="val 40591"/>
              <a:gd name="adj4" fmla="val -59677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 inmates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A6A76-21D8-74BB-66BD-078F4CA42427}"/>
              </a:ext>
            </a:extLst>
          </p:cNvPr>
          <p:cNvSpPr txBox="1"/>
          <p:nvPr/>
        </p:nvSpPr>
        <p:spPr>
          <a:xfrm>
            <a:off x="4181475" y="3212888"/>
            <a:ext cx="6099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How to interpret:</a:t>
            </a:r>
          </a:p>
        </p:txBody>
      </p:sp>
    </p:spTree>
    <p:extLst>
      <p:ext uri="{BB962C8B-B14F-4D97-AF65-F5344CB8AC3E}">
        <p14:creationId xmlns:p14="http://schemas.microsoft.com/office/powerpoint/2010/main" val="8683375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</TotalTime>
  <Words>221</Words>
  <Application>Microsoft Office PowerPoint</Application>
  <PresentationFormat>Widescreen</PresentationFormat>
  <Paragraphs>54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Texas High Value Data Set</vt:lpstr>
      <vt:lpstr>Overview</vt:lpstr>
      <vt:lpstr>Demographics</vt:lpstr>
      <vt:lpstr>Women in Texas prisons</vt:lpstr>
      <vt:lpstr>Spread across Texas</vt:lpstr>
      <vt:lpstr>Crimes</vt:lpstr>
      <vt:lpstr>Most Common</vt:lpstr>
      <vt:lpstr>Age</vt:lpstr>
      <vt:lpstr>How old are Texas inmates?</vt:lpstr>
      <vt:lpstr>Data at a glance</vt:lpstr>
      <vt:lpstr>Data at a glance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Bakaysa</dc:creator>
  <cp:lastModifiedBy>Thomas Bakaysa</cp:lastModifiedBy>
  <cp:revision>2</cp:revision>
  <dcterms:created xsi:type="dcterms:W3CDTF">2024-12-10T06:14:45Z</dcterms:created>
  <dcterms:modified xsi:type="dcterms:W3CDTF">2024-12-10T07:49:55Z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