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5784AD1-F1CD-4BD4-8C4A-EBF94C8C72F8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58507A-7900-4345-AC44-1AF96375CADE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126EC91-6E41-42C2-A59B-F394A94817EA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D97C10-EE58-4E8F-A6EA-C598788D6246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A56BAA-C069-4088-BD4D-805C6F3BB38E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AA6DFF-E32C-4EA7-AFEE-F2EEDFB03252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5B0D56-B288-408E-BAB0-8D225413E2C6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84AE8A-C2B2-4E10-B743-A95B873C46C5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0DFA0B9-24BA-4334-A047-6B7B4A402169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pPr lvl="0"/>
            <a:fld id="{92940BF7-CF6D-4EF9-BA0C-EC2DF9FBE2F1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0B68B0-5A4D-469A-A4D7-819E648A2E32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4E5CEB-D220-453A-90AE-51890097833D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2AFF5BA-82A5-48F0-B99F-8C4918329595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672F83-59ED-4C80-8BE7-51C3E1CC7E23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B80BBB-D9B0-43B9-84C7-1185DB5D34D9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790A48-ECA1-45CE-A4C4-178440683751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BFB0F1C-049D-4D44-9BDE-89EB04E65302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A724C-1EB5-479B-9BE4-95F73F16FCFD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21C5CA9-7179-48F3-BE19-42E7ED658D8B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7419C6-AF03-4F8A-AA1B-856AFF7A01C2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4BA8C28-57CE-4EA3-9088-B2EA58CA77DC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79ABF2-51FD-42FC-BB76-701F5AD6B9CD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lvl="0"/>
            <a:fld id="{7E98DE58-DC69-49A9-8C4E-E9E51122DD70}" type="datetime1">
              <a:rPr lang="en-US" smtClean="0"/>
              <a:pPr lvl="0"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lvl="0"/>
            <a:fld id="{8D12C525-525C-4905-82A3-A64FD023828A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261B1-3A3A-7850-161A-96F8B614C9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641393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dirty="0">
                <a:solidFill>
                  <a:srgbClr val="FF0000"/>
                </a:solidFill>
                <a:ea typeface="等线 Light" pitchFamily="2"/>
              </a:rPr>
              <a:t>KEYLOGGER</a:t>
            </a:r>
            <a:br>
              <a:rPr lang="en-US" sz="6000" dirty="0">
                <a:solidFill>
                  <a:srgbClr val="FF0000"/>
                </a:solidFill>
                <a:ea typeface="等线 Light" pitchFamily="2"/>
              </a:rPr>
            </a:br>
            <a:r>
              <a:rPr lang="en-US" sz="6000" dirty="0">
                <a:solidFill>
                  <a:srgbClr val="FF0000"/>
                </a:solidFill>
                <a:ea typeface="等线 Light" pitchFamily="2"/>
              </a:rPr>
              <a:t>   </a:t>
            </a:r>
            <a:r>
              <a:rPr lang="en-US" sz="6000" dirty="0" smtClean="0">
                <a:solidFill>
                  <a:srgbClr val="FF0000"/>
                </a:solidFill>
                <a:ea typeface="等线 Light" pitchFamily="2"/>
              </a:rPr>
              <a:t>PROJECT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1DE85C1-87A8-719C-73B4-638561A617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19600" y="3124200"/>
            <a:ext cx="7618351" cy="4675912"/>
          </a:xfrm>
        </p:spPr>
        <p:txBody>
          <a:bodyPr/>
          <a:lstStyle/>
          <a:p>
            <a:pPr lvl="0">
              <a:buNone/>
            </a:pPr>
            <a:r>
              <a:rPr lang="en-US" dirty="0">
                <a:solidFill>
                  <a:srgbClr val="FFC000"/>
                </a:solidFill>
                <a:ea typeface="等线" pitchFamily="2"/>
              </a:rPr>
              <a:t>PRESENDED BY:</a:t>
            </a:r>
          </a:p>
          <a:p>
            <a:pPr lvl="0">
              <a:buNone/>
            </a:pPr>
            <a:r>
              <a:rPr lang="en-US" dirty="0" smtClean="0">
                <a:solidFill>
                  <a:srgbClr val="FFC000"/>
                </a:solidFill>
                <a:ea typeface="等线" pitchFamily="2"/>
              </a:rPr>
              <a:t>         G.THOMAS </a:t>
            </a:r>
            <a:r>
              <a:rPr lang="en-US" dirty="0">
                <a:solidFill>
                  <a:srgbClr val="FFC000"/>
                </a:solidFill>
                <a:ea typeface="等线" pitchFamily="2"/>
              </a:rPr>
              <a:t>BELSI</a:t>
            </a:r>
          </a:p>
          <a:p>
            <a:pPr lvl="0">
              <a:buNone/>
            </a:pPr>
            <a:r>
              <a:rPr lang="en-US" dirty="0" smtClean="0">
                <a:solidFill>
                  <a:srgbClr val="FFC000"/>
                </a:solidFill>
                <a:ea typeface="等线" pitchFamily="2"/>
              </a:rPr>
              <a:t>         CSE </a:t>
            </a:r>
            <a:r>
              <a:rPr lang="en-US" dirty="0">
                <a:solidFill>
                  <a:srgbClr val="FFC000"/>
                </a:solidFill>
                <a:ea typeface="等线" pitchFamily="2"/>
              </a:rPr>
              <a:t>-3</a:t>
            </a:r>
            <a:r>
              <a:rPr lang="en-US" baseline="30000" dirty="0">
                <a:solidFill>
                  <a:srgbClr val="FFC000"/>
                </a:solidFill>
                <a:ea typeface="等线" pitchFamily="2"/>
              </a:rPr>
              <a:t>rd</a:t>
            </a:r>
            <a:r>
              <a:rPr lang="en-US" dirty="0">
                <a:solidFill>
                  <a:srgbClr val="FFC000"/>
                </a:solidFill>
                <a:ea typeface="等线" pitchFamily="2"/>
              </a:rPr>
              <a:t> YEAR</a:t>
            </a:r>
          </a:p>
          <a:p>
            <a:pPr lvl="0">
              <a:buNone/>
            </a:pPr>
            <a:r>
              <a:rPr lang="en-US" dirty="0" smtClean="0">
                <a:solidFill>
                  <a:srgbClr val="FFC000"/>
                </a:solidFill>
                <a:ea typeface="等线" pitchFamily="2"/>
              </a:rPr>
              <a:t>          UNIVERSAL </a:t>
            </a:r>
            <a:r>
              <a:rPr lang="en-US" dirty="0">
                <a:solidFill>
                  <a:srgbClr val="FFC000"/>
                </a:solidFill>
                <a:ea typeface="等线" pitchFamily="2"/>
              </a:rPr>
              <a:t>COLLEGE OF ENGINEERING AND </a:t>
            </a:r>
            <a:r>
              <a:rPr lang="en-US" dirty="0" smtClean="0">
                <a:solidFill>
                  <a:srgbClr val="FFC000"/>
                </a:solidFill>
                <a:ea typeface="等线" pitchFamily="2"/>
              </a:rPr>
              <a:t>TECHNOLOGY VALLIOOR</a:t>
            </a:r>
            <a:endParaRPr lang="en-US" dirty="0">
              <a:solidFill>
                <a:srgbClr val="FFC000"/>
              </a:solidFill>
              <a:ea typeface="等线" pitchFamily="2"/>
            </a:endParaRPr>
          </a:p>
          <a:p>
            <a:pPr lvl="0"/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55A37E-B699-7A41-A9C0-2FC15BC235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52800" y="152401"/>
            <a:ext cx="4495800" cy="12954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ea typeface="等线 Light" pitchFamily="2"/>
              </a:rPr>
              <a:t>CONCLUSION: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82AAB8-2929-7E1B-2B83-F4E54A796C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76400" y="1690688"/>
            <a:ext cx="10515600" cy="748188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rgbClr val="040C28"/>
                </a:solidFill>
                <a:latin typeface="Google Sans"/>
              </a:rPr>
              <a:t>Keyloggers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are a potent threat to both individuals and enterprises, with the potential to cause significant harm if left undetected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 Understanding the nature of 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keyloggers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, their methods of infiltration, and the dangers they pose is crucial for maintaining a secure digital environment.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="" xmlns:a16="http://schemas.microsoft.com/office/drawing/2014/main" id="{E83FF230-37C8-F09F-E700-860016498235}"/>
              </a:ext>
            </a:extLst>
          </p:cNvPr>
          <p:cNvSpPr txBox="1"/>
          <p:nvPr/>
        </p:nvSpPr>
        <p:spPr>
          <a:xfrm>
            <a:off x="3429000" y="2514600"/>
            <a:ext cx="6306205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0" i="0" u="none" strike="noStrike" kern="1200" cap="none" spc="0" baseline="0" dirty="0">
                <a:solidFill>
                  <a:srgbClr val="FFC000"/>
                </a:solidFill>
                <a:uFillTx/>
                <a:latin typeface="Calibri"/>
                <a:ea typeface="等线" pitchFamily="2"/>
              </a:rPr>
              <a:t>THANK  YOU !</a:t>
            </a:r>
            <a:endParaRPr lang="en-US" sz="6600" b="0" i="0" u="none" strike="noStrike" kern="1200" cap="none" spc="0" baseline="0" dirty="0">
              <a:solidFill>
                <a:srgbClr val="FFC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BF0FD8-A109-5018-9D6D-0A637FB401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3810000" cy="11430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  <a:ea typeface="等线 Light" pitchFamily="2"/>
              </a:rPr>
              <a:t>OUTLINE: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066684-0698-73B3-2E02-A539FBA371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81112" y="1484107"/>
            <a:ext cx="4048871" cy="476834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FF00"/>
                </a:solidFill>
                <a:ea typeface="等线" pitchFamily="2"/>
              </a:rPr>
              <a:t>WHAT IS KEYLOGGER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FF00"/>
                </a:solidFill>
                <a:ea typeface="等线" pitchFamily="2"/>
              </a:rPr>
              <a:t>TYPES OF KEYLOGGER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FF00"/>
                </a:solidFill>
                <a:ea typeface="等线" pitchFamily="2"/>
              </a:rPr>
              <a:t>HARDWARE KEYLOGGER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FF00"/>
                </a:solidFill>
                <a:ea typeface="等线" pitchFamily="2"/>
              </a:rPr>
              <a:t>SOFTWARE </a:t>
            </a:r>
            <a:r>
              <a:rPr lang="en-US" sz="2000" dirty="0" smtClean="0">
                <a:solidFill>
                  <a:srgbClr val="FFFF00"/>
                </a:solidFill>
                <a:ea typeface="等线" pitchFamily="2"/>
              </a:rPr>
              <a:t>KEYLOGGER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  <a:ea typeface="等线" pitchFamily="2"/>
              </a:rPr>
              <a:t>PROBLEM   STATEMENT</a:t>
            </a:r>
            <a:endParaRPr lang="en-US" sz="2000" dirty="0">
              <a:solidFill>
                <a:srgbClr val="FFFF00"/>
              </a:solidFill>
              <a:ea typeface="等线" pitchFamily="2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FF00"/>
                </a:solidFill>
                <a:ea typeface="等线" pitchFamily="2"/>
              </a:rPr>
              <a:t>ADVANDAGE OF KEYLOGGER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FF00"/>
                </a:solidFill>
                <a:ea typeface="等线" pitchFamily="2"/>
              </a:rPr>
              <a:t>DISADVANDAGE OF KEYLOGGER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FF00"/>
                </a:solidFill>
                <a:ea typeface="等线" pitchFamily="2"/>
              </a:rPr>
              <a:t>CONCLUSION</a:t>
            </a:r>
          </a:p>
          <a:p>
            <a:pPr marL="0" lvl="0" indent="0">
              <a:buNone/>
            </a:pPr>
            <a:endParaRPr lang="en-US" dirty="0">
              <a:ea typeface="等线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2AA9A-19B3-E088-3101-B6F5C855B5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4772025" cy="1066800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  <a:ea typeface="等线 Light" pitchFamily="2"/>
              </a:rPr>
              <a:t>WHAT IS KEYLOGGER: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1A8DE18D-8040-BDDB-35C5-AE65283326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403" b="18403"/>
          <a:stretch/>
        </p:blipFill>
        <p:spPr>
          <a:xfrm>
            <a:off x="5105400" y="1219200"/>
            <a:ext cx="6781800" cy="3962400"/>
          </a:xfrm>
        </p:spPr>
      </p:pic>
      <p:sp>
        <p:nvSpPr>
          <p:cNvPr id="4" name="Text Placeholder 12">
            <a:extLst>
              <a:ext uri="{FF2B5EF4-FFF2-40B4-BE49-F238E27FC236}">
                <a16:creationId xmlns="" xmlns:a16="http://schemas.microsoft.com/office/drawing/2014/main" id="{1511890C-5A6A-586F-043B-1E0CA22D9484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04800" y="1371600"/>
            <a:ext cx="4389833" cy="3811584"/>
          </a:xfrm>
        </p:spPr>
        <p:txBody>
          <a:bodyPr/>
          <a:lstStyle/>
          <a:p>
            <a:pPr lvl="0"/>
            <a:r>
              <a:rPr lang="en-US" sz="2800" dirty="0">
                <a:solidFill>
                  <a:srgbClr val="4D5156"/>
                </a:solidFill>
                <a:latin typeface="Roboto" pitchFamily="2"/>
                <a:ea typeface="等线" pitchFamily="2"/>
              </a:rPr>
              <a:t>A </a:t>
            </a:r>
            <a:r>
              <a:rPr lang="en-US" sz="2800" dirty="0">
                <a:solidFill>
                  <a:srgbClr val="4D5156"/>
                </a:solidFill>
                <a:latin typeface="Roboto" pitchFamily="2"/>
              </a:rPr>
              <a:t>computer program that records every keys</a:t>
            </a:r>
            <a:r>
              <a:rPr lang="en-US" sz="2800" dirty="0">
                <a:solidFill>
                  <a:srgbClr val="4D5156"/>
                </a:solidFill>
                <a:latin typeface="Roboto" pitchFamily="2"/>
                <a:ea typeface="等线" pitchFamily="2"/>
              </a:rPr>
              <a:t>troke </a:t>
            </a:r>
            <a:r>
              <a:rPr lang="en-US" sz="2800" dirty="0">
                <a:solidFill>
                  <a:srgbClr val="4D5156"/>
                </a:solidFill>
                <a:latin typeface="Roboto" pitchFamily="2"/>
              </a:rPr>
              <a:t>made by a computer user, especially in order to gain fra</a:t>
            </a:r>
            <a:r>
              <a:rPr lang="en-US" sz="2800" dirty="0">
                <a:solidFill>
                  <a:srgbClr val="4D5156"/>
                </a:solidFill>
                <a:latin typeface="Roboto" pitchFamily="2"/>
                <a:ea typeface="等线" pitchFamily="2"/>
              </a:rPr>
              <a:t>udulent </a:t>
            </a:r>
            <a:r>
              <a:rPr lang="en-US" sz="2800" dirty="0">
                <a:solidFill>
                  <a:srgbClr val="4D5156"/>
                </a:solidFill>
                <a:latin typeface="Roboto" pitchFamily="2"/>
              </a:rPr>
              <a:t>access to passwords and other confidential information.</a:t>
            </a:r>
          </a:p>
          <a:p>
            <a:pPr lvl="0"/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03F44-FC58-11DE-904E-0C0DFEC76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409" y="228601"/>
            <a:ext cx="5649876" cy="838200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a typeface="等线 Light" pitchFamily="2"/>
              </a:rPr>
              <a:t>TYPES OF KEYLOGGER: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="" xmlns:a16="http://schemas.microsoft.com/office/drawing/2014/main" id="{BEC201E1-DE8C-CFF9-14E6-EEA954474E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155" b="8155"/>
          <a:stretch>
            <a:fillRect/>
          </a:stretch>
        </p:blipFill>
        <p:spPr>
          <a:xfrm>
            <a:off x="5486400" y="914400"/>
            <a:ext cx="6553200" cy="5334000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69CA81-126E-6D67-AA31-1EA1D9EF9522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465795" y="1236159"/>
            <a:ext cx="4926723" cy="4632825"/>
          </a:xfrm>
        </p:spPr>
        <p:txBody>
          <a:bodyPr/>
          <a:lstStyle/>
          <a:p>
            <a:pPr lvl="0"/>
            <a:r>
              <a:rPr lang="en-US" sz="2800" dirty="0">
                <a:solidFill>
                  <a:srgbClr val="474747"/>
                </a:solidFill>
                <a:latin typeface="Google Sans"/>
              </a:rPr>
              <a:t>There are </a:t>
            </a:r>
            <a:r>
              <a:rPr lang="en-US" sz="2800" dirty="0">
                <a:solidFill>
                  <a:srgbClr val="040C28"/>
                </a:solidFill>
                <a:latin typeface="Google Sans"/>
              </a:rPr>
              <a:t>two types</a:t>
            </a:r>
            <a:r>
              <a:rPr lang="en-US" sz="2800" dirty="0">
                <a:solidFill>
                  <a:srgbClr val="474747"/>
                </a:solidFill>
                <a:latin typeface="Google Sans"/>
              </a:rPr>
              <a:t> of </a:t>
            </a:r>
            <a:r>
              <a:rPr lang="en-US" sz="2800" dirty="0" err="1">
                <a:solidFill>
                  <a:srgbClr val="474747"/>
                </a:solidFill>
                <a:latin typeface="Google Sans"/>
              </a:rPr>
              <a:t>keyloggers</a:t>
            </a:r>
            <a:r>
              <a:rPr lang="en-US" sz="2800" dirty="0">
                <a:solidFill>
                  <a:srgbClr val="474747"/>
                </a:solidFill>
                <a:latin typeface="Google Sans"/>
              </a:rPr>
              <a:t>: hardware </a:t>
            </a:r>
            <a:r>
              <a:rPr lang="en-US" sz="2800" dirty="0" err="1">
                <a:solidFill>
                  <a:srgbClr val="474747"/>
                </a:solidFill>
                <a:latin typeface="Google Sans"/>
              </a:rPr>
              <a:t>keyloggers</a:t>
            </a:r>
            <a:r>
              <a:rPr lang="en-US" sz="2800" dirty="0">
                <a:solidFill>
                  <a:srgbClr val="474747"/>
                </a:solidFill>
                <a:latin typeface="Google Sans"/>
              </a:rPr>
              <a:t> and software </a:t>
            </a:r>
            <a:r>
              <a:rPr lang="en-US" sz="2800" dirty="0" err="1">
                <a:solidFill>
                  <a:srgbClr val="474747"/>
                </a:solidFill>
                <a:latin typeface="Google Sans"/>
              </a:rPr>
              <a:t>keyloggers</a:t>
            </a:r>
            <a:r>
              <a:rPr lang="en-US" sz="2800" dirty="0">
                <a:solidFill>
                  <a:srgbClr val="474747"/>
                </a:solidFill>
                <a:latin typeface="Google Sans"/>
              </a:rPr>
              <a:t>. The two types of </a:t>
            </a:r>
            <a:r>
              <a:rPr lang="en-US" sz="2800" dirty="0" err="1">
                <a:solidFill>
                  <a:srgbClr val="474747"/>
                </a:solidFill>
                <a:latin typeface="Google Sans"/>
              </a:rPr>
              <a:t>keyloggers</a:t>
            </a:r>
            <a:r>
              <a:rPr lang="en-US" sz="2800" dirty="0">
                <a:solidFill>
                  <a:srgbClr val="474747"/>
                </a:solidFill>
                <a:latin typeface="Google Sans"/>
              </a:rPr>
              <a:t> differ by the way that they log a keystroke.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57AB3B-942D-2599-9E25-2D872DCCB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733" y="125409"/>
            <a:ext cx="4914461" cy="967426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>
                <a:solidFill>
                  <a:srgbClr val="C00000"/>
                </a:solidFill>
              </a:rPr>
              <a:t>HARDWARE KEYLOGGER: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="" xmlns:a16="http://schemas.microsoft.com/office/drawing/2014/main" id="{C15A4098-81FE-2156-2C63-A54BB6E14F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843" b="10843"/>
          <a:stretch>
            <a:fillRect/>
          </a:stretch>
        </p:blipFill>
        <p:spPr>
          <a:xfrm>
            <a:off x="5638800" y="304800"/>
            <a:ext cx="6248400" cy="6324600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4327462-B571-886A-BAD2-44BBC4B8A8C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81000" y="1295400"/>
            <a:ext cx="4413717" cy="4229730"/>
          </a:xfrm>
        </p:spPr>
        <p:txBody>
          <a:bodyPr/>
          <a:lstStyle/>
          <a:p>
            <a:pPr lvl="0"/>
            <a:r>
              <a:rPr lang="en-US" sz="2800" dirty="0">
                <a:solidFill>
                  <a:srgbClr val="4D5156"/>
                </a:solidFill>
                <a:latin typeface="Roboto" pitchFamily="2"/>
              </a:rPr>
              <a:t>Hardware </a:t>
            </a:r>
            <a:r>
              <a:rPr lang="en-US" sz="2800" dirty="0" err="1">
                <a:solidFill>
                  <a:srgbClr val="4D5156"/>
                </a:solidFill>
                <a:latin typeface="Roboto" pitchFamily="2"/>
              </a:rPr>
              <a:t>keyloggers</a:t>
            </a:r>
            <a:r>
              <a:rPr lang="en-US" sz="2800" dirty="0">
                <a:solidFill>
                  <a:srgbClr val="4D5156"/>
                </a:solidFill>
                <a:latin typeface="Roboto" pitchFamily="2"/>
              </a:rPr>
              <a:t> are used for keystroke logging, a method of capturing and recording computer users' keystrokes, including sensitive passwords.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EF8E4-00A4-17A1-8051-1A4C8F7CD1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158" y="-877851"/>
            <a:ext cx="4102620" cy="2000853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  <a:ea typeface="等线 Light" pitchFamily="2"/>
              </a:rPr>
              <a:t>SOFTWARE KEYLOGGER: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="" xmlns:a16="http://schemas.microsoft.com/office/drawing/2014/main" id="{9F4F2ADE-8327-991A-D202-8038BA52D5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119" b="9119"/>
          <a:stretch>
            <a:fillRect/>
          </a:stretch>
        </p:blipFill>
        <p:spPr>
          <a:xfrm>
            <a:off x="5638800" y="228600"/>
            <a:ext cx="6324600" cy="5867400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7C82C5-AEED-2191-C907-3483986539F2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0" y="1486978"/>
            <a:ext cx="4496754" cy="4747573"/>
          </a:xfrm>
        </p:spPr>
        <p:txBody>
          <a:bodyPr/>
          <a:lstStyle/>
          <a:p>
            <a:pPr lvl="0"/>
            <a:r>
              <a:rPr lang="en-US" sz="2400" dirty="0" err="1">
                <a:ea typeface="等线" pitchFamily="2"/>
              </a:rPr>
              <a:t>EyeZynis</a:t>
            </a:r>
            <a:r>
              <a:rPr lang="en-US" sz="2400" dirty="0">
                <a:ea typeface="等线" pitchFamily="2"/>
              </a:rPr>
              <a:t> another  remote monitoring  software suit with great </a:t>
            </a:r>
            <a:r>
              <a:rPr lang="en-US" sz="2400" dirty="0" err="1">
                <a:ea typeface="等线" pitchFamily="2"/>
              </a:rPr>
              <a:t>kelogging</a:t>
            </a:r>
            <a:r>
              <a:rPr lang="en-US" sz="2400" dirty="0">
                <a:ea typeface="等线" pitchFamily="2"/>
              </a:rPr>
              <a:t> features along side a full mobile phone   data </a:t>
            </a:r>
            <a:r>
              <a:rPr lang="en-US" sz="2400" dirty="0" err="1">
                <a:ea typeface="等线" pitchFamily="2"/>
              </a:rPr>
              <a:t>syn</a:t>
            </a:r>
            <a:r>
              <a:rPr lang="en-US" sz="2400" dirty="0">
                <a:ea typeface="等线" pitchFamily="2"/>
              </a:rPr>
              <a:t> capability .</a:t>
            </a:r>
          </a:p>
          <a:p>
            <a:pPr lvl="0"/>
            <a:r>
              <a:rPr lang="en-US" sz="2400" dirty="0">
                <a:ea typeface="等线" pitchFamily="2"/>
              </a:rPr>
              <a:t>Each keystroke on the  target device is </a:t>
            </a:r>
            <a:r>
              <a:rPr lang="en-US" sz="2400" dirty="0" err="1">
                <a:ea typeface="等线" pitchFamily="2"/>
              </a:rPr>
              <a:t>capturef</a:t>
            </a:r>
            <a:r>
              <a:rPr lang="en-US" sz="2400" dirty="0">
                <a:ea typeface="等线" pitchFamily="2"/>
              </a:rPr>
              <a:t> even if it ‘s typed into a  secured </a:t>
            </a:r>
            <a:r>
              <a:rPr lang="en-US" sz="2400" dirty="0" err="1">
                <a:ea typeface="等线" pitchFamily="2"/>
              </a:rPr>
              <a:t>fiel</a:t>
            </a:r>
            <a:r>
              <a:rPr lang="en-US" sz="2400" dirty="0">
                <a:ea typeface="等线" pitchFamily="2"/>
              </a:rPr>
              <a:t> like a  </a:t>
            </a:r>
            <a:r>
              <a:rPr lang="en-US" sz="2400" dirty="0" err="1">
                <a:ea typeface="等线" pitchFamily="2"/>
              </a:rPr>
              <a:t>passeord</a:t>
            </a:r>
            <a:r>
              <a:rPr lang="en-US" sz="2400" dirty="0">
                <a:ea typeface="等线" pitchFamily="2"/>
              </a:rPr>
              <a:t> field.</a:t>
            </a:r>
          </a:p>
          <a:p>
            <a:pPr lvl="0"/>
            <a:r>
              <a:rPr lang="en-US" sz="2400" dirty="0">
                <a:ea typeface="等线" pitchFamily="2"/>
              </a:rPr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The problem statement is that the </a:t>
            </a:r>
            <a:r>
              <a:rPr lang="en-US" dirty="0" err="1" smtClean="0"/>
              <a:t>keyloggers</a:t>
            </a:r>
            <a:r>
              <a:rPr lang="en-US" dirty="0" smtClean="0"/>
              <a:t> can be detected using </a:t>
            </a:r>
            <a:r>
              <a:rPr lang="en-US" dirty="0" err="1" smtClean="0"/>
              <a:t>antiviruses</a:t>
            </a:r>
            <a:r>
              <a:rPr lang="en-US" dirty="0" smtClean="0"/>
              <a:t>. Installation of hardware </a:t>
            </a:r>
            <a:r>
              <a:rPr lang="en-US" dirty="0" err="1" smtClean="0"/>
              <a:t>keyloggers</a:t>
            </a:r>
            <a:r>
              <a:rPr lang="en-US" dirty="0" smtClean="0"/>
              <a:t> is difficult without the knowledge of the owner of the system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The solution to the above existing problem is that we can build a software </a:t>
            </a:r>
            <a:r>
              <a:rPr lang="en-US" dirty="0" err="1" smtClean="0"/>
              <a:t>keyloggers</a:t>
            </a:r>
            <a:r>
              <a:rPr lang="en-US" dirty="0" smtClean="0"/>
              <a:t> instead of hardware </a:t>
            </a:r>
            <a:r>
              <a:rPr lang="en-US" dirty="0" err="1" smtClean="0"/>
              <a:t>keyloggers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B0DAB4-BC9C-862D-920A-356292A54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135727" cy="396871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ea typeface="等线 Light" pitchFamily="2"/>
              </a:rPr>
              <a:t>ADVANDAGES OF KEYLOGGER: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="" xmlns:a16="http://schemas.microsoft.com/office/drawing/2014/main" id="{82A675FB-E49C-4B01-17F2-3297830A3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0" y="1219200"/>
            <a:ext cx="6553200" cy="4495800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ACDF501-45DC-7371-CB7C-D09183D380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63663"/>
            <a:ext cx="4772025" cy="3594100"/>
          </a:xfrm>
        </p:spPr>
        <p:txBody>
          <a:bodyPr/>
          <a:lstStyle/>
          <a:p>
            <a:pPr lvl="0"/>
            <a:r>
              <a:rPr lang="en-US" sz="3200" dirty="0">
                <a:solidFill>
                  <a:srgbClr val="1F1F1F"/>
                </a:solidFill>
                <a:latin typeface="Google Sans"/>
                <a:ea typeface="等线" pitchFamily="2"/>
              </a:rPr>
              <a:t>*E</a:t>
            </a:r>
            <a:r>
              <a:rPr lang="en-US" sz="3200" dirty="0">
                <a:solidFill>
                  <a:srgbClr val="1F1F1F"/>
                </a:solidFill>
                <a:latin typeface="Google Sans"/>
              </a:rPr>
              <a:t>asy to deploy </a:t>
            </a:r>
            <a:r>
              <a:rPr lang="en-US" sz="3200" dirty="0" smtClean="0">
                <a:solidFill>
                  <a:srgbClr val="1F1F1F"/>
                </a:solidFill>
                <a:latin typeface="Google Sans"/>
              </a:rPr>
              <a:t>at scale</a:t>
            </a:r>
            <a:r>
              <a:rPr lang="en-US" sz="3200" dirty="0">
                <a:solidFill>
                  <a:srgbClr val="1F1F1F"/>
                </a:solidFill>
                <a:latin typeface="Google Sans"/>
                <a:ea typeface="等线" pitchFamily="2"/>
              </a:rPr>
              <a:t>.</a:t>
            </a:r>
          </a:p>
          <a:p>
            <a:pPr lvl="0"/>
            <a:r>
              <a:rPr lang="en-US" sz="3200" dirty="0">
                <a:ea typeface="等线" pitchFamily="2"/>
              </a:rPr>
              <a:t>*</a:t>
            </a:r>
            <a:r>
              <a:rPr lang="en-US" sz="3200" dirty="0">
                <a:solidFill>
                  <a:srgbClr val="1F1F1F"/>
                </a:solidFill>
                <a:latin typeface="Google Sans"/>
              </a:rPr>
              <a:t>Inconspicuous user activity monitoring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2B27D-7ADB-5AC6-5B3D-A9EDF0413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526" y="18251"/>
            <a:ext cx="10515600" cy="180736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  <a:ea typeface="等线 Light" pitchFamily="2"/>
              </a:rPr>
              <a:t>DISADVANTAGES OF KEYLOGGER: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2DDDA6-4F54-4F65-C2C7-B49C35FC94C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F1F1F"/>
                </a:solidFill>
                <a:latin typeface="Google Sans"/>
              </a:rPr>
              <a:t>Often flagged by antimalware software as malicious</a:t>
            </a:r>
            <a:r>
              <a:rPr lang="en-US" dirty="0">
                <a:solidFill>
                  <a:srgbClr val="1F1F1F"/>
                </a:solidFill>
                <a:latin typeface="Google Sans"/>
                <a:ea typeface="等线" pitchFamily="2"/>
              </a:rPr>
              <a:t>.</a:t>
            </a:r>
          </a:p>
          <a:p>
            <a:pPr marL="0" lvl="0" indent="0">
              <a:buNone/>
            </a:pPr>
            <a:endParaRPr lang="en-US" dirty="0">
              <a:solidFill>
                <a:srgbClr val="1F1F1F"/>
              </a:solidFill>
              <a:latin typeface="Google Sans"/>
              <a:ea typeface="等线" pitchFamily="2"/>
            </a:endParaRPr>
          </a:p>
          <a:p>
            <a:pPr lvl="0"/>
            <a:r>
              <a:rPr lang="en-US" dirty="0">
                <a:solidFill>
                  <a:srgbClr val="1F1F1F"/>
                </a:solidFill>
                <a:latin typeface="Google Sans"/>
              </a:rPr>
              <a:t>Incapable of logging BIOS inputs</a:t>
            </a:r>
            <a:r>
              <a:rPr lang="en-US" dirty="0">
                <a:solidFill>
                  <a:srgbClr val="1F1F1F"/>
                </a:solidFill>
                <a:latin typeface="Google Sans"/>
                <a:ea typeface="等线" pitchFamily="2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</TotalTime>
  <Words>223</Words>
  <Application>Microsoft Office PowerPoint</Application>
  <PresentationFormat>Custom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KEYLOGGER    PROJECT</vt:lpstr>
      <vt:lpstr>OUTLINE:</vt:lpstr>
      <vt:lpstr>WHAT IS KEYLOGGER:</vt:lpstr>
      <vt:lpstr>TYPES OF KEYLOGGER:</vt:lpstr>
      <vt:lpstr>HARDWARE KEYLOGGER:</vt:lpstr>
      <vt:lpstr>SOFTWARE KEYLOGGER:</vt:lpstr>
      <vt:lpstr>PROBLEM STATEMENT</vt:lpstr>
      <vt:lpstr>ADVANDAGES OF KEYLOGGER:</vt:lpstr>
      <vt:lpstr>DISADVANTAGES OF KEYLOGGER:</vt:lpstr>
      <vt:lpstr>CONCLUSION: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KELOGGERS</dc:title>
  <dc:creator>Unknown User</dc:creator>
  <cp:lastModifiedBy>CSE</cp:lastModifiedBy>
  <cp:revision>14</cp:revision>
  <dcterms:created xsi:type="dcterms:W3CDTF">2024-04-03T14:00:47Z</dcterms:created>
  <dcterms:modified xsi:type="dcterms:W3CDTF">2024-04-05T06:27:39Z</dcterms:modified>
</cp:coreProperties>
</file>