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F0EF5E-62AA-4358-B980-E598F94DD721}">
  <a:tblStyle styleId="{41F0EF5E-62AA-4358-B980-E598F94DD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ndar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735bf33a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6735bf33a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735bf33a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56735bf33a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735bf33a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56735bf33a_1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735bf33a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56735bf33a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24e9140b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5624e914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6735bf33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56735bf3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735bf33a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56735bf3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735bf33a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56735bf33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735bf33a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6735bf33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735bf33a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6735bf33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opentelecoms-org/codecs/tree/master/g729/ITU-samples-200701/Soft/g72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1" y="2967724"/>
            <a:ext cx="2939100" cy="3890377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-90389" y="3364443"/>
            <a:ext cx="2753205" cy="359191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-90391" y="3799153"/>
            <a:ext cx="24200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4"/>
          <p:cNvSpPr/>
          <p:nvPr/>
        </p:nvSpPr>
        <p:spPr>
          <a:xfrm>
            <a:off x="2173995" y="534310"/>
            <a:ext cx="8328752" cy="4403449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364952" y="1399916"/>
            <a:ext cx="7946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team project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compression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4260199" y="981834"/>
            <a:ext cx="4436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4305299" y="3305076"/>
            <a:ext cx="44361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2746260" y="3523090"/>
            <a:ext cx="7464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ECE 6260 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| April 2019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 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Neha N Gowda and 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Thomas Benoit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5242560" y="499917"/>
            <a:ext cx="6949500" cy="188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0628781" y="-92483"/>
            <a:ext cx="68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-100260" y="98595"/>
            <a:ext cx="55029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Details on chirp extraction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150" y="1153700"/>
            <a:ext cx="5399529" cy="3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925" y="3185750"/>
            <a:ext cx="4756875" cy="293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1391325" y="1716975"/>
            <a:ext cx="44601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FFT of 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arious frames each of 1600 samples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was analysed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Observed 3 kinds of chirp in each band of frequency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These chirps did not appear continuously in all frames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6487250" y="4721125"/>
            <a:ext cx="44601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Studied the spectrogram and modelled the three different chirps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★"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Used comparison of instantaneous frequencies and found where which chirp occurs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5242560" y="499917"/>
            <a:ext cx="6949500" cy="188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0628781" y="-92483"/>
            <a:ext cx="68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-100260" y="98595"/>
            <a:ext cx="55029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Why post 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processing ?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5" y="1912244"/>
            <a:ext cx="5502901" cy="412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150" y="1264125"/>
            <a:ext cx="4171325" cy="1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5618875" y="1417875"/>
            <a:ext cx="2420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Two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Damped sinusoids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4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1423100" y="4011750"/>
            <a:ext cx="920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latin typeface="Calibri"/>
                <a:ea typeface="Calibri"/>
                <a:cs typeface="Calibri"/>
                <a:sym typeface="Calibri"/>
              </a:rPr>
              <a:t>(1)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4581250" y="2385225"/>
            <a:ext cx="920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latin typeface="Calibri"/>
                <a:ea typeface="Calibri"/>
                <a:cs typeface="Calibri"/>
                <a:sym typeface="Calibri"/>
              </a:rPr>
              <a:t>(2)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5">
            <a:alphaModFix/>
          </a:blip>
          <a:srcRect b="20235" l="46477" r="12824" t="51557"/>
          <a:stretch/>
        </p:blipFill>
        <p:spPr>
          <a:xfrm>
            <a:off x="6686324" y="4234000"/>
            <a:ext cx="4630650" cy="18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7115625" y="3377925"/>
            <a:ext cx="17544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Removing (2)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8870025" y="3377925"/>
            <a:ext cx="27552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Demodulating the speech out </a:t>
            </a:r>
            <a:r>
              <a:rPr b="1" lang="fr-FR" sz="2400">
                <a:latin typeface="Calibri"/>
                <a:ea typeface="Calibri"/>
                <a:cs typeface="Calibri"/>
                <a:sym typeface="Calibri"/>
              </a:rPr>
              <a:t>(1)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7176975" y="5189500"/>
            <a:ext cx="1754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alibri"/>
                <a:ea typeface="Calibri"/>
                <a:cs typeface="Calibri"/>
                <a:sym typeface="Calibri"/>
              </a:rPr>
              <a:t>[300 - 3500]</a:t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5242560" y="499917"/>
            <a:ext cx="6949500" cy="188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10628781" y="-92483"/>
            <a:ext cx="68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-100260" y="98595"/>
            <a:ext cx="55029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Encoding elements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38" y="1153695"/>
            <a:ext cx="9599120" cy="539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5242560" y="499917"/>
            <a:ext cx="6949500" cy="188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0628781" y="-92483"/>
            <a:ext cx="68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-100260" y="98595"/>
            <a:ext cx="55029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Reconstruction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00" y="1250420"/>
            <a:ext cx="9599120" cy="539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27"/>
          <p:cNvCxnSpPr/>
          <p:nvPr/>
        </p:nvCxnSpPr>
        <p:spPr>
          <a:xfrm rot="5400000">
            <a:off x="287815" y="-140384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27"/>
          <p:cNvCxnSpPr/>
          <p:nvPr/>
        </p:nvCxnSpPr>
        <p:spPr>
          <a:xfrm rot="5400000">
            <a:off x="-658131" y="-179356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7"/>
          <p:cNvSpPr txBox="1"/>
          <p:nvPr/>
        </p:nvSpPr>
        <p:spPr>
          <a:xfrm>
            <a:off x="447301" y="2622811"/>
            <a:ext cx="112974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8237700" y="481000"/>
            <a:ext cx="3954000" cy="20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10737433" y="-111400"/>
            <a:ext cx="470800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0" y="4844201"/>
            <a:ext cx="1521459" cy="2013899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8"/>
          <p:cNvCxnSpPr/>
          <p:nvPr/>
        </p:nvCxnSpPr>
        <p:spPr>
          <a:xfrm>
            <a:off x="-633325" y="4319801"/>
            <a:ext cx="24200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29129" y="612522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5242560" y="499917"/>
            <a:ext cx="6949440" cy="188283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10628781" y="-92483"/>
            <a:ext cx="688104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-100260" y="98595"/>
            <a:ext cx="5502936" cy="1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28"/>
          <p:cNvGraphicFramePr/>
          <p:nvPr/>
        </p:nvGraphicFramePr>
        <p:xfrm>
          <a:off x="1521450" y="122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{41F0EF5E-62AA-4358-B980-E598F94DD721}</a:tableStyleId>
              </a:tblPr>
              <a:tblGrid>
                <a:gridCol w="2023900"/>
                <a:gridCol w="2004250"/>
                <a:gridCol w="1973300"/>
                <a:gridCol w="3331000"/>
              </a:tblGrid>
              <a:tr h="4404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>
                          <a:solidFill>
                            <a:srgbClr val="FFFFFF"/>
                          </a:solidFill>
                        </a:rPr>
                        <a:t>Measurements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>
                          <a:solidFill>
                            <a:srgbClr val="FFFFFF"/>
                          </a:solidFill>
                        </a:rPr>
                        <a:t>Values 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>
                          <a:solidFill>
                            <a:srgbClr val="FFFFFF"/>
                          </a:solidFill>
                        </a:rPr>
                        <a:t>Comments 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</a:tr>
              <a:tr h="946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bits/s (fixe rate)</a:t>
                      </a:r>
                      <a:endParaRPr b="1" sz="1800"/>
                    </a:p>
                  </a:txBody>
                  <a:tcPr marT="63500" marB="63500" marR="63500" marL="63500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/>
                        <a:t>8 kbit/s 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The standard version of G.729 uses a fixed 8 kbit/s data rate.</a:t>
                      </a:r>
                      <a:endParaRPr i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 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440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Signal to coding noise ratio</a:t>
                      </a:r>
                      <a:endParaRPr b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8000 Hz sampled </a:t>
                      </a:r>
                      <a:endParaRPr i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/>
                        <a:t>-2.3177</a:t>
                      </a:r>
                      <a:endParaRPr sz="21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They were computed such that: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SQNR = 10*log_10 (Psig/P(sig - decoded))</a:t>
                      </a:r>
                      <a:endParaRPr i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with sig: the initial signal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and decoded: the decode one</a:t>
                      </a:r>
                      <a:endParaRPr sz="1800"/>
                    </a:p>
                  </a:txBody>
                  <a:tcPr marT="63500" marB="63500" marR="63500" marL="63500"/>
                </a:tc>
              </a:tr>
              <a:tr h="15180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32000 Hz sampled </a:t>
                      </a:r>
                      <a:endParaRPr i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/>
                        <a:t>-0.7489</a:t>
                      </a:r>
                      <a:endParaRPr sz="2100"/>
                    </a:p>
                  </a:txBody>
                  <a:tcPr marT="63500" marB="63500" marR="63500" marL="63500"/>
                </a:tc>
                <a:tc vMerge="1"/>
              </a:tr>
              <a:tr h="4404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/>
                        <a:t>Spectral distortion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(log spectral distance)</a:t>
                      </a:r>
                      <a:endParaRPr i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8000 Hz sampled </a:t>
                      </a:r>
                      <a:endParaRPr i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/>
                        <a:t>0.1126</a:t>
                      </a:r>
                      <a:endParaRPr sz="2100"/>
                    </a:p>
                  </a:txBody>
                  <a:tcPr marT="63500" marB="63500" marR="63500" marL="63500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The log spectral distance is computed from the truncated cepstral distance </a:t>
                      </a:r>
                      <a:endParaRPr i="1" sz="1800"/>
                    </a:p>
                  </a:txBody>
                  <a:tcPr marT="63500" marB="63500" marR="63500" marL="63500"/>
                </a:tc>
              </a:tr>
              <a:tr h="5528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 sz="1800"/>
                        <a:t>32000 Hz sampled </a:t>
                      </a:r>
                      <a:endParaRPr i="1" sz="18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100"/>
                        <a:t>0.9972</a:t>
                      </a:r>
                      <a:endParaRPr sz="2100"/>
                    </a:p>
                  </a:txBody>
                  <a:tcPr marT="63500" marB="63500" marR="63500" marL="6350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/>
          <p:nvPr/>
        </p:nvSpPr>
        <p:spPr>
          <a:xfrm>
            <a:off x="0" y="4844201"/>
            <a:ext cx="1521459" cy="2013899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9"/>
          <p:cNvCxnSpPr/>
          <p:nvPr/>
        </p:nvCxnSpPr>
        <p:spPr>
          <a:xfrm>
            <a:off x="-633325" y="4319801"/>
            <a:ext cx="24200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29129" y="612522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5242560" y="499917"/>
            <a:ext cx="6949440" cy="188283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10628781" y="-92483"/>
            <a:ext cx="688104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3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-100260" y="98595"/>
            <a:ext cx="5502936" cy="1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Improvements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888075" y="1282800"/>
            <a:ext cx="9502500" cy="4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fr-FR" sz="2300"/>
              <a:t>Modelling the chirp signals and reconstructing them: autocorrelation and spectral distance measures. We did instantaneous frequency comparison, which otherwise might have given us better results.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fr-FR" sz="2300"/>
              <a:t>We were not able to subtract the constructed chirp signals. C</a:t>
            </a:r>
            <a:r>
              <a:rPr lang="fr-FR" sz="2300"/>
              <a:t>onstructed</a:t>
            </a:r>
            <a:r>
              <a:rPr lang="fr-FR" sz="2300"/>
              <a:t> chirp signal is the right one or not? We used LPC filtering of the signal. An unsolved mystery for us : “The CHIRP nightmare”! 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fr-FR" sz="2300"/>
              <a:t>We could compress the file better if we could get rid of all the chirp signals.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0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30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30"/>
          <p:cNvSpPr/>
          <p:nvPr/>
        </p:nvSpPr>
        <p:spPr>
          <a:xfrm>
            <a:off x="-300" y="481000"/>
            <a:ext cx="12192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2648250" y="0"/>
            <a:ext cx="6894900" cy="8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1681650" y="1759550"/>
            <a:ext cx="882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[1] </a:t>
            </a:r>
            <a:r>
              <a:rPr i="1" lang="fr-FR" sz="2400">
                <a:solidFill>
                  <a:schemeClr val="dk1"/>
                </a:solidFill>
              </a:rPr>
              <a:t>LPCdemo.m </a:t>
            </a:r>
            <a:r>
              <a:rPr lang="fr-FR" sz="2400">
                <a:solidFill>
                  <a:schemeClr val="dk1"/>
                </a:solidFill>
              </a:rPr>
              <a:t>provided</a:t>
            </a:r>
            <a:r>
              <a:rPr i="1" lang="fr-FR" sz="2400">
                <a:solidFill>
                  <a:schemeClr val="dk1"/>
                </a:solidFill>
              </a:rPr>
              <a:t> from the correction of HW4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[2 ] the G.729 given in class: the github of </a:t>
            </a:r>
            <a:r>
              <a:rPr i="1" lang="fr-FR" sz="2400">
                <a:solidFill>
                  <a:schemeClr val="dk1"/>
                </a:solidFill>
              </a:rPr>
              <a:t>opentelecoms-org: </a:t>
            </a:r>
            <a:r>
              <a:rPr lang="fr-FR" sz="2400" u="sng">
                <a:solidFill>
                  <a:srgbClr val="1155CC"/>
                </a:solidFill>
                <a:hlinkClick r:id="rId3"/>
              </a:rPr>
              <a:t>https://github.com/opentelecoms-org/codecs/tree/master/g729/ITU-samples-200701/Soft/g729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[3] MathWork file exchange Matlab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1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31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31"/>
          <p:cNvSpPr/>
          <p:nvPr/>
        </p:nvSpPr>
        <p:spPr>
          <a:xfrm>
            <a:off x="-300" y="481000"/>
            <a:ext cx="12192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2845625" y="2535975"/>
            <a:ext cx="6894900" cy="8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3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Questions?!</a:t>
            </a:r>
            <a:endParaRPr sz="83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>
            <a:off x="4097075" y="4355275"/>
            <a:ext cx="43920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114800" y="481000"/>
            <a:ext cx="8077200" cy="20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7600" y="57000"/>
            <a:ext cx="4057200" cy="1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734181" y="1411650"/>
            <a:ext cx="8010000" cy="4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65022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800"/>
              <a:buFont typeface="Calibri"/>
              <a:buAutoNum type="arabicPeriod"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42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16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5022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800"/>
              <a:buFont typeface="Calibri"/>
              <a:buAutoNum type="arabicPeriod"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42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16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499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800"/>
              <a:buFont typeface="Calibri"/>
              <a:buAutoNum type="arabicPeriod"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 sz="4800"/>
          </a:p>
          <a:p>
            <a:pPr indent="-25019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16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42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B2E83"/>
              </a:buClr>
              <a:buSzPts val="416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7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6"/>
          <p:cNvCxnSpPr/>
          <p:nvPr/>
        </p:nvCxnSpPr>
        <p:spPr>
          <a:xfrm rot="5400000">
            <a:off x="287815" y="-140384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6"/>
          <p:cNvCxnSpPr/>
          <p:nvPr/>
        </p:nvCxnSpPr>
        <p:spPr>
          <a:xfrm rot="5400000">
            <a:off x="-658131" y="-179356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149684" y="2619911"/>
            <a:ext cx="10218000" cy="1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chemeClr val="dk1"/>
                </a:solidFill>
              </a:rPr>
              <a:t>Analysis 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237700" y="481000"/>
            <a:ext cx="3954000" cy="20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737433" y="-111400"/>
            <a:ext cx="470800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7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8237700" y="481000"/>
            <a:ext cx="3954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0737433" y="-111400"/>
            <a:ext cx="470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9128" y="57100"/>
            <a:ext cx="740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612" y="1481500"/>
            <a:ext cx="7431626" cy="437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026200" y="1940925"/>
            <a:ext cx="486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latin typeface="Calibri"/>
                <a:ea typeface="Calibri"/>
                <a:cs typeface="Calibri"/>
                <a:sym typeface="Calibri"/>
              </a:rPr>
              <a:t>Is it a combination of different signals?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157025" y="3334850"/>
            <a:ext cx="4302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-&gt; Let’s analyze it both in </a:t>
            </a:r>
            <a:r>
              <a:rPr i="1" lang="fr-FR" sz="3000">
                <a:latin typeface="Calibri"/>
                <a:ea typeface="Calibri"/>
                <a:cs typeface="Calibri"/>
                <a:sym typeface="Calibri"/>
              </a:rPr>
              <a:t>the time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i="1" lang="fr-FR" sz="3000"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 domains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8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8237700" y="481000"/>
            <a:ext cx="3954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0737433" y="-111400"/>
            <a:ext cx="470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9128" y="57100"/>
            <a:ext cx="740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9128" y="97600"/>
            <a:ext cx="740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Short-time LPC analysis </a:t>
            </a:r>
            <a:endParaRPr sz="3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41728" l="11735" r="23464" t="40307"/>
          <a:stretch/>
        </p:blipFill>
        <p:spPr>
          <a:xfrm>
            <a:off x="1818888" y="5052748"/>
            <a:ext cx="8419648" cy="1373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8"/>
          <p:cNvGraphicFramePr/>
          <p:nvPr/>
        </p:nvGraphicFramePr>
        <p:xfrm>
          <a:off x="388175" y="15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{41F0EF5E-62AA-4358-B980-E598F94DD721}</a:tableStyleId>
              </a:tblPr>
              <a:tblGrid>
                <a:gridCol w="1910400"/>
                <a:gridCol w="1910400"/>
                <a:gridCol w="1910400"/>
              </a:tblGrid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</a:rPr>
                        <a:t>length of Frames analysed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</a:rPr>
                        <a:t>Covering selected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</a:rPr>
                        <a:t>in %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FFFFFF"/>
                          </a:solidFill>
                        </a:rPr>
                        <a:t>Could hear a speech?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45818E"/>
                    </a:solidFill>
                  </a:tcPr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20ms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badly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20 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25%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badly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20 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20ms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60%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75ms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25%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2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75ms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50%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/>
                        <a:t>slightly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6" name="Google Shape;156;p18"/>
          <p:cNvSpPr txBox="1"/>
          <p:nvPr/>
        </p:nvSpPr>
        <p:spPr>
          <a:xfrm>
            <a:off x="7604075" y="2010575"/>
            <a:ext cx="39540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We hear and we notice speech traces in the 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synthesized</a:t>
            </a:r>
            <a:r>
              <a:rPr lang="fr-FR" sz="3000">
                <a:latin typeface="Calibri"/>
                <a:ea typeface="Calibri"/>
                <a:cs typeface="Calibri"/>
                <a:sym typeface="Calibri"/>
              </a:rPr>
              <a:t> signal 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>
            <a:endCxn id="156" idx="1"/>
          </p:cNvCxnSpPr>
          <p:nvPr/>
        </p:nvCxnSpPr>
        <p:spPr>
          <a:xfrm>
            <a:off x="6375575" y="3055925"/>
            <a:ext cx="12285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9581075" y="3979000"/>
            <a:ext cx="0" cy="96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10399475" y="5144100"/>
            <a:ext cx="17421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latin typeface="Calibri"/>
                <a:ea typeface="Calibri"/>
                <a:cs typeface="Calibri"/>
                <a:sym typeface="Calibri"/>
              </a:rPr>
              <a:t>Frame=50ms And Covering =10%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9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9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9"/>
          <p:cNvSpPr/>
          <p:nvPr/>
        </p:nvSpPr>
        <p:spPr>
          <a:xfrm>
            <a:off x="8237700" y="481000"/>
            <a:ext cx="3954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0737433" y="-111400"/>
            <a:ext cx="470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9128" y="57100"/>
            <a:ext cx="740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Magnitude spectrum 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75" y="1214250"/>
            <a:ext cx="6269882" cy="47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7348025" y="1762550"/>
            <a:ext cx="4023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latin typeface="Calibri"/>
                <a:ea typeface="Calibri"/>
                <a:cs typeface="Calibri"/>
                <a:sym typeface="Calibri"/>
              </a:rPr>
              <a:t>Three clusters of (3) chirps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201300" y="3623050"/>
            <a:ext cx="1349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550700" y="3623050"/>
            <a:ext cx="1349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826500" y="3623050"/>
            <a:ext cx="1349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7451700" y="3152950"/>
            <a:ext cx="4023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1 located in </a:t>
            </a:r>
            <a:r>
              <a:rPr i="1" lang="fr-FR" sz="2400">
                <a:latin typeface="Calibri"/>
                <a:ea typeface="Calibri"/>
                <a:cs typeface="Calibri"/>
                <a:sym typeface="Calibri"/>
              </a:rPr>
              <a:t>4,000Hz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2 in </a:t>
            </a:r>
            <a:r>
              <a:rPr i="1" lang="fr-FR" sz="2400">
                <a:latin typeface="Calibri"/>
                <a:ea typeface="Calibri"/>
                <a:cs typeface="Calibri"/>
                <a:sym typeface="Calibri"/>
              </a:rPr>
              <a:t>8,000Hz 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-FR" sz="2400">
                <a:latin typeface="Calibri"/>
                <a:ea typeface="Calibri"/>
                <a:cs typeface="Calibri"/>
                <a:sym typeface="Calibri"/>
              </a:rPr>
              <a:t>Cluster 3 in </a:t>
            </a:r>
            <a:r>
              <a:rPr i="1" lang="fr-FR" sz="2400">
                <a:latin typeface="Calibri"/>
                <a:ea typeface="Calibri"/>
                <a:cs typeface="Calibri"/>
                <a:sym typeface="Calibri"/>
              </a:rPr>
              <a:t>12,000Hz 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0"/>
          <p:cNvCxnSpPr/>
          <p:nvPr/>
        </p:nvCxnSpPr>
        <p:spPr>
          <a:xfrm rot="5400000">
            <a:off x="287815" y="-140374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0"/>
          <p:cNvCxnSpPr/>
          <p:nvPr/>
        </p:nvCxnSpPr>
        <p:spPr>
          <a:xfrm rot="5400000">
            <a:off x="-658131" y="-1793468"/>
            <a:ext cx="6126900" cy="799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0"/>
          <p:cNvSpPr/>
          <p:nvPr/>
        </p:nvSpPr>
        <p:spPr>
          <a:xfrm>
            <a:off x="8237700" y="481000"/>
            <a:ext cx="3954000" cy="207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737433" y="-111400"/>
            <a:ext cx="470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0485833" y="9760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394228" y="303775"/>
            <a:ext cx="7402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Spectrogram</a:t>
            </a: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0" y="4844201"/>
            <a:ext cx="1521600" cy="2013900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>
            <a:off x="-633325" y="4319801"/>
            <a:ext cx="24201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29129" y="612522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75" y="1451138"/>
            <a:ext cx="7402500" cy="395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21"/>
          <p:cNvCxnSpPr/>
          <p:nvPr/>
        </p:nvCxnSpPr>
        <p:spPr>
          <a:xfrm rot="5400000">
            <a:off x="287815" y="-140384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1"/>
          <p:cNvCxnSpPr/>
          <p:nvPr/>
        </p:nvCxnSpPr>
        <p:spPr>
          <a:xfrm rot="5400000">
            <a:off x="-658131" y="-1793568"/>
            <a:ext cx="6126800" cy="799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1"/>
          <p:cNvSpPr txBox="1"/>
          <p:nvPr/>
        </p:nvSpPr>
        <p:spPr>
          <a:xfrm>
            <a:off x="447300" y="2604851"/>
            <a:ext cx="112974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8237700" y="481000"/>
            <a:ext cx="3954000" cy="20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0737433" y="-111400"/>
            <a:ext cx="470800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0" y="4844201"/>
            <a:ext cx="1521459" cy="2013899"/>
          </a:xfrm>
          <a:prstGeom prst="rtTriangle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2"/>
          <p:cNvCxnSpPr/>
          <p:nvPr/>
        </p:nvCxnSpPr>
        <p:spPr>
          <a:xfrm>
            <a:off x="-633325" y="4319801"/>
            <a:ext cx="2420000" cy="315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29129" y="612522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b="1" lang="fr-FR" sz="3200">
                <a:solidFill>
                  <a:schemeClr val="lt1"/>
                </a:solidFill>
              </a:rPr>
              <a:t>‹#›</a:t>
            </a:fld>
            <a:endParaRPr b="1" sz="3200">
              <a:solidFill>
                <a:schemeClr val="lt1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242560" y="499917"/>
            <a:ext cx="6949440" cy="188283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solidFill>
            <a:srgbClr val="292929"/>
          </a:solidFill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0628781" y="-92483"/>
            <a:ext cx="688104" cy="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4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endParaRPr sz="64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0485833" y="97600"/>
            <a:ext cx="974000" cy="974000"/>
          </a:xfrm>
          <a:prstGeom prst="ellipse">
            <a:avLst/>
          </a:prstGeom>
          <a:noFill/>
          <a:ln cap="flat" cmpd="sng" w="9525">
            <a:solidFill>
              <a:srgbClr val="2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-100260" y="98595"/>
            <a:ext cx="5502936" cy="1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67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Extracting structures</a:t>
            </a:r>
            <a:endParaRPr sz="4267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20236" l="0" r="12823" t="0"/>
          <a:stretch/>
        </p:blipFill>
        <p:spPr>
          <a:xfrm>
            <a:off x="1226125" y="1019850"/>
            <a:ext cx="9919002" cy="51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