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E3E"/>
    <a:srgbClr val="6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7853C-536D-4A76-A0AE-DD22124D55A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32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73EDD3B8-5E68-48E9-AAB1-5DE570C28E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A897E35-4312-4077-83D3-69953080BC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F1E655-8005-439B-A707-E0DFC1D589DB}" type="datetime1">
              <a:rPr lang="fr-FR" smtClean="0"/>
              <a:t>31/01/2020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853C52-2B92-4B9E-86F4-DB78684BEC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0E0EA4-BAD2-4335-9446-CA4CCFEC14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D65BC62-3B36-43F8-8B69-D6E5E743DA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5184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17E75E7-B22D-43B4-8F53-B0241C6C4C44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AEB063-7F11-4E3B-BA52-07405B1C2D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629302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Utilisez un titre spécifique et direct. Utilisez le sous-titre pour décrire le contexte spécifique de l’argumentaire.</a:t>
            </a:r>
          </a:p>
          <a:p>
            <a:pPr rtl="0"/>
            <a:r>
              <a:rPr lang="fr-F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L’objectif doit être de capter l’attention du public. Vous pouvez inclure une citation, une statistique surprenante ou un fait pour y parvenir.  Il n’est pas nécessaire d’inclure cette information sur la diapositive.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6AEB063-7F11-4E3B-BA52-07405B1C2D9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45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81388F-6D01-4763-9497-2C5F78AF5477}"/>
              </a:ext>
            </a:extLst>
          </p:cNvPr>
          <p:cNvSpPr/>
          <p:nvPr userDrawn="1"/>
        </p:nvSpPr>
        <p:spPr>
          <a:xfrm>
            <a:off x="0" y="4818185"/>
            <a:ext cx="12192000" cy="2039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Forme libre 6"/>
          <p:cNvSpPr/>
          <p:nvPr/>
        </p:nvSpPr>
        <p:spPr bwMode="ltGray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 algn="ctr">
              <a:defRPr sz="5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4BE616-57AD-451C-BDB9-B1D8D0E40CD2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7432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 7"/>
          <p:cNvSpPr/>
          <p:nvPr/>
        </p:nvSpPr>
        <p:spPr bwMode="ltGray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0000" y="606669"/>
            <a:ext cx="10561418" cy="3813527"/>
          </a:xfrm>
        </p:spPr>
        <p:txBody>
          <a:bodyPr rtlCol="0" anchor="ctr" anchorCtr="0"/>
          <a:lstStyle>
            <a:lvl1pPr algn="ctr">
              <a:defRPr sz="48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10000" y="5281201"/>
            <a:ext cx="10561418" cy="433955"/>
          </a:xfrm>
        </p:spPr>
        <p:txBody>
          <a:bodyPr rtlCol="0" anchor="ctr" anchorCtr="0">
            <a:no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B3D2D9-DDF1-4439-A1D0-5334126546D0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7640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 anchor="ctr" anchorCtr="0"/>
          <a:lstStyle>
            <a:lvl1pPr>
              <a:defRPr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474853-0F44-4B5D-8032-02BC545F3EE0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55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 anchor="ctr" anchorCtr="0"/>
          <a:lstStyle>
            <a:lvl1pPr>
              <a:defRPr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446534-40C3-486B-94C6-E98203D43151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98126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A3DF54-B654-4969-9346-CCB10ABB1B36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4036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6"/>
          <p:cNvSpPr>
            <a:spLocks noChangeAspect="1"/>
          </p:cNvSpPr>
          <p:nvPr/>
        </p:nvSpPr>
        <p:spPr bwMode="ltGray">
          <a:xfrm>
            <a:off x="1073151" y="446087"/>
            <a:ext cx="3547533" cy="283844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ffectLst>
            <a:innerShdw blurRad="114300">
              <a:prstClr val="black"/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2576512"/>
          </a:xfrm>
        </p:spPr>
        <p:txBody>
          <a:bodyPr rtlCol="0" anchor="ctr" anchorCtr="0"/>
          <a:lstStyle>
            <a:lvl1pPr algn="l">
              <a:defRPr sz="40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73151" y="3022600"/>
            <a:ext cx="3547533" cy="2838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17327C-E19B-48C6-9C2B-F4F3E49E8996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05611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6"/>
          <p:cNvSpPr>
            <a:spLocks noChangeAspect="1"/>
          </p:cNvSpPr>
          <p:nvPr/>
        </p:nvSpPr>
        <p:spPr bwMode="ltGray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rtlCol="0" anchor="ctr" anchorCtr="0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7574642" y="1081456"/>
            <a:ext cx="3810001" cy="4075465"/>
          </a:xfrm>
        </p:spPr>
        <p:txBody>
          <a:bodyPr rtlCol="0" anchor="t" anchorCtr="0">
            <a:normAutofit/>
          </a:bodyPr>
          <a:lstStyle>
            <a:lvl1pPr marL="0" indent="0" algn="l">
              <a:buFontTx/>
              <a:buNone/>
              <a:defRPr sz="2800"/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0781D1-B0D5-4211-A2A4-38EC0A55EC96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40964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 6"/>
          <p:cNvSpPr>
            <a:spLocks noChangeAspect="1"/>
          </p:cNvSpPr>
          <p:nvPr/>
        </p:nvSpPr>
        <p:spPr bwMode="ltGray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r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rtlCol="0" anchor="ctr" anchorCtr="0"/>
          <a:lstStyle>
            <a:lvl1pPr algn="l">
              <a:defRPr sz="40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6156000" y="2286000"/>
            <a:ext cx="4880300" cy="2295525"/>
          </a:xfrm>
        </p:spPr>
        <p:txBody>
          <a:bodyPr rtlCol="0" anchor="ctr" anchorCtr="0">
            <a:norm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45BFD4-A91F-4562-83D0-93641F3D9128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684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6"/>
          <p:cNvSpPr>
            <a:spLocks noChangeAspect="1"/>
          </p:cNvSpPr>
          <p:nvPr/>
        </p:nvSpPr>
        <p:spPr bwMode="ltGray">
          <a:xfrm>
            <a:off x="7669651" y="0"/>
            <a:ext cx="4522349" cy="5861051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3754460" cy="5134798"/>
          </a:xfrm>
        </p:spPr>
        <p:txBody>
          <a:bodyPr vert="horz" rtlCol="0" anchor="ctr" anchorCtr="1"/>
          <a:lstStyle>
            <a:lvl1pPr algn="l">
              <a:defRPr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10001" y="446089"/>
            <a:ext cx="6611540" cy="5414962"/>
          </a:xfrm>
        </p:spPr>
        <p:txBody>
          <a:bodyPr vert="horz" rtlCol="0" anchor="ctr" anchorCtr="1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7C140E-782D-4E9E-894C-893102EB4961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8369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 anchor="ctr" anchorCtr="0"/>
          <a:lstStyle>
            <a:lvl1pPr>
              <a:defRPr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7415" y="2222287"/>
            <a:ext cx="5194583" cy="3638764"/>
          </a:xfrm>
          <a:noFill/>
          <a:ln w="25400">
            <a:gradFill>
              <a:gsLst>
                <a:gs pos="50000">
                  <a:schemeClr val="bg2"/>
                </a:gs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DCC735-4836-438E-94B4-052A67B7C164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A4059F8-A688-4FFE-AA79-3B6D811FA9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222287"/>
            <a:ext cx="5181600" cy="363876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36491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de section uniqu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 7"/>
          <p:cNvSpPr/>
          <p:nvPr/>
        </p:nvSpPr>
        <p:spPr bwMode="ltGray">
          <a:xfrm>
            <a:off x="0" y="1"/>
            <a:ext cx="12192000" cy="6251330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1514" y="451513"/>
            <a:ext cx="11288972" cy="5149187"/>
          </a:xfrm>
        </p:spPr>
        <p:txBody>
          <a:bodyPr rtlCol="0" anchor="ctr" anchorCtr="0"/>
          <a:lstStyle>
            <a:lvl1pPr algn="ctr">
              <a:defRPr sz="48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2FA6E0-C921-4D7E-B62B-EC7BFBAE24C9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7319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6"/>
          <p:cNvSpPr/>
          <p:nvPr/>
        </p:nvSpPr>
        <p:spPr bwMode="ltGray">
          <a:xfrm flipH="1">
            <a:off x="12699" y="0"/>
            <a:ext cx="6004585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1514" y="375313"/>
            <a:ext cx="5114017" cy="1139895"/>
          </a:xfrm>
        </p:spPr>
        <p:txBody>
          <a:bodyPr rtlCol="0"/>
          <a:lstStyle>
            <a:lvl1pPr algn="l">
              <a:defRPr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1514" y="2222287"/>
            <a:ext cx="5553071" cy="3638763"/>
          </a:xfrm>
          <a:ln w="25400">
            <a:gradFill>
              <a:gsLst>
                <a:gs pos="0">
                  <a:schemeClr val="bg2"/>
                </a:gs>
                <a:gs pos="50000">
                  <a:srgbClr val="4A3030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B74A97-18C2-432A-81AC-76BF6BC9B532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Espace réservé du contenu 9">
            <a:extLst>
              <a:ext uri="{FF2B5EF4-FFF2-40B4-BE49-F238E27FC236}">
                <a16:creationId xmlns:a16="http://schemas.microsoft.com/office/drawing/2014/main" id="{C95D556F-51D2-4EF4-B60F-D319BF23288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56099" y="375312"/>
            <a:ext cx="5186363" cy="5485737"/>
          </a:xfrm>
        </p:spPr>
        <p:txBody>
          <a:bodyPr rtlCol="0" anchor="t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4464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6"/>
          <p:cNvSpPr/>
          <p:nvPr/>
        </p:nvSpPr>
        <p:spPr bwMode="ltGray">
          <a:xfrm flipH="1">
            <a:off x="6187414" y="0"/>
            <a:ext cx="6004583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32696" y="359551"/>
            <a:ext cx="5114017" cy="1139895"/>
          </a:xfrm>
        </p:spPr>
        <p:txBody>
          <a:bodyPr rtlCol="0"/>
          <a:lstStyle>
            <a:lvl1pPr algn="l">
              <a:defRPr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1514" y="451513"/>
            <a:ext cx="5553071" cy="5409537"/>
          </a:xfrm>
        </p:spPr>
        <p:txBody>
          <a:bodyPr rtlCol="0" anchor="t" anchorCtr="0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354563" y="2222287"/>
            <a:ext cx="5553071" cy="3638764"/>
          </a:xfrm>
          <a:ln>
            <a:gradFill>
              <a:gsLst>
                <a:gs pos="0">
                  <a:schemeClr val="bg2"/>
                </a:gs>
                <a:gs pos="5000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AD7DCA-FC5E-453D-B277-FD07E71F8824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03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B2B99B50-4971-48A5-8202-4CC55C7F9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7999"/>
          </a:xfrm>
          <a:custGeom>
            <a:avLst/>
            <a:gdLst>
              <a:gd name="connsiteX0" fmla="*/ 404916 w 6526400"/>
              <a:gd name="connsiteY0" fmla="*/ 0 h 6857999"/>
              <a:gd name="connsiteX1" fmla="*/ 1425163 w 6526400"/>
              <a:gd name="connsiteY1" fmla="*/ 0 h 6857999"/>
              <a:gd name="connsiteX2" fmla="*/ 2955534 w 6526400"/>
              <a:gd name="connsiteY2" fmla="*/ 0 h 6857999"/>
              <a:gd name="connsiteX3" fmla="*/ 6526400 w 6526400"/>
              <a:gd name="connsiteY3" fmla="*/ 0 h 6857999"/>
              <a:gd name="connsiteX4" fmla="*/ 6526400 w 6526400"/>
              <a:gd name="connsiteY4" fmla="*/ 6857999 h 6857999"/>
              <a:gd name="connsiteX5" fmla="*/ 404916 w 6526400"/>
              <a:gd name="connsiteY5" fmla="*/ 6857999 h 6857999"/>
              <a:gd name="connsiteX6" fmla="*/ 377830 w 6526400"/>
              <a:gd name="connsiteY6" fmla="*/ 2463800 h 6857999"/>
              <a:gd name="connsiteX7" fmla="*/ 0 w 6526400"/>
              <a:gd name="connsiteY7" fmla="*/ 2203407 h 6857999"/>
              <a:gd name="connsiteX8" fmla="*/ 391373 w 6526400"/>
              <a:gd name="connsiteY8" fmla="*/ 1854200 h 6857999"/>
              <a:gd name="connsiteX9" fmla="*/ 404916 w 6526400"/>
              <a:gd name="connsiteY9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26400" h="6857999">
                <a:moveTo>
                  <a:pt x="404916" y="0"/>
                </a:moveTo>
                <a:lnTo>
                  <a:pt x="1425163" y="0"/>
                </a:lnTo>
                <a:lnTo>
                  <a:pt x="2955534" y="0"/>
                </a:lnTo>
                <a:lnTo>
                  <a:pt x="6526400" y="0"/>
                </a:lnTo>
                <a:lnTo>
                  <a:pt x="6526400" y="6857999"/>
                </a:lnTo>
                <a:lnTo>
                  <a:pt x="404916" y="6857999"/>
                </a:lnTo>
                <a:lnTo>
                  <a:pt x="377830" y="2463800"/>
                </a:lnTo>
                <a:lnTo>
                  <a:pt x="0" y="2203407"/>
                </a:lnTo>
                <a:lnTo>
                  <a:pt x="391373" y="1854200"/>
                </a:lnTo>
                <a:cubicBezTo>
                  <a:pt x="395887" y="1282700"/>
                  <a:pt x="400402" y="571500"/>
                  <a:pt x="404916" y="0"/>
                </a:cubicBez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0396" y="311813"/>
            <a:ext cx="5334448" cy="1453488"/>
          </a:xfrm>
          <a:effectLst/>
        </p:spPr>
        <p:txBody>
          <a:bodyPr rtlCol="0" anchor="b">
            <a:normAutofit/>
          </a:bodyPr>
          <a:lstStyle>
            <a:lvl1pPr algn="l">
              <a:defRPr sz="4000" b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/>
          <a:p>
            <a:pPr rtl="0"/>
            <a:fld id="{C682F63A-35CB-46AE-9C1D-159D6C6BF117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A4942799-31AF-4FF8-9D79-C1A3E01FB207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EB4FB892-38DF-40F9-B034-BC1E61FC6BF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90396" y="2057400"/>
            <a:ext cx="5334448" cy="3811588"/>
          </a:xfrm>
        </p:spPr>
        <p:txBody>
          <a:bodyPr rtlCol="0"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9730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-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 anchor="ctr" anchorCtr="0"/>
          <a:lstStyle>
            <a:lvl1pPr>
              <a:defRPr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10001" y="2222287"/>
            <a:ext cx="10571998" cy="3638764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286CBF-0642-4926-8D76-3325A476758C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3768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0000" y="4489884"/>
            <a:ext cx="10561418" cy="1426004"/>
          </a:xfrm>
        </p:spPr>
        <p:txBody>
          <a:bodyPr rtlCol="0" anchor="ctr" anchorCtr="0">
            <a:normAutofit/>
          </a:bodyPr>
          <a:lstStyle>
            <a:lvl1pPr algn="ctr">
              <a:defRPr sz="4000" b="0">
                <a:ln>
                  <a:noFill/>
                </a:ln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61D99F-DFC4-428F-AE99-ADA3CD032D36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EC1FEB3F-0898-4AE0-B8C4-970BF80A376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-5291" y="-57584"/>
            <a:ext cx="12192000" cy="4851400"/>
          </a:xfrm>
          <a:custGeom>
            <a:avLst/>
            <a:gdLst>
              <a:gd name="connsiteX0" fmla="*/ 0 w 10561638"/>
              <a:gd name="connsiteY0" fmla="*/ 0 h 3937000"/>
              <a:gd name="connsiteX1" fmla="*/ 1760273 w 10561638"/>
              <a:gd name="connsiteY1" fmla="*/ 0 h 3937000"/>
              <a:gd name="connsiteX2" fmla="*/ 1760273 w 10561638"/>
              <a:gd name="connsiteY2" fmla="*/ 0 h 3937000"/>
              <a:gd name="connsiteX3" fmla="*/ 4400683 w 10561638"/>
              <a:gd name="connsiteY3" fmla="*/ 0 h 3937000"/>
              <a:gd name="connsiteX4" fmla="*/ 10561638 w 10561638"/>
              <a:gd name="connsiteY4" fmla="*/ 0 h 3937000"/>
              <a:gd name="connsiteX5" fmla="*/ 10561638 w 10561638"/>
              <a:gd name="connsiteY5" fmla="*/ 2296583 h 3937000"/>
              <a:gd name="connsiteX6" fmla="*/ 10561638 w 10561638"/>
              <a:gd name="connsiteY6" fmla="*/ 2296583 h 3937000"/>
              <a:gd name="connsiteX7" fmla="*/ 10561638 w 10561638"/>
              <a:gd name="connsiteY7" fmla="*/ 3280833 h 3937000"/>
              <a:gd name="connsiteX8" fmla="*/ 10561638 w 10561638"/>
              <a:gd name="connsiteY8" fmla="*/ 3937000 h 3937000"/>
              <a:gd name="connsiteX9" fmla="*/ 4400683 w 10561638"/>
              <a:gd name="connsiteY9" fmla="*/ 3937000 h 3937000"/>
              <a:gd name="connsiteX10" fmla="*/ 2077263 w 10561638"/>
              <a:gd name="connsiteY10" fmla="*/ 4251330 h 3937000"/>
              <a:gd name="connsiteX11" fmla="*/ 1760273 w 10561638"/>
              <a:gd name="connsiteY11" fmla="*/ 3937000 h 3937000"/>
              <a:gd name="connsiteX12" fmla="*/ 0 w 10561638"/>
              <a:gd name="connsiteY12" fmla="*/ 3937000 h 3937000"/>
              <a:gd name="connsiteX13" fmla="*/ 0 w 10561638"/>
              <a:gd name="connsiteY13" fmla="*/ 3280833 h 3937000"/>
              <a:gd name="connsiteX14" fmla="*/ 0 w 10561638"/>
              <a:gd name="connsiteY14" fmla="*/ 2296583 h 3937000"/>
              <a:gd name="connsiteX15" fmla="*/ 0 w 10561638"/>
              <a:gd name="connsiteY15" fmla="*/ 2296583 h 3937000"/>
              <a:gd name="connsiteX16" fmla="*/ 0 w 10561638"/>
              <a:gd name="connsiteY16" fmla="*/ 0 h 393700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482983 w 10561638"/>
              <a:gd name="connsiteY9" fmla="*/ 39751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878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624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243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561638" h="4251330">
                <a:moveTo>
                  <a:pt x="0" y="0"/>
                </a:moveTo>
                <a:lnTo>
                  <a:pt x="1760273" y="0"/>
                </a:lnTo>
                <a:lnTo>
                  <a:pt x="1760273" y="0"/>
                </a:lnTo>
                <a:lnTo>
                  <a:pt x="4400683" y="0"/>
                </a:lnTo>
                <a:lnTo>
                  <a:pt x="10561638" y="0"/>
                </a:lnTo>
                <a:lnTo>
                  <a:pt x="10561638" y="2296583"/>
                </a:lnTo>
                <a:lnTo>
                  <a:pt x="10561638" y="2296583"/>
                </a:lnTo>
                <a:lnTo>
                  <a:pt x="10561638" y="3280833"/>
                </a:lnTo>
                <a:lnTo>
                  <a:pt x="10561638" y="3937000"/>
                </a:lnTo>
                <a:lnTo>
                  <a:pt x="2343283" y="3924300"/>
                </a:lnTo>
                <a:lnTo>
                  <a:pt x="2077263" y="4251330"/>
                </a:lnTo>
                <a:lnTo>
                  <a:pt x="1760273" y="3937000"/>
                </a:lnTo>
                <a:lnTo>
                  <a:pt x="0" y="3937000"/>
                </a:lnTo>
                <a:lnTo>
                  <a:pt x="0" y="3280833"/>
                </a:lnTo>
                <a:lnTo>
                  <a:pt x="0" y="2296583"/>
                </a:lnTo>
                <a:lnTo>
                  <a:pt x="0" y="22965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33111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e libre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 anchor="ctr" anchorCtr="0"/>
          <a:lstStyle>
            <a:lvl1pPr>
              <a:defRPr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F3897B-312A-440A-B21F-96636D9AADA9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4028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rtl="0"/>
            <a:fld id="{63D86642-8978-4E99-8117-E7C2E448BF50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rtl="0"/>
            <a:fld id="{A4942799-31AF-4FF8-9D79-C1A3E01FB20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948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87" r:id="rId3"/>
    <p:sldLayoutId id="2147483688" r:id="rId4"/>
    <p:sldLayoutId id="2147483689" r:id="rId5"/>
    <p:sldLayoutId id="2147483681" r:id="rId6"/>
    <p:sldLayoutId id="2147483690" r:id="rId7"/>
    <p:sldLayoutId id="2147483682" r:id="rId8"/>
    <p:sldLayoutId id="2147483674" r:id="rId9"/>
    <p:sldLayoutId id="2147483675" r:id="rId10"/>
    <p:sldLayoutId id="2147483677" r:id="rId11"/>
    <p:sldLayoutId id="2147483678" r:id="rId12"/>
    <p:sldLayoutId id="2147483679" r:id="rId13"/>
    <p:sldLayoutId id="2147483680" r:id="rId14"/>
    <p:sldLayoutId id="2147483683" r:id="rId15"/>
    <p:sldLayoutId id="2147483684" r:id="rId16"/>
    <p:sldLayoutId id="214748368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D37BC-7D91-4F83-845D-70080D7DD6FC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 rtlCol="0"/>
          <a:lstStyle/>
          <a:p>
            <a:pPr rtl="0"/>
            <a:r>
              <a:rPr lang="fr-FR" dirty="0"/>
              <a:t>Python for data </a:t>
            </a:r>
            <a:r>
              <a:rPr lang="fr-FR" dirty="0" err="1"/>
              <a:t>analysis</a:t>
            </a:r>
            <a:endParaRPr lang="fr-FR" b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E5DACC-1D74-41AD-B036-C015472B94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fr-FR" sz="2400" dirty="0"/>
              <a:t>Thomas BOEGLIN</a:t>
            </a:r>
          </a:p>
        </p:txBody>
      </p:sp>
      <p:sp>
        <p:nvSpPr>
          <p:cNvPr id="6" name="Zone de texte 5">
            <a:extLst>
              <a:ext uri="{FF2B5EF4-FFF2-40B4-BE49-F238E27FC236}">
                <a16:creationId xmlns:a16="http://schemas.microsoft.com/office/drawing/2014/main" id="{84D618E2-C3E2-4721-A4CA-1E9208B1959E}"/>
              </a:ext>
            </a:extLst>
          </p:cNvPr>
          <p:cNvSpPr txBox="1"/>
          <p:nvPr/>
        </p:nvSpPr>
        <p:spPr>
          <a:xfrm>
            <a:off x="7594333" y="360063"/>
            <a:ext cx="4192668" cy="584775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0"/>
            <a:r>
              <a:rPr lang="fr-FR" sz="1600">
                <a:ea typeface="Tahoma" panose="020B0604030504040204" pitchFamily="34" charset="0"/>
                <a:cs typeface="Tahoma" panose="020B0604030504040204" pitchFamily="34" charset="0"/>
              </a:rPr>
              <a:t>Conseil : utilisez des graphiques pour définir la tonalité de l’argumentaire.</a:t>
            </a:r>
          </a:p>
        </p:txBody>
      </p:sp>
    </p:spTree>
    <p:extLst>
      <p:ext uri="{BB962C8B-B14F-4D97-AF65-F5344CB8AC3E}">
        <p14:creationId xmlns:p14="http://schemas.microsoft.com/office/powerpoint/2010/main" val="161397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19161-F989-44D9-B74F-35026851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du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FF747-9815-4E28-BDC4-B7D10739C8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L’objectif de l’étude était de recréer une journée typique de quinze individu et de mesurer leur fréquence cardiaque, pou et </a:t>
            </a:r>
            <a:r>
              <a:rPr lang="fr-FR" dirty="0" err="1"/>
              <a:t>accéléromètrie</a:t>
            </a:r>
            <a:r>
              <a:rPr lang="fr-FR" dirty="0"/>
              <a:t>. L’enjeu de l’étude est d’observer les changements de rythme cardiaque lors de différentes activités. Notre rôle en tant que </a:t>
            </a:r>
            <a:r>
              <a:rPr lang="fr-FR" dirty="0" err="1"/>
              <a:t>datascientist</a:t>
            </a:r>
            <a:r>
              <a:rPr lang="fr-FR" dirty="0"/>
              <a:t> est d’appliquer des algorithmes de M	</a:t>
            </a:r>
            <a:r>
              <a:rPr lang="fr-FR" dirty="0" err="1"/>
              <a:t>achine</a:t>
            </a:r>
            <a:r>
              <a:rPr lang="fr-FR" dirty="0"/>
              <a:t> Learning afin de prédire ces activités en fonction de toutes les mesures générés par les capteurs.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87557E-6C08-40C8-A95C-C891A143BE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Le contexte de l’étude est intéressante puisqu’elle combine de longues périodes d’enregistrement avec beaucoup de matériel de récolte de données. Cela nous permet d’avoir un </a:t>
            </a:r>
            <a:r>
              <a:rPr lang="fr-FR" dirty="0" err="1"/>
              <a:t>dataset</a:t>
            </a:r>
            <a:r>
              <a:rPr lang="fr-FR" dirty="0"/>
              <a:t> très conséquent sans aucune donnée manquante dès le départ (sachant que les données perdues par les expériences ont déjà été retiré par les scientifique de l’étude).</a:t>
            </a:r>
          </a:p>
        </p:txBody>
      </p:sp>
    </p:spTree>
    <p:extLst>
      <p:ext uri="{BB962C8B-B14F-4D97-AF65-F5344CB8AC3E}">
        <p14:creationId xmlns:p14="http://schemas.microsoft.com/office/powerpoint/2010/main" val="121123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8DC34-A6F3-4D7C-B5BE-0065CF164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Informations complémentaires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7E4D95-B0FD-4EE1-84DD-62DD77CF09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Il y a beaucoup d’information utile que l’on peut tirer de la lecture de l’étude.</a:t>
            </a:r>
          </a:p>
          <a:p>
            <a:r>
              <a:rPr lang="fr-FR" dirty="0"/>
              <a:t>Tout d’abord il y a deux appareils de mesures qui ont été utilisé. L’un comme un ceinture à la taille et l’autre au poignet. Ils mesurent tous les deux des données sensiblement similaire mais celui du poigné a tout de même de données supplémentaires que l’autre appareil n’a pas.</a:t>
            </a:r>
          </a:p>
          <a:p>
            <a:r>
              <a:rPr lang="fr-FR" dirty="0"/>
              <a:t>Ensuite, les données EDA, EMG et Temp sont des données spécifiées inutilisables.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4FB556-C667-4ABD-A9EB-6FE64E86092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Les données sont dans l’ordre chronologique et synchronisées (mais en différentes fréquences)</a:t>
            </a:r>
          </a:p>
          <a:p>
            <a:r>
              <a:rPr lang="fr-FR" dirty="0"/>
              <a:t>L’individu S6 n’a que la moitié de ses données dû à un problème technique majeur</a:t>
            </a:r>
          </a:p>
          <a:p>
            <a:r>
              <a:rPr lang="fr-FR" dirty="0"/>
              <a:t>Les activités sont : Assi, Descendre/Monter des escaliers, babyfoot, Vélo, Conduire une voiture, Déjeuner, Marcher et Travailler.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349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3DEF5-38D1-436C-BD6C-43FDEABB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de longueur des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1CB496-2AE3-48ED-82DD-06521CEE0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0000" y="1006240"/>
            <a:ext cx="10571998" cy="3638764"/>
          </a:xfrm>
        </p:spPr>
        <p:txBody>
          <a:bodyPr>
            <a:normAutofit/>
          </a:bodyPr>
          <a:lstStyle/>
          <a:p>
            <a:r>
              <a:rPr lang="fr-FR" dirty="0"/>
              <a:t>Voici par exemple la longueur des données pour l’individu S1</a:t>
            </a:r>
          </a:p>
          <a:p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C2674270-F98C-43A3-8442-B3C07BFC6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005337"/>
              </p:ext>
            </p:extLst>
          </p:nvPr>
        </p:nvGraphicFramePr>
        <p:xfrm>
          <a:off x="1050757" y="3210107"/>
          <a:ext cx="10090484" cy="220411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18097">
                  <a:extLst>
                    <a:ext uri="{9D8B030D-6E8A-4147-A177-3AD203B41FA5}">
                      <a16:colId xmlns:a16="http://schemas.microsoft.com/office/drawing/2014/main" val="3232324048"/>
                    </a:ext>
                  </a:extLst>
                </a:gridCol>
                <a:gridCol w="1991542">
                  <a:extLst>
                    <a:ext uri="{9D8B030D-6E8A-4147-A177-3AD203B41FA5}">
                      <a16:colId xmlns:a16="http://schemas.microsoft.com/office/drawing/2014/main" val="609996203"/>
                    </a:ext>
                  </a:extLst>
                </a:gridCol>
                <a:gridCol w="2044651">
                  <a:extLst>
                    <a:ext uri="{9D8B030D-6E8A-4147-A177-3AD203B41FA5}">
                      <a16:colId xmlns:a16="http://schemas.microsoft.com/office/drawing/2014/main" val="2496869998"/>
                    </a:ext>
                  </a:extLst>
                </a:gridCol>
                <a:gridCol w="2018097">
                  <a:extLst>
                    <a:ext uri="{9D8B030D-6E8A-4147-A177-3AD203B41FA5}">
                      <a16:colId xmlns:a16="http://schemas.microsoft.com/office/drawing/2014/main" val="451449984"/>
                    </a:ext>
                  </a:extLst>
                </a:gridCol>
                <a:gridCol w="2018097">
                  <a:extLst>
                    <a:ext uri="{9D8B030D-6E8A-4147-A177-3AD203B41FA5}">
                      <a16:colId xmlns:a16="http://schemas.microsoft.com/office/drawing/2014/main" val="1003027639"/>
                    </a:ext>
                  </a:extLst>
                </a:gridCol>
              </a:tblGrid>
              <a:tr h="1681196">
                <a:tc>
                  <a:txBody>
                    <a:bodyPr/>
                    <a:lstStyle/>
                    <a:p>
                      <a:r>
                        <a:rPr lang="fr-FR" dirty="0" err="1"/>
                        <a:t>Chest_ACC</a:t>
                      </a:r>
                      <a:endParaRPr lang="fr-FR" dirty="0"/>
                    </a:p>
                    <a:p>
                      <a:r>
                        <a:rPr lang="fr-FR" dirty="0" err="1"/>
                        <a:t>Chest_ECG</a:t>
                      </a:r>
                      <a:endParaRPr lang="fr-FR" dirty="0"/>
                    </a:p>
                    <a:p>
                      <a:r>
                        <a:rPr lang="fr-FR" dirty="0" err="1"/>
                        <a:t>Chest_EMG</a:t>
                      </a:r>
                      <a:endParaRPr lang="fr-FR" dirty="0"/>
                    </a:p>
                    <a:p>
                      <a:r>
                        <a:rPr lang="fr-FR" dirty="0" err="1"/>
                        <a:t>Chest_EDA</a:t>
                      </a:r>
                      <a:endParaRPr lang="fr-FR" dirty="0"/>
                    </a:p>
                    <a:p>
                      <a:r>
                        <a:rPr lang="fr-FR" dirty="0" err="1"/>
                        <a:t>Chest_Temp</a:t>
                      </a:r>
                      <a:endParaRPr lang="fr-FR" dirty="0"/>
                    </a:p>
                    <a:p>
                      <a:r>
                        <a:rPr lang="fr-FR" dirty="0" err="1"/>
                        <a:t>Chest_Resp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Activity</a:t>
                      </a:r>
                    </a:p>
                    <a:p>
                      <a:r>
                        <a:rPr lang="fr-FR" dirty="0" err="1"/>
                        <a:t>Wrist_Temp</a:t>
                      </a:r>
                      <a:endParaRPr lang="fr-FR" dirty="0"/>
                    </a:p>
                    <a:p>
                      <a:r>
                        <a:rPr lang="fr-FR" dirty="0" err="1"/>
                        <a:t>Wrist_EDA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Wrist_BVP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Wrsit_ACC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rpeaks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82817"/>
                  </a:ext>
                </a:extLst>
              </a:tr>
              <a:tr h="466759">
                <a:tc>
                  <a:txBody>
                    <a:bodyPr/>
                    <a:lstStyle/>
                    <a:p>
                      <a:r>
                        <a:rPr lang="fr-FR" dirty="0"/>
                        <a:t>6448400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36848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589568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294784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11431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461583"/>
                  </a:ext>
                </a:extLst>
              </a:tr>
            </a:tbl>
          </a:graphicData>
        </a:graphic>
      </p:graphicFrame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20E2FD3-7E7E-42BB-8497-99314B1BD556}"/>
              </a:ext>
            </a:extLst>
          </p:cNvPr>
          <p:cNvSpPr txBox="1">
            <a:spLocks/>
          </p:cNvSpPr>
          <p:nvPr/>
        </p:nvSpPr>
        <p:spPr>
          <a:xfrm>
            <a:off x="810000" y="4591430"/>
            <a:ext cx="10571998" cy="36387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Solution : Tout ramener à la même taille que notre label à prédire (Activity) en effectuant des regroupements par moyennes. Comme toutes les variables sont des fréquences par rapport à un même temps, tout est un multiple de Activity. Pratique afin de retomber sur ses pattes lors des moyennes !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5368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A7E14-8A81-49B6-A86A-1BC161F1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 choix du </a:t>
            </a:r>
            <a:r>
              <a:rPr lang="fr-FR" dirty="0" err="1"/>
              <a:t>dataset</a:t>
            </a:r>
            <a:r>
              <a:rPr lang="fr-FR" dirty="0"/>
              <a:t> et critique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3FD785-4226-4762-B192-6F153EDCFD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Afin de pouvoir exécuter dans un temps raisonnable mes différents algorithmes sur mon ordinateur, il m’a fallu faire un choix concernant les données proposées.</a:t>
            </a:r>
          </a:p>
          <a:p>
            <a:r>
              <a:rPr lang="fr-FR" dirty="0"/>
              <a:t>Mon choix subjectif fu de sélectionner cinq individus avec des habitudes sportives uniques entre eux. J’ai donc utilisé les sujet 1, 2, 5, 6 et 7 avec respectivement les scores 6, 5, 4,2,1.</a:t>
            </a:r>
          </a:p>
          <a:p>
            <a:r>
              <a:rPr lang="fr-FR" dirty="0"/>
              <a:t>Bien que ce choix se répercutera dans la précision de mes analyses, je trouve intéressant de voir si le niveau sportif influence le rythme cardiaque.</a:t>
            </a:r>
          </a:p>
        </p:txBody>
      </p:sp>
    </p:spTree>
    <p:extLst>
      <p:ext uri="{BB962C8B-B14F-4D97-AF65-F5344CB8AC3E}">
        <p14:creationId xmlns:p14="http://schemas.microsoft.com/office/powerpoint/2010/main" val="98210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1D2763-8D55-4A7B-BECB-FAF297085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184DC3-09BA-44B7-A888-37550A2BC8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Modification de la variable genre de string à </a:t>
            </a:r>
            <a:r>
              <a:rPr lang="fr-FR" dirty="0" err="1"/>
              <a:t>integer</a:t>
            </a:r>
            <a:r>
              <a:rPr lang="fr-FR" dirty="0"/>
              <a:t> (Male =1 et </a:t>
            </a:r>
            <a:r>
              <a:rPr lang="fr-FR" dirty="0" err="1"/>
              <a:t>Female</a:t>
            </a:r>
            <a:r>
              <a:rPr lang="fr-FR" dirty="0"/>
              <a:t> =0)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CBA1EA-5C42-4F1F-8E64-CD956A5EB3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Création de nouvelles colonnes en séparant les accéléromètres du poigné et de la taille en trois colonnes des trois axes X Y et Z.</a:t>
            </a:r>
          </a:p>
          <a:p>
            <a:r>
              <a:rPr lang="fr-FR" dirty="0"/>
              <a:t>Travail sur la donnée pour que chaque colonne soit de la même taille que celui de Activity pour tous les individus. Ce regroupement à été produit un effectuant une moyenne sur plusieurs lignes d’une </a:t>
            </a:r>
            <a:r>
              <a:rPr lang="fr-FR" dirty="0" err="1"/>
              <a:t>varaible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358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0D36F-2471-47CE-8789-C5EB30E2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dans le contexte de l’étude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303DF4-F3DB-4AAE-936F-838B686EE4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L’objectif de l’étude est notamment de pouvoir prédire l’activité d’une personne selon différents capteurs cardiaques qu’elle porte.</a:t>
            </a:r>
          </a:p>
          <a:p>
            <a:r>
              <a:rPr lang="fr-FR" dirty="0"/>
              <a:t>Evidemment, ce rythme cardiaque est influencé sur l’état de santé de chaque individu. C’est pourquoi des informations comme l’âge, le sexe et le niveau sportif ont été ajouté.</a:t>
            </a:r>
          </a:p>
          <a:p>
            <a:r>
              <a:rPr lang="fr-FR" dirty="0"/>
              <a:t>Cependant, une base plus complète prendrait en compte des informations plus précises comme le fait du fumer ou l’habitude alimentaire.</a:t>
            </a:r>
          </a:p>
          <a:p>
            <a:r>
              <a:rPr lang="fr-FR" dirty="0"/>
              <a:t>Finalement, les données sont un bon premier dans ce sens, et de futurs études plus précises feront avancer le domaine !</a:t>
            </a:r>
          </a:p>
        </p:txBody>
      </p:sp>
    </p:spTree>
    <p:extLst>
      <p:ext uri="{BB962C8B-B14F-4D97-AF65-F5344CB8AC3E}">
        <p14:creationId xmlns:p14="http://schemas.microsoft.com/office/powerpoint/2010/main" val="429435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726626-9C35-4A4E-A526-636C5F145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de votre lecture</a:t>
            </a:r>
          </a:p>
        </p:txBody>
      </p:sp>
    </p:spTree>
    <p:extLst>
      <p:ext uri="{BB962C8B-B14F-4D97-AF65-F5344CB8AC3E}">
        <p14:creationId xmlns:p14="http://schemas.microsoft.com/office/powerpoint/2010/main" val="664372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Default">
      <a:dk1>
        <a:srgbClr val="000000"/>
      </a:dk1>
      <a:lt1>
        <a:sysClr val="window" lastClr="FFFFFF"/>
      </a:lt1>
      <a:dk2>
        <a:srgbClr val="3F3F3F"/>
      </a:dk2>
      <a:lt2>
        <a:srgbClr val="E7E6E6"/>
      </a:lt2>
      <a:accent1>
        <a:srgbClr val="7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700000"/>
      </a:accent5>
      <a:accent6>
        <a:srgbClr val="978869"/>
      </a:accent6>
      <a:hlink>
        <a:srgbClr val="FFC000"/>
      </a:hlink>
      <a:folHlink>
        <a:srgbClr val="7F7F7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150_TF45182065" id="{4F34BD9E-3787-4122-98F6-077A3E6C11B9}" vid="{8C93215E-E775-442C-A6AE-2C32A8BBE29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C75368-59C6-47C9-94A5-81D396CCE5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1DE3E1-BE43-4468-8986-14BA0CF36A3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E58C4112-5095-4F1B-BBD1-26FC52CA7D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 d’un discours persuasif </Template>
  <TotalTime>0</TotalTime>
  <Words>705</Words>
  <Application>Microsoft Office PowerPoint</Application>
  <PresentationFormat>Grand écran</PresentationFormat>
  <Paragraphs>50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Tahoma</vt:lpstr>
      <vt:lpstr>Wingdings 2</vt:lpstr>
      <vt:lpstr>Concis</vt:lpstr>
      <vt:lpstr>Python for data analysis</vt:lpstr>
      <vt:lpstr>Compréhension du contexte</vt:lpstr>
      <vt:lpstr>Informations complémentaires</vt:lpstr>
      <vt:lpstr>Problème de longueur des variables</vt:lpstr>
      <vt:lpstr>Mon choix du dataset et critique</vt:lpstr>
      <vt:lpstr>Préparation des données</vt:lpstr>
      <vt:lpstr>Problèmes dans le contexte de l’étude</vt:lpstr>
      <vt:lpstr>Merci de votre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2020-01-31T11:16:05Z</dcterms:created>
  <dcterms:modified xsi:type="dcterms:W3CDTF">2020-01-31T12:31:38Z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