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32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F1E655-8005-439B-A707-E0DFC1D589DB}" type="datetime1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D65BC62-3B36-43F8-8B69-D6E5E743DA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7E75E7-B22D-43B4-8F53-B0241C6C4C44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AEB063-7F11-4E3B-BA52-07405B1C2D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Utilisez un titre spécifique et direct. Utilisez le sous-titre pour décrire le contexte spécifique de l’argumentaire.</a:t>
            </a:r>
          </a:p>
          <a:p>
            <a:pPr rtl="0"/>
            <a:r>
              <a:rPr lang="fr-F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L’objectif doit être de capter l’attention du public. Vous pouvez inclure une citation, une statistique surprenante ou un fait pour y parvenir.  Il n’est pas nécessaire d’inclure cette information sur la diapositive.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 algn="ctr">
              <a:defRPr sz="5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BE616-57AD-451C-BDB9-B1D8D0E40CD2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rtlCol="0" anchor="ctr" anchorCtr="0"/>
          <a:lstStyle>
            <a:lvl1pPr algn="ctr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D2D9-DDF1-4439-A1D0-5334126546D0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74853-0F44-4B5D-8032-02BC545F3EE0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446534-40C3-486B-94C6-E98203D43151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3DF54-B654-4969-9346-CCB10ABB1B36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rtlCol="0" anchor="ctr" anchorCtr="0"/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7327C-E19B-48C6-9C2B-F4F3E49E8996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ctr" anchorCtr="0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0781D1-B0D5-4211-A2A4-38EC0A55EC96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 anchor="ctr" anchorCtr="0"/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45BFD4-A91F-4562-83D0-93641F3D9128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rtlCol="0" anchor="ctr" anchorCtr="1"/>
          <a:lstStyle>
            <a:lvl1pPr algn="l"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rtlCol="0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C140E-782D-4E9E-894C-893102EB4961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CC735-4836-438E-94B4-052A67B7C164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22287"/>
            <a:ext cx="5181600" cy="363876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section uniqu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rtlCol="0" anchor="ctr" anchorCtr="0"/>
          <a:lstStyle>
            <a:lvl1pPr algn="ctr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2FA6E0-C921-4D7E-B62B-EC7BFBAE24C9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 rtlCol="0"/>
          <a:lstStyle>
            <a:lvl1pPr algn="l"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74A97-18C2-432A-81AC-76BF6BC9B532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Espace réservé du contenu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6099" y="375312"/>
            <a:ext cx="5186363" cy="5485737"/>
          </a:xfrm>
        </p:spPr>
        <p:txBody>
          <a:bodyPr rtlCol="0"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 rtlCol="0"/>
          <a:lstStyle>
            <a:lvl1pPr algn="l"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rtlCol="0"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AD7DCA-FC5E-453D-B277-FD07E71F8824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rtlCol="0"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C682F63A-35CB-46AE-9C1D-159D6C6BF117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0396" y="2057400"/>
            <a:ext cx="5334448" cy="3811588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86CBF-0642-4926-8D76-3325A476758C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rtlCol="0"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1D99F-DFC4-428F-AE99-ADA3CD032D36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3897B-312A-440A-B21F-96636D9AADA9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3D86642-8978-4E99-8117-E7C2E448BF50}" type="datetime1">
              <a:rPr lang="fr-FR" noProof="0" smtClean="0"/>
              <a:t>31/01/2020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A4942799-31AF-4FF8-9D79-C1A3E01FB2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10001" y="1484658"/>
            <a:ext cx="10572000" cy="2971051"/>
          </a:xfrm>
        </p:spPr>
        <p:txBody>
          <a:bodyPr rtlCol="0"/>
          <a:lstStyle/>
          <a:p>
            <a:pPr rtl="0"/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sz="2400" dirty="0"/>
              <a:t>Thomas BOEGLIN</a:t>
            </a:r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19161-F989-44D9-B74F-35026851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du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FF747-9815-4E28-BDC4-B7D10739C8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L’objectif de l’étude était de recréer une journée typique de quinze individus et de mesurer leurs fréquences cardiaques, pouls et </a:t>
            </a:r>
            <a:r>
              <a:rPr lang="fr-FR" dirty="0" err="1"/>
              <a:t>accéléromètrie</a:t>
            </a:r>
            <a:r>
              <a:rPr lang="fr-FR" dirty="0"/>
              <a:t>. L’enjeu de l’étude est d’observer les changements de rythme cardiaque lors de différentes activités. Notre rôle en tant que </a:t>
            </a:r>
            <a:r>
              <a:rPr lang="fr-FR" dirty="0" err="1"/>
              <a:t>datascientist</a:t>
            </a:r>
            <a:r>
              <a:rPr lang="fr-FR" dirty="0"/>
              <a:t> est d’appliquer des algorithmes de M	</a:t>
            </a:r>
            <a:r>
              <a:rPr lang="fr-FR" dirty="0" err="1"/>
              <a:t>achine</a:t>
            </a:r>
            <a:r>
              <a:rPr lang="fr-FR" dirty="0"/>
              <a:t> Learning afin de prédire ces activités en fonction de toutes les mesures générées par les capteurs.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87557E-6C08-40C8-A95C-C891A143BE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contexte de l’étude est intéressante puisqu’elle combine de longues périodes d’enregistrements avec beaucoup de matériels de récolte de données. Cela nous permet d’avoir un </a:t>
            </a:r>
            <a:r>
              <a:rPr lang="fr-FR" dirty="0" err="1"/>
              <a:t>dataset</a:t>
            </a:r>
            <a:r>
              <a:rPr lang="fr-FR" dirty="0"/>
              <a:t> très conséquent sans aucune donnée manquante dès le départ (sachant que les données perdues par les expériences ont déjà été retiré par les scientifiques de l’étude).</a:t>
            </a:r>
          </a:p>
        </p:txBody>
      </p:sp>
    </p:spTree>
    <p:extLst>
      <p:ext uri="{BB962C8B-B14F-4D97-AF65-F5344CB8AC3E}">
        <p14:creationId xmlns:p14="http://schemas.microsoft.com/office/powerpoint/2010/main" val="121123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C34-A6F3-4D7C-B5BE-0065CF16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complémentaires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7E4D95-B0FD-4EE1-84DD-62DD77CF0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Il y a beaucoup d’informations utiles que l’on peut tirer de la lecture de l’étude.</a:t>
            </a:r>
          </a:p>
          <a:p>
            <a:r>
              <a:rPr lang="fr-FR" dirty="0"/>
              <a:t>Tout d’abord il y a deux appareils de mesures qui ont été utilisé. L’un comme une ceinture à la taille et l’autre au poignet. Ils mesurent tous les deux des données sensiblement similaire mais celui du poigné a tout de même des données supplémentaires que l’autre appareil n’a pas.</a:t>
            </a:r>
          </a:p>
          <a:p>
            <a:r>
              <a:rPr lang="fr-FR" dirty="0"/>
              <a:t>Ensuite, les données EDA, EMG et Temp sont des données spécifiées inutilisables.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4FB556-C667-4ABD-A9EB-6FE64E8609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données sont dans l’ordre chronologique et synchronisées (mais en différentes fréquences)</a:t>
            </a:r>
          </a:p>
          <a:p>
            <a:r>
              <a:rPr lang="fr-FR" dirty="0"/>
              <a:t>L’individu S6 n’a que la moitié de ses données dû à un problème technique majeur</a:t>
            </a:r>
          </a:p>
          <a:p>
            <a:r>
              <a:rPr lang="fr-FR" dirty="0"/>
              <a:t>Les activités sont : Assi, Descendre/Monter des escaliers, babyfoot, Vélo, Conduire une voiture, Déjeuner, Marcher et Travailler.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4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3DEF5-38D1-436C-BD6C-43FDEABB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longueur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CB496-2AE3-48ED-82DD-06521CEE0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1006240"/>
            <a:ext cx="10571998" cy="3638764"/>
          </a:xfrm>
        </p:spPr>
        <p:txBody>
          <a:bodyPr>
            <a:normAutofit/>
          </a:bodyPr>
          <a:lstStyle/>
          <a:p>
            <a:r>
              <a:rPr lang="fr-FR" dirty="0"/>
              <a:t>Voici par exemple la longueur des données pour l’individu S1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2674270-F98C-43A3-8442-B3C07BFC6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05337"/>
              </p:ext>
            </p:extLst>
          </p:nvPr>
        </p:nvGraphicFramePr>
        <p:xfrm>
          <a:off x="1050757" y="3210107"/>
          <a:ext cx="10090484" cy="22041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8097">
                  <a:extLst>
                    <a:ext uri="{9D8B030D-6E8A-4147-A177-3AD203B41FA5}">
                      <a16:colId xmlns:a16="http://schemas.microsoft.com/office/drawing/2014/main" val="3232324048"/>
                    </a:ext>
                  </a:extLst>
                </a:gridCol>
                <a:gridCol w="1991542">
                  <a:extLst>
                    <a:ext uri="{9D8B030D-6E8A-4147-A177-3AD203B41FA5}">
                      <a16:colId xmlns:a16="http://schemas.microsoft.com/office/drawing/2014/main" val="609996203"/>
                    </a:ext>
                  </a:extLst>
                </a:gridCol>
                <a:gridCol w="2044651">
                  <a:extLst>
                    <a:ext uri="{9D8B030D-6E8A-4147-A177-3AD203B41FA5}">
                      <a16:colId xmlns:a16="http://schemas.microsoft.com/office/drawing/2014/main" val="2496869998"/>
                    </a:ext>
                  </a:extLst>
                </a:gridCol>
                <a:gridCol w="2018097">
                  <a:extLst>
                    <a:ext uri="{9D8B030D-6E8A-4147-A177-3AD203B41FA5}">
                      <a16:colId xmlns:a16="http://schemas.microsoft.com/office/drawing/2014/main" val="451449984"/>
                    </a:ext>
                  </a:extLst>
                </a:gridCol>
                <a:gridCol w="2018097">
                  <a:extLst>
                    <a:ext uri="{9D8B030D-6E8A-4147-A177-3AD203B41FA5}">
                      <a16:colId xmlns:a16="http://schemas.microsoft.com/office/drawing/2014/main" val="1003027639"/>
                    </a:ext>
                  </a:extLst>
                </a:gridCol>
              </a:tblGrid>
              <a:tr h="1681196">
                <a:tc>
                  <a:txBody>
                    <a:bodyPr/>
                    <a:lstStyle/>
                    <a:p>
                      <a:r>
                        <a:rPr lang="fr-FR" dirty="0" err="1"/>
                        <a:t>Chest_ACC</a:t>
                      </a:r>
                      <a:endParaRPr lang="fr-FR" dirty="0"/>
                    </a:p>
                    <a:p>
                      <a:r>
                        <a:rPr lang="fr-FR" dirty="0" err="1"/>
                        <a:t>Chest_ECG</a:t>
                      </a:r>
                      <a:endParaRPr lang="fr-FR" dirty="0"/>
                    </a:p>
                    <a:p>
                      <a:r>
                        <a:rPr lang="fr-FR" dirty="0" err="1"/>
                        <a:t>Chest_EMG</a:t>
                      </a:r>
                      <a:endParaRPr lang="fr-FR" dirty="0"/>
                    </a:p>
                    <a:p>
                      <a:r>
                        <a:rPr lang="fr-FR" dirty="0" err="1"/>
                        <a:t>Chest_EDA</a:t>
                      </a:r>
                      <a:endParaRPr lang="fr-FR" dirty="0"/>
                    </a:p>
                    <a:p>
                      <a:r>
                        <a:rPr lang="fr-FR" dirty="0" err="1"/>
                        <a:t>Chest_Temp</a:t>
                      </a:r>
                      <a:endParaRPr lang="fr-FR" dirty="0"/>
                    </a:p>
                    <a:p>
                      <a:r>
                        <a:rPr lang="fr-FR" dirty="0" err="1"/>
                        <a:t>Chest_Resp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Activity</a:t>
                      </a:r>
                    </a:p>
                    <a:p>
                      <a:r>
                        <a:rPr lang="fr-FR" dirty="0" err="1"/>
                        <a:t>Wrist_Temp</a:t>
                      </a:r>
                      <a:endParaRPr lang="fr-FR" dirty="0"/>
                    </a:p>
                    <a:p>
                      <a:r>
                        <a:rPr lang="fr-FR" dirty="0" err="1"/>
                        <a:t>Wrist_EDA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Wrist_BVP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Wrsit_ACC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rpeaks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82817"/>
                  </a:ext>
                </a:extLst>
              </a:tr>
              <a:tr h="466759">
                <a:tc>
                  <a:txBody>
                    <a:bodyPr/>
                    <a:lstStyle/>
                    <a:p>
                      <a:r>
                        <a:rPr lang="fr-FR" dirty="0"/>
                        <a:t>6448400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589568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294784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61583"/>
                  </a:ext>
                </a:extLst>
              </a:tr>
            </a:tbl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0E2FD3-7E7E-42BB-8497-99314B1BD556}"/>
              </a:ext>
            </a:extLst>
          </p:cNvPr>
          <p:cNvSpPr txBox="1">
            <a:spLocks/>
          </p:cNvSpPr>
          <p:nvPr/>
        </p:nvSpPr>
        <p:spPr>
          <a:xfrm>
            <a:off x="810000" y="4591430"/>
            <a:ext cx="10571998" cy="3638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 : Tout ramener à la même taille que notre label à prédire (Activity) en effectuant des regroupements par moyennes. Comme toutes les variables sont des fréquences par rapport à un même temps, tout est un multiple de Activity. Pratique afin de retomber sur ses pattes lors des moyennes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36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A7E14-8A81-49B6-A86A-1BC161F1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choix du </a:t>
            </a:r>
            <a:r>
              <a:rPr lang="fr-FR" dirty="0" err="1"/>
              <a:t>dataset</a:t>
            </a:r>
            <a:r>
              <a:rPr lang="fr-FR" dirty="0"/>
              <a:t> et critique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FD785-4226-4762-B192-6F153EDCFD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Afin de pouvoir exécuter dans un temps raisonnable mes différents algorithmes sur mon ordinateur, il m’a fallu faire un choix concernant les données proposées.</a:t>
            </a:r>
          </a:p>
          <a:p>
            <a:r>
              <a:rPr lang="fr-FR" dirty="0"/>
              <a:t>Mon choix subjectif fu de sélectionner cinq individus avec des habitudes sportives uniques entre eux. J’ai donc utilisé les sujet 1, 2, 5, 6 et 7 avec respectivement les scores sportifs 6, 5, 4,2,1.</a:t>
            </a:r>
          </a:p>
          <a:p>
            <a:r>
              <a:rPr lang="fr-FR" dirty="0"/>
              <a:t>Bien que ce choix se répercutera dans la précision de mes analyses, je trouve intéressant de voir si le niveau sportif influence le rythme cardiaque.</a:t>
            </a:r>
          </a:p>
        </p:txBody>
      </p:sp>
    </p:spTree>
    <p:extLst>
      <p:ext uri="{BB962C8B-B14F-4D97-AF65-F5344CB8AC3E}">
        <p14:creationId xmlns:p14="http://schemas.microsoft.com/office/powerpoint/2010/main" val="98210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2763-8D55-4A7B-BECB-FAF29708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84DC3-09BA-44B7-A888-37550A2BC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Modification de la variable genre de string à </a:t>
            </a:r>
            <a:r>
              <a:rPr lang="fr-FR" dirty="0" err="1"/>
              <a:t>integer</a:t>
            </a:r>
            <a:r>
              <a:rPr lang="fr-FR" dirty="0"/>
              <a:t> (Male =1 et </a:t>
            </a:r>
            <a:r>
              <a:rPr lang="fr-FR" dirty="0" err="1"/>
              <a:t>Female</a:t>
            </a:r>
            <a:r>
              <a:rPr lang="fr-FR" dirty="0"/>
              <a:t> =0)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CBA1EA-5C42-4F1F-8E64-CD956A5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de nouvelles colonnes en séparant les accéléromètres du poigné et de la taille en trois colonnes des trois axes X Y et Z.</a:t>
            </a:r>
          </a:p>
          <a:p>
            <a:r>
              <a:rPr lang="fr-FR" dirty="0"/>
              <a:t>Travail sur la donnée pour que chaque colonne soit de la même taille que celui de Activity pour tous les individus. Ce regroupement à été produit un effectuant une moyenne sur plusieurs lignes d’une </a:t>
            </a:r>
            <a:r>
              <a:rPr lang="fr-FR" dirty="0" err="1"/>
              <a:t>varaible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8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0D36F-2471-47CE-8789-C5EB30E2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dans le contexte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03DF4-F3DB-4AAE-936F-838B686EE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L’objectif de l’étude est notamment de pouvoir prédire l’activité d’une personne selon différents capteurs cardiaques qu’elle porte.</a:t>
            </a:r>
          </a:p>
          <a:p>
            <a:r>
              <a:rPr lang="fr-FR" dirty="0"/>
              <a:t>Evidemment, ce rythme cardiaque est influencé sur l’état de santé de chaque individu. C’est pourquoi des informations comme l’âge, le sexe et le niveau sportif ont été ajouté.</a:t>
            </a:r>
          </a:p>
          <a:p>
            <a:r>
              <a:rPr lang="fr-FR" dirty="0"/>
              <a:t>Cependant, une base plus complète prendrait en compte des informations plus précises comme le fait du fumer ou l’habitude alimentaire.</a:t>
            </a:r>
          </a:p>
          <a:p>
            <a:r>
              <a:rPr lang="fr-FR" dirty="0"/>
              <a:t>Finalement, les données sont un bon premier dans ce sens, et de futurs études plus précises feront avancer le domaine !</a:t>
            </a:r>
          </a:p>
        </p:txBody>
      </p:sp>
    </p:spTree>
    <p:extLst>
      <p:ext uri="{BB962C8B-B14F-4D97-AF65-F5344CB8AC3E}">
        <p14:creationId xmlns:p14="http://schemas.microsoft.com/office/powerpoint/2010/main" val="429435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26626-9C35-4A4E-A526-636C5F14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lecture</a:t>
            </a:r>
          </a:p>
        </p:txBody>
      </p:sp>
    </p:spTree>
    <p:extLst>
      <p:ext uri="{BB962C8B-B14F-4D97-AF65-F5344CB8AC3E}">
        <p14:creationId xmlns:p14="http://schemas.microsoft.com/office/powerpoint/2010/main" val="6643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150_TF45182065" id="{4F34BD9E-3787-4122-98F6-077A3E6C11B9}" vid="{8C93215E-E775-442C-A6AE-2C32A8BBE2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1DE3E1-BE43-4468-8986-14BA0CF36A3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d’un discours persuasif </Template>
  <TotalTime>0</TotalTime>
  <Words>705</Words>
  <Application>Microsoft Office PowerPoint</Application>
  <PresentationFormat>Grand écran</PresentationFormat>
  <Paragraphs>49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Tahoma</vt:lpstr>
      <vt:lpstr>Wingdings 2</vt:lpstr>
      <vt:lpstr>Concis</vt:lpstr>
      <vt:lpstr>Python for data analysis</vt:lpstr>
      <vt:lpstr>Compréhension du contexte</vt:lpstr>
      <vt:lpstr>Informations complémentaires</vt:lpstr>
      <vt:lpstr>Problème de longueur des variables</vt:lpstr>
      <vt:lpstr>Mon choix du dataset et critique</vt:lpstr>
      <vt:lpstr>Préparation des données</vt:lpstr>
      <vt:lpstr>Problèmes dans le contexte de l’étude</vt:lpstr>
      <vt:lpstr>Merci de votre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2020-01-31T11:16:05Z</dcterms:created>
  <dcterms:modified xsi:type="dcterms:W3CDTF">2020-01-31T18:14:24Z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