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3"/>
  </p:notesMasterIdLst>
  <p:sldIdLst>
    <p:sldId id="256" r:id="rId2"/>
    <p:sldId id="257" r:id="rId3"/>
    <p:sldId id="288" r:id="rId4"/>
    <p:sldId id="290" r:id="rId5"/>
    <p:sldId id="289" r:id="rId6"/>
    <p:sldId id="275" r:id="rId7"/>
    <p:sldId id="291" r:id="rId8"/>
    <p:sldId id="259" r:id="rId9"/>
    <p:sldId id="292" r:id="rId10"/>
    <p:sldId id="287" r:id="rId11"/>
    <p:sldId id="295" r:id="rId12"/>
    <p:sldId id="260" r:id="rId13"/>
    <p:sldId id="293" r:id="rId14"/>
    <p:sldId id="263" r:id="rId15"/>
    <p:sldId id="267" r:id="rId16"/>
    <p:sldId id="268" r:id="rId17"/>
    <p:sldId id="298" r:id="rId18"/>
    <p:sldId id="301" r:id="rId19"/>
    <p:sldId id="297" r:id="rId20"/>
    <p:sldId id="299" r:id="rId21"/>
    <p:sldId id="300" r:id="rId22"/>
    <p:sldId id="312" r:id="rId23"/>
    <p:sldId id="302" r:id="rId24"/>
    <p:sldId id="318" r:id="rId25"/>
    <p:sldId id="303" r:id="rId26"/>
    <p:sldId id="305" r:id="rId27"/>
    <p:sldId id="333" r:id="rId28"/>
    <p:sldId id="334" r:id="rId29"/>
    <p:sldId id="306" r:id="rId30"/>
    <p:sldId id="315" r:id="rId31"/>
    <p:sldId id="307" r:id="rId32"/>
    <p:sldId id="310" r:id="rId33"/>
    <p:sldId id="313" r:id="rId34"/>
    <p:sldId id="314" r:id="rId35"/>
    <p:sldId id="335" r:id="rId36"/>
    <p:sldId id="309" r:id="rId37"/>
    <p:sldId id="338" r:id="rId38"/>
    <p:sldId id="316" r:id="rId39"/>
    <p:sldId id="317" r:id="rId40"/>
    <p:sldId id="265" r:id="rId41"/>
    <p:sldId id="320" r:id="rId42"/>
    <p:sldId id="321" r:id="rId43"/>
    <p:sldId id="336" r:id="rId44"/>
    <p:sldId id="322" r:id="rId45"/>
    <p:sldId id="319" r:id="rId46"/>
    <p:sldId id="270" r:id="rId47"/>
    <p:sldId id="324" r:id="rId48"/>
    <p:sldId id="327" r:id="rId49"/>
    <p:sldId id="325" r:id="rId50"/>
    <p:sldId id="326" r:id="rId51"/>
    <p:sldId id="276" r:id="rId52"/>
    <p:sldId id="328" r:id="rId53"/>
    <p:sldId id="278" r:id="rId54"/>
    <p:sldId id="329" r:id="rId55"/>
    <p:sldId id="331" r:id="rId56"/>
    <p:sldId id="330" r:id="rId57"/>
    <p:sldId id="280" r:id="rId58"/>
    <p:sldId id="332" r:id="rId59"/>
    <p:sldId id="281" r:id="rId60"/>
    <p:sldId id="337" r:id="rId61"/>
    <p:sldId id="283" r:id="rId6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1390" autoAdjust="0"/>
  </p:normalViewPr>
  <p:slideViewPr>
    <p:cSldViewPr>
      <p:cViewPr varScale="1">
        <p:scale>
          <a:sx n="85" d="100"/>
          <a:sy n="85" d="100"/>
        </p:scale>
        <p:origin x="3984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83A242-7230-4070-B2AF-A33EB304C08D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75FDF9-2A53-4261-A0AF-3B6A9698D36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320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ict.cc/englisch-deutsch/misappropriation.html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Thanks</a:t>
            </a:r>
            <a:r>
              <a:rPr lang="de-DE" dirty="0"/>
              <a:t> </a:t>
            </a:r>
            <a:r>
              <a:rPr lang="de-DE" dirty="0" err="1"/>
              <a:t>go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</a:p>
          <a:p>
            <a:r>
              <a:rPr lang="de-DE" dirty="0" err="1"/>
              <a:t>Karlkim</a:t>
            </a:r>
            <a:r>
              <a:rPr lang="de-DE" dirty="0"/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Suwanmonkol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(@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kimsk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for 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FsReveal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4962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Es MUSS besser sein! </a:t>
            </a:r>
            <a:r>
              <a:rPr lang="de-DE" dirty="0" err="1"/>
              <a:t>Caveat</a:t>
            </a:r>
            <a:r>
              <a:rPr lang="de-DE" dirty="0"/>
              <a:t>: Es gibt </a:t>
            </a:r>
            <a:r>
              <a:rPr lang="de-DE" dirty="0" err="1"/>
              <a:t>static</a:t>
            </a:r>
            <a:r>
              <a:rPr lang="de-DE" dirty="0"/>
              <a:t> </a:t>
            </a:r>
            <a:r>
              <a:rPr lang="de-DE" dirty="0" err="1"/>
              <a:t>portfolios</a:t>
            </a:r>
            <a:r>
              <a:rPr lang="de-DE" dirty="0"/>
              <a:t> auch!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893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Annotation: entweder tut der Programmierer dies oder,</a:t>
            </a:r>
            <a:r>
              <a:rPr lang="de-DE" baseline="0" dirty="0"/>
              <a:t> im Falle von F#, das Type </a:t>
            </a:r>
            <a:r>
              <a:rPr lang="de-DE" baseline="0" dirty="0" err="1"/>
              <a:t>inference</a:t>
            </a:r>
            <a:endParaRPr lang="de-DE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5697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Ist am besten erkennbar wenn man die Möglichkeiten einer schwachen Typisierung betrachtet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Copyright 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Karlkim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Suwanmongkol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(@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kimsk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| Twitter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Eine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starke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Typisierung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schützt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selbst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e-DE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5697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Types</a:t>
            </a:r>
            <a:r>
              <a:rPr lang="de-DE" dirty="0"/>
              <a:t> werden immer aus kleineren Einheiten zusammen erstellt, die kleinsten sind die Primitives der</a:t>
            </a:r>
            <a:r>
              <a:rPr lang="de-DE" baseline="0" dirty="0"/>
              <a:t> Sprache.</a:t>
            </a:r>
            <a:endParaRPr lang="de-DE" dirty="0"/>
          </a:p>
          <a:p>
            <a:r>
              <a:rPr lang="de-DE" dirty="0"/>
              <a:t>Dies bedingt dass ich sowohl aus einfachen Einheiten einen komplexeren Typ</a:t>
            </a:r>
            <a:r>
              <a:rPr lang="de-DE" baseline="0" dirty="0"/>
              <a:t> erstellen kann, </a:t>
            </a:r>
          </a:p>
          <a:p>
            <a:r>
              <a:rPr lang="de-DE" baseline="0" dirty="0"/>
              <a:t>oder aus einem komplexeren die konstituierende einfachere Typen „heraus“ holen kann</a:t>
            </a:r>
          </a:p>
          <a:p>
            <a:endParaRPr lang="de-DE" baseline="0" dirty="0"/>
          </a:p>
          <a:p>
            <a:r>
              <a:rPr lang="de-DE" baseline="0" dirty="0"/>
              <a:t>WICHTIG</a:t>
            </a:r>
          </a:p>
          <a:p>
            <a:r>
              <a:rPr lang="de-DE" baseline="0" dirty="0"/>
              <a:t>Unterschied zu OO:</a:t>
            </a:r>
          </a:p>
          <a:p>
            <a:r>
              <a:rPr lang="de-DE" baseline="0" dirty="0"/>
              <a:t>In OO kann ich eine Klasse erst „Leer“ erstellen, dann nach und nach Properties zuweisen/ändern.</a:t>
            </a:r>
          </a:p>
          <a:p>
            <a:r>
              <a:rPr lang="de-DE" baseline="0" dirty="0"/>
              <a:t>In FP nicht.  </a:t>
            </a:r>
            <a:r>
              <a:rPr lang="de-DE" baseline="0" dirty="0" err="1"/>
              <a:t>Immutability</a:t>
            </a:r>
            <a:r>
              <a:rPr lang="de-DE" baseline="0" dirty="0"/>
              <a:t> heißt einmal erstellt, unveränderbar. Alle Daten müssen bei der Erstellung verfügbar sein</a:t>
            </a:r>
          </a:p>
          <a:p>
            <a:r>
              <a:rPr lang="de-DE" baseline="0" dirty="0"/>
              <a:t>Ich kann aber klonen und dabei Änderungen vornehmen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2298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Zwei im</a:t>
            </a:r>
            <a:r>
              <a:rPr lang="de-DE" baseline="0" dirty="0"/>
              <a:t> Sinne des Domains gleichwertige Instanzen „Kunde 123“ sind nicht identisch.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8328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Es ist möglich das generierte</a:t>
            </a:r>
            <a:r>
              <a:rPr lang="de-DE" baseline="0" dirty="0"/>
              <a:t> Code in einem Decompiler zu sehen, nur die PDB Datei entfernen damit das IL Code als C# dekompiliert wird, manche </a:t>
            </a:r>
            <a:r>
              <a:rPr lang="de-DE" baseline="0" dirty="0" err="1"/>
              <a:t>decompiler</a:t>
            </a:r>
            <a:r>
              <a:rPr lang="de-DE" baseline="0" dirty="0"/>
              <a:t> sind schlau und nehmen die Info aus der PDB heraus.  </a:t>
            </a:r>
          </a:p>
          <a:p>
            <a:r>
              <a:rPr lang="de-DE" baseline="0" dirty="0"/>
              <a:t>Dann sieht man was der Compiler alles erzeugt.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2468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Eventuell</a:t>
            </a:r>
            <a:r>
              <a:rPr lang="de-DE" baseline="0" dirty="0"/>
              <a:t> noch zusammenfassen – was sind die Vorteile? Nicht unbedingt hier, sondern als </a:t>
            </a:r>
            <a:r>
              <a:rPr lang="de-DE" baseline="0" dirty="0" err="1"/>
              <a:t>Zusammenfasung</a:t>
            </a:r>
            <a:r>
              <a:rPr lang="de-DE" baseline="0" dirty="0"/>
              <a:t> am Ende?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3873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Die wichtigsten Keywords</a:t>
            </a:r>
          </a:p>
          <a:p>
            <a:r>
              <a:rPr lang="de-DE" dirty="0"/>
              <a:t>Mit</a:t>
            </a:r>
            <a:r>
              <a:rPr lang="de-DE" baseline="0" dirty="0"/>
              <a:t> </a:t>
            </a:r>
            <a:r>
              <a:rPr lang="de-DE" baseline="0" dirty="0" err="1"/>
              <a:t>let</a:t>
            </a:r>
            <a:r>
              <a:rPr lang="de-DE" baseline="0" dirty="0"/>
              <a:t> wird ein Ausdruck gesetzt</a:t>
            </a:r>
          </a:p>
          <a:p>
            <a:r>
              <a:rPr lang="de-DE" baseline="0" dirty="0"/>
              <a:t>Mit type wird ein Typ deklariert</a:t>
            </a:r>
          </a:p>
          <a:p>
            <a:r>
              <a:rPr lang="de-DE" baseline="0" dirty="0"/>
              <a:t>Mit open werden </a:t>
            </a:r>
            <a:r>
              <a:rPr lang="de-DE" baseline="0" dirty="0" err="1"/>
              <a:t>namespaces</a:t>
            </a:r>
            <a:r>
              <a:rPr lang="de-DE" baseline="0" dirty="0"/>
              <a:t> referenziert</a:t>
            </a:r>
          </a:p>
          <a:p>
            <a:endParaRPr lang="en-US" dirty="0"/>
          </a:p>
          <a:p>
            <a:r>
              <a:rPr lang="en-US" dirty="0" err="1"/>
              <a:t>Einrückung</a:t>
            </a:r>
            <a:r>
              <a:rPr lang="en-US" baseline="0" dirty="0"/>
              <a:t> so </a:t>
            </a:r>
            <a:r>
              <a:rPr lang="en-US" baseline="0" dirty="0" err="1"/>
              <a:t>verwenden</a:t>
            </a:r>
            <a:r>
              <a:rPr lang="en-US" baseline="0" dirty="0"/>
              <a:t> </a:t>
            </a:r>
            <a:r>
              <a:rPr lang="en-US" baseline="0" dirty="0" err="1"/>
              <a:t>wie</a:t>
            </a:r>
            <a:r>
              <a:rPr lang="en-US" baseline="0" dirty="0"/>
              <a:t> Python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1109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Dritte</a:t>
            </a:r>
            <a:r>
              <a:rPr lang="en-US" dirty="0"/>
              <a:t> </a:t>
            </a:r>
            <a:r>
              <a:rPr lang="en-US" dirty="0" err="1"/>
              <a:t>Möglichkeit</a:t>
            </a:r>
            <a:r>
              <a:rPr lang="en-US" dirty="0"/>
              <a:t> warden </a:t>
            </a:r>
            <a:r>
              <a:rPr lang="en-US" dirty="0" err="1"/>
              <a:t>wir</a:t>
            </a:r>
            <a:r>
              <a:rPr lang="en-US" dirty="0"/>
              <a:t> </a:t>
            </a:r>
            <a:r>
              <a:rPr lang="en-US" dirty="0" err="1"/>
              <a:t>noch</a:t>
            </a:r>
            <a:r>
              <a:rPr lang="en-US" dirty="0"/>
              <a:t> </a:t>
            </a:r>
            <a:r>
              <a:rPr lang="en-US" dirty="0" err="1"/>
              <a:t>gesondert</a:t>
            </a:r>
            <a:r>
              <a:rPr lang="en-US" baseline="0" dirty="0"/>
              <a:t> </a:t>
            </a:r>
            <a:r>
              <a:rPr lang="en-US" baseline="0" dirty="0" err="1"/>
              <a:t>behandeln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0045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Viele Sprachen haben diese Möglichkeit</a:t>
            </a:r>
          </a:p>
          <a:p>
            <a:endParaRPr lang="de-DE" dirty="0"/>
          </a:p>
          <a:p>
            <a:r>
              <a:rPr lang="de-DE" dirty="0"/>
              <a:t>Es sind drei Funktionen!</a:t>
            </a:r>
          </a:p>
          <a:p>
            <a:endParaRPr lang="de-DE" dirty="0"/>
          </a:p>
          <a:p>
            <a:r>
              <a:rPr lang="de-DE" dirty="0"/>
              <a:t>READ: Liest die Eingabe und parst diese in einer</a:t>
            </a:r>
            <a:r>
              <a:rPr lang="de-DE" baseline="0" dirty="0"/>
              <a:t> Datenstruktur im Speicher.  </a:t>
            </a:r>
          </a:p>
          <a:p>
            <a:r>
              <a:rPr lang="de-DE" baseline="0" dirty="0"/>
              <a:t>EVAL: Der Ausdruck aus READ wird jetzt als Aufruf materialisiert. Wenn ich einen benannten Ausdruck definiere steht dieser unter dem Namen zur Verfügung.</a:t>
            </a:r>
          </a:p>
          <a:p>
            <a:r>
              <a:rPr lang="de-DE" baseline="0" dirty="0"/>
              <a:t>PRINT: Ausgabe des eben evaluierten Wertes.</a:t>
            </a:r>
          </a:p>
          <a:p>
            <a:endParaRPr lang="de-DE" baseline="0" dirty="0"/>
          </a:p>
          <a:p>
            <a:r>
              <a:rPr lang="de-DE" baseline="0" dirty="0"/>
              <a:t>Im Interaktiven Fenster kann man gut Funktionen aufrufen und testen.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417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Kein Hipster, nicht metrosexual!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99026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7521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Modul 1, Übung Kommentare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14156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Modul 1, Übung Kommentare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96499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Modul 1, Übung Ausdrücke</a:t>
            </a:r>
          </a:p>
          <a:p>
            <a:endParaRPr lang="de-DE" dirty="0"/>
          </a:p>
          <a:p>
            <a:r>
              <a:rPr lang="de-DE" dirty="0" err="1"/>
              <a:t>Complier</a:t>
            </a:r>
            <a:r>
              <a:rPr lang="de-DE" dirty="0"/>
              <a:t> Ermittlung erfolgt so weit dies möglich ist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8826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Modul 1, Übung Eine Funktion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Modul 1, Übung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val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add1 : x:int -&gt;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endParaRPr lang="de-D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dirty="0"/>
              <a:t>Signatur trennt einzelne Parameter und Ergebnis durch -&gt;</a:t>
            </a:r>
          </a:p>
          <a:p>
            <a:pPr marL="0" indent="0">
              <a:buNone/>
            </a:pPr>
            <a:r>
              <a:rPr lang="de-DE" dirty="0"/>
              <a:t>Name und Typ sind durch : getrennt</a:t>
            </a:r>
          </a:p>
          <a:p>
            <a:pPr marL="0" indent="0">
              <a:buNone/>
            </a:pPr>
            <a:r>
              <a:rPr lang="de-DE" dirty="0"/>
              <a:t>Klammer definieren zusammen hängende Werte/Funktionen</a:t>
            </a:r>
          </a:p>
          <a:p>
            <a:endParaRPr lang="de-DE" dirty="0"/>
          </a:p>
          <a:p>
            <a:r>
              <a:rPr lang="de-DE" dirty="0"/>
              <a:t>Wiederholen:</a:t>
            </a:r>
            <a:r>
              <a:rPr lang="de-DE" baseline="0" dirty="0"/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/>
              <a:t>Keine Begrenzung durch Klammern / Begin und End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/>
              <a:t>Kein Return, der letzte Wert wird zurück gegeben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13660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de-DE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07527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de-DE" baseline="0" dirty="0"/>
              <a:t>Nur sind diese Lambdas benannt!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097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Modul 1, Übung Script</a:t>
            </a:r>
            <a:r>
              <a:rPr lang="de-DE" baseline="0" dirty="0"/>
              <a:t> und REPL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/>
              <a:t>Modul 1, Übung Script und FSI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/>
              <a:t>FSI kann in einem </a:t>
            </a:r>
            <a:r>
              <a:rPr lang="de-DE" baseline="0" dirty="0" err="1"/>
              <a:t>cmd</a:t>
            </a:r>
            <a:r>
              <a:rPr lang="de-DE" baseline="0" dirty="0"/>
              <a:t> angegeben werden. Voraussetzung ist dass </a:t>
            </a:r>
            <a:r>
              <a:rPr lang="de-DE" baseline="0" dirty="0" err="1"/>
              <a:t>fsi</a:t>
            </a:r>
            <a:r>
              <a:rPr lang="de-DE" baseline="0" dirty="0"/>
              <a:t> im PATH ist.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59681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Modul 1, Übung Script</a:t>
            </a:r>
            <a:r>
              <a:rPr lang="de-DE" baseline="0" dirty="0"/>
              <a:t> und REPL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/>
              <a:t>Modul 1, Übung Script und FSI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/>
              <a:t>FSI kann in einem </a:t>
            </a:r>
            <a:r>
              <a:rPr lang="de-DE" baseline="0" dirty="0" err="1"/>
              <a:t>cmd</a:t>
            </a:r>
            <a:r>
              <a:rPr lang="de-DE" baseline="0" dirty="0"/>
              <a:t> angegeben werden. Voraussetzung ist dass </a:t>
            </a:r>
            <a:r>
              <a:rPr lang="de-DE" baseline="0" dirty="0" err="1"/>
              <a:t>fsi</a:t>
            </a:r>
            <a:r>
              <a:rPr lang="de-DE" baseline="0" dirty="0"/>
              <a:t> im PATH ist.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22842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Modul 1 Übung Verketten</a:t>
            </a:r>
          </a:p>
          <a:p>
            <a:endParaRPr lang="de-DE" dirty="0"/>
          </a:p>
          <a:p>
            <a:r>
              <a:rPr lang="de-DE" dirty="0"/>
              <a:t>Verwendung:</a:t>
            </a:r>
            <a:r>
              <a:rPr lang="de-DE" baseline="0" dirty="0"/>
              <a:t> Ergebnis eines Aufrufs als das </a:t>
            </a:r>
            <a:r>
              <a:rPr lang="de-DE" baseline="0" dirty="0" err="1"/>
              <a:t>Paramter</a:t>
            </a:r>
            <a:r>
              <a:rPr lang="de-DE" baseline="0" dirty="0"/>
              <a:t> des nächsten verwenden</a:t>
            </a:r>
            <a:endParaRPr lang="de-DE" dirty="0"/>
          </a:p>
          <a:p>
            <a:r>
              <a:rPr lang="de-DE" dirty="0"/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' </a:t>
            </a:r>
            <a:r>
              <a:rPr lang="de-DE" dirty="0"/>
              <a:t>vor einem </a:t>
            </a:r>
            <a:r>
              <a:rPr lang="de-DE" dirty="0" err="1"/>
              <a:t>Paramter</a:t>
            </a:r>
            <a:r>
              <a:rPr lang="de-DE" dirty="0"/>
              <a:t> zeigt dass es sich um einen generischen Parameter</a:t>
            </a:r>
            <a:r>
              <a:rPr lang="de-DE" baseline="0" dirty="0"/>
              <a:t> handelt</a:t>
            </a:r>
          </a:p>
          <a:p>
            <a:r>
              <a:rPr lang="de-DE" baseline="0" dirty="0"/>
              <a:t>In diesem Fall </a:t>
            </a: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x:'a  x ist ein Eingabe</a:t>
            </a:r>
            <a:r>
              <a:rPr lang="de-D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Paramter</a:t>
            </a:r>
            <a:endParaRPr lang="de-DE" baseline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f:('a -&gt; 'b) f ist eine Funktion die einen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Paramter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vom Typ 'a entgegen nimmt und einen von Typ 'b zurück gibt</a:t>
            </a: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Ergebnis ist ein Wert vom Typ 'b</a:t>
            </a:r>
          </a:p>
          <a:p>
            <a:endParaRPr lang="de-D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Solche Operatoren lassen sich gut in F# definieren.</a:t>
            </a:r>
            <a:r>
              <a:rPr lang="de-D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 Finden auch häufig Verwendung.</a:t>
            </a:r>
          </a:p>
          <a:p>
            <a:endParaRPr lang="de-DE" baseline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Wenn der Compiler nichts weiter weiß, wird generisches angenommen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4091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FP kommt aus der Zeit des ENIAC First Electronic General-</a:t>
            </a:r>
            <a:r>
              <a:rPr lang="de-DE" dirty="0" err="1"/>
              <a:t>Purpose</a:t>
            </a:r>
            <a:r>
              <a:rPr lang="de-DE" dirty="0"/>
              <a:t> Computer.  </a:t>
            </a:r>
          </a:p>
          <a:p>
            <a:r>
              <a:rPr lang="de-DE" dirty="0" err="1"/>
              <a:t>Men</a:t>
            </a:r>
            <a:r>
              <a:rPr lang="de-DE" dirty="0"/>
              <a:t> </a:t>
            </a:r>
            <a:r>
              <a:rPr lang="de-DE" dirty="0" err="1"/>
              <a:t>did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hardware</a:t>
            </a:r>
            <a:r>
              <a:rPr lang="de-DE" dirty="0"/>
              <a:t>, </a:t>
            </a:r>
            <a:r>
              <a:rPr lang="de-DE" dirty="0" err="1"/>
              <a:t>women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wiring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computation</a:t>
            </a:r>
            <a:r>
              <a:rPr lang="de-DE" dirty="0"/>
              <a:t>!</a:t>
            </a:r>
          </a:p>
          <a:p>
            <a:r>
              <a:rPr lang="de-DE" dirty="0"/>
              <a:t>Bild zeigt die Entwicklung der Hardware hinsichtlich</a:t>
            </a:r>
            <a:r>
              <a:rPr lang="de-DE" baseline="0" dirty="0"/>
              <a:t> der Größe!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22077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Übung Verketten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16655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Übung Verketten</a:t>
            </a:r>
          </a:p>
          <a:p>
            <a:endParaRPr lang="de-DE" dirty="0"/>
          </a:p>
          <a:p>
            <a:r>
              <a:rPr lang="de-DE" dirty="0"/>
              <a:t>Eine bessere Welt ist möglich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01108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Pattern </a:t>
            </a:r>
            <a:r>
              <a:rPr lang="de-DE" dirty="0" err="1"/>
              <a:t>Matching</a:t>
            </a:r>
            <a:r>
              <a:rPr lang="de-DE" dirty="0"/>
              <a:t> (in etwa) kommt angedacht für C# 7.0.</a:t>
            </a:r>
          </a:p>
          <a:p>
            <a:r>
              <a:rPr lang="de-DE" dirty="0"/>
              <a:t>F# Pattern </a:t>
            </a:r>
            <a:r>
              <a:rPr lang="de-DE" dirty="0" err="1"/>
              <a:t>Matching</a:t>
            </a:r>
            <a:r>
              <a:rPr lang="de-DE" dirty="0"/>
              <a:t> ist aber erschöpfend.  Oft</a:t>
            </a:r>
            <a:r>
              <a:rPr lang="de-DE" baseline="0" dirty="0"/>
              <a:t> erkennt der Compiler dass ein Fall nicht berücksichtigt wurde und benennt Beispiele dafür.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00392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Pattern </a:t>
            </a:r>
            <a:r>
              <a:rPr lang="de-DE" dirty="0" err="1"/>
              <a:t>Matching</a:t>
            </a:r>
            <a:r>
              <a:rPr lang="de-DE" dirty="0"/>
              <a:t> (in etwa) kommt angedacht für C# 7.0.</a:t>
            </a:r>
          </a:p>
          <a:p>
            <a:r>
              <a:rPr lang="de-DE" dirty="0"/>
              <a:t>F# Pattern </a:t>
            </a:r>
            <a:r>
              <a:rPr lang="de-DE" dirty="0" err="1"/>
              <a:t>Matching</a:t>
            </a:r>
            <a:r>
              <a:rPr lang="de-DE" dirty="0"/>
              <a:t> ist aber erschöpfend.  Oft</a:t>
            </a:r>
            <a:r>
              <a:rPr lang="de-DE" baseline="0" dirty="0"/>
              <a:t> erkennt der Compiler dass ein Fall nicht berücksichtigt wurde und benennt Beispiele dafür.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86601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Diagram</a:t>
            </a:r>
            <a:r>
              <a:rPr lang="de-DE" dirty="0"/>
              <a:t> malen mit den </a:t>
            </a:r>
            <a:r>
              <a:rPr lang="de-DE" dirty="0" err="1"/>
              <a:t>cons</a:t>
            </a:r>
            <a:endParaRPr lang="de-DE" dirty="0"/>
          </a:p>
          <a:p>
            <a:endParaRPr lang="de-DE" dirty="0"/>
          </a:p>
          <a:p>
            <a:r>
              <a:rPr lang="de-DE" dirty="0"/>
              <a:t>Modul 1 Übung Listen</a:t>
            </a:r>
            <a:r>
              <a:rPr lang="de-DE" baseline="0" dirty="0"/>
              <a:t> Funktionen</a:t>
            </a:r>
            <a:endParaRPr lang="de-DE" dirty="0"/>
          </a:p>
          <a:p>
            <a:endParaRPr lang="de-D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filter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predicate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:('T -&gt;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bool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-&gt;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:'T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-&gt; 'T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Wieder betonen: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Name:Typ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-&gt; Typ des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Ergebnises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e-DE" dirty="0"/>
          </a:p>
          <a:p>
            <a:r>
              <a:rPr lang="de-DE" dirty="0"/>
              <a:t>Head ist erster Element</a:t>
            </a:r>
          </a:p>
          <a:p>
            <a:r>
              <a:rPr lang="de-DE" dirty="0"/>
              <a:t>Teil ist LISTE!!!!! Bestehend aus den restlichen Elementen, also aus 0-n Elementen!!!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89708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Diagram</a:t>
            </a:r>
            <a:r>
              <a:rPr lang="de-DE" dirty="0"/>
              <a:t> malen mit den </a:t>
            </a:r>
            <a:r>
              <a:rPr lang="de-DE" dirty="0" err="1"/>
              <a:t>cons</a:t>
            </a:r>
            <a:endParaRPr lang="de-DE" dirty="0"/>
          </a:p>
          <a:p>
            <a:endParaRPr lang="de-DE" dirty="0"/>
          </a:p>
          <a:p>
            <a:r>
              <a:rPr lang="de-DE" dirty="0"/>
              <a:t>Modul 1 Übung Listen</a:t>
            </a:r>
            <a:r>
              <a:rPr lang="de-DE" baseline="0" dirty="0"/>
              <a:t> Funktionen</a:t>
            </a:r>
            <a:endParaRPr lang="de-DE" dirty="0"/>
          </a:p>
          <a:p>
            <a:endParaRPr lang="de-D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filter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predicate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:('T -&gt;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bool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-&gt;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:'T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-&gt; 'T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Wieder betonen: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Name:Typ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-&gt; Typ des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Ergebnises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77372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Pattern </a:t>
            </a:r>
            <a:r>
              <a:rPr lang="de-DE" dirty="0" err="1"/>
              <a:t>Matching</a:t>
            </a:r>
            <a:r>
              <a:rPr lang="de-DE" dirty="0"/>
              <a:t> (in etwa) kommt angedacht für C# 7.0.</a:t>
            </a:r>
          </a:p>
          <a:p>
            <a:r>
              <a:rPr lang="de-DE" dirty="0"/>
              <a:t>F# Pattern </a:t>
            </a:r>
            <a:r>
              <a:rPr lang="de-DE" dirty="0" err="1"/>
              <a:t>Matching</a:t>
            </a:r>
            <a:r>
              <a:rPr lang="de-DE" dirty="0"/>
              <a:t> ist aber erschöpfend.  Oft</a:t>
            </a:r>
            <a:r>
              <a:rPr lang="de-DE" baseline="0" dirty="0"/>
              <a:t> erkennt der Compiler dass ein Fall nicht berücksichtigt wurde und benennt Beispiele dafür.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90649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jeden</a:t>
            </a:r>
            <a:r>
              <a:rPr lang="en-US" dirty="0"/>
              <a:t> </a:t>
            </a:r>
            <a:r>
              <a:rPr lang="en-US" dirty="0" err="1"/>
              <a:t>Datentyp</a:t>
            </a:r>
            <a:r>
              <a:rPr lang="en-US" dirty="0"/>
              <a:t> warden </a:t>
            </a:r>
            <a:r>
              <a:rPr lang="en-US" dirty="0" err="1"/>
              <a:t>wir</a:t>
            </a:r>
            <a:r>
              <a:rPr lang="en-US" dirty="0"/>
              <a:t> </a:t>
            </a:r>
            <a:r>
              <a:rPr lang="en-US" dirty="0" err="1"/>
              <a:t>diese</a:t>
            </a:r>
            <a:r>
              <a:rPr lang="en-US" dirty="0"/>
              <a:t> </a:t>
            </a:r>
            <a:r>
              <a:rPr lang="en-US" dirty="0" err="1"/>
              <a:t>Eigenschaften</a:t>
            </a:r>
            <a:r>
              <a:rPr lang="en-US" dirty="0"/>
              <a:t> </a:t>
            </a:r>
            <a:r>
              <a:rPr lang="en-US" dirty="0" err="1"/>
              <a:t>untersuchen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13004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Adhoc</a:t>
            </a:r>
            <a:r>
              <a:rPr lang="de-DE" dirty="0"/>
              <a:t> Data Type.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84441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Modul 2: Übung </a:t>
            </a:r>
            <a:r>
              <a:rPr lang="de-DE" dirty="0" err="1"/>
              <a:t>Tuple</a:t>
            </a:r>
            <a:r>
              <a:rPr lang="de-DE" dirty="0"/>
              <a:t> </a:t>
            </a:r>
            <a:r>
              <a:rPr lang="de-DE" dirty="0" err="1"/>
              <a:t>Construction</a:t>
            </a:r>
            <a:endParaRPr lang="de-D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Modul 2: Übung </a:t>
            </a:r>
            <a:r>
              <a:rPr lang="de-DE" dirty="0" err="1"/>
              <a:t>Tuple</a:t>
            </a:r>
            <a:r>
              <a:rPr lang="de-DE" dirty="0"/>
              <a:t> </a:t>
            </a:r>
            <a:r>
              <a:rPr lang="de-DE" dirty="0" err="1"/>
              <a:t>Composition</a:t>
            </a:r>
            <a:endParaRPr lang="de-DE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5653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Alan Turing, Erfinder der Turing Maschine, Grundlagen Forschung zum Thema Berechenbarkeit</a:t>
            </a:r>
          </a:p>
          <a:p>
            <a:r>
              <a:rPr lang="de-DE" dirty="0"/>
              <a:t>Alonzo Church, hat an Lambda Kalkül</a:t>
            </a:r>
            <a:r>
              <a:rPr lang="de-DE" baseline="0" dirty="0"/>
              <a:t> gearbeitet, Sollte eine Turing Maschine werden. Alonzo Church führt das Lambda-Kalkül: "formale Sprache zur Untersuchung von Funktionen". </a:t>
            </a:r>
            <a:r>
              <a:rPr lang="de-DE" baseline="0" dirty="0" err="1"/>
              <a:t>Mathmatische</a:t>
            </a:r>
            <a:r>
              <a:rPr lang="de-DE" baseline="0" dirty="0"/>
              <a:t> Analyse von Funktionen und deren gebundenen Parameter.</a:t>
            </a:r>
          </a:p>
          <a:p>
            <a:r>
              <a:rPr lang="de-DE" baseline="0" dirty="0"/>
              <a:t>Konrad Zuse hat Ideen aus dem Lambda-Kalkül 1942 bis 1946 in seinen Plankalkül (eine der ersten höheren Programmiersprachen) einfließen lassen.</a:t>
            </a:r>
          </a:p>
          <a:p>
            <a:r>
              <a:rPr lang="de-DE" baseline="0" dirty="0"/>
              <a:t>John McCarthy, hat die Spezifikation und das erste Compiler für LISP geschrieben</a:t>
            </a:r>
          </a:p>
          <a:p>
            <a:endParaRPr lang="de-DE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60554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Modul 2: Übung </a:t>
            </a:r>
            <a:r>
              <a:rPr lang="de-DE" dirty="0" err="1"/>
              <a:t>Tuple</a:t>
            </a:r>
            <a:r>
              <a:rPr lang="de-DE" dirty="0"/>
              <a:t> </a:t>
            </a:r>
            <a:r>
              <a:rPr lang="de-DE" dirty="0" err="1"/>
              <a:t>Deconstruction</a:t>
            </a:r>
            <a:r>
              <a:rPr lang="de-DE" dirty="0"/>
              <a:t>/Zerlegung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11774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Modul 2: Übung </a:t>
            </a:r>
            <a:r>
              <a:rPr lang="de-DE" dirty="0" err="1"/>
              <a:t>Tuple</a:t>
            </a:r>
            <a:r>
              <a:rPr lang="de-DE" dirty="0"/>
              <a:t> </a:t>
            </a:r>
            <a:r>
              <a:rPr lang="de-DE" dirty="0" err="1"/>
              <a:t>Deconstruction</a:t>
            </a:r>
            <a:r>
              <a:rPr lang="de-DE" dirty="0"/>
              <a:t>/Zerlegung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06057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Modul 2: Übung </a:t>
            </a:r>
            <a:r>
              <a:rPr lang="de-DE" dirty="0" err="1"/>
              <a:t>Tuple</a:t>
            </a:r>
            <a:r>
              <a:rPr lang="de-DE" dirty="0"/>
              <a:t> </a:t>
            </a:r>
            <a:r>
              <a:rPr lang="de-DE" dirty="0" err="1"/>
              <a:t>Gleicheit</a:t>
            </a:r>
            <a:endParaRPr lang="de-D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Modul 2: Übung Pattern </a:t>
            </a:r>
            <a:r>
              <a:rPr lang="de-DE" dirty="0" err="1"/>
              <a:t>Matching</a:t>
            </a:r>
            <a:endParaRPr lang="de-DE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97152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Übung: </a:t>
            </a:r>
            <a:r>
              <a:rPr lang="de-D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Tuple</a:t>
            </a:r>
            <a:r>
              <a:rPr lang="de-D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.net API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03445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Übung Modul 2: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Record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Deklaration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und Construction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Keine </a:t>
            </a:r>
            <a:r>
              <a:rPr lang="de-DE" dirty="0" err="1"/>
              <a:t>Adhoc</a:t>
            </a:r>
            <a:r>
              <a:rPr lang="de-DE" dirty="0"/>
              <a:t> Erstellung</a:t>
            </a:r>
          </a:p>
          <a:p>
            <a:endParaRPr lang="de-DE" dirty="0"/>
          </a:p>
          <a:p>
            <a:r>
              <a:rPr lang="de-DE" dirty="0"/>
              <a:t>Ich kann pro Deklaration</a:t>
            </a:r>
            <a:r>
              <a:rPr lang="de-DE" baseline="0" dirty="0"/>
              <a:t> eine andere Funktion angeben.  Reihenfolge der Deklarationen ist nicht relevant.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61154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Übung Modul 2: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Record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Deklaration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und Construction</a:t>
            </a:r>
            <a:endParaRPr lang="de-DE" dirty="0"/>
          </a:p>
          <a:p>
            <a:r>
              <a:rPr lang="de-DE" dirty="0"/>
              <a:t>Ich kann pro Deklaration</a:t>
            </a:r>
            <a:r>
              <a:rPr lang="de-DE" baseline="0" dirty="0"/>
              <a:t> eine andere Funktion angeben.  Reihenfolge der Deklarationen ist nicht relevant.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11146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Übung Modul 2: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Record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Deklaration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und Construction</a:t>
            </a:r>
            <a:endParaRPr lang="de-DE" dirty="0"/>
          </a:p>
          <a:p>
            <a:r>
              <a:rPr lang="de-DE" dirty="0"/>
              <a:t>Ich kann pro Deklaration</a:t>
            </a:r>
            <a:r>
              <a:rPr lang="de-DE" baseline="0" dirty="0"/>
              <a:t> eine andere Funktion angeben.  Reihenfolge der Deklarationen ist nicht relevant.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3359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Übung Modul 2: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Record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Zerlegung und Klonen</a:t>
            </a:r>
            <a:endParaRPr lang="de-DE" dirty="0"/>
          </a:p>
          <a:p>
            <a:r>
              <a:rPr lang="de-DE" dirty="0"/>
              <a:t>Ich kann pro Deklaration</a:t>
            </a:r>
            <a:r>
              <a:rPr lang="de-DE" baseline="0" dirty="0"/>
              <a:t> eine andere Funktion angeben.  Reihenfolge der Deklarationen ist nicht relevant.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5603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Übung Modul 2: Gleichheit</a:t>
            </a:r>
          </a:p>
          <a:p>
            <a:r>
              <a:rPr lang="de-DE" dirty="0"/>
              <a:t>F# ist hier nominal!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87872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Modul 2:</a:t>
            </a:r>
            <a:r>
              <a:rPr lang="de-DE" baseline="0" dirty="0"/>
              <a:t> </a:t>
            </a:r>
            <a:r>
              <a:rPr lang="de-DE" dirty="0"/>
              <a:t>Übung DU Deklaration</a:t>
            </a:r>
          </a:p>
          <a:p>
            <a:endParaRPr lang="de-DE" dirty="0"/>
          </a:p>
          <a:p>
            <a:r>
              <a:rPr lang="de-DE" dirty="0"/>
              <a:t>Und da Ausdrucke </a:t>
            </a:r>
            <a:r>
              <a:rPr lang="de-DE" dirty="0" err="1"/>
              <a:t>immutable</a:t>
            </a:r>
            <a:r>
              <a:rPr lang="de-DE" dirty="0"/>
              <a:t> sind, ändert sich der Wert nicht.  Bitte nicht mit einem Variant (vb.net) verwechseln</a:t>
            </a:r>
          </a:p>
          <a:p>
            <a:r>
              <a:rPr lang="de-DE" dirty="0"/>
              <a:t>DU ist das ganze.  Die einzelnen möglichen Werte heißen Union</a:t>
            </a:r>
            <a:r>
              <a:rPr lang="de-DE" baseline="0" dirty="0"/>
              <a:t> Case</a:t>
            </a:r>
          </a:p>
          <a:p>
            <a:r>
              <a:rPr lang="de-DE" baseline="0" dirty="0"/>
              <a:t>Empty Case </a:t>
            </a:r>
            <a:r>
              <a:rPr lang="de-DE" baseline="0" dirty="0" err="1"/>
              <a:t>is</a:t>
            </a:r>
            <a:r>
              <a:rPr lang="de-DE" baseline="0" dirty="0"/>
              <a:t> </a:t>
            </a:r>
            <a:r>
              <a:rPr lang="de-DE" baseline="0" dirty="0" err="1"/>
              <a:t>possible</a:t>
            </a:r>
            <a:r>
              <a:rPr lang="de-DE" baseline="0" dirty="0"/>
              <a:t>.  </a:t>
            </a:r>
          </a:p>
          <a:p>
            <a:r>
              <a:rPr lang="de-DE" baseline="0" dirty="0"/>
              <a:t>Wenn es nur Empty </a:t>
            </a:r>
            <a:r>
              <a:rPr lang="de-DE" baseline="0" dirty="0" err="1"/>
              <a:t>cases</a:t>
            </a:r>
            <a:r>
              <a:rPr lang="de-DE" baseline="0" dirty="0"/>
              <a:t> gibt, dann handelt es sich um einen „</a:t>
            </a:r>
            <a:r>
              <a:rPr lang="de-DE" baseline="0" dirty="0" err="1"/>
              <a:t>Enum</a:t>
            </a:r>
            <a:r>
              <a:rPr lang="de-DE" baseline="0" dirty="0"/>
              <a:t> Style“ DU.  </a:t>
            </a:r>
          </a:p>
          <a:p>
            <a:r>
              <a:rPr lang="de-DE" baseline="0" dirty="0"/>
              <a:t>Ein „Echter“ </a:t>
            </a:r>
            <a:r>
              <a:rPr lang="de-DE" baseline="0" dirty="0" err="1"/>
              <a:t>Enum</a:t>
            </a:r>
            <a:r>
              <a:rPr lang="de-DE" baseline="0" dirty="0"/>
              <a:t> aber muss anders definiert werden um das gleiche zu erhalten was das IL darstellt wenn ich in C# einen </a:t>
            </a:r>
            <a:r>
              <a:rPr lang="de-DE" baseline="0" dirty="0" err="1"/>
              <a:t>Enum</a:t>
            </a:r>
            <a:r>
              <a:rPr lang="de-DE" baseline="0" dirty="0"/>
              <a:t> definiere.</a:t>
            </a:r>
          </a:p>
          <a:p>
            <a:r>
              <a:rPr lang="de-DE" baseline="0" dirty="0"/>
              <a:t>Single Case gibt es auch und sind sehr schön zu verwenden um Werte die eine bestimmte Funktion in meinem Domain haben darzustellen.  Z.B. </a:t>
            </a:r>
            <a:r>
              <a:rPr lang="de-DE" baseline="0" dirty="0" err="1"/>
              <a:t>int</a:t>
            </a:r>
            <a:r>
              <a:rPr lang="de-DE" baseline="0" dirty="0"/>
              <a:t> als </a:t>
            </a:r>
            <a:r>
              <a:rPr lang="de-DE" baseline="0" dirty="0" err="1"/>
              <a:t>KundeID</a:t>
            </a:r>
            <a:r>
              <a:rPr lang="de-DE" baseline="0" dirty="0"/>
              <a:t> und </a:t>
            </a:r>
            <a:r>
              <a:rPr lang="de-DE" baseline="0" dirty="0" err="1"/>
              <a:t>ProduktID</a:t>
            </a:r>
            <a:r>
              <a:rPr lang="de-DE" baseline="0" dirty="0"/>
              <a:t>.  Dann ist es kein </a:t>
            </a:r>
            <a:r>
              <a:rPr lang="de-DE" baseline="0" dirty="0" err="1"/>
              <a:t>int</a:t>
            </a:r>
            <a:r>
              <a:rPr lang="de-DE" baseline="0" dirty="0"/>
              <a:t> mehr sondern das genannte typ und ich kann diese z.B. nicht mehr vergleichen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6542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Kein Hype, kein neuer Trend, sondern endlich auch im Enterprise-Umfeld angekommen </a:t>
            </a:r>
          </a:p>
          <a:p>
            <a:r>
              <a:rPr lang="de-DE" dirty="0"/>
              <a:t>Die Öffnung der VMs hat dies möglich gemacht.</a:t>
            </a:r>
          </a:p>
          <a:p>
            <a:r>
              <a:rPr lang="de-DE" dirty="0"/>
              <a:t>Scala/</a:t>
            </a:r>
            <a:r>
              <a:rPr lang="de-DE" dirty="0" err="1"/>
              <a:t>Clojure</a:t>
            </a:r>
            <a:r>
              <a:rPr lang="de-DE" baseline="0" dirty="0"/>
              <a:t> auf JVM, F# auf .NET, funktionale Ansätze in JavaScript</a:t>
            </a:r>
          </a:p>
          <a:p>
            <a:r>
              <a:rPr lang="de-DE" baseline="0" dirty="0"/>
              <a:t>Prognose: In den 2020ern wird genau so erwartet, dass man funktional programmieren kann, wie heute mit OOP</a:t>
            </a:r>
          </a:p>
          <a:p>
            <a:endParaRPr lang="de-DE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/>
              <a:t>Möglicher Grund: OO erfordert immer mehr Frameworks. </a:t>
            </a:r>
            <a:r>
              <a:rPr lang="de-DE" baseline="0" dirty="0" err="1"/>
              <a:t>Uncle</a:t>
            </a:r>
            <a:r>
              <a:rPr lang="de-DE" baseline="0" dirty="0"/>
              <a:t> Bob: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'Interface' Considered Harmful</a:t>
            </a:r>
            <a:r>
              <a:rPr lang="de-DE" baseline="0" dirty="0"/>
              <a:t>. Interface vs. Abstract </a:t>
            </a:r>
            <a:r>
              <a:rPr lang="de-DE" baseline="0" dirty="0" err="1"/>
              <a:t>class</a:t>
            </a:r>
            <a:r>
              <a:rPr lang="de-DE" baseline="0" dirty="0"/>
              <a:t>.  The </a:t>
            </a:r>
            <a:r>
              <a:rPr lang="de-DE" baseline="0" dirty="0" err="1"/>
              <a:t>incapacity</a:t>
            </a:r>
            <a:r>
              <a:rPr lang="de-DE" baseline="0" dirty="0"/>
              <a:t> </a:t>
            </a:r>
            <a:r>
              <a:rPr lang="de-DE" baseline="0" dirty="0" err="1"/>
              <a:t>of</a:t>
            </a:r>
            <a:r>
              <a:rPr lang="de-DE" baseline="0" dirty="0"/>
              <a:t> </a:t>
            </a:r>
            <a:r>
              <a:rPr lang="de-DE" baseline="0" dirty="0" err="1"/>
              <a:t>languages</a:t>
            </a:r>
            <a:r>
              <a:rPr lang="de-DE" baseline="0" dirty="0"/>
              <a:t> (</a:t>
            </a:r>
            <a:r>
              <a:rPr lang="de-DE" baseline="0" dirty="0" err="1"/>
              <a:t>single</a:t>
            </a:r>
            <a:r>
              <a:rPr lang="de-DE" baseline="0" dirty="0"/>
              <a:t> </a:t>
            </a:r>
            <a:r>
              <a:rPr lang="de-DE" baseline="0" dirty="0" err="1"/>
              <a:t>inheritance</a:t>
            </a:r>
            <a:r>
              <a:rPr lang="de-DE" baseline="0" dirty="0"/>
              <a:t>) </a:t>
            </a:r>
            <a:r>
              <a:rPr lang="de-DE" baseline="0" dirty="0" err="1"/>
              <a:t>leads</a:t>
            </a:r>
            <a:r>
              <a:rPr lang="de-DE" baseline="0" dirty="0"/>
              <a:t> </a:t>
            </a:r>
            <a:r>
              <a:rPr lang="de-DE" baseline="0" dirty="0" err="1"/>
              <a:t>to</a:t>
            </a:r>
            <a:r>
              <a:rPr lang="de-DE" baseline="0" dirty="0"/>
              <a:t> Zweckentfremdung (</a:t>
            </a:r>
            <a:r>
              <a:rPr lang="en-US" sz="12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frequency: 30"/>
              </a:rPr>
              <a:t>misappropriation</a:t>
            </a:r>
            <a:r>
              <a:rPr lang="en-US" sz="12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alienation)</a:t>
            </a:r>
            <a:r>
              <a:rPr lang="de-DE" baseline="0" dirty="0"/>
              <a:t> </a:t>
            </a:r>
            <a:r>
              <a:rPr lang="de-DE" baseline="0" dirty="0" err="1"/>
              <a:t>and</a:t>
            </a:r>
            <a:r>
              <a:rPr lang="de-DE" baseline="0" dirty="0"/>
              <a:t> </a:t>
            </a:r>
            <a:r>
              <a:rPr lang="de-DE" baseline="0" dirty="0" err="1"/>
              <a:t>proliferation</a:t>
            </a:r>
            <a:r>
              <a:rPr lang="de-DE" baseline="0" dirty="0"/>
              <a:t> von Krücken.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32073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Modul 2:</a:t>
            </a:r>
            <a:r>
              <a:rPr lang="de-DE" baseline="0" dirty="0"/>
              <a:t> </a:t>
            </a:r>
            <a:r>
              <a:rPr lang="de-DE" dirty="0"/>
              <a:t>Übung DU Deklaration</a:t>
            </a: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00659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Modul</a:t>
            </a:r>
            <a:r>
              <a:rPr lang="de-DE" baseline="0" dirty="0"/>
              <a:t> 2: </a:t>
            </a:r>
            <a:r>
              <a:rPr lang="de-DE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Übung: DU – Single Case</a:t>
            </a:r>
            <a:endParaRPr lang="de-DE" b="0" dirty="0"/>
          </a:p>
          <a:p>
            <a:r>
              <a:rPr lang="de-DE" dirty="0"/>
              <a:t>In DDD (Domain </a:t>
            </a:r>
            <a:r>
              <a:rPr lang="de-DE" dirty="0" err="1"/>
              <a:t>Driven</a:t>
            </a:r>
            <a:r>
              <a:rPr lang="de-DE" dirty="0"/>
              <a:t> Design) spielen diese oft eine wichtige Rolle.  Z.B. kann ich dadurch Primitives</a:t>
            </a:r>
            <a:r>
              <a:rPr lang="de-DE" baseline="0" dirty="0"/>
              <a:t> so definieren dass diese untereinander nicht „kompatibel“ sind, auch wenn diese vom gleichen Typ sind.</a:t>
            </a:r>
          </a:p>
          <a:p>
            <a:r>
              <a:rPr lang="en-US" dirty="0"/>
              <a:t>Primitives often possess a special meaning in a business system</a:t>
            </a:r>
          </a:p>
          <a:p>
            <a:r>
              <a:rPr lang="en-US" dirty="0"/>
              <a:t>In a system of coordinates, both latitude and longitude are floats</a:t>
            </a:r>
          </a:p>
          <a:p>
            <a:r>
              <a:rPr lang="en-US" dirty="0"/>
              <a:t>Each, however, represents a distinct set of values</a:t>
            </a:r>
          </a:p>
          <a:p>
            <a:r>
              <a:rPr lang="en-US" dirty="0"/>
              <a:t>Designating single case unions renders operations involving both illegal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33038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Modul 2:</a:t>
            </a:r>
            <a:r>
              <a:rPr lang="de-DE" baseline="0" dirty="0"/>
              <a:t> </a:t>
            </a:r>
            <a:r>
              <a:rPr lang="de-DE" dirty="0"/>
              <a:t>Übung DU Deklaration und Konstruktion</a:t>
            </a: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07543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Modul 2:</a:t>
            </a:r>
            <a:r>
              <a:rPr lang="de-DE" baseline="0" dirty="0"/>
              <a:t> </a:t>
            </a:r>
            <a:r>
              <a:rPr lang="de-DE" dirty="0"/>
              <a:t>Übung DU Pattern</a:t>
            </a:r>
            <a:r>
              <a:rPr lang="de-DE" baseline="0" dirty="0"/>
              <a:t> </a:t>
            </a:r>
            <a:r>
              <a:rPr lang="de-DE" baseline="0" dirty="0" err="1"/>
              <a:t>Matching</a:t>
            </a:r>
            <a:r>
              <a:rPr lang="de-DE" baseline="0" dirty="0"/>
              <a:t> und Zerlegung</a:t>
            </a:r>
            <a:endParaRPr lang="de-DE" dirty="0"/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3888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Modul 2:</a:t>
            </a:r>
            <a:r>
              <a:rPr lang="de-DE" baseline="0" dirty="0"/>
              <a:t> </a:t>
            </a:r>
            <a:r>
              <a:rPr lang="de-DE" dirty="0"/>
              <a:t>Übung DU Deklaration</a:t>
            </a: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05077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In </a:t>
            </a:r>
            <a:r>
              <a:rPr lang="de-DE" dirty="0" err="1"/>
              <a:t>Haskel</a:t>
            </a:r>
            <a:r>
              <a:rPr lang="de-DE" dirty="0"/>
              <a:t> heißt dieser Typ </a:t>
            </a:r>
            <a:r>
              <a:rPr lang="de-DE" dirty="0" err="1"/>
              <a:t>Maybe</a:t>
            </a:r>
            <a:r>
              <a:rPr lang="de-DE" dirty="0"/>
              <a:t>, in Scala heißt</a:t>
            </a:r>
            <a:r>
              <a:rPr lang="de-DE" baseline="0" dirty="0"/>
              <a:t> es auch </a:t>
            </a:r>
            <a:r>
              <a:rPr lang="de-DE" baseline="0" dirty="0" err="1"/>
              <a:t>option</a:t>
            </a:r>
            <a:r>
              <a:rPr lang="de-DE" baseline="0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731010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In </a:t>
            </a:r>
            <a:r>
              <a:rPr lang="de-DE" dirty="0" err="1"/>
              <a:t>Haskel</a:t>
            </a:r>
            <a:r>
              <a:rPr lang="de-DE" dirty="0"/>
              <a:t> heißt dieser Typ </a:t>
            </a:r>
            <a:r>
              <a:rPr lang="de-DE" dirty="0" err="1"/>
              <a:t>Maybe</a:t>
            </a:r>
            <a:r>
              <a:rPr lang="de-DE" dirty="0"/>
              <a:t>, in Scala heißt</a:t>
            </a:r>
            <a:r>
              <a:rPr lang="de-DE" baseline="0" dirty="0"/>
              <a:t> es auch </a:t>
            </a:r>
            <a:r>
              <a:rPr lang="de-DE" baseline="0" dirty="0" err="1"/>
              <a:t>option</a:t>
            </a:r>
            <a:r>
              <a:rPr lang="de-DE" baseline="0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625168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null</a:t>
            </a:r>
            <a:r>
              <a:rPr lang="de-DE" baseline="0" dirty="0"/>
              <a:t> ist eine Reference zu einem nicht-vorhandenen Objekt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null</a:t>
            </a:r>
            <a:r>
              <a:rPr lang="de-DE" baseline="0" dirty="0"/>
              <a:t> hat den gleichen Typ, ich kann </a:t>
            </a:r>
            <a:r>
              <a:rPr lang="de-DE" baseline="0" dirty="0" err="1">
                <a:solidFill>
                  <a:schemeClr val="accent2">
                    <a:lumMod val="75000"/>
                  </a:schemeClr>
                </a:solidFill>
              </a:rPr>
              <a:t>Length</a:t>
            </a:r>
            <a:r>
              <a:rPr lang="de-DE" baseline="0" dirty="0">
                <a:solidFill>
                  <a:schemeClr val="accent2">
                    <a:lumMod val="75000"/>
                  </a:schemeClr>
                </a:solidFill>
              </a:rPr>
              <a:t> aufrufen auf einen Reference zu Nichts!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551638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Der Compiler erkennt einen Aufruf zu einem None</a:t>
            </a:r>
            <a:r>
              <a:rPr lang="de-DE" baseline="0" dirty="0"/>
              <a:t> als solches und verhindert diesen Aufruf zur </a:t>
            </a:r>
            <a:r>
              <a:rPr lang="de-DE" baseline="0" dirty="0" err="1"/>
              <a:t>Compile</a:t>
            </a:r>
            <a:r>
              <a:rPr lang="de-DE" baseline="0" dirty="0"/>
              <a:t>-Zeit</a:t>
            </a:r>
          </a:p>
          <a:p>
            <a:r>
              <a:rPr lang="en-US" dirty="0"/>
              <a:t>null is a reference to an object that doesn't exist</a:t>
            </a:r>
          </a:p>
          <a:p>
            <a:r>
              <a:rPr lang="en-US" dirty="0"/>
              <a:t>The type system is unable to verify if a value equals null</a:t>
            </a:r>
          </a:p>
          <a:p>
            <a:r>
              <a:rPr lang="en-US" dirty="0"/>
              <a:t>I can call .Length on a variable that has value null</a:t>
            </a:r>
            <a:endParaRPr lang="de-DE" baseline="0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195677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Der Compiler erkennt einen Aufruf zu einem None</a:t>
            </a:r>
            <a:r>
              <a:rPr lang="de-DE" baseline="0" dirty="0"/>
              <a:t> als solches und verhindert diesen Aufruf zur </a:t>
            </a:r>
            <a:r>
              <a:rPr lang="de-DE" baseline="0" dirty="0" err="1"/>
              <a:t>Compile</a:t>
            </a:r>
            <a:r>
              <a:rPr lang="de-DE" baseline="0" dirty="0"/>
              <a:t>-Zeit</a:t>
            </a:r>
          </a:p>
          <a:p>
            <a:r>
              <a:rPr lang="en-US" dirty="0"/>
              <a:t>null is a reference to an object that doesn't exist</a:t>
            </a:r>
          </a:p>
          <a:p>
            <a:r>
              <a:rPr lang="en-US" dirty="0"/>
              <a:t>The type system is unable to verify if a value equals null</a:t>
            </a:r>
          </a:p>
          <a:p>
            <a:r>
              <a:rPr lang="en-US" dirty="0"/>
              <a:t>I can call .Length on a variable that has value null</a:t>
            </a:r>
            <a:endParaRPr lang="de-DE" baseline="0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5516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 S = { Name : string;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Tun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: string -&gt; string; };;</a:t>
            </a:r>
          </a:p>
          <a:p>
            <a:r>
              <a:rPr lang="de-D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let</a:t>
            </a:r>
            <a:r>
              <a:rPr lang="de-DE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 g x = g x;;</a:t>
            </a:r>
          </a:p>
          <a:p>
            <a:r>
              <a:rPr lang="de-DE" sz="1200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let</a:t>
            </a:r>
            <a:r>
              <a:rPr lang="de-DE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addFive</a:t>
            </a:r>
            <a:r>
              <a:rPr lang="de-DE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x = (+) x 5;;</a:t>
            </a:r>
            <a:endParaRPr lang="de-DE" dirty="0"/>
          </a:p>
          <a:p>
            <a:endParaRPr lang="de-DE" dirty="0"/>
          </a:p>
          <a:p>
            <a:r>
              <a:rPr lang="de-DE" dirty="0"/>
              <a:t>Typ &lt;&gt; Klasse: Kein Verhalten,</a:t>
            </a:r>
            <a:r>
              <a:rPr lang="de-DE" baseline="0" dirty="0"/>
              <a:t> Reine Datenstruktur.  Aber Achtung: Ich kann in F# da ein bisschen schummeln, F# ist </a:t>
            </a:r>
            <a:r>
              <a:rPr lang="de-DE" baseline="0" dirty="0" err="1"/>
              <a:t>Functional</a:t>
            </a:r>
            <a:r>
              <a:rPr lang="de-DE" baseline="0" dirty="0"/>
              <a:t> </a:t>
            </a:r>
            <a:r>
              <a:rPr lang="de-DE" baseline="0" dirty="0" err="1"/>
              <a:t>first</a:t>
            </a:r>
            <a:r>
              <a:rPr lang="de-DE" baseline="0" dirty="0"/>
              <a:t> und erlaubt die Verwendung von OO Konstrukte.</a:t>
            </a:r>
          </a:p>
          <a:p>
            <a:endParaRPr lang="de-DE" baseline="0" dirty="0"/>
          </a:p>
          <a:p>
            <a:r>
              <a:rPr lang="de-DE" baseline="0" dirty="0"/>
              <a:t>type Name = { Vor : </a:t>
            </a:r>
            <a:r>
              <a:rPr lang="de-DE" baseline="0" dirty="0" err="1"/>
              <a:t>string</a:t>
            </a:r>
            <a:r>
              <a:rPr lang="de-DE" baseline="0" dirty="0"/>
              <a:t>; Nach : </a:t>
            </a:r>
            <a:r>
              <a:rPr lang="de-DE" baseline="0" dirty="0" err="1"/>
              <a:t>string</a:t>
            </a:r>
            <a:r>
              <a:rPr lang="de-DE" baseline="0" dirty="0"/>
              <a:t>; }</a:t>
            </a:r>
          </a:p>
          <a:p>
            <a:r>
              <a:rPr lang="de-DE" baseline="0" dirty="0"/>
              <a:t>type Name‘ = { Name : Name; Title : </a:t>
            </a:r>
            <a:r>
              <a:rPr lang="de-DE" baseline="0" dirty="0" err="1"/>
              <a:t>string</a:t>
            </a:r>
            <a:r>
              <a:rPr lang="de-DE" baseline="0" dirty="0"/>
              <a:t>; Zusatz : </a:t>
            </a:r>
            <a:r>
              <a:rPr lang="de-DE" baseline="0" dirty="0" err="1"/>
              <a:t>string</a:t>
            </a:r>
            <a:r>
              <a:rPr lang="de-DE" baseline="0" dirty="0"/>
              <a:t>; }</a:t>
            </a:r>
          </a:p>
          <a:p>
            <a:endParaRPr lang="de-DE" baseline="0" dirty="0"/>
          </a:p>
          <a:p>
            <a:endParaRPr lang="de-DE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2595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aseline="0" dirty="0"/>
              <a:t>Nebenwirkung=Side </a:t>
            </a:r>
            <a:r>
              <a:rPr lang="de-DE" baseline="0" dirty="0" err="1"/>
              <a:t>effects</a:t>
            </a:r>
            <a:r>
              <a:rPr lang="de-DE" baseline="0" dirty="0"/>
              <a:t> (</a:t>
            </a:r>
            <a:r>
              <a:rPr lang="de-DE" baseline="0" dirty="0" err="1"/>
              <a:t>Controlled</a:t>
            </a:r>
            <a:r>
              <a:rPr lang="de-DE" baseline="0" dirty="0"/>
              <a:t> </a:t>
            </a:r>
            <a:r>
              <a:rPr lang="de-DE" baseline="0" dirty="0" err="1"/>
              <a:t>effects</a:t>
            </a:r>
            <a:r>
              <a:rPr lang="de-DE" baseline="0" dirty="0"/>
              <a:t> &amp; </a:t>
            </a:r>
            <a:r>
              <a:rPr lang="de-DE" baseline="0" dirty="0" err="1"/>
              <a:t>effectfulness</a:t>
            </a:r>
            <a:r>
              <a:rPr lang="de-DE" baseline="0" dirty="0"/>
              <a:t>). https://www.youtube.com/watch?v=iSmkqocn0oQ&amp;feature=youtu.be&amp;t=10s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2595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aseline="0" dirty="0" err="1"/>
              <a:t>Immutability</a:t>
            </a:r>
            <a:r>
              <a:rPr lang="de-DE" baseline="0" dirty="0"/>
              <a:t>. Grundsätzlich: Es gibt keine Variablen (Slot im Speicher wo ich etwas pushen und poppen kann). Einmal zugewiesen, bleibt es da für immer! Vorteile: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Simple </a:t>
            </a:r>
            <a:r>
              <a:rPr lang="de-DE" baseline="0" dirty="0" err="1"/>
              <a:t>to</a:t>
            </a:r>
            <a:r>
              <a:rPr lang="de-DE" baseline="0" dirty="0"/>
              <a:t> </a:t>
            </a:r>
            <a:r>
              <a:rPr lang="de-DE" baseline="0" dirty="0" err="1"/>
              <a:t>reason</a:t>
            </a:r>
            <a:r>
              <a:rPr lang="de-DE" baseline="0" dirty="0"/>
              <a:t> </a:t>
            </a:r>
            <a:r>
              <a:rPr lang="de-DE" baseline="0" dirty="0" err="1"/>
              <a:t>about</a:t>
            </a:r>
            <a:r>
              <a:rPr lang="de-DE" baseline="0" dirty="0"/>
              <a:t>. Die Frage „Wann hat sich der Wert geändert?“ stellt sich gar nicht mehr, der Wert kann nur zugewiesen werden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Multi Core </a:t>
            </a:r>
            <a:r>
              <a:rPr lang="de-DE" baseline="0" dirty="0" err="1"/>
              <a:t>ready</a:t>
            </a:r>
            <a:r>
              <a:rPr lang="de-DE" baseline="0" dirty="0"/>
              <a:t>: Kein </a:t>
            </a:r>
            <a:r>
              <a:rPr lang="de-DE" baseline="0" dirty="0" err="1"/>
              <a:t>Mutex</a:t>
            </a:r>
            <a:r>
              <a:rPr lang="de-DE" baseline="0" dirty="0"/>
              <a:t>, kein Semaphore, kein Monitor!</a:t>
            </a:r>
          </a:p>
          <a:p>
            <a:pPr marL="0" indent="0">
              <a:buFontTx/>
              <a:buNone/>
            </a:pPr>
            <a:endParaRPr lang="de-DE" baseline="0" dirty="0"/>
          </a:p>
          <a:p>
            <a:pPr marL="0" indent="0">
              <a:buFontTx/>
              <a:buNone/>
            </a:pPr>
            <a:r>
              <a:rPr lang="de-DE" baseline="0" dirty="0"/>
              <a:t>Man muss State neudenken, besser neulernen, die FP Leute haben das schon gemacht. Und übrigens, </a:t>
            </a:r>
            <a:r>
              <a:rPr lang="de-DE" baseline="0" dirty="0" err="1"/>
              <a:t>SmallTalk</a:t>
            </a:r>
            <a:r>
              <a:rPr lang="de-DE" baseline="0" dirty="0"/>
              <a:t> war auch </a:t>
            </a:r>
            <a:r>
              <a:rPr lang="de-DE" baseline="0" dirty="0" err="1"/>
              <a:t>immutable</a:t>
            </a:r>
            <a:r>
              <a:rPr lang="de-DE" baseline="0" dirty="0"/>
              <a:t>, State war nur mittels eines Messaging Untersystem möglich.</a:t>
            </a:r>
          </a:p>
          <a:p>
            <a:endParaRPr lang="de-DE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2595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/>
              <a:t>Stärker betonen, dass (sobald funktionale Konstrukte in der Sprache bereitstehen), diese den Code vereinfachen können, dies gilt nicht nur für F#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/>
              <a:t>Direkt die Frage beantworten – Warum FP? -&gt; </a:t>
            </a:r>
            <a:r>
              <a:rPr lang="de-DE" baseline="0" dirty="0" err="1"/>
              <a:t>Immutability</a:t>
            </a:r>
            <a:r>
              <a:rPr lang="de-DE" baseline="0" dirty="0"/>
              <a:t>, Making invalid </a:t>
            </a:r>
            <a:r>
              <a:rPr lang="de-DE" baseline="0" dirty="0" err="1"/>
              <a:t>state</a:t>
            </a:r>
            <a:r>
              <a:rPr lang="de-DE" baseline="0" dirty="0"/>
              <a:t> </a:t>
            </a:r>
            <a:r>
              <a:rPr lang="de-DE" baseline="0" dirty="0" err="1"/>
              <a:t>un-representable</a:t>
            </a:r>
            <a:r>
              <a:rPr lang="de-DE" baseline="0" dirty="0"/>
              <a:t> (Muss ich mir für das Beispiel mit DDD aufheben!), high-oder </a:t>
            </a:r>
            <a:r>
              <a:rPr lang="de-DE" baseline="0" dirty="0" err="1"/>
              <a:t>functions</a:t>
            </a:r>
            <a:r>
              <a:rPr lang="de-DE" baseline="0" dirty="0"/>
              <a:t>, …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/>
              <a:t>Zwei Arten mit F# zu arbeiten: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baseline="0" dirty="0"/>
              <a:t>Werkzeugmacherinnen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baseline="0" dirty="0" err="1"/>
              <a:t>Zeugmacher</a:t>
            </a:r>
            <a:endParaRPr lang="de-DE" baseline="0" dirty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de-DE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 err="1"/>
              <a:t>Zeugmacherinnen</a:t>
            </a:r>
            <a:r>
              <a:rPr lang="de-DE" baseline="0" dirty="0"/>
              <a:t> beschäftigen sich mit den praktischen Aspekten: Wie kann ich F# und das funktionale Paradigma einsetzen: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baseline="0" dirty="0"/>
              <a:t>IO-Zugriff (DB, Dateisystem, Streams)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baseline="0" dirty="0"/>
              <a:t>Methoden zur Behandlung von Nebenwirkungen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baseline="0" dirty="0"/>
              <a:t>Validierung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baseline="0" dirty="0"/>
              <a:t>Routing 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baseline="0" dirty="0"/>
              <a:t>UI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de-DE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/>
              <a:t>Werkzeugmacherinnen beschäftigen sich mit Mathe.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/>
              <a:t>OK sehr grob ausgedrückt.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 err="1"/>
              <a:t>Zeugmacherinnen</a:t>
            </a:r>
            <a:r>
              <a:rPr lang="de-DE" baseline="0" dirty="0"/>
              <a:t> werden durch die Arbeit sich sukzessive mit den höheren Konzepte der Programmierung befassen.  Dank Seiten wie </a:t>
            </a:r>
            <a:r>
              <a:rPr lang="de-DE" baseline="0" dirty="0" err="1"/>
              <a:t>fsharpforfunandprofit</a:t>
            </a:r>
            <a:r>
              <a:rPr lang="de-DE" baseline="0" dirty="0"/>
              <a:t>, könnte </a:t>
            </a:r>
            <a:r>
              <a:rPr lang="de-DE" baseline="0" dirty="0" err="1"/>
              <a:t>Monoid</a:t>
            </a:r>
            <a:r>
              <a:rPr lang="de-DE" baseline="0" dirty="0"/>
              <a:t> </a:t>
            </a:r>
            <a:r>
              <a:rPr lang="de-DE" baseline="0" dirty="0" err="1"/>
              <a:t>Catamorphism</a:t>
            </a:r>
            <a:r>
              <a:rPr lang="de-DE" baseline="0" dirty="0"/>
              <a:t> bald ein geläufiger Begriff werden. Kein Scherz.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926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A3B8B-C56F-4663-93D1-BECEDA7EAF67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DCAE-AC27-44DA-9659-0200D11201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951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A3B8B-C56F-4663-93D1-BECEDA7EAF67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DCAE-AC27-44DA-9659-0200D11201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946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A3B8B-C56F-4663-93D1-BECEDA7EAF67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DCAE-AC27-44DA-9659-0200D11201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966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A3B8B-C56F-4663-93D1-BECEDA7EAF67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DCAE-AC27-44DA-9659-0200D11201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421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A3B8B-C56F-4663-93D1-BECEDA7EAF67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DCAE-AC27-44DA-9659-0200D11201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416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A3B8B-C56F-4663-93D1-BECEDA7EAF67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DCAE-AC27-44DA-9659-0200D11201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116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A3B8B-C56F-4663-93D1-BECEDA7EAF67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DCAE-AC27-44DA-9659-0200D11201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825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A3B8B-C56F-4663-93D1-BECEDA7EAF67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DCAE-AC27-44DA-9659-0200D11201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940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A3B8B-C56F-4663-93D1-BECEDA7EAF67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DCAE-AC27-44DA-9659-0200D11201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96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A3B8B-C56F-4663-93D1-BECEDA7EAF67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DCAE-AC27-44DA-9659-0200D11201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424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A3B8B-C56F-4663-93D1-BECEDA7EAF67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DCAE-AC27-44DA-9659-0200D11201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348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CA3B8B-C56F-4663-93D1-BECEDA7EAF67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7BDCAE-AC27-44DA-9659-0200D11201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726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g"/><Relationship Id="rId4" Type="http://schemas.openxmlformats.org/officeDocument/2006/relationships/image" Target="../media/image3.jpe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F#</a:t>
            </a:r>
            <a:br>
              <a:rPr lang="de-DE" dirty="0"/>
            </a:br>
            <a:r>
              <a:rPr lang="de-DE" dirty="0"/>
              <a:t>Das Typsystem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716034" y="4372392"/>
            <a:ext cx="1395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Nasser Brake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987823" y="4941168"/>
            <a:ext cx="2851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http://www.nasser-brake.de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266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Warum F#?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dirty="0"/>
              <a:t>F# ist eine </a:t>
            </a:r>
            <a:r>
              <a:rPr lang="de-DE" dirty="0" err="1"/>
              <a:t>functional</a:t>
            </a:r>
            <a:r>
              <a:rPr lang="de-DE" dirty="0"/>
              <a:t>-first .net Sprache</a:t>
            </a:r>
          </a:p>
          <a:p>
            <a:pPr marL="0" indent="0">
              <a:buNone/>
            </a:pPr>
            <a:r>
              <a:rPr lang="de-DE" dirty="0"/>
              <a:t>Typsystem begünstigt Komposition</a:t>
            </a:r>
          </a:p>
          <a:p>
            <a:pPr marL="0" indent="0">
              <a:buNone/>
            </a:pPr>
            <a:r>
              <a:rPr lang="de-DE" dirty="0"/>
              <a:t>ML Syntax</a:t>
            </a:r>
          </a:p>
          <a:p>
            <a:pPr marL="0" indent="0">
              <a:buNone/>
            </a:pPr>
            <a:r>
              <a:rPr lang="de-DE" dirty="0"/>
              <a:t>	Prägnanz: LOC Zahl reduziert durch 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err="1"/>
              <a:t>Func</a:t>
            </a:r>
            <a:r>
              <a:rPr lang="de-DE" dirty="0"/>
              <a:t>&lt;&gt; Syntax durch „</a:t>
            </a:r>
            <a:r>
              <a:rPr lang="en-US" dirty="0"/>
              <a:t>let f x = x”</a:t>
            </a:r>
            <a:r>
              <a:rPr lang="de-DE" dirty="0"/>
              <a:t> ersetzt</a:t>
            </a:r>
          </a:p>
          <a:p>
            <a:pPr marL="0" indent="0">
              <a:buNone/>
            </a:pPr>
            <a:r>
              <a:rPr lang="de-DE" dirty="0"/>
              <a:t>Vereinfachung (</a:t>
            </a:r>
            <a:r>
              <a:rPr lang="de-DE" dirty="0" err="1"/>
              <a:t>Reason</a:t>
            </a:r>
            <a:r>
              <a:rPr lang="de-DE" dirty="0"/>
              <a:t> </a:t>
            </a:r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code</a:t>
            </a:r>
            <a:r>
              <a:rPr lang="de-DE" dirty="0"/>
              <a:t>)</a:t>
            </a:r>
          </a:p>
          <a:p>
            <a:pPr marL="0" indent="0">
              <a:buNone/>
            </a:pPr>
            <a:r>
              <a:rPr lang="de-DE" dirty="0"/>
              <a:t>Vereinfachung (Asynchron, Parallel, Strategie)</a:t>
            </a:r>
          </a:p>
          <a:p>
            <a:pPr marL="0" indent="0">
              <a:buNone/>
            </a:pPr>
            <a:r>
              <a:rPr lang="de-DE" dirty="0" err="1"/>
              <a:t>Immutability</a:t>
            </a:r>
            <a:r>
              <a:rPr lang="de-DE" dirty="0"/>
              <a:t> als Default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790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Statisch </a:t>
            </a:r>
            <a:r>
              <a:rPr lang="de-DE" dirty="0" err="1"/>
              <a:t>vs</a:t>
            </a:r>
            <a:r>
              <a:rPr lang="de-DE" dirty="0"/>
              <a:t> dynamisch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Dynamic Power American Growth Fund</a:t>
            </a:r>
          </a:p>
          <a:p>
            <a:r>
              <a:rPr lang="de-DE" dirty="0"/>
              <a:t>Dynamic Global Value Fund</a:t>
            </a:r>
          </a:p>
          <a:p>
            <a:r>
              <a:rPr lang="de-DE" dirty="0"/>
              <a:t>Enhanced Dynamic Investment Fund</a:t>
            </a:r>
          </a:p>
          <a:p>
            <a:r>
              <a:rPr lang="de-DE" dirty="0"/>
              <a:t>Capital Dynamic </a:t>
            </a:r>
            <a:r>
              <a:rPr lang="de-DE" dirty="0" err="1"/>
              <a:t>Markets</a:t>
            </a:r>
            <a:r>
              <a:rPr lang="de-DE" dirty="0"/>
              <a:t> Fund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002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Wofür ist ein (statischer) Typ gut?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Compile</a:t>
            </a:r>
            <a:r>
              <a:rPr lang="de-DE" dirty="0"/>
              <a:t>-time check</a:t>
            </a:r>
          </a:p>
          <a:p>
            <a:r>
              <a:rPr lang="de-DE" dirty="0"/>
              <a:t>Annotation eines Wertes</a:t>
            </a:r>
          </a:p>
          <a:p>
            <a:r>
              <a:rPr lang="de-DE" dirty="0"/>
              <a:t>Kontrolle der Interaktion mit anderen Werten</a:t>
            </a:r>
          </a:p>
          <a:p>
            <a:r>
              <a:rPr lang="de-DE" dirty="0"/>
              <a:t>Beschränkung von Funktionsdomänen: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Nur bestimmte Werte sind zulässig als Input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Nur bestimmte Werte sind zu erwarten als Output</a:t>
            </a:r>
          </a:p>
          <a:p>
            <a:pPr marL="0" indent="0">
              <a:buNone/>
            </a:pPr>
            <a:r>
              <a:rPr lang="de-DE" dirty="0"/>
              <a:t>Zum Vergleich: dynamische Sprachen können nur </a:t>
            </a:r>
            <a:r>
              <a:rPr lang="de-DE" dirty="0" err="1"/>
              <a:t>runtime</a:t>
            </a:r>
            <a:r>
              <a:rPr lang="de-DE" dirty="0"/>
              <a:t> </a:t>
            </a:r>
            <a:r>
              <a:rPr lang="de-DE" dirty="0" err="1"/>
              <a:t>checks</a:t>
            </a:r>
            <a:r>
              <a:rPr lang="de-DE" dirty="0"/>
              <a:t> ausführen</a:t>
            </a:r>
          </a:p>
        </p:txBody>
      </p:sp>
    </p:spTree>
    <p:extLst>
      <p:ext uri="{BB962C8B-B14F-4D97-AF65-F5344CB8AC3E}">
        <p14:creationId xmlns:p14="http://schemas.microsoft.com/office/powerpoint/2010/main" val="3364966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Wofür ist ein (statischer) Typ gut?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124742"/>
            <a:ext cx="7488832" cy="5193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37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Funktionale Daten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/>
              <a:t>Konstruction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Zerlegung</a:t>
            </a:r>
          </a:p>
          <a:p>
            <a:pPr marL="0" indent="0">
              <a:buNone/>
            </a:pPr>
            <a:r>
              <a:rPr lang="de-DE" dirty="0"/>
              <a:t>Pattern </a:t>
            </a:r>
            <a:r>
              <a:rPr lang="de-DE" dirty="0" err="1"/>
              <a:t>Matching</a:t>
            </a:r>
            <a:endParaRPr lang="de-DE" dirty="0"/>
          </a:p>
          <a:p>
            <a:pPr marL="0" indent="0">
              <a:buNone/>
            </a:pPr>
            <a:r>
              <a:rPr lang="de-DE" dirty="0" err="1"/>
              <a:t>Structural</a:t>
            </a:r>
            <a:r>
              <a:rPr lang="de-DE" dirty="0"/>
              <a:t> </a:t>
            </a:r>
            <a:r>
              <a:rPr lang="de-DE" dirty="0" err="1"/>
              <a:t>Equality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920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Structural</a:t>
            </a:r>
            <a:r>
              <a:rPr lang="de-DE" dirty="0"/>
              <a:t> </a:t>
            </a:r>
            <a:r>
              <a:rPr lang="de-DE" dirty="0" err="1"/>
              <a:t>Equality</a:t>
            </a:r>
            <a:r>
              <a:rPr lang="de-DE" dirty="0"/>
              <a:t> / </a:t>
            </a:r>
            <a:r>
              <a:rPr lang="de-DE" dirty="0" err="1"/>
              <a:t>Comparison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In C# (und OO) wenn ich zwei Werte vergleiche geschieht folgendes:</a:t>
            </a:r>
          </a:p>
          <a:p>
            <a:pPr>
              <a:buFontTx/>
              <a:buChar char="-"/>
            </a:pPr>
            <a:r>
              <a:rPr lang="de-DE" dirty="0" err="1"/>
              <a:t>Werttyp</a:t>
            </a:r>
            <a:r>
              <a:rPr lang="de-DE" dirty="0"/>
              <a:t> (</a:t>
            </a:r>
            <a:r>
              <a:rPr lang="de-DE" dirty="0" err="1"/>
              <a:t>int</a:t>
            </a:r>
            <a:r>
              <a:rPr lang="de-DE" dirty="0"/>
              <a:t>): Werte abgleichen 0 == 0</a:t>
            </a:r>
          </a:p>
          <a:p>
            <a:pPr>
              <a:buFontTx/>
              <a:buChar char="-"/>
            </a:pPr>
            <a:r>
              <a:rPr lang="de-DE" dirty="0" err="1"/>
              <a:t>Struct</a:t>
            </a:r>
            <a:r>
              <a:rPr lang="de-DE" dirty="0"/>
              <a:t>: Keine Unterstützung für ==, muss einen Operator </a:t>
            </a:r>
            <a:r>
              <a:rPr lang="de-DE" dirty="0" err="1"/>
              <a:t>overload</a:t>
            </a:r>
            <a:r>
              <a:rPr lang="de-DE" dirty="0"/>
              <a:t> machen</a:t>
            </a:r>
          </a:p>
          <a:p>
            <a:pPr>
              <a:buFontTx/>
              <a:buChar char="-"/>
            </a:pPr>
            <a:r>
              <a:rPr lang="de-DE" dirty="0"/>
              <a:t>Instanzen: Referenzen werden abgeglichen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021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Structural</a:t>
            </a:r>
            <a:r>
              <a:rPr lang="de-DE" dirty="0"/>
              <a:t> </a:t>
            </a:r>
            <a:r>
              <a:rPr lang="de-DE" dirty="0" err="1"/>
              <a:t>Equality</a:t>
            </a:r>
            <a:r>
              <a:rPr lang="de-DE" dirty="0"/>
              <a:t> / </a:t>
            </a:r>
            <a:r>
              <a:rPr lang="de-DE" dirty="0" err="1"/>
              <a:t>Comparison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188840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In F# wird </a:t>
            </a:r>
            <a:r>
              <a:rPr lang="de-DE" dirty="0" err="1"/>
              <a:t>Structural</a:t>
            </a:r>
            <a:r>
              <a:rPr lang="de-DE" dirty="0"/>
              <a:t> </a:t>
            </a:r>
            <a:r>
              <a:rPr lang="de-DE" dirty="0" err="1"/>
              <a:t>Equality</a:t>
            </a:r>
            <a:r>
              <a:rPr lang="de-DE" dirty="0"/>
              <a:t> vom Compiler für ADTs </a:t>
            </a:r>
            <a:r>
              <a:rPr lang="de-DE" dirty="0" err="1"/>
              <a:t>imlementiert</a:t>
            </a:r>
            <a:r>
              <a:rPr lang="de-DE" dirty="0"/>
              <a:t>.</a:t>
            </a:r>
          </a:p>
          <a:p>
            <a:pPr marL="0" indent="0">
              <a:buNone/>
            </a:pPr>
            <a:r>
              <a:rPr lang="de-DE" dirty="0"/>
              <a:t>Es werden keine Referenzen abgeglichen sondern Werte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826346"/>
            <a:ext cx="5314950" cy="226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702630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Fokus für Heute?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Funktionale Datentypen (</a:t>
            </a:r>
            <a:r>
              <a:rPr lang="de-DE" dirty="0" err="1"/>
              <a:t>Tuple</a:t>
            </a:r>
            <a:r>
              <a:rPr lang="de-DE" dirty="0"/>
              <a:t>, </a:t>
            </a:r>
            <a:r>
              <a:rPr lang="de-DE" dirty="0" err="1"/>
              <a:t>Record</a:t>
            </a:r>
            <a:r>
              <a:rPr lang="de-DE" dirty="0"/>
              <a:t>, </a:t>
            </a:r>
            <a:r>
              <a:rPr lang="de-DE" dirty="0" err="1"/>
              <a:t>Discriminated</a:t>
            </a:r>
            <a:r>
              <a:rPr lang="de-DE" dirty="0"/>
              <a:t> </a:t>
            </a:r>
            <a:r>
              <a:rPr lang="de-DE" dirty="0" err="1"/>
              <a:t>Unions</a:t>
            </a:r>
            <a:r>
              <a:rPr lang="de-DE" dirty="0"/>
              <a:t>)</a:t>
            </a:r>
          </a:p>
          <a:p>
            <a:r>
              <a:rPr lang="de-DE" dirty="0"/>
              <a:t>Funktionen</a:t>
            </a:r>
          </a:p>
          <a:p>
            <a:r>
              <a:rPr lang="de-DE" dirty="0"/>
              <a:t>Listen</a:t>
            </a:r>
          </a:p>
          <a:p>
            <a:r>
              <a:rPr lang="de-DE" dirty="0"/>
              <a:t>Einheiten</a:t>
            </a:r>
          </a:p>
          <a:p>
            <a:r>
              <a:rPr lang="de-DE" dirty="0"/>
              <a:t>Type Provider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102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F#: Voraussetzungen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Visual Studio 2015 Community Edition</a:t>
            </a:r>
          </a:p>
          <a:p>
            <a:r>
              <a:rPr lang="de-DE" dirty="0" err="1"/>
              <a:t>Öffene</a:t>
            </a:r>
            <a:r>
              <a:rPr lang="de-DE" dirty="0"/>
              <a:t> das Solution im Hauptverzeichnis</a:t>
            </a:r>
          </a:p>
          <a:p>
            <a:r>
              <a:rPr lang="de-DE" dirty="0"/>
              <a:t>Kompiliere. Abhängigkeiten werden ermittelt und gegebenenfalls heruntergeladen</a:t>
            </a:r>
          </a:p>
          <a:p>
            <a:r>
              <a:rPr lang="de-DE" dirty="0" err="1"/>
              <a:t>Öffene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410663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F#: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de-DE" dirty="0"/>
              <a:t>Keywords:</a:t>
            </a:r>
          </a:p>
          <a:p>
            <a:pPr lvl="1"/>
            <a:r>
              <a:rPr lang="de-DE" dirty="0"/>
              <a:t>let</a:t>
            </a:r>
          </a:p>
          <a:p>
            <a:pPr lvl="1"/>
            <a:r>
              <a:rPr lang="en-US" dirty="0"/>
              <a:t>type</a:t>
            </a:r>
          </a:p>
          <a:p>
            <a:pPr lvl="1"/>
            <a:r>
              <a:rPr lang="en-US" dirty="0"/>
              <a:t>open</a:t>
            </a:r>
          </a:p>
          <a:p>
            <a:r>
              <a:rPr lang="en-US" dirty="0" err="1"/>
              <a:t>Einrückung</a:t>
            </a:r>
            <a:r>
              <a:rPr lang="en-US" dirty="0"/>
              <a:t> </a:t>
            </a:r>
            <a:r>
              <a:rPr lang="en-US" dirty="0" err="1"/>
              <a:t>ist</a:t>
            </a:r>
            <a:r>
              <a:rPr lang="en-US" dirty="0"/>
              <a:t> der Delimiter/</a:t>
            </a:r>
            <a:r>
              <a:rPr lang="en-US" dirty="0" err="1"/>
              <a:t>Begrenzer</a:t>
            </a:r>
            <a:r>
              <a:rPr lang="en-US" dirty="0"/>
              <a:t> (</a:t>
            </a:r>
            <a:r>
              <a:rPr lang="de-DE" dirty="0"/>
              <a:t>Keine</a:t>
            </a:r>
            <a:r>
              <a:rPr lang="en-US" dirty="0"/>
              <a:t> </a:t>
            </a:r>
            <a:r>
              <a:rPr lang="en-US" dirty="0" err="1"/>
              <a:t>geswchweiften</a:t>
            </a:r>
            <a:r>
              <a:rPr lang="en-US" dirty="0"/>
              <a:t> </a:t>
            </a:r>
            <a:r>
              <a:rPr lang="en-US" dirty="0" err="1"/>
              <a:t>Klammer</a:t>
            </a:r>
            <a:r>
              <a:rPr lang="en-US" dirty="0"/>
              <a:t>, Begin/End)</a:t>
            </a:r>
          </a:p>
          <a:p>
            <a:r>
              <a:rPr lang="en-US" dirty="0" err="1"/>
              <a:t>Kein</a:t>
            </a:r>
            <a:r>
              <a:rPr lang="en-US" dirty="0"/>
              <a:t> Return</a:t>
            </a:r>
          </a:p>
          <a:p>
            <a:r>
              <a:rPr lang="en-US" dirty="0" err="1"/>
              <a:t>Typen</a:t>
            </a:r>
            <a:r>
              <a:rPr lang="en-US" dirty="0"/>
              <a:t> </a:t>
            </a:r>
            <a:r>
              <a:rPr lang="en-US" dirty="0" err="1"/>
              <a:t>fangen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Großbuchstaben</a:t>
            </a:r>
            <a:r>
              <a:rPr lang="en-US" dirty="0"/>
              <a:t> an</a:t>
            </a:r>
          </a:p>
        </p:txBody>
      </p:sp>
    </p:spTree>
    <p:extLst>
      <p:ext uri="{BB962C8B-B14F-4D97-AF65-F5344CB8AC3E}">
        <p14:creationId xmlns:p14="http://schemas.microsoft.com/office/powerpoint/2010/main" val="584973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de-DE" dirty="0"/>
              <a:t>Wo komme ich 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Anfänge mit Cobol und OS/390</a:t>
            </a:r>
          </a:p>
          <a:p>
            <a:pPr marL="0" indent="0">
              <a:buNone/>
            </a:pPr>
            <a:r>
              <a:rPr lang="en-US" dirty="0"/>
              <a:t>Visual Basic 6.0</a:t>
            </a:r>
          </a:p>
          <a:p>
            <a:pPr marL="0" indent="0">
              <a:buNone/>
            </a:pPr>
            <a:r>
              <a:rPr lang="en-US" dirty="0"/>
              <a:t>Visual </a:t>
            </a:r>
            <a:r>
              <a:rPr lang="en-US" dirty="0" err="1"/>
              <a:t>Basic.Net</a:t>
            </a:r>
            <a:r>
              <a:rPr lang="en-US" dirty="0"/>
              <a:t> 1.0</a:t>
            </a:r>
          </a:p>
          <a:p>
            <a:pPr marL="0" indent="0">
              <a:buNone/>
            </a:pPr>
            <a:r>
              <a:rPr lang="de-DE" dirty="0"/>
              <a:t>C# ab 2.0 (Welcome </a:t>
            </a:r>
            <a:r>
              <a:rPr lang="de-DE" dirty="0" err="1"/>
              <a:t>Generics</a:t>
            </a:r>
            <a:r>
              <a:rPr lang="de-DE" dirty="0"/>
              <a:t>!)</a:t>
            </a:r>
          </a:p>
          <a:p>
            <a:pPr marL="0" indent="0">
              <a:buNone/>
            </a:pPr>
            <a:r>
              <a:rPr lang="en-US" dirty="0"/>
              <a:t>MVC und MVVM </a:t>
            </a:r>
          </a:p>
          <a:p>
            <a:pPr marL="0" indent="0">
              <a:buNone/>
            </a:pPr>
            <a:r>
              <a:rPr lang="de-DE" dirty="0"/>
              <a:t>REST und WCF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868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F#: Laufen lassen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de-DE" dirty="0"/>
              <a:t>Erste Möglichkeit: </a:t>
            </a:r>
          </a:p>
          <a:p>
            <a:pPr lvl="1"/>
            <a:r>
              <a:rPr lang="de-DE" dirty="0"/>
              <a:t>Source als Datei speichern (*.</a:t>
            </a:r>
            <a:r>
              <a:rPr lang="de-DE" dirty="0" err="1"/>
              <a:t>fs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Source in einen </a:t>
            </a:r>
            <a:r>
              <a:rPr lang="de-DE" dirty="0" err="1"/>
              <a:t>Assembly</a:t>
            </a:r>
            <a:r>
              <a:rPr lang="de-DE" dirty="0"/>
              <a:t> kompilieren</a:t>
            </a:r>
          </a:p>
          <a:p>
            <a:r>
              <a:rPr lang="de-DE" dirty="0"/>
              <a:t>Zweite Möglichkeit: </a:t>
            </a:r>
          </a:p>
          <a:p>
            <a:pPr lvl="1"/>
            <a:r>
              <a:rPr lang="de-DE" dirty="0"/>
              <a:t>Code als Script bearbeiten und speichern (*.</a:t>
            </a:r>
            <a:r>
              <a:rPr lang="de-DE" dirty="0" err="1"/>
              <a:t>fsx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Script ausführen lassen</a:t>
            </a:r>
          </a:p>
          <a:p>
            <a:r>
              <a:rPr lang="de-DE" dirty="0"/>
              <a:t>Dritte Möglichkeit</a:t>
            </a:r>
          </a:p>
          <a:p>
            <a:pPr lvl="1"/>
            <a:r>
              <a:rPr lang="de-DE" dirty="0"/>
              <a:t>Interaktiv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450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F#: REPL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de-DE" dirty="0"/>
              <a:t>Read</a:t>
            </a:r>
          </a:p>
          <a:p>
            <a:r>
              <a:rPr lang="de-DE" dirty="0" err="1"/>
              <a:t>Evaluate</a:t>
            </a:r>
            <a:endParaRPr lang="de-DE" dirty="0"/>
          </a:p>
          <a:p>
            <a:r>
              <a:rPr lang="de-DE" dirty="0"/>
              <a:t>Print</a:t>
            </a:r>
          </a:p>
          <a:p>
            <a:pPr marL="0" indent="0">
              <a:buNone/>
            </a:pPr>
            <a:r>
              <a:rPr lang="de-DE" dirty="0"/>
              <a:t>Loop</a:t>
            </a:r>
          </a:p>
        </p:txBody>
      </p:sp>
    </p:spTree>
    <p:extLst>
      <p:ext uri="{BB962C8B-B14F-4D97-AF65-F5344CB8AC3E}">
        <p14:creationId xmlns:p14="http://schemas.microsoft.com/office/powerpoint/2010/main" val="417800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F#: REPL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de-DE" dirty="0"/>
              <a:t>Mit </a:t>
            </a:r>
            <a:r>
              <a:rPr lang="de-DE" dirty="0" err="1"/>
              <a:t>alt+enter</a:t>
            </a:r>
            <a:r>
              <a:rPr lang="de-DE" dirty="0"/>
              <a:t> Inhalte aus einer Code/Script Datei zum REPL „schicken“</a:t>
            </a:r>
          </a:p>
          <a:p>
            <a:r>
              <a:rPr lang="de-DE" dirty="0"/>
              <a:t>;; veranlasst die Ausführung im REPL</a:t>
            </a:r>
          </a:p>
          <a:p>
            <a:r>
              <a:rPr lang="de-DE" dirty="0"/>
              <a:t>Reset setzt das REPL zurück</a:t>
            </a:r>
          </a:p>
        </p:txBody>
      </p:sp>
    </p:spTree>
    <p:extLst>
      <p:ext uri="{BB962C8B-B14F-4D97-AF65-F5344CB8AC3E}">
        <p14:creationId xmlns:p14="http://schemas.microsoft.com/office/powerpoint/2010/main" val="1915571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Modul 1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de-DE" dirty="0"/>
              <a:t>REPL</a:t>
            </a:r>
          </a:p>
          <a:p>
            <a:pPr lvl="0"/>
            <a:r>
              <a:rPr lang="de-DE" dirty="0"/>
              <a:t>Kommentare</a:t>
            </a:r>
          </a:p>
          <a:p>
            <a:pPr lvl="0"/>
            <a:r>
              <a:rPr lang="de-DE" dirty="0"/>
              <a:t>Ausdrucke</a:t>
            </a:r>
          </a:p>
          <a:p>
            <a:pPr lvl="0"/>
            <a:r>
              <a:rPr lang="de-DE" dirty="0"/>
              <a:t>Funktionen</a:t>
            </a:r>
          </a:p>
          <a:p>
            <a:pPr lvl="0"/>
            <a:r>
              <a:rPr lang="de-DE" dirty="0"/>
              <a:t>Rückgabe</a:t>
            </a:r>
          </a:p>
          <a:p>
            <a:pPr lvl="0"/>
            <a:r>
              <a:rPr lang="de-DE" dirty="0"/>
              <a:t>Einrückung</a:t>
            </a:r>
          </a:p>
          <a:p>
            <a:pPr lvl="0"/>
            <a:r>
              <a:rPr lang="de-DE" dirty="0" err="1"/>
              <a:t>Scripte</a:t>
            </a:r>
            <a:endParaRPr lang="de-DE" dirty="0"/>
          </a:p>
          <a:p>
            <a:pPr lvl="0"/>
            <a:r>
              <a:rPr lang="de-DE" dirty="0"/>
              <a:t>Erste Listenfunktionen</a:t>
            </a:r>
          </a:p>
          <a:p>
            <a:pPr lvl="0"/>
            <a:r>
              <a:rPr lang="de-DE" dirty="0"/>
              <a:t>Pattern </a:t>
            </a:r>
            <a:r>
              <a:rPr lang="de-DE" dirty="0" err="1"/>
              <a:t>Matching</a:t>
            </a: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50853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Modul 1: Kommentare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Zu aller erst:</a:t>
            </a:r>
          </a:p>
          <a:p>
            <a:pPr marL="0" indent="0">
              <a:buNone/>
            </a:pPr>
            <a:r>
              <a:rPr lang="de-DE" dirty="0"/>
              <a:t>Wie kommentiere ich in F#?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68378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Modul 1: Ausdrücke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Definiert mit dem Schlüsselwort </a:t>
            </a:r>
            <a:r>
              <a:rPr lang="de-DE" dirty="0" err="1"/>
              <a:t>let</a:t>
            </a:r>
            <a:endParaRPr lang="de-DE" dirty="0"/>
          </a:p>
          <a:p>
            <a:r>
              <a:rPr lang="de-DE" dirty="0"/>
              <a:t>Sind per Default nicht änderbar (</a:t>
            </a:r>
            <a:r>
              <a:rPr lang="de-DE" dirty="0" err="1"/>
              <a:t>immutable</a:t>
            </a:r>
            <a:r>
              <a:rPr lang="de-DE" dirty="0"/>
              <a:t>)</a:t>
            </a:r>
          </a:p>
          <a:p>
            <a:r>
              <a:rPr lang="de-DE" dirty="0"/>
              <a:t>Compiler </a:t>
            </a:r>
            <a:r>
              <a:rPr lang="de-DE" dirty="0" err="1"/>
              <a:t>ermittlet</a:t>
            </a:r>
            <a:r>
              <a:rPr lang="de-DE" dirty="0"/>
              <a:t> den Typ (</a:t>
            </a:r>
            <a:r>
              <a:rPr lang="de-DE" dirty="0" err="1"/>
              <a:t>var</a:t>
            </a:r>
            <a:r>
              <a:rPr lang="de-DE" dirty="0"/>
              <a:t> in </a:t>
            </a:r>
            <a:r>
              <a:rPr lang="de-DE" dirty="0" err="1"/>
              <a:t>c#</a:t>
            </a:r>
            <a:r>
              <a:rPr lang="de-DE" dirty="0"/>
              <a:t>)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86635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Modul 1: Funktion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Mit </a:t>
            </a:r>
            <a:r>
              <a:rPr lang="de-DE" dirty="0" err="1"/>
              <a:t>let</a:t>
            </a:r>
            <a:r>
              <a:rPr lang="de-DE" dirty="0"/>
              <a:t> deklariert</a:t>
            </a:r>
          </a:p>
          <a:p>
            <a:r>
              <a:rPr lang="de-DE" dirty="0"/>
              <a:t>Kein Return: der letzte Ausdruck ist das Ergebnis</a:t>
            </a:r>
          </a:p>
          <a:p>
            <a:r>
              <a:rPr lang="de-DE" dirty="0"/>
              <a:t>Eine Funktion ist ein Mapping zwischen einer zulässigen Eingabe und einem Ergebnis</a:t>
            </a:r>
          </a:p>
          <a:p>
            <a:r>
              <a:rPr lang="de-DE" dirty="0"/>
              <a:t>Signatur beschreibt die Funktion</a:t>
            </a:r>
          </a:p>
          <a:p>
            <a:r>
              <a:rPr lang="de-DE" dirty="0"/>
              <a:t>Name in </a:t>
            </a:r>
            <a:r>
              <a:rPr lang="de-DE" dirty="0" err="1"/>
              <a:t>camelCase</a:t>
            </a:r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95954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Modul 1: Funktion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Parameter durch Leerzeichen trennen</a:t>
            </a:r>
          </a:p>
          <a:p>
            <a:r>
              <a:rPr lang="de-DE" dirty="0"/>
              <a:t>Typ Angabe nur dann notwendig wenn Compiler den Typ nicht ermitteln kann</a:t>
            </a:r>
          </a:p>
          <a:p>
            <a:r>
              <a:rPr lang="de-DE" dirty="0"/>
              <a:t>Typ Angabe für Parameter (NAME:TYP)</a:t>
            </a:r>
          </a:p>
          <a:p>
            <a:r>
              <a:rPr lang="de-DE" dirty="0"/>
              <a:t>Typ Angabe für Ergebnis :TYP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apply f x :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f x</a:t>
            </a: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4923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Modul 1: Funktion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Funktionen sind Lambdas</a:t>
            </a:r>
          </a:p>
          <a:p>
            <a:pPr marL="0" indent="0">
              <a:buNone/>
            </a:pP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add x y = </a:t>
            </a:r>
          </a:p>
          <a:p>
            <a:pPr marL="0" indent="0">
              <a:buNone/>
            </a:pP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   x + y</a:t>
            </a:r>
          </a:p>
          <a:p>
            <a:pPr marL="0" indent="0">
              <a:buNone/>
            </a:pPr>
            <a:endParaRPr lang="de-D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addLambda x y = </a:t>
            </a:r>
          </a:p>
          <a:p>
            <a:pPr marL="0" indent="0">
              <a:buNone/>
            </a:pP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 f = </a:t>
            </a:r>
            <a:r>
              <a:rPr lang="es-ES" dirty="0">
                <a:solidFill>
                  <a:srgbClr val="0000FF"/>
                </a:solidFill>
                <a:latin typeface="Consolas" panose="020B0609020204030204" pitchFamily="49" charset="0"/>
              </a:rPr>
              <a:t>fun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 x y </a:t>
            </a:r>
            <a:r>
              <a:rPr lang="es-ES" dirty="0">
                <a:solidFill>
                  <a:srgbClr val="0000FF"/>
                </a:solidFill>
                <a:latin typeface="Consolas" panose="020B0609020204030204" pitchFamily="49" charset="0"/>
              </a:rPr>
              <a:t>-&gt;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 x + y</a:t>
            </a:r>
          </a:p>
          <a:p>
            <a:pPr marL="0" indent="0">
              <a:buNone/>
            </a:pP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   f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81673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Modul 1: Script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Code Dateien „laden“ mit Keyword #</a:t>
            </a:r>
            <a:r>
              <a:rPr lang="de-DE" dirty="0" err="1"/>
              <a:t>load</a:t>
            </a:r>
            <a:endParaRPr lang="de-DE" dirty="0"/>
          </a:p>
          <a:p>
            <a:r>
              <a:rPr lang="de-DE" dirty="0"/>
              <a:t>Weitere </a:t>
            </a:r>
            <a:r>
              <a:rPr lang="de-DE" dirty="0" err="1"/>
              <a:t>Scripte</a:t>
            </a:r>
            <a:r>
              <a:rPr lang="de-DE" dirty="0"/>
              <a:t> ebenfalls laden</a:t>
            </a:r>
          </a:p>
          <a:p>
            <a:r>
              <a:rPr lang="de-DE" dirty="0"/>
              <a:t>Direkt im Interactive Code ausführen, gefolgt von ;;</a:t>
            </a:r>
          </a:p>
          <a:p>
            <a:r>
              <a:rPr lang="de-DE" dirty="0"/>
              <a:t>So ist ein </a:t>
            </a:r>
            <a:r>
              <a:rPr lang="de-DE" dirty="0" err="1"/>
              <a:t>interactives</a:t>
            </a:r>
            <a:r>
              <a:rPr lang="de-DE" dirty="0"/>
              <a:t> Testen von Code möglich ohne Debuggen</a:t>
            </a:r>
          </a:p>
          <a:p>
            <a:r>
              <a:rPr lang="de-DE" dirty="0" err="1"/>
              <a:t>Scripte</a:t>
            </a:r>
            <a:r>
              <a:rPr lang="de-DE" dirty="0"/>
              <a:t> können mit </a:t>
            </a:r>
            <a:r>
              <a:rPr lang="de-DE" dirty="0" err="1"/>
              <a:t>fsi</a:t>
            </a:r>
            <a:r>
              <a:rPr lang="de-DE" dirty="0"/>
              <a:t> im Batch aufgerufen werden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81961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Funktional ist kein Trend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4076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Modul 1: Script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Scripte</a:t>
            </a:r>
            <a:r>
              <a:rPr lang="de-DE" dirty="0"/>
              <a:t> können mit </a:t>
            </a:r>
            <a:r>
              <a:rPr lang="de-DE" dirty="0" err="1"/>
              <a:t>fsi</a:t>
            </a:r>
            <a:r>
              <a:rPr lang="de-DE" dirty="0"/>
              <a:t> im Batch aufgerufen werden</a:t>
            </a:r>
          </a:p>
          <a:p>
            <a:r>
              <a:rPr lang="de-DE" dirty="0"/>
              <a:t>F# ist eine großartige Scripting Sprache!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71112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Modul 1: Verketten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Pipe Operator |&gt;</a:t>
            </a:r>
          </a:p>
          <a:p>
            <a:r>
              <a:rPr lang="de-DE" dirty="0"/>
              <a:t>Deklariert als </a:t>
            </a:r>
            <a:br>
              <a:rPr lang="de-DE" dirty="0"/>
            </a:br>
            <a:r>
              <a:rPr lang="da-DK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(|&gt;) x f = f x</a:t>
            </a:r>
          </a:p>
          <a:p>
            <a:r>
              <a:rPr lang="de-DE" dirty="0"/>
              <a:t>Signatur ist</a:t>
            </a:r>
            <a:b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x:'a -&gt; f:('a -&gt; 'b) -&gt; 'b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28810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Modul 1: F# ist streng!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Die </a:t>
            </a:r>
            <a:r>
              <a:rPr lang="de-DE" dirty="0" err="1"/>
              <a:t>Reihnfolge</a:t>
            </a:r>
            <a:r>
              <a:rPr lang="de-DE" dirty="0"/>
              <a:t> der Dateien in VS ist </a:t>
            </a:r>
            <a:r>
              <a:rPr lang="de-DE" b="1" dirty="0"/>
              <a:t>nicht egal</a:t>
            </a:r>
            <a:r>
              <a:rPr lang="de-DE" dirty="0"/>
              <a:t>!</a:t>
            </a:r>
          </a:p>
          <a:p>
            <a:r>
              <a:rPr lang="de-DE" dirty="0"/>
              <a:t>Die Struktur der einzelnen Code Dateien muss die Hierarchie der Aufrufe entsprechen</a:t>
            </a:r>
          </a:p>
          <a:p>
            <a:r>
              <a:rPr lang="de-DE" dirty="0"/>
              <a:t>VS erzwingt die Einhaltung dieser Regel</a:t>
            </a:r>
          </a:p>
          <a:p>
            <a:r>
              <a:rPr lang="de-DE" dirty="0"/>
              <a:t>VS erlaubt die Positionierung von Code Dateien</a:t>
            </a:r>
          </a:p>
        </p:txBody>
      </p:sp>
    </p:spTree>
    <p:extLst>
      <p:ext uri="{BB962C8B-B14F-4D97-AF65-F5344CB8AC3E}">
        <p14:creationId xmlns:p14="http://schemas.microsoft.com/office/powerpoint/2010/main" val="1243818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Modul 1: F# ist streng!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r>
              <a:rPr lang="de-DE" dirty="0"/>
              <a:t>Eine Welt mit viel </a:t>
            </a:r>
            <a:r>
              <a:rPr lang="de-DE" dirty="0" err="1"/>
              <a:t>viel</a:t>
            </a:r>
            <a:r>
              <a:rPr lang="de-DE" dirty="0"/>
              <a:t> weniger zyklische Referenzen ist möglich</a:t>
            </a:r>
          </a:p>
        </p:txBody>
      </p:sp>
    </p:spTree>
    <p:extLst>
      <p:ext uri="{BB962C8B-B14F-4D97-AF65-F5344CB8AC3E}">
        <p14:creationId xmlns:p14="http://schemas.microsoft.com/office/powerpoint/2010/main" val="1128692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Modul 1: Pattern </a:t>
            </a:r>
            <a:r>
              <a:rPr lang="de-DE" dirty="0" err="1"/>
              <a:t>Matching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71599" y="4005064"/>
            <a:ext cx="7409849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Wiki: </a:t>
            </a:r>
            <a:r>
              <a:rPr lang="de-DE" sz="2400" i="1" dirty="0"/>
              <a:t>Daten anhand ihrer Struktur zu verarbeiten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Gibt einen Wert zurück (kann </a:t>
            </a:r>
            <a:r>
              <a:rPr lang="de-DE" sz="2400" dirty="0" err="1"/>
              <a:t>switch</a:t>
            </a:r>
            <a:r>
              <a:rPr lang="de-DE" sz="2400" dirty="0"/>
              <a:t> nicht)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Erlaubt die Extraktion von Werten aus Datentypen auch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Entweder ausschöpfend oder mit </a:t>
            </a:r>
            <a:r>
              <a:rPr lang="de-DE" sz="2400" dirty="0" err="1"/>
              <a:t>wildcard</a:t>
            </a:r>
            <a:r>
              <a:rPr lang="de-DE" sz="2400" dirty="0"/>
              <a:t> _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Angepasst für die F# Datentypen, weniger für OO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Wildcard als letzten Element definieren</a:t>
            </a:r>
          </a:p>
          <a:p>
            <a:endParaRPr lang="de-DE" sz="2400" dirty="0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600423"/>
            <a:ext cx="5256584" cy="2221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320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Modul 1: Pattern </a:t>
            </a:r>
            <a:r>
              <a:rPr lang="de-DE" dirty="0" err="1"/>
              <a:t>Matching</a:t>
            </a:r>
            <a:endParaRPr lang="en-US" dirty="0"/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de-DE" dirty="0"/>
              <a:t>Unterstützt OR, AND</a:t>
            </a:r>
          </a:p>
          <a:p>
            <a:r>
              <a:rPr lang="de-DE" dirty="0" err="1"/>
              <a:t>Unterstüzut</a:t>
            </a:r>
            <a:r>
              <a:rPr lang="de-DE" dirty="0"/>
              <a:t> beliebige Operationen die einen </a:t>
            </a:r>
            <a:r>
              <a:rPr lang="de-DE" dirty="0" err="1"/>
              <a:t>bool</a:t>
            </a:r>
            <a:r>
              <a:rPr lang="de-DE" dirty="0"/>
              <a:t> zurück geben</a:t>
            </a:r>
          </a:p>
        </p:txBody>
      </p:sp>
    </p:spTree>
    <p:extLst>
      <p:ext uri="{BB962C8B-B14F-4D97-AF65-F5344CB8AC3E}">
        <p14:creationId xmlns:p14="http://schemas.microsoft.com/office/powerpoint/2010/main" val="4154891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Modul 1: List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Funktionale Listen sind anders</a:t>
            </a:r>
          </a:p>
          <a:p>
            <a:pPr marL="0" indent="0">
              <a:buNone/>
            </a:pPr>
            <a:r>
              <a:rPr lang="de-DE" dirty="0"/>
              <a:t>Unterstützen Pattern Matching</a:t>
            </a:r>
          </a:p>
          <a:p>
            <a:r>
              <a:rPr lang="de-DE" dirty="0"/>
              <a:t>Liste ist leer</a:t>
            </a:r>
          </a:p>
          <a:p>
            <a:r>
              <a:rPr lang="de-DE" dirty="0"/>
              <a:t>Liste hat nur ein Element</a:t>
            </a:r>
          </a:p>
          <a:p>
            <a:r>
              <a:rPr lang="de-DE" dirty="0"/>
              <a:t>Zerlege Liste in Head und </a:t>
            </a:r>
            <a:r>
              <a:rPr lang="de-DE" dirty="0" err="1"/>
              <a:t>Tail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13080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Modul 1: List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Funktionale Listen sind anders</a:t>
            </a:r>
          </a:p>
          <a:p>
            <a:r>
              <a:rPr lang="de-DE" dirty="0"/>
              <a:t>List in F# implementiert viele Funktionen</a:t>
            </a:r>
          </a:p>
          <a:p>
            <a:r>
              <a:rPr lang="de-DE" dirty="0"/>
              <a:t>Signatur kann verraten was die Funktion leistet</a:t>
            </a:r>
          </a:p>
          <a:p>
            <a:r>
              <a:rPr lang="de-DE" dirty="0"/>
              <a:t>Wir untersuchen </a:t>
            </a:r>
          </a:p>
          <a:p>
            <a:pPr lvl="1"/>
            <a:r>
              <a:rPr lang="de-DE" dirty="0" err="1"/>
              <a:t>filter</a:t>
            </a:r>
            <a:endParaRPr lang="de-DE" dirty="0"/>
          </a:p>
          <a:p>
            <a:pPr lvl="1"/>
            <a:r>
              <a:rPr lang="de-DE" dirty="0" err="1"/>
              <a:t>map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00737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Pause!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57878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Datentypen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de-DE" dirty="0"/>
              <a:t>Verwendung</a:t>
            </a:r>
          </a:p>
          <a:p>
            <a:r>
              <a:rPr lang="de-DE" dirty="0" err="1"/>
              <a:t>Construction</a:t>
            </a:r>
            <a:endParaRPr lang="de-DE" dirty="0"/>
          </a:p>
          <a:p>
            <a:r>
              <a:rPr lang="de-DE" dirty="0" err="1"/>
              <a:t>Deconstruction</a:t>
            </a:r>
            <a:r>
              <a:rPr lang="de-DE" dirty="0"/>
              <a:t> / Zerlegung</a:t>
            </a:r>
          </a:p>
          <a:p>
            <a:r>
              <a:rPr lang="de-DE" dirty="0"/>
              <a:t>Komposition</a:t>
            </a:r>
          </a:p>
          <a:p>
            <a:r>
              <a:rPr lang="de-DE" dirty="0"/>
              <a:t>Pattern </a:t>
            </a:r>
            <a:r>
              <a:rPr lang="de-DE" dirty="0" err="1"/>
              <a:t>Matching</a:t>
            </a:r>
            <a:endParaRPr lang="de-DE" dirty="0"/>
          </a:p>
          <a:p>
            <a:pPr marL="0" indent="0" algn="ctr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58787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Funktional ist alt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268760"/>
            <a:ext cx="6227064" cy="4940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97856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Modul 2: </a:t>
            </a:r>
            <a:r>
              <a:rPr lang="de-DE" dirty="0" err="1"/>
              <a:t>Tuple</a:t>
            </a:r>
            <a:r>
              <a:rPr lang="de-DE" dirty="0"/>
              <a:t> -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 </a:t>
            </a:r>
            <a:r>
              <a:rPr lang="en-US" i="1" dirty="0"/>
              <a:t>tuple</a:t>
            </a:r>
            <a:r>
              <a:rPr lang="en-US" dirty="0"/>
              <a:t> is a grouping of unnamed but ordered values, possibly of different types.</a:t>
            </a:r>
          </a:p>
          <a:p>
            <a:r>
              <a:rPr lang="en-US" dirty="0"/>
              <a:t>Die </a:t>
            </a:r>
            <a:r>
              <a:rPr lang="en-US" dirty="0" err="1"/>
              <a:t>Reihnfolge</a:t>
            </a:r>
            <a:r>
              <a:rPr lang="en-US" dirty="0"/>
              <a:t> </a:t>
            </a:r>
            <a:r>
              <a:rPr lang="en-US" dirty="0" err="1"/>
              <a:t>ist</a:t>
            </a:r>
            <a:r>
              <a:rPr lang="en-US" dirty="0"/>
              <a:t> </a:t>
            </a:r>
            <a:r>
              <a:rPr lang="en-US" dirty="0" err="1"/>
              <a:t>entscheidend</a:t>
            </a:r>
            <a:endParaRPr lang="en-US" dirty="0"/>
          </a:p>
          <a:p>
            <a:r>
              <a:rPr lang="en-US" dirty="0" err="1"/>
              <a:t>Zwei</a:t>
            </a:r>
            <a:r>
              <a:rPr lang="en-US" dirty="0"/>
              <a:t> Tuples </a:t>
            </a:r>
            <a:r>
              <a:rPr lang="en-US" dirty="0" err="1"/>
              <a:t>sind</a:t>
            </a:r>
            <a:r>
              <a:rPr lang="en-US" dirty="0"/>
              <a:t> </a:t>
            </a:r>
            <a:r>
              <a:rPr lang="en-US" dirty="0" err="1"/>
              <a:t>vom</a:t>
            </a:r>
            <a:r>
              <a:rPr lang="en-US" dirty="0"/>
              <a:t> </a:t>
            </a:r>
            <a:r>
              <a:rPr lang="en-US" dirty="0" err="1"/>
              <a:t>gleichen</a:t>
            </a:r>
            <a:r>
              <a:rPr lang="en-US" dirty="0"/>
              <a:t> </a:t>
            </a:r>
            <a:r>
              <a:rPr lang="en-US" dirty="0" err="1"/>
              <a:t>typ</a:t>
            </a:r>
            <a:r>
              <a:rPr lang="en-US" dirty="0"/>
              <a:t> </a:t>
            </a:r>
            <a:r>
              <a:rPr lang="en-US" dirty="0" err="1"/>
              <a:t>wenn</a:t>
            </a:r>
            <a:endParaRPr lang="en-US" dirty="0"/>
          </a:p>
          <a:p>
            <a:pPr lvl="1"/>
            <a:r>
              <a:rPr lang="en-US" dirty="0" err="1"/>
              <a:t>Anzahl</a:t>
            </a:r>
            <a:endParaRPr lang="en-US" dirty="0"/>
          </a:p>
          <a:p>
            <a:pPr lvl="1"/>
            <a:r>
              <a:rPr lang="en-US" dirty="0" err="1"/>
              <a:t>Typ</a:t>
            </a:r>
            <a:endParaRPr lang="en-US" dirty="0"/>
          </a:p>
          <a:p>
            <a:pPr lvl="1"/>
            <a:r>
              <a:rPr lang="en-US" dirty="0" err="1"/>
              <a:t>Reihnfolge</a:t>
            </a:r>
            <a:endParaRPr lang="en-US" dirty="0"/>
          </a:p>
          <a:p>
            <a:pPr marL="457200" lvl="1" indent="0">
              <a:buNone/>
            </a:pPr>
            <a:r>
              <a:rPr lang="en-US" dirty="0" err="1"/>
              <a:t>Gleich</a:t>
            </a:r>
            <a:r>
              <a:rPr lang="en-US" dirty="0"/>
              <a:t> </a:t>
            </a:r>
            <a:r>
              <a:rPr lang="en-US" dirty="0" err="1"/>
              <a:t>ist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57218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Modul 2: </a:t>
            </a:r>
            <a:r>
              <a:rPr lang="de-DE" dirty="0" err="1"/>
              <a:t>Tuple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 err="1"/>
              <a:t>Construction</a:t>
            </a:r>
            <a:endParaRPr lang="de-DE" dirty="0"/>
          </a:p>
          <a:p>
            <a:r>
              <a:rPr lang="de-DE" dirty="0"/>
              <a:t>Typ Deklaration mit *</a:t>
            </a:r>
          </a:p>
          <a:p>
            <a:r>
              <a:rPr lang="de-DE" dirty="0"/>
              <a:t>Ausdruck Deklaration mit ,</a:t>
            </a:r>
          </a:p>
          <a:p>
            <a:r>
              <a:rPr lang="de-DE" dirty="0"/>
              <a:t>Mögliche Werte ist die Summe alle Kombinationen aus den zulässigen Werten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63243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Modul 2: </a:t>
            </a:r>
            <a:r>
              <a:rPr lang="de-DE" dirty="0" err="1"/>
              <a:t>Tuple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Zerlegung in Bestandteile</a:t>
            </a:r>
          </a:p>
          <a:p>
            <a:pPr marL="0" indent="0">
              <a:buNone/>
            </a:pP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triple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= 1,2,3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first,second,third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triple</a:t>
            </a:r>
          </a:p>
          <a:p>
            <a:pPr marL="0" indent="0">
              <a:buNone/>
            </a:pPr>
            <a:r>
              <a:rPr lang="de-DE" dirty="0"/>
              <a:t>Achtung: muss die Ausdrücke nicht vorab deklarieren</a:t>
            </a:r>
          </a:p>
        </p:txBody>
      </p:sp>
    </p:spTree>
    <p:extLst>
      <p:ext uri="{BB962C8B-B14F-4D97-AF65-F5344CB8AC3E}">
        <p14:creationId xmlns:p14="http://schemas.microsoft.com/office/powerpoint/2010/main" val="3353536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Modul 2: </a:t>
            </a:r>
            <a:r>
              <a:rPr lang="de-DE" dirty="0" err="1"/>
              <a:t>Tuple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Zerlegung in Bestandteile</a:t>
            </a:r>
          </a:p>
          <a:p>
            <a:pPr marL="0" indent="0">
              <a:buNone/>
            </a:pP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doubleIntTuple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= 1,2</a:t>
            </a:r>
          </a:p>
          <a:p>
            <a:pPr marL="0" indent="0">
              <a:buNone/>
            </a:pP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first0 =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fst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doubleIntTuple</a:t>
            </a:r>
            <a:endParaRPr lang="de-D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second0 =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snd</a:t>
            </a:r>
            <a:endParaRPr lang="de-D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dirty="0"/>
              <a:t>Gibt es nur für </a:t>
            </a:r>
            <a:r>
              <a:rPr lang="de-DE" dirty="0" err="1"/>
              <a:t>Tuple</a:t>
            </a:r>
            <a:r>
              <a:rPr lang="de-DE" dirty="0"/>
              <a:t> mit 2 Werten!</a:t>
            </a:r>
          </a:p>
        </p:txBody>
      </p:sp>
    </p:spTree>
    <p:extLst>
      <p:ext uri="{BB962C8B-B14F-4D97-AF65-F5344CB8AC3E}">
        <p14:creationId xmlns:p14="http://schemas.microsoft.com/office/powerpoint/2010/main" val="5261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Modul 2: </a:t>
            </a:r>
            <a:r>
              <a:rPr lang="de-DE" dirty="0" err="1"/>
              <a:t>Tuple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Strukturelle </a:t>
            </a:r>
            <a:r>
              <a:rPr lang="de-DE" dirty="0" err="1"/>
              <a:t>Gleicheit</a:t>
            </a:r>
            <a:endParaRPr lang="de-DE" dirty="0"/>
          </a:p>
          <a:p>
            <a:r>
              <a:rPr lang="de-DE" dirty="0" err="1"/>
              <a:t>Reihnfolge</a:t>
            </a:r>
            <a:r>
              <a:rPr lang="de-DE" dirty="0"/>
              <a:t> und Typ sind entscheidend</a:t>
            </a:r>
          </a:p>
          <a:p>
            <a:r>
              <a:rPr lang="de-DE" dirty="0"/>
              <a:t>F# vergleicht Werte und keine Referenzen</a:t>
            </a:r>
          </a:p>
        </p:txBody>
      </p:sp>
    </p:spTree>
    <p:extLst>
      <p:ext uri="{BB962C8B-B14F-4D97-AF65-F5344CB8AC3E}">
        <p14:creationId xmlns:p14="http://schemas.microsoft.com/office/powerpoint/2010/main" val="2795550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Modul 2: </a:t>
            </a:r>
            <a:r>
              <a:rPr lang="de-DE" dirty="0" err="1"/>
              <a:t>Tuple</a:t>
            </a:r>
            <a:r>
              <a:rPr lang="de-DE" dirty="0"/>
              <a:t> - Verwendung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/>
              <a:t>Rückgabe</a:t>
            </a:r>
          </a:p>
          <a:p>
            <a:r>
              <a:rPr lang="de-DE" dirty="0"/>
              <a:t>Parameter</a:t>
            </a:r>
          </a:p>
          <a:p>
            <a:r>
              <a:rPr lang="de-DE" dirty="0"/>
              <a:t>Zwischenspeicherung von verwandten Werten</a:t>
            </a:r>
          </a:p>
          <a:p>
            <a:pPr marL="0" indent="0">
              <a:buNone/>
            </a:pPr>
            <a:r>
              <a:rPr lang="de-DE" dirty="0"/>
              <a:t>Bedenke: ALLES kann als </a:t>
            </a:r>
            <a:r>
              <a:rPr lang="de-DE" dirty="0" err="1"/>
              <a:t>tuple</a:t>
            </a:r>
            <a:r>
              <a:rPr lang="de-DE" dirty="0"/>
              <a:t> definiert werden:</a:t>
            </a:r>
          </a:p>
          <a:p>
            <a:pPr>
              <a:buFontTx/>
              <a:buChar char="-"/>
            </a:pPr>
            <a:r>
              <a:rPr lang="de-DE" dirty="0"/>
              <a:t>Werte (</a:t>
            </a:r>
            <a:r>
              <a:rPr lang="de-DE" dirty="0" err="1"/>
              <a:t>int</a:t>
            </a:r>
            <a:r>
              <a:rPr lang="de-DE" dirty="0"/>
              <a:t>, etc.)</a:t>
            </a:r>
          </a:p>
          <a:p>
            <a:pPr>
              <a:buFontTx/>
              <a:buChar char="-"/>
            </a:pPr>
            <a:r>
              <a:rPr lang="de-DE" dirty="0"/>
              <a:t>Datentypen</a:t>
            </a:r>
          </a:p>
          <a:p>
            <a:pPr>
              <a:buFontTx/>
              <a:buChar char="-"/>
            </a:pPr>
            <a:r>
              <a:rPr lang="de-DE" dirty="0"/>
              <a:t>Funktionen</a:t>
            </a:r>
          </a:p>
          <a:p>
            <a:pPr marL="0" indent="0">
              <a:buNone/>
            </a:pPr>
            <a:r>
              <a:rPr lang="de-DE" dirty="0"/>
              <a:t>Funktion mit zwei (oder mehreren) Rückgabewerten </a:t>
            </a:r>
          </a:p>
        </p:txBody>
      </p:sp>
    </p:spTree>
    <p:extLst>
      <p:ext uri="{BB962C8B-B14F-4D97-AF65-F5344CB8AC3E}">
        <p14:creationId xmlns:p14="http://schemas.microsoft.com/office/powerpoint/2010/main" val="284098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Modul 2: </a:t>
            </a:r>
            <a:r>
              <a:rPr lang="de-DE" dirty="0" err="1"/>
              <a:t>Record</a:t>
            </a:r>
            <a:r>
              <a:rPr lang="de-DE" dirty="0"/>
              <a:t> -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Eine </a:t>
            </a:r>
            <a:r>
              <a:rPr lang="de-DE" dirty="0" err="1"/>
              <a:t>bennante</a:t>
            </a:r>
            <a:r>
              <a:rPr lang="de-DE" dirty="0"/>
              <a:t> Menge von </a:t>
            </a:r>
            <a:r>
              <a:rPr lang="de-DE" dirty="0" err="1"/>
              <a:t>bennanten</a:t>
            </a:r>
            <a:r>
              <a:rPr lang="de-DE" dirty="0"/>
              <a:t> Elementen (</a:t>
            </a:r>
            <a:r>
              <a:rPr lang="de-DE" dirty="0" err="1"/>
              <a:t>tuple</a:t>
            </a:r>
            <a:r>
              <a:rPr lang="de-DE" dirty="0"/>
              <a:t> mit </a:t>
            </a:r>
            <a:r>
              <a:rPr lang="de-DE" dirty="0" err="1"/>
              <a:t>labeln</a:t>
            </a:r>
            <a:r>
              <a:rPr lang="de-DE" dirty="0"/>
              <a:t>)</a:t>
            </a:r>
          </a:p>
          <a:p>
            <a:r>
              <a:rPr lang="en-US" dirty="0" err="1"/>
              <a:t>Alle</a:t>
            </a:r>
            <a:r>
              <a:rPr lang="en-US" dirty="0"/>
              <a:t> </a:t>
            </a:r>
            <a:r>
              <a:rPr lang="en-US" dirty="0" err="1"/>
              <a:t>Werte</a:t>
            </a:r>
            <a:r>
              <a:rPr lang="en-US" dirty="0"/>
              <a:t> </a:t>
            </a:r>
            <a:r>
              <a:rPr lang="en-US" dirty="0" err="1"/>
              <a:t>müssen</a:t>
            </a:r>
            <a:r>
              <a:rPr lang="en-US" dirty="0"/>
              <a:t> </a:t>
            </a:r>
            <a:r>
              <a:rPr lang="en-US" dirty="0" err="1"/>
              <a:t>angegeben</a:t>
            </a:r>
            <a:r>
              <a:rPr lang="en-US" dirty="0"/>
              <a:t> warden</a:t>
            </a:r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45968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Modul 2: </a:t>
            </a:r>
            <a:r>
              <a:rPr lang="de-DE" dirty="0" err="1"/>
              <a:t>Record</a:t>
            </a:r>
            <a:r>
              <a:rPr lang="de-DE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Deklaration</a:t>
            </a:r>
          </a:p>
          <a:p>
            <a:r>
              <a:rPr lang="en-US" sz="2800" dirty="0" err="1"/>
              <a:t>Begrenzung</a:t>
            </a:r>
            <a:r>
              <a:rPr lang="en-US" sz="2800" dirty="0"/>
              <a:t> </a:t>
            </a:r>
            <a:r>
              <a:rPr lang="en-US" sz="2800" dirty="0" err="1"/>
              <a:t>duruch</a:t>
            </a:r>
            <a:r>
              <a:rPr lang="en-US" sz="2800" dirty="0"/>
              <a:t> {}</a:t>
            </a:r>
          </a:p>
          <a:p>
            <a:r>
              <a:rPr lang="en-US" sz="2800" dirty="0" err="1"/>
              <a:t>Einzelne</a:t>
            </a:r>
            <a:r>
              <a:rPr lang="en-US" sz="2800" dirty="0"/>
              <a:t> </a:t>
            </a:r>
            <a:r>
              <a:rPr lang="en-US" sz="2800" dirty="0" err="1"/>
              <a:t>Bestandteile</a:t>
            </a:r>
            <a:r>
              <a:rPr lang="en-US" sz="2800" dirty="0"/>
              <a:t> </a:t>
            </a:r>
            <a:r>
              <a:rPr lang="en-US" sz="2800" dirty="0" err="1"/>
              <a:t>durch</a:t>
            </a:r>
            <a:r>
              <a:rPr lang="en-US" sz="2800" dirty="0"/>
              <a:t> ; </a:t>
            </a:r>
            <a:r>
              <a:rPr lang="en-US" sz="2800" dirty="0" err="1"/>
              <a:t>getrennt</a:t>
            </a:r>
            <a:endParaRPr lang="en-US" sz="2800" dirty="0"/>
          </a:p>
          <a:p>
            <a:r>
              <a:rPr lang="en-US" sz="2800" dirty="0" err="1"/>
              <a:t>Alle</a:t>
            </a:r>
            <a:r>
              <a:rPr lang="en-US" sz="2800" dirty="0"/>
              <a:t> </a:t>
            </a:r>
            <a:r>
              <a:rPr lang="en-US" sz="2800" dirty="0" err="1"/>
              <a:t>Bestandteile</a:t>
            </a:r>
            <a:r>
              <a:rPr lang="en-US" sz="2800" dirty="0"/>
              <a:t> </a:t>
            </a:r>
            <a:r>
              <a:rPr lang="en-US" sz="2800" dirty="0" err="1"/>
              <a:t>benannt</a:t>
            </a:r>
            <a:endParaRPr lang="en-US" sz="2800" dirty="0"/>
          </a:p>
          <a:p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53873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Modul 2: </a:t>
            </a:r>
            <a:r>
              <a:rPr lang="de-DE" dirty="0" err="1"/>
              <a:t>Record</a:t>
            </a:r>
            <a:r>
              <a:rPr lang="de-DE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Konstruktion</a:t>
            </a:r>
          </a:p>
          <a:p>
            <a:r>
              <a:rPr lang="en-US" sz="2800" dirty="0" err="1"/>
              <a:t>Zuweisung</a:t>
            </a:r>
            <a:r>
              <a:rPr lang="en-US" sz="2800" dirty="0"/>
              <a:t> der </a:t>
            </a:r>
            <a:r>
              <a:rPr lang="en-US" sz="2800" dirty="0" err="1"/>
              <a:t>Werte</a:t>
            </a:r>
            <a:r>
              <a:rPr lang="en-US" sz="2800" dirty="0"/>
              <a:t> </a:t>
            </a:r>
            <a:r>
              <a:rPr lang="en-US" sz="2800" dirty="0" err="1"/>
              <a:t>nach</a:t>
            </a:r>
            <a:r>
              <a:rPr lang="en-US" sz="2800" dirty="0"/>
              <a:t> </a:t>
            </a:r>
            <a:r>
              <a:rPr lang="en-US" sz="2800" dirty="0" err="1"/>
              <a:t>Namen</a:t>
            </a:r>
            <a:endParaRPr lang="en-US" sz="2800" dirty="0"/>
          </a:p>
          <a:p>
            <a:r>
              <a:rPr lang="en-US" sz="2800" dirty="0"/>
              <a:t>Compiler </a:t>
            </a:r>
            <a:r>
              <a:rPr lang="en-US" sz="2800" dirty="0" err="1"/>
              <a:t>unterstüzt</a:t>
            </a:r>
            <a:r>
              <a:rPr lang="en-US" sz="2800" dirty="0"/>
              <a:t> die </a:t>
            </a:r>
            <a:r>
              <a:rPr lang="en-US" sz="2800" dirty="0" err="1"/>
              <a:t>Konstruktion</a:t>
            </a:r>
            <a:r>
              <a:rPr lang="en-US" sz="2800" dirty="0"/>
              <a:t> in </a:t>
            </a:r>
            <a:r>
              <a:rPr lang="en-US" sz="2800" dirty="0" err="1"/>
              <a:t>dem</a:t>
            </a:r>
            <a:r>
              <a:rPr lang="en-US" sz="2800" dirty="0"/>
              <a:t> der </a:t>
            </a:r>
            <a:r>
              <a:rPr lang="en-US" sz="2800" dirty="0" err="1"/>
              <a:t>Typ</a:t>
            </a:r>
            <a:r>
              <a:rPr lang="en-US" sz="2800" dirty="0"/>
              <a:t> </a:t>
            </a:r>
            <a:r>
              <a:rPr lang="en-US" sz="2800" dirty="0" err="1"/>
              <a:t>ermittelt</a:t>
            </a:r>
            <a:r>
              <a:rPr lang="en-US" sz="2800" dirty="0"/>
              <a:t> </a:t>
            </a:r>
            <a:r>
              <a:rPr lang="en-US" sz="2800" dirty="0" err="1"/>
              <a:t>wird</a:t>
            </a:r>
            <a:r>
              <a:rPr lang="en-US" sz="2800" dirty="0"/>
              <a:t>.</a:t>
            </a:r>
          </a:p>
          <a:p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08667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Modul 2: </a:t>
            </a:r>
            <a:r>
              <a:rPr lang="de-DE" dirty="0" err="1"/>
              <a:t>Record</a:t>
            </a:r>
            <a:r>
              <a:rPr lang="de-DE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Zerlegung und Klonen</a:t>
            </a:r>
          </a:p>
          <a:p>
            <a:r>
              <a:rPr lang="en-US" sz="2800" dirty="0"/>
              <a:t>F# </a:t>
            </a:r>
            <a:r>
              <a:rPr lang="en-US" sz="2800" dirty="0" err="1"/>
              <a:t>bietet</a:t>
            </a:r>
            <a:r>
              <a:rPr lang="en-US" sz="2800" dirty="0"/>
              <a:t> </a:t>
            </a:r>
            <a:r>
              <a:rPr lang="en-US" sz="2800" dirty="0" err="1"/>
              <a:t>eigne</a:t>
            </a:r>
            <a:r>
              <a:rPr lang="en-US" sz="2800" dirty="0"/>
              <a:t> </a:t>
            </a:r>
            <a:r>
              <a:rPr lang="en-US" sz="2800" dirty="0" err="1"/>
              <a:t>Konstrukte</a:t>
            </a:r>
            <a:r>
              <a:rPr lang="en-US" sz="2800" dirty="0"/>
              <a:t> </a:t>
            </a:r>
            <a:r>
              <a:rPr lang="en-US" sz="2800" dirty="0" err="1"/>
              <a:t>hierfür</a:t>
            </a:r>
            <a:endParaRPr lang="en-US" sz="2800" dirty="0"/>
          </a:p>
          <a:p>
            <a:r>
              <a:rPr lang="en-US" sz="2800" dirty="0"/>
              <a:t>Auch </a:t>
            </a:r>
            <a:r>
              <a:rPr lang="en-US" sz="2800" dirty="0" err="1"/>
              <a:t>Punkt</a:t>
            </a:r>
            <a:r>
              <a:rPr lang="en-US" sz="2800" dirty="0"/>
              <a:t> </a:t>
            </a:r>
            <a:r>
              <a:rPr lang="en-US" sz="2800" dirty="0" err="1"/>
              <a:t>Stil</a:t>
            </a:r>
            <a:r>
              <a:rPr lang="en-US" sz="2800" dirty="0"/>
              <a:t> </a:t>
            </a:r>
            <a:r>
              <a:rPr lang="en-US" sz="2800" dirty="0" err="1"/>
              <a:t>ist</a:t>
            </a:r>
            <a:r>
              <a:rPr lang="en-US" sz="2800" dirty="0"/>
              <a:t> </a:t>
            </a:r>
            <a:r>
              <a:rPr lang="en-US" sz="2800" dirty="0" err="1"/>
              <a:t>möglich</a:t>
            </a:r>
            <a:endParaRPr lang="en-US" sz="2800" dirty="0"/>
          </a:p>
          <a:p>
            <a:r>
              <a:rPr lang="en-US" sz="2800" dirty="0" err="1"/>
              <a:t>Möglichkeit</a:t>
            </a:r>
            <a:r>
              <a:rPr lang="en-US" sz="2800" dirty="0"/>
              <a:t> </a:t>
            </a:r>
            <a:r>
              <a:rPr lang="en-US" sz="2800" dirty="0" err="1"/>
              <a:t>neue</a:t>
            </a:r>
            <a:r>
              <a:rPr lang="en-US" sz="2800" dirty="0"/>
              <a:t> </a:t>
            </a:r>
            <a:r>
              <a:rPr lang="en-US" sz="2800" dirty="0" err="1"/>
              <a:t>Ausdrücke</a:t>
            </a:r>
            <a:r>
              <a:rPr lang="en-US" sz="2800" dirty="0"/>
              <a:t> </a:t>
            </a:r>
            <a:r>
              <a:rPr lang="en-US" sz="2800" dirty="0" err="1"/>
              <a:t>zu</a:t>
            </a:r>
            <a:r>
              <a:rPr lang="en-US" sz="2800" dirty="0"/>
              <a:t> </a:t>
            </a:r>
            <a:r>
              <a:rPr lang="en-US" sz="2800" dirty="0" err="1"/>
              <a:t>erstellen</a:t>
            </a:r>
            <a:r>
              <a:rPr lang="en-US" sz="2800" dirty="0"/>
              <a:t> </a:t>
            </a:r>
            <a:r>
              <a:rPr lang="en-US" sz="2800" dirty="0" err="1"/>
              <a:t>aus</a:t>
            </a:r>
            <a:r>
              <a:rPr lang="en-US" sz="2800" dirty="0"/>
              <a:t> </a:t>
            </a:r>
            <a:r>
              <a:rPr lang="en-US" sz="2800" dirty="0" err="1"/>
              <a:t>vorhandenen</a:t>
            </a:r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02252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Funktional ist alt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5031" y="1276289"/>
            <a:ext cx="2148840" cy="287121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4437112"/>
            <a:ext cx="3029523" cy="201622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276289"/>
            <a:ext cx="2637980" cy="3429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1276289"/>
            <a:ext cx="2160240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179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Modul 2: </a:t>
            </a:r>
            <a:r>
              <a:rPr lang="de-DE" dirty="0" err="1"/>
              <a:t>Record</a:t>
            </a:r>
            <a:r>
              <a:rPr lang="de-DE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Strukturelle Gleichheit</a:t>
            </a:r>
          </a:p>
          <a:p>
            <a:r>
              <a:rPr lang="de-DE" dirty="0"/>
              <a:t>Zwei </a:t>
            </a:r>
            <a:r>
              <a:rPr lang="de-DE" dirty="0" err="1"/>
              <a:t>Record</a:t>
            </a:r>
            <a:r>
              <a:rPr lang="de-DE" dirty="0"/>
              <a:t> </a:t>
            </a:r>
            <a:r>
              <a:rPr lang="de-DE" dirty="0" err="1"/>
              <a:t>Types</a:t>
            </a:r>
            <a:r>
              <a:rPr lang="de-DE" dirty="0"/>
              <a:t> sind gleich wenn beide die gleichen Typ und Wert in jedem Wert haben</a:t>
            </a:r>
          </a:p>
          <a:p>
            <a:r>
              <a:rPr lang="de-DE" dirty="0"/>
              <a:t>ACHTUNG: zwei </a:t>
            </a:r>
            <a:r>
              <a:rPr lang="de-DE" dirty="0" err="1"/>
              <a:t>Record</a:t>
            </a:r>
            <a:r>
              <a:rPr lang="de-DE" dirty="0"/>
              <a:t> typen mit unterschiedlichen Namen aber gleiche Bestandteile können nicht gleich sein!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047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Modul 2: </a:t>
            </a:r>
            <a:r>
              <a:rPr lang="de-DE" dirty="0" err="1"/>
              <a:t>Discriminated</a:t>
            </a:r>
            <a:r>
              <a:rPr lang="de-DE" dirty="0"/>
              <a:t> Union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Unterscheidungs-Union auf deutsch</a:t>
            </a:r>
          </a:p>
          <a:p>
            <a:pPr marL="0" indent="0">
              <a:buNone/>
            </a:pPr>
            <a:r>
              <a:rPr lang="de-DE" dirty="0"/>
              <a:t>Besteht aus einer Anzahl von benannten Fällen</a:t>
            </a:r>
          </a:p>
          <a:p>
            <a:pPr marL="0" indent="0">
              <a:buNone/>
            </a:pPr>
            <a:r>
              <a:rPr lang="de-DE" dirty="0"/>
              <a:t>Nur eines ist gültig für einen Ausdruck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type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200" dirty="0">
                <a:solidFill>
                  <a:srgbClr val="4EC9B0"/>
                </a:solidFill>
                <a:highlight>
                  <a:srgbClr val="FFFFFF"/>
                </a:highlight>
                <a:latin typeface="Consolas"/>
              </a:rPr>
              <a:t>Shape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200" dirty="0">
                <a:solidFill>
                  <a:srgbClr val="DCDCDC"/>
                </a:solidFill>
                <a:highlight>
                  <a:srgbClr val="FFFFFF"/>
                </a:highlight>
                <a:latin typeface="Consolas"/>
              </a:rPr>
              <a:t>=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| </a:t>
            </a:r>
            <a:r>
              <a:rPr lang="en-US" sz="2200" dirty="0">
                <a:solidFill>
                  <a:schemeClr val="accent2">
                    <a:lumMod val="75000"/>
                  </a:schemeClr>
                </a:solidFill>
                <a:highlight>
                  <a:srgbClr val="FFFFFF"/>
                </a:highlight>
                <a:latin typeface="Consolas"/>
              </a:rPr>
              <a:t>Rectangle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of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width : </a:t>
            </a:r>
            <a:r>
              <a:rPr lang="en-US" sz="2200" dirty="0">
                <a:solidFill>
                  <a:srgbClr val="4EC9B0"/>
                </a:solidFill>
                <a:highlight>
                  <a:srgbClr val="FFFFFF"/>
                </a:highlight>
                <a:latin typeface="Consolas"/>
              </a:rPr>
              <a:t>float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 length : </a:t>
            </a:r>
            <a:r>
              <a:rPr lang="en-US" sz="2200" dirty="0">
                <a:solidFill>
                  <a:srgbClr val="4EC9B0"/>
                </a:solidFill>
                <a:highlight>
                  <a:srgbClr val="FFFFFF"/>
                </a:highlight>
                <a:latin typeface="Consolas"/>
              </a:rPr>
              <a:t>float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| </a:t>
            </a:r>
            <a:r>
              <a:rPr lang="en-US" sz="2200" dirty="0">
                <a:solidFill>
                  <a:schemeClr val="accent2">
                    <a:lumMod val="75000"/>
                  </a:schemeClr>
                </a:solidFill>
                <a:highlight>
                  <a:srgbClr val="FFFFFF"/>
                </a:highlight>
                <a:latin typeface="Consolas"/>
              </a:rPr>
              <a:t>Circle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of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radius : </a:t>
            </a:r>
            <a:r>
              <a:rPr lang="en-US" sz="2200" dirty="0">
                <a:solidFill>
                  <a:srgbClr val="4EC9B0"/>
                </a:solidFill>
                <a:highlight>
                  <a:srgbClr val="FFFFFF"/>
                </a:highlight>
                <a:latin typeface="Consolas"/>
              </a:rPr>
              <a:t>float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| </a:t>
            </a:r>
            <a:r>
              <a:rPr lang="en-US" sz="2200" dirty="0">
                <a:solidFill>
                  <a:schemeClr val="accent2">
                    <a:lumMod val="75000"/>
                  </a:schemeClr>
                </a:solidFill>
                <a:highlight>
                  <a:srgbClr val="FFFFFF"/>
                </a:highlight>
                <a:latin typeface="Consolas"/>
              </a:rPr>
              <a:t>Square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of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side : </a:t>
            </a:r>
            <a:r>
              <a:rPr lang="en-US" sz="2200" dirty="0">
                <a:solidFill>
                  <a:srgbClr val="4EC9B0"/>
                </a:solidFill>
                <a:highlight>
                  <a:srgbClr val="FFFFFF"/>
                </a:highlight>
                <a:latin typeface="Consolas"/>
              </a:rPr>
              <a:t>float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18499621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Modul 2: </a:t>
            </a:r>
            <a:r>
              <a:rPr lang="de-DE" dirty="0" err="1"/>
              <a:t>Discriminated</a:t>
            </a:r>
            <a:r>
              <a:rPr lang="de-DE" dirty="0"/>
              <a:t> Union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Ein union-</a:t>
            </a:r>
            <a:r>
              <a:rPr lang="de-DE" dirty="0" err="1"/>
              <a:t>case</a:t>
            </a:r>
            <a:r>
              <a:rPr lang="de-DE" dirty="0"/>
              <a:t> kann auch aus eine </a:t>
            </a:r>
            <a:r>
              <a:rPr lang="de-DE" dirty="0" err="1"/>
              <a:t>Tuple</a:t>
            </a:r>
            <a:r>
              <a:rPr lang="de-DE" dirty="0"/>
              <a:t>, </a:t>
            </a:r>
            <a:r>
              <a:rPr lang="de-DE" dirty="0" err="1"/>
              <a:t>Record</a:t>
            </a:r>
            <a:r>
              <a:rPr lang="de-DE" dirty="0"/>
              <a:t>, anderer DU bestehen</a:t>
            </a:r>
          </a:p>
          <a:p>
            <a:r>
              <a:rPr lang="de-DE" dirty="0"/>
              <a:t>Die Bezeichner der einzelnen Fälle müssen mit einem Großbuchstaben beginnen</a:t>
            </a:r>
          </a:p>
          <a:p>
            <a:r>
              <a:rPr lang="de-DE" dirty="0"/>
              <a:t>Ein Wert kann nicht den Typen des DU haben, sondern nur einem der union-</a:t>
            </a:r>
            <a:r>
              <a:rPr lang="de-DE" dirty="0" err="1"/>
              <a:t>cases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3202680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Modul 2: DU - Single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type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4EC9B0"/>
                </a:solidFill>
                <a:highlight>
                  <a:srgbClr val="FFFFFF"/>
                </a:highlight>
                <a:latin typeface="Consolas"/>
              </a:rPr>
              <a:t>CustomerId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DCDCDC"/>
                </a:solidFill>
                <a:highlight>
                  <a:srgbClr val="FFFFFF"/>
                </a:highlight>
                <a:latin typeface="Consolas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DCDCDC"/>
                </a:solidFill>
                <a:highlight>
                  <a:srgbClr val="FFFFFF"/>
                </a:highlight>
                <a:latin typeface="Consolas"/>
              </a:rPr>
              <a:t>CustomerId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4EC9B0"/>
                </a:solidFill>
                <a:highlight>
                  <a:srgbClr val="FFFFFF"/>
                </a:highlight>
                <a:latin typeface="Consolas"/>
              </a:rPr>
              <a:t>int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type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4EC9B0"/>
                </a:solidFill>
                <a:highlight>
                  <a:srgbClr val="FFFFFF"/>
                </a:highlight>
                <a:latin typeface="Consolas"/>
              </a:rPr>
              <a:t>OrderId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DCDCDC"/>
                </a:solidFill>
                <a:highlight>
                  <a:srgbClr val="FFFFFF"/>
                </a:highlight>
                <a:latin typeface="Consolas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DCDCDC"/>
                </a:solidFill>
                <a:highlight>
                  <a:srgbClr val="FFFFFF"/>
                </a:highlight>
                <a:latin typeface="Consolas"/>
              </a:rPr>
              <a:t>OrderId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4EC9B0"/>
                </a:solidFill>
                <a:highlight>
                  <a:srgbClr val="FFFFFF"/>
                </a:highlight>
                <a:latin typeface="Consolas"/>
              </a:rPr>
              <a:t>int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let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DCDCDC"/>
                </a:solidFill>
                <a:highlight>
                  <a:srgbClr val="FFFFFF"/>
                </a:highlight>
                <a:latin typeface="Consolas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DCDCDC"/>
                </a:solidFill>
                <a:highlight>
                  <a:srgbClr val="FFFFFF"/>
                </a:highlight>
                <a:latin typeface="Consolas"/>
              </a:rPr>
              <a:t>CustomerId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(15)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let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DCDCDC"/>
                </a:solidFill>
                <a:highlight>
                  <a:srgbClr val="FFFFFF"/>
                </a:highlight>
                <a:latin typeface="Consolas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DCDCDC"/>
                </a:solidFill>
                <a:highlight>
                  <a:srgbClr val="FFFFFF"/>
                </a:highlight>
                <a:latin typeface="Consolas"/>
              </a:rPr>
              <a:t>OrderId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(15)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let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t </a:t>
            </a:r>
            <a:r>
              <a:rPr lang="en-US" dirty="0">
                <a:solidFill>
                  <a:srgbClr val="DCDCDC"/>
                </a:solidFill>
                <a:highlight>
                  <a:srgbClr val="FFFFFF"/>
                </a:highlight>
                <a:latin typeface="Consolas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DCDCDC"/>
                </a:solidFill>
                <a:highlight>
                  <a:srgbClr val="FFFFFF"/>
                </a:highlight>
                <a:latin typeface="Consolas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// ERROR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Typen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nicht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gleich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kein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Vergleich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51856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Modul 2: </a:t>
            </a:r>
            <a:r>
              <a:rPr lang="de-DE" dirty="0" err="1"/>
              <a:t>Discriminated</a:t>
            </a:r>
            <a:r>
              <a:rPr lang="de-DE" dirty="0"/>
              <a:t> Union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Strukturelle Gleichheit</a:t>
            </a:r>
          </a:p>
          <a:p>
            <a:r>
              <a:rPr lang="de-DE" dirty="0"/>
              <a:t>Wird vom F# Compiler gewährleistet</a:t>
            </a:r>
          </a:p>
        </p:txBody>
      </p:sp>
    </p:spTree>
    <p:extLst>
      <p:ext uri="{BB962C8B-B14F-4D97-AF65-F5344CB8AC3E}">
        <p14:creationId xmlns:p14="http://schemas.microsoft.com/office/powerpoint/2010/main" val="4124146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Modul 2: </a:t>
            </a:r>
            <a:r>
              <a:rPr lang="de-DE" dirty="0" err="1"/>
              <a:t>Discriminated</a:t>
            </a:r>
            <a:r>
              <a:rPr lang="de-DE" dirty="0"/>
              <a:t> Union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Pattern </a:t>
            </a:r>
            <a:r>
              <a:rPr lang="de-DE" dirty="0" err="1"/>
              <a:t>Matching</a:t>
            </a:r>
            <a:r>
              <a:rPr lang="de-DE" dirty="0"/>
              <a:t> und Zerlegung</a:t>
            </a:r>
          </a:p>
          <a:p>
            <a:r>
              <a:rPr lang="de-DE" dirty="0"/>
              <a:t>Stellt auch die einzige Möglichkeit einen Wert zu zerlegen</a:t>
            </a:r>
          </a:p>
          <a:p>
            <a:r>
              <a:rPr lang="de-DE" dirty="0"/>
              <a:t>Alle Fälle müssen berücksichtigt werden, oder einen </a:t>
            </a:r>
            <a:r>
              <a:rPr lang="de-DE" dirty="0" err="1"/>
              <a:t>wildcard</a:t>
            </a:r>
            <a:r>
              <a:rPr lang="de-DE" dirty="0"/>
              <a:t> angeben</a:t>
            </a:r>
          </a:p>
          <a:p>
            <a:r>
              <a:rPr lang="de-DE" dirty="0"/>
              <a:t>Zerlegung erlaubt die Nutzung der Werte in einer Funktion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36106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Modul 2: </a:t>
            </a:r>
            <a:r>
              <a:rPr lang="de-DE" dirty="0" err="1"/>
              <a:t>Discriminated</a:t>
            </a:r>
            <a:r>
              <a:rPr lang="de-DE" dirty="0"/>
              <a:t> Union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Verwendung</a:t>
            </a:r>
          </a:p>
          <a:p>
            <a:r>
              <a:rPr lang="de-DE" dirty="0"/>
              <a:t>Eignen sich sehr gut für die Darstellung von Zustände</a:t>
            </a:r>
          </a:p>
          <a:p>
            <a:r>
              <a:rPr lang="de-DE" dirty="0"/>
              <a:t>Die Übergänge können dann strikt definiert werden</a:t>
            </a:r>
          </a:p>
          <a:p>
            <a:r>
              <a:rPr lang="de-DE" dirty="0"/>
              <a:t>Ausschöpfender Pattern </a:t>
            </a:r>
            <a:r>
              <a:rPr lang="de-DE" dirty="0" err="1"/>
              <a:t>Matching</a:t>
            </a:r>
            <a:r>
              <a:rPr lang="de-DE" dirty="0"/>
              <a:t> bedeutet weniger Fehler: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case</a:t>
            </a:r>
            <a:r>
              <a:rPr lang="de-DE" dirty="0"/>
              <a:t> </a:t>
            </a:r>
            <a:r>
              <a:rPr lang="de-DE" dirty="0" err="1"/>
              <a:t>left</a:t>
            </a:r>
            <a:r>
              <a:rPr lang="de-DE" dirty="0"/>
              <a:t> </a:t>
            </a:r>
            <a:r>
              <a:rPr lang="de-DE" dirty="0" err="1"/>
              <a:t>behind</a:t>
            </a:r>
            <a:r>
              <a:rPr lang="de-DE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384008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Modul 2: Option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Besondere Form des DU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8000"/>
                </a:solidFill>
              </a:rPr>
              <a:t>type</a:t>
            </a:r>
            <a:r>
              <a:rPr lang="en-US" dirty="0"/>
              <a:t> </a:t>
            </a:r>
            <a:r>
              <a:rPr lang="en-US" b="1" dirty="0">
                <a:solidFill>
                  <a:srgbClr val="0000FF"/>
                </a:solidFill>
              </a:rPr>
              <a:t>Option</a:t>
            </a:r>
            <a:r>
              <a:rPr lang="en-US" dirty="0">
                <a:solidFill>
                  <a:srgbClr val="666666"/>
                </a:solidFill>
              </a:rPr>
              <a:t>&lt;</a:t>
            </a:r>
            <a:r>
              <a:rPr lang="en-US" b="1" dirty="0">
                <a:solidFill>
                  <a:srgbClr val="008000"/>
                </a:solidFill>
              </a:rPr>
              <a:t>'</a:t>
            </a:r>
            <a:r>
              <a:rPr lang="en-US" dirty="0"/>
              <a:t>a</a:t>
            </a:r>
            <a:r>
              <a:rPr lang="en-US" dirty="0">
                <a:solidFill>
                  <a:srgbClr val="666666"/>
                </a:solidFill>
              </a:rPr>
              <a:t>&gt;</a:t>
            </a:r>
            <a:r>
              <a:rPr lang="en-US" dirty="0"/>
              <a:t> </a:t>
            </a:r>
            <a:r>
              <a:rPr lang="en-US" dirty="0">
                <a:solidFill>
                  <a:srgbClr val="666666"/>
                </a:solidFill>
              </a:rPr>
              <a:t>=</a:t>
            </a:r>
            <a:r>
              <a:rPr lang="en-US" dirty="0"/>
              <a:t> </a:t>
            </a:r>
            <a:r>
              <a:rPr lang="en-US" i="1" dirty="0">
                <a:solidFill>
                  <a:srgbClr val="408080"/>
                </a:solidFill>
              </a:rPr>
              <a:t>// </a:t>
            </a:r>
            <a:r>
              <a:rPr lang="en-US" i="1" dirty="0" err="1">
                <a:solidFill>
                  <a:srgbClr val="408080"/>
                </a:solidFill>
              </a:rPr>
              <a:t>generisch</a:t>
            </a:r>
            <a:r>
              <a:rPr lang="en-US" i="1" dirty="0">
                <a:solidFill>
                  <a:srgbClr val="408080"/>
                </a:solidFill>
              </a:rPr>
              <a:t> </a:t>
            </a:r>
            <a:r>
              <a:rPr lang="en-US" i="1" dirty="0" err="1">
                <a:solidFill>
                  <a:srgbClr val="408080"/>
                </a:solidFill>
              </a:rPr>
              <a:t>definiert</a:t>
            </a:r>
            <a:endParaRPr lang="en-US" i="1" dirty="0">
              <a:solidFill>
                <a:srgbClr val="40808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666666"/>
                </a:solidFill>
              </a:rPr>
              <a:t>|</a:t>
            </a:r>
            <a:r>
              <a:rPr lang="en-US" dirty="0"/>
              <a:t> </a:t>
            </a:r>
            <a:r>
              <a:rPr lang="en-US" b="1" dirty="0">
                <a:solidFill>
                  <a:srgbClr val="0000FF"/>
                </a:solidFill>
              </a:rPr>
              <a:t>Some</a:t>
            </a:r>
            <a:r>
              <a:rPr lang="en-US" dirty="0"/>
              <a:t> </a:t>
            </a:r>
            <a:r>
              <a:rPr lang="en-US" b="1" dirty="0">
                <a:solidFill>
                  <a:srgbClr val="008000"/>
                </a:solidFill>
              </a:rPr>
              <a:t>of</a:t>
            </a:r>
            <a:r>
              <a:rPr lang="en-US" dirty="0"/>
              <a:t> </a:t>
            </a:r>
            <a:r>
              <a:rPr lang="en-US" b="1" dirty="0">
                <a:solidFill>
                  <a:srgbClr val="008000"/>
                </a:solidFill>
              </a:rPr>
              <a:t>'</a:t>
            </a:r>
            <a:r>
              <a:rPr lang="en-US" dirty="0"/>
              <a:t>a </a:t>
            </a:r>
            <a:r>
              <a:rPr lang="en-US" i="1" dirty="0">
                <a:solidFill>
                  <a:srgbClr val="408080"/>
                </a:solidFill>
              </a:rPr>
              <a:t>// </a:t>
            </a:r>
            <a:r>
              <a:rPr lang="en-US" i="1" dirty="0" err="1">
                <a:solidFill>
                  <a:srgbClr val="408080"/>
                </a:solidFill>
              </a:rPr>
              <a:t>gültiger</a:t>
            </a:r>
            <a:r>
              <a:rPr lang="en-US" i="1" dirty="0">
                <a:solidFill>
                  <a:srgbClr val="408080"/>
                </a:solidFill>
              </a:rPr>
              <a:t> Wert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666666"/>
                </a:solidFill>
              </a:rPr>
              <a:t>|</a:t>
            </a:r>
            <a:r>
              <a:rPr lang="en-US" dirty="0"/>
              <a:t> </a:t>
            </a:r>
            <a:r>
              <a:rPr lang="en-US" b="1" dirty="0">
                <a:solidFill>
                  <a:srgbClr val="0000FF"/>
                </a:solidFill>
              </a:rPr>
              <a:t>None</a:t>
            </a:r>
            <a:r>
              <a:rPr lang="en-US" dirty="0"/>
              <a:t> </a:t>
            </a:r>
            <a:r>
              <a:rPr lang="en-US" i="1" dirty="0">
                <a:solidFill>
                  <a:srgbClr val="408080"/>
                </a:solidFill>
              </a:rPr>
              <a:t>// </a:t>
            </a:r>
            <a:r>
              <a:rPr lang="en-US" i="1" dirty="0" err="1">
                <a:solidFill>
                  <a:srgbClr val="408080"/>
                </a:solidFill>
              </a:rPr>
              <a:t>fehlender</a:t>
            </a:r>
            <a:r>
              <a:rPr lang="en-US" i="1" dirty="0">
                <a:solidFill>
                  <a:srgbClr val="408080"/>
                </a:solidFill>
              </a:rPr>
              <a:t> Wert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81992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Modul 2: Option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Kontruktion</a:t>
            </a:r>
            <a:r>
              <a:rPr lang="de-DE" dirty="0"/>
              <a:t>, Zerlegung und Pattern </a:t>
            </a:r>
            <a:r>
              <a:rPr lang="de-DE" dirty="0" err="1"/>
              <a:t>Matching</a:t>
            </a:r>
            <a:r>
              <a:rPr lang="de-DE" dirty="0"/>
              <a:t> sind wie bei einem DU</a:t>
            </a:r>
          </a:p>
          <a:p>
            <a:r>
              <a:rPr lang="de-DE" dirty="0"/>
              <a:t>Anders als </a:t>
            </a:r>
            <a:r>
              <a:rPr lang="de-DE" dirty="0" err="1"/>
              <a:t>nullable</a:t>
            </a:r>
            <a:r>
              <a:rPr lang="de-DE" dirty="0"/>
              <a:t>, kann auch mit Reference Werten arbeiten</a:t>
            </a:r>
          </a:p>
          <a:p>
            <a:r>
              <a:rPr lang="de-DE" dirty="0"/>
              <a:t>Zugriffe auf nicht-vorhandene Werte sind </a:t>
            </a:r>
            <a:r>
              <a:rPr lang="de-DE" dirty="0" err="1"/>
              <a:t>compile</a:t>
            </a:r>
            <a:r>
              <a:rPr lang="de-DE" dirty="0"/>
              <a:t>-time Fehler (design-time)</a:t>
            </a:r>
          </a:p>
          <a:p>
            <a:r>
              <a:rPr lang="de-DE" dirty="0"/>
              <a:t>F# bietet umfangreiche Unterstützung im Module Option</a:t>
            </a:r>
          </a:p>
          <a:p>
            <a:pPr marL="0" indent="0">
              <a:buNone/>
            </a:pPr>
            <a:endParaRPr lang="en-US" i="1" dirty="0">
              <a:solidFill>
                <a:srgbClr val="40808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69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Modul 2: Option </a:t>
            </a:r>
            <a:r>
              <a:rPr lang="de-DE" dirty="0" err="1"/>
              <a:t>vs</a:t>
            </a:r>
            <a:r>
              <a:rPr lang="de-DE" dirty="0"/>
              <a:t> Null - Type </a:t>
            </a:r>
            <a:r>
              <a:rPr lang="de-DE" dirty="0" err="1"/>
              <a:t>Safety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s2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null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len2 = s2.Length; </a:t>
            </a:r>
          </a:p>
          <a:p>
            <a:pPr marL="0" indent="0">
              <a:buNone/>
            </a:pP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// WIR wissen dass s2 null ist, der Compiler nicht</a:t>
            </a:r>
            <a:endParaRPr lang="en-US" dirty="0">
              <a:highlight>
                <a:srgbClr val="FFFFFF"/>
              </a:highlight>
            </a:endParaRP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84138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Funktionale Erscheinungen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 err="1"/>
              <a:t>JQuery</a:t>
            </a:r>
            <a:r>
              <a:rPr lang="de-DE" dirty="0"/>
              <a:t> Callback Funktionen</a:t>
            </a:r>
          </a:p>
          <a:p>
            <a:pPr marL="0" indent="0">
              <a:buNone/>
            </a:pPr>
            <a:r>
              <a:rPr lang="de-DE" dirty="0"/>
              <a:t>C# ab 3.5: Funktionale Elemente und DSLs</a:t>
            </a:r>
          </a:p>
          <a:p>
            <a:pPr marL="0" indent="0">
              <a:buNone/>
            </a:pPr>
            <a:r>
              <a:rPr lang="de-DE" dirty="0" err="1"/>
              <a:t>Func</a:t>
            </a:r>
            <a:r>
              <a:rPr lang="de-DE" dirty="0"/>
              <a:t>&lt;&gt; als Parameter (HOF)  </a:t>
            </a:r>
          </a:p>
          <a:p>
            <a:pPr marL="0" indent="0">
              <a:buNone/>
            </a:pPr>
            <a:r>
              <a:rPr lang="de-DE" dirty="0" err="1"/>
              <a:t>Immutability</a:t>
            </a:r>
            <a:r>
              <a:rPr lang="de-DE" dirty="0"/>
              <a:t> bevorzugen (Default in FP)</a:t>
            </a:r>
          </a:p>
          <a:p>
            <a:pPr marL="0" indent="0">
              <a:buNone/>
            </a:pPr>
            <a:r>
              <a:rPr lang="de-DE" dirty="0"/>
              <a:t>Erfolge: WhatsApp, Jane Street, jet.com</a:t>
            </a:r>
          </a:p>
          <a:p>
            <a:pPr marL="0" indent="0">
              <a:buNone/>
            </a:pPr>
            <a:r>
              <a:rPr lang="de-DE" dirty="0"/>
              <a:t>Möglicher Grund: OO Unzulänglichkeiten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521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Modul 2: Option </a:t>
            </a:r>
            <a:r>
              <a:rPr lang="de-DE" dirty="0" err="1"/>
              <a:t>vs</a:t>
            </a:r>
            <a:r>
              <a:rPr lang="de-DE" dirty="0"/>
              <a:t> Null - Type </a:t>
            </a:r>
            <a:r>
              <a:rPr lang="de-DE" dirty="0" err="1"/>
              <a:t>Safety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let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 </a:t>
            </a:r>
            <a:r>
              <a:rPr lang="en-US" dirty="0">
                <a:solidFill>
                  <a:srgbClr val="DCDCDC"/>
                </a:solidFill>
                <a:highlight>
                  <a:srgbClr val="FFFFFF"/>
                </a:highlight>
                <a:latin typeface="Consolas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"string"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let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length </a:t>
            </a:r>
            <a:r>
              <a:rPr lang="en-US" dirty="0">
                <a:solidFill>
                  <a:srgbClr val="DCDCDC"/>
                </a:solidFill>
                <a:highlight>
                  <a:srgbClr val="FFFFFF"/>
                </a:highlight>
                <a:latin typeface="Consolas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s.Length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let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s' </a:t>
            </a:r>
            <a:r>
              <a:rPr lang="en-US" dirty="0">
                <a:solidFill>
                  <a:srgbClr val="DCDCDC"/>
                </a:solidFill>
                <a:highlight>
                  <a:srgbClr val="FFFFFF"/>
                </a:highlight>
                <a:latin typeface="Consolas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4EC9B0"/>
                </a:solidFill>
                <a:highlight>
                  <a:srgbClr val="FFFFFF"/>
                </a:highlight>
                <a:latin typeface="Consolas"/>
              </a:rPr>
              <a:t>Option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dirty="0">
                <a:solidFill>
                  <a:srgbClr val="4EC9B0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&gt;.</a:t>
            </a:r>
            <a:r>
              <a:rPr lang="en-US" dirty="0">
                <a:solidFill>
                  <a:srgbClr val="DCDCDC"/>
                </a:solidFill>
                <a:highlight>
                  <a:srgbClr val="FFFFFF"/>
                </a:highlight>
                <a:latin typeface="Consolas"/>
              </a:rPr>
              <a:t>None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let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length' </a:t>
            </a:r>
            <a:r>
              <a:rPr lang="en-US" dirty="0">
                <a:solidFill>
                  <a:srgbClr val="DCDCDC"/>
                </a:solidFill>
                <a:highlight>
                  <a:srgbClr val="FFFFFF"/>
                </a:highlight>
                <a:latin typeface="Consolas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s'.Length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// ERROR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5667077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Modul 2: Option Modul Funktionen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F# bietet einige Funktion im Module Option</a:t>
            </a:r>
          </a:p>
          <a:p>
            <a:r>
              <a:rPr lang="de-DE" dirty="0"/>
              <a:t>Haben das </a:t>
            </a:r>
            <a:r>
              <a:rPr lang="de-DE" dirty="0" err="1"/>
              <a:t>pattern</a:t>
            </a:r>
            <a:r>
              <a:rPr lang="de-DE" dirty="0"/>
              <a:t> </a:t>
            </a:r>
            <a:r>
              <a:rPr lang="de-DE" dirty="0" err="1"/>
              <a:t>matching</a:t>
            </a:r>
            <a:r>
              <a:rPr lang="de-DE" dirty="0"/>
              <a:t> eingebaut</a:t>
            </a:r>
          </a:p>
          <a:p>
            <a:r>
              <a:rPr lang="de-DE" dirty="0"/>
              <a:t>bind</a:t>
            </a:r>
          </a:p>
          <a:p>
            <a:r>
              <a:rPr lang="de-DE" dirty="0" err="1"/>
              <a:t>map</a:t>
            </a:r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31058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de-DE" dirty="0"/>
              <a:t>Ideen aus der FP Welt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Typ &lt;&gt; Klasse: Datenstruktur vs. Verhalten</a:t>
            </a:r>
          </a:p>
          <a:p>
            <a:r>
              <a:rPr lang="de-DE" dirty="0"/>
              <a:t>Datenstruktur beinhalten nur Daten</a:t>
            </a:r>
          </a:p>
          <a:p>
            <a:r>
              <a:rPr lang="de-DE" dirty="0"/>
              <a:t>Funktionen dienen der Transformation</a:t>
            </a:r>
          </a:p>
          <a:p>
            <a:r>
              <a:rPr lang="de-DE" dirty="0"/>
              <a:t>Komposition: light-</a:t>
            </a:r>
            <a:r>
              <a:rPr lang="de-DE" dirty="0" err="1"/>
              <a:t>weight</a:t>
            </a:r>
            <a:r>
              <a:rPr lang="de-DE" dirty="0"/>
              <a:t> </a:t>
            </a:r>
            <a:r>
              <a:rPr lang="de-DE" dirty="0" err="1"/>
              <a:t>types</a:t>
            </a:r>
            <a:r>
              <a:rPr lang="de-DE" dirty="0"/>
              <a:t>, verbinden zu neuen </a:t>
            </a:r>
            <a:r>
              <a:rPr lang="de-DE" dirty="0" err="1"/>
              <a:t>composite</a:t>
            </a:r>
            <a:r>
              <a:rPr lang="de-DE" dirty="0"/>
              <a:t> </a:t>
            </a:r>
            <a:r>
              <a:rPr lang="de-DE" dirty="0" err="1"/>
              <a:t>types</a:t>
            </a:r>
            <a:r>
              <a:rPr lang="de-DE" dirty="0"/>
              <a:t>. Keine Vererbung</a:t>
            </a:r>
          </a:p>
          <a:p>
            <a:pPr marL="0" indent="0">
              <a:buNone/>
            </a:pPr>
            <a:r>
              <a:rPr lang="de-DE" dirty="0"/>
              <a:t>Übrigens F# ist eine .net Sprache: Alles was in C# (IL) möglich ist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4289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de-DE" dirty="0"/>
              <a:t>Ideen aus der FP Welt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Funktionen sind auch nur Typen, können als Input, als Output verwendet werden</a:t>
            </a:r>
          </a:p>
          <a:p>
            <a:r>
              <a:rPr lang="de-DE" dirty="0"/>
              <a:t>Funktion ist keine Anweisung</a:t>
            </a:r>
          </a:p>
          <a:p>
            <a:r>
              <a:rPr lang="de-DE" dirty="0"/>
              <a:t>Können als Parameter verwendet werden</a:t>
            </a:r>
          </a:p>
          <a:p>
            <a:r>
              <a:rPr lang="de-DE" dirty="0"/>
              <a:t>Können als Ergebnis einer Funktion zurückgegeben werden</a:t>
            </a:r>
          </a:p>
          <a:p>
            <a:r>
              <a:rPr lang="de-DE" dirty="0"/>
              <a:t>Können zu Listen zusammen gefasst werden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40518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de-DE" dirty="0"/>
              <a:t>Ideen aus der FP Welt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de-DE" dirty="0" err="1"/>
              <a:t>Mutability</a:t>
            </a:r>
            <a:endParaRPr lang="de-DE" dirty="0"/>
          </a:p>
          <a:p>
            <a:r>
              <a:rPr lang="de-DE" dirty="0"/>
              <a:t>Keine Variablen (Slot im Speicher wo ich etwas pushen und poppen kann). </a:t>
            </a:r>
          </a:p>
          <a:p>
            <a:r>
              <a:rPr lang="de-DE" dirty="0"/>
              <a:t>Nur Ausdrücke: Einmal zugewiesen, bleibt der Wert</a:t>
            </a:r>
          </a:p>
          <a:p>
            <a:r>
              <a:rPr lang="de-DE" dirty="0"/>
              <a:t>Die Frage „Wann hat sich der Wert geändert?“ stellt sich gar nicht mehr, der Wert kann nur zugewiesen werden</a:t>
            </a:r>
          </a:p>
          <a:p>
            <a:r>
              <a:rPr lang="de-DE" dirty="0"/>
              <a:t>Multi-Core </a:t>
            </a:r>
            <a:r>
              <a:rPr lang="de-DE" dirty="0" err="1"/>
              <a:t>ready</a:t>
            </a:r>
            <a:r>
              <a:rPr lang="de-DE" dirty="0"/>
              <a:t>: Kein </a:t>
            </a:r>
            <a:r>
              <a:rPr lang="de-DE" dirty="0" err="1"/>
              <a:t>Mutex</a:t>
            </a:r>
            <a:r>
              <a:rPr lang="de-DE" dirty="0"/>
              <a:t>, Semaphore, Monitor!</a:t>
            </a:r>
          </a:p>
          <a:p>
            <a:r>
              <a:rPr lang="de-DE" dirty="0"/>
              <a:t>State muss neugedacht werden</a:t>
            </a:r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45584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3706</Words>
  <Application>Microsoft Office PowerPoint</Application>
  <PresentationFormat>Bildschirmpräsentation (4:3)</PresentationFormat>
  <Paragraphs>580</Paragraphs>
  <Slides>61</Slides>
  <Notes>59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61</vt:i4>
      </vt:variant>
    </vt:vector>
  </HeadingPairs>
  <TitlesOfParts>
    <vt:vector size="65" baseType="lpstr">
      <vt:lpstr>Arial</vt:lpstr>
      <vt:lpstr>Calibri</vt:lpstr>
      <vt:lpstr>Consolas</vt:lpstr>
      <vt:lpstr>Office Theme</vt:lpstr>
      <vt:lpstr>F# Das Typsystem</vt:lpstr>
      <vt:lpstr>Wo komme ich her</vt:lpstr>
      <vt:lpstr>Funktional ist kein Trend</vt:lpstr>
      <vt:lpstr>Funktional ist alt</vt:lpstr>
      <vt:lpstr>Funktional ist alt</vt:lpstr>
      <vt:lpstr>Funktionale Erscheinungen</vt:lpstr>
      <vt:lpstr>Ideen aus der FP Welt</vt:lpstr>
      <vt:lpstr>Ideen aus der FP Welt</vt:lpstr>
      <vt:lpstr>Ideen aus der FP Welt</vt:lpstr>
      <vt:lpstr>Warum F#?</vt:lpstr>
      <vt:lpstr>Statisch vs dynamisch</vt:lpstr>
      <vt:lpstr>Wofür ist ein (statischer) Typ gut?</vt:lpstr>
      <vt:lpstr>Wofür ist ein (statischer) Typ gut?</vt:lpstr>
      <vt:lpstr>Funktionale Daten</vt:lpstr>
      <vt:lpstr>Structural Equality / Comparison</vt:lpstr>
      <vt:lpstr>Structural Equality / Comparison</vt:lpstr>
      <vt:lpstr>Fokus für Heute?</vt:lpstr>
      <vt:lpstr>F#: Voraussetzungen</vt:lpstr>
      <vt:lpstr>F#: Syntax</vt:lpstr>
      <vt:lpstr>F#: Laufen lassen</vt:lpstr>
      <vt:lpstr>F#: REPL</vt:lpstr>
      <vt:lpstr>F#: REPL</vt:lpstr>
      <vt:lpstr>Modul 1</vt:lpstr>
      <vt:lpstr>Modul 1: Kommentare</vt:lpstr>
      <vt:lpstr>Modul 1: Ausdrücke</vt:lpstr>
      <vt:lpstr>Modul 1: Funktion</vt:lpstr>
      <vt:lpstr>Modul 1: Funktion</vt:lpstr>
      <vt:lpstr>Modul 1: Funktion</vt:lpstr>
      <vt:lpstr>Modul 1: Script</vt:lpstr>
      <vt:lpstr>Modul 1: Script</vt:lpstr>
      <vt:lpstr>Modul 1: Verketten</vt:lpstr>
      <vt:lpstr>Modul 1: F# ist streng!</vt:lpstr>
      <vt:lpstr>Modul 1: F# ist streng!</vt:lpstr>
      <vt:lpstr>Modul 1: Pattern Matching</vt:lpstr>
      <vt:lpstr>Modul 1: Pattern Matching</vt:lpstr>
      <vt:lpstr>Modul 1: List</vt:lpstr>
      <vt:lpstr>Modul 1: List</vt:lpstr>
      <vt:lpstr>Pause!</vt:lpstr>
      <vt:lpstr>Datentypen</vt:lpstr>
      <vt:lpstr>Modul 2: Tuple - Definition</vt:lpstr>
      <vt:lpstr>Modul 2: Tuple</vt:lpstr>
      <vt:lpstr>Modul 2: Tuple</vt:lpstr>
      <vt:lpstr>Modul 2: Tuple</vt:lpstr>
      <vt:lpstr>Modul 2: Tuple</vt:lpstr>
      <vt:lpstr>Modul 2: Tuple - Verwendung</vt:lpstr>
      <vt:lpstr>Modul 2: Record - Definition</vt:lpstr>
      <vt:lpstr>Modul 2: Record </vt:lpstr>
      <vt:lpstr>Modul 2: Record </vt:lpstr>
      <vt:lpstr>Modul 2: Record </vt:lpstr>
      <vt:lpstr>Modul 2: Record </vt:lpstr>
      <vt:lpstr>Modul 2: Discriminated Union</vt:lpstr>
      <vt:lpstr>Modul 2: Discriminated Union</vt:lpstr>
      <vt:lpstr>Modul 2: DU - Single Case</vt:lpstr>
      <vt:lpstr>Modul 2: Discriminated Union</vt:lpstr>
      <vt:lpstr>Modul 2: Discriminated Union</vt:lpstr>
      <vt:lpstr>Modul 2: Discriminated Union</vt:lpstr>
      <vt:lpstr>Modul 2: Option</vt:lpstr>
      <vt:lpstr>Modul 2: Option</vt:lpstr>
      <vt:lpstr>Modul 2: Option vs Null - Type Safety</vt:lpstr>
      <vt:lpstr>Modul 2: Option vs Null - Type Safety</vt:lpstr>
      <vt:lpstr>Modul 2: Option Modul Funktionen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Nasser Brake</dc:creator>
  <cp:lastModifiedBy>Brake, Nasser</cp:lastModifiedBy>
  <cp:revision>371</cp:revision>
  <dcterms:created xsi:type="dcterms:W3CDTF">2015-10-28T14:00:25Z</dcterms:created>
  <dcterms:modified xsi:type="dcterms:W3CDTF">2017-03-15T18:42:21Z</dcterms:modified>
</cp:coreProperties>
</file>