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88" r:id="rId4"/>
    <p:sldId id="290" r:id="rId5"/>
    <p:sldId id="289" r:id="rId6"/>
    <p:sldId id="275" r:id="rId7"/>
    <p:sldId id="291" r:id="rId8"/>
    <p:sldId id="259" r:id="rId9"/>
    <p:sldId id="292" r:id="rId10"/>
    <p:sldId id="287" r:id="rId11"/>
    <p:sldId id="295" r:id="rId12"/>
    <p:sldId id="260" r:id="rId13"/>
    <p:sldId id="293" r:id="rId14"/>
    <p:sldId id="263" r:id="rId15"/>
    <p:sldId id="267" r:id="rId16"/>
    <p:sldId id="268" r:id="rId17"/>
    <p:sldId id="298" r:id="rId18"/>
    <p:sldId id="301" r:id="rId19"/>
    <p:sldId id="297" r:id="rId20"/>
    <p:sldId id="299" r:id="rId21"/>
    <p:sldId id="300" r:id="rId22"/>
    <p:sldId id="312" r:id="rId23"/>
    <p:sldId id="302" r:id="rId24"/>
    <p:sldId id="318" r:id="rId25"/>
    <p:sldId id="303" r:id="rId26"/>
    <p:sldId id="305" r:id="rId27"/>
    <p:sldId id="333" r:id="rId28"/>
    <p:sldId id="334" r:id="rId29"/>
    <p:sldId id="306" r:id="rId30"/>
    <p:sldId id="315" r:id="rId31"/>
    <p:sldId id="309" r:id="rId32"/>
    <p:sldId id="307" r:id="rId33"/>
    <p:sldId id="310" r:id="rId34"/>
    <p:sldId id="313" r:id="rId35"/>
    <p:sldId id="314" r:id="rId36"/>
    <p:sldId id="335" r:id="rId37"/>
    <p:sldId id="316" r:id="rId38"/>
    <p:sldId id="317" r:id="rId39"/>
    <p:sldId id="265" r:id="rId40"/>
    <p:sldId id="320" r:id="rId41"/>
    <p:sldId id="321" r:id="rId42"/>
    <p:sldId id="336" r:id="rId43"/>
    <p:sldId id="322" r:id="rId44"/>
    <p:sldId id="319" r:id="rId45"/>
    <p:sldId id="270" r:id="rId46"/>
    <p:sldId id="324" r:id="rId47"/>
    <p:sldId id="327" r:id="rId48"/>
    <p:sldId id="325" r:id="rId49"/>
    <p:sldId id="326" r:id="rId50"/>
    <p:sldId id="276" r:id="rId51"/>
    <p:sldId id="328" r:id="rId52"/>
    <p:sldId id="278" r:id="rId53"/>
    <p:sldId id="329" r:id="rId54"/>
    <p:sldId id="331" r:id="rId55"/>
    <p:sldId id="330" r:id="rId56"/>
    <p:sldId id="280" r:id="rId57"/>
    <p:sldId id="332" r:id="rId58"/>
    <p:sldId id="281" r:id="rId59"/>
    <p:sldId id="283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390" autoAdjust="0"/>
  </p:normalViewPr>
  <p:slideViewPr>
    <p:cSldViewPr>
      <p:cViewPr varScale="1">
        <p:scale>
          <a:sx n="85" d="100"/>
          <a:sy n="85" d="100"/>
        </p:scale>
        <p:origin x="398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3A242-7230-4070-B2AF-A33EB304C08D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5FDF9-2A53-4261-A0AF-3B6A9698D3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2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ct.cc/englisch-deutsch/misappropriation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</a:p>
          <a:p>
            <a:r>
              <a:rPr lang="de-DE" dirty="0" err="1"/>
              <a:t>Karlkim</a:t>
            </a:r>
            <a:r>
              <a:rPr lang="de-DE" dirty="0"/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Suwanmonkol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(@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kimsk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for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FsReveal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9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MUSS besser sein! </a:t>
            </a:r>
            <a:r>
              <a:rPr lang="de-DE" dirty="0" err="1"/>
              <a:t>Caveat</a:t>
            </a:r>
            <a:r>
              <a:rPr lang="de-DE" dirty="0"/>
              <a:t>: Es gibt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portfolios</a:t>
            </a:r>
            <a:r>
              <a:rPr lang="de-DE" dirty="0"/>
              <a:t> auch!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9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Annotation: entweder tut der Programmierer dies oder,</a:t>
            </a:r>
            <a:r>
              <a:rPr lang="de-DE" baseline="0" dirty="0"/>
              <a:t> im Falle von F#, das Type </a:t>
            </a:r>
            <a:r>
              <a:rPr lang="de-DE" baseline="0" dirty="0" err="1"/>
              <a:t>inference</a:t>
            </a:r>
            <a:endParaRPr lang="de-D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69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Ist am besten erkennbar wenn man die Möglichkeiten einer schwachen Typisierung betrachtet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Copyright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Karlkim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Suwanmongkol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(@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kimsk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| Twitter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Typisierung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schützt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selbst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69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Types</a:t>
            </a:r>
            <a:r>
              <a:rPr lang="de-DE" dirty="0"/>
              <a:t> werden immer aus kleineren Einheiten zusammen erstellt, die kleinsten sind die Primitives der</a:t>
            </a:r>
            <a:r>
              <a:rPr lang="de-DE" baseline="0" dirty="0"/>
              <a:t> Sprache.</a:t>
            </a:r>
            <a:endParaRPr lang="de-DE" dirty="0"/>
          </a:p>
          <a:p>
            <a:r>
              <a:rPr lang="de-DE" dirty="0"/>
              <a:t>Dies bedingt dass ich sowohl aus einfachen Einheiten einen komplexeren Typ</a:t>
            </a:r>
            <a:r>
              <a:rPr lang="de-DE" baseline="0" dirty="0"/>
              <a:t> erstellen kann, </a:t>
            </a:r>
          </a:p>
          <a:p>
            <a:r>
              <a:rPr lang="de-DE" baseline="0" dirty="0"/>
              <a:t>oder aus einem komplexeren die konstituierende einfachere Typen „heraus“ holen kann</a:t>
            </a:r>
          </a:p>
          <a:p>
            <a:endParaRPr lang="de-DE" baseline="0" dirty="0"/>
          </a:p>
          <a:p>
            <a:r>
              <a:rPr lang="de-DE" baseline="0" dirty="0"/>
              <a:t>WICHTIG</a:t>
            </a:r>
          </a:p>
          <a:p>
            <a:r>
              <a:rPr lang="de-DE" baseline="0" dirty="0"/>
              <a:t>Unterschied zu OO:</a:t>
            </a:r>
          </a:p>
          <a:p>
            <a:r>
              <a:rPr lang="de-DE" baseline="0" dirty="0"/>
              <a:t>In OO kann ich eine Klasse erst „Leer“ erstellen, dann nach und nach Properties zuweisen/ändern.</a:t>
            </a:r>
          </a:p>
          <a:p>
            <a:r>
              <a:rPr lang="de-DE" baseline="0" dirty="0"/>
              <a:t>In FP nicht.  </a:t>
            </a:r>
            <a:r>
              <a:rPr lang="de-DE" baseline="0" dirty="0" err="1"/>
              <a:t>Immutability</a:t>
            </a:r>
            <a:r>
              <a:rPr lang="de-DE" baseline="0" dirty="0"/>
              <a:t> heißt einmal erstellt, unveränderbar. Alle Daten müssen bei der Erstellung verfügbar sein</a:t>
            </a:r>
          </a:p>
          <a:p>
            <a:r>
              <a:rPr lang="de-DE" baseline="0" dirty="0"/>
              <a:t>Ich kann aber klonen und dabei Änderungen vornehmen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29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Zwei im</a:t>
            </a:r>
            <a:r>
              <a:rPr lang="de-DE" baseline="0" dirty="0"/>
              <a:t> Sinne des Domains gleichwertige Instanzen „Kunde 123“ sind nicht identisch.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2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ist möglich das generierte</a:t>
            </a:r>
            <a:r>
              <a:rPr lang="de-DE" baseline="0" dirty="0"/>
              <a:t> Code in einem Decompiler zu sehen, nur die PDB Datei entfernen damit das IL Code als C# dekompiliert wird, manche </a:t>
            </a:r>
            <a:r>
              <a:rPr lang="de-DE" baseline="0" dirty="0" err="1"/>
              <a:t>decompiler</a:t>
            </a:r>
            <a:r>
              <a:rPr lang="de-DE" baseline="0" dirty="0"/>
              <a:t> sind schlau und nehmen die Info aus der PDB heraus.  </a:t>
            </a:r>
          </a:p>
          <a:p>
            <a:r>
              <a:rPr lang="de-DE" baseline="0" dirty="0"/>
              <a:t>Dann sieht man was der Compiler alles erzeugt.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46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Eventuell</a:t>
            </a:r>
            <a:r>
              <a:rPr lang="de-DE" baseline="0" dirty="0"/>
              <a:t> noch zusammenfassen – was sind die Vorteile? Nicht unbedingt hier, sondern als </a:t>
            </a:r>
            <a:r>
              <a:rPr lang="de-DE" baseline="0" dirty="0" err="1"/>
              <a:t>Zusammenfasung</a:t>
            </a:r>
            <a:r>
              <a:rPr lang="de-DE" baseline="0" dirty="0"/>
              <a:t> am Ende?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87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wichtigsten Keywords</a:t>
            </a:r>
          </a:p>
          <a:p>
            <a:r>
              <a:rPr lang="de-DE" dirty="0"/>
              <a:t>Mit</a:t>
            </a:r>
            <a:r>
              <a:rPr lang="de-DE" baseline="0" dirty="0"/>
              <a:t> </a:t>
            </a:r>
            <a:r>
              <a:rPr lang="de-DE" baseline="0" dirty="0" err="1"/>
              <a:t>let</a:t>
            </a:r>
            <a:r>
              <a:rPr lang="de-DE" baseline="0" dirty="0"/>
              <a:t> wird ein Ausdruck gesetzt</a:t>
            </a:r>
          </a:p>
          <a:p>
            <a:r>
              <a:rPr lang="de-DE" baseline="0" dirty="0"/>
              <a:t>Mit type wird ein Typ deklariert</a:t>
            </a:r>
          </a:p>
          <a:p>
            <a:r>
              <a:rPr lang="de-DE" baseline="0" dirty="0"/>
              <a:t>Mit open werden </a:t>
            </a:r>
            <a:r>
              <a:rPr lang="de-DE" baseline="0" dirty="0" err="1"/>
              <a:t>namespaces</a:t>
            </a:r>
            <a:r>
              <a:rPr lang="de-DE" baseline="0" dirty="0"/>
              <a:t> referenziert</a:t>
            </a:r>
          </a:p>
          <a:p>
            <a:endParaRPr lang="en-US" dirty="0"/>
          </a:p>
          <a:p>
            <a:r>
              <a:rPr lang="en-US" dirty="0" err="1"/>
              <a:t>Einrückung</a:t>
            </a:r>
            <a:r>
              <a:rPr lang="en-US" baseline="0" dirty="0"/>
              <a:t> so </a:t>
            </a:r>
            <a:r>
              <a:rPr lang="en-US" baseline="0" dirty="0" err="1"/>
              <a:t>verwenden</a:t>
            </a:r>
            <a:r>
              <a:rPr lang="en-US" baseline="0" dirty="0"/>
              <a:t> </a:t>
            </a:r>
            <a:r>
              <a:rPr lang="en-US" baseline="0" dirty="0" err="1"/>
              <a:t>wie</a:t>
            </a:r>
            <a:r>
              <a:rPr lang="en-US" baseline="0" dirty="0"/>
              <a:t>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109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Möglichkeit</a:t>
            </a:r>
            <a:r>
              <a:rPr lang="en-US" dirty="0"/>
              <a:t> warden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gesondert</a:t>
            </a:r>
            <a:r>
              <a:rPr lang="en-US" baseline="0" dirty="0"/>
              <a:t> </a:t>
            </a:r>
            <a:r>
              <a:rPr lang="en-US" baseline="0" dirty="0" err="1"/>
              <a:t>behandeln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045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Viele Sprachen haben diese Möglichkeit</a:t>
            </a:r>
          </a:p>
          <a:p>
            <a:endParaRPr lang="de-DE" dirty="0"/>
          </a:p>
          <a:p>
            <a:r>
              <a:rPr lang="de-DE" dirty="0"/>
              <a:t>Es sind drei Funktionen!</a:t>
            </a:r>
          </a:p>
          <a:p>
            <a:endParaRPr lang="de-DE" dirty="0"/>
          </a:p>
          <a:p>
            <a:r>
              <a:rPr lang="de-DE" dirty="0"/>
              <a:t>READ: Liest die Eingabe und parst diese in einer</a:t>
            </a:r>
            <a:r>
              <a:rPr lang="de-DE" baseline="0" dirty="0"/>
              <a:t> Datenstruktur im Speicher.  </a:t>
            </a:r>
          </a:p>
          <a:p>
            <a:r>
              <a:rPr lang="de-DE" baseline="0" dirty="0"/>
              <a:t>EVAL: Der Ausdruck aus READ wird jetzt als Aufruf materialisiert. Wenn ich einen benannten Ausdruck definiere steht dieser unter dem Namen zur Verfügung.</a:t>
            </a:r>
          </a:p>
          <a:p>
            <a:r>
              <a:rPr lang="de-DE" baseline="0" dirty="0"/>
              <a:t>PRINT: Ausgabe des eben evaluierten Wertes.</a:t>
            </a:r>
          </a:p>
          <a:p>
            <a:endParaRPr lang="de-DE" baseline="0" dirty="0"/>
          </a:p>
          <a:p>
            <a:r>
              <a:rPr lang="de-DE" baseline="0" dirty="0"/>
              <a:t>Im Interaktiven Fenster kann man gut Funktionen aufrufen und testen.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1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Kein Hipster, nicht metrosexual!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902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521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1, Übung Kommentare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415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1, Übung Kommentare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649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1, Übung Ausdrücke</a:t>
            </a:r>
          </a:p>
          <a:p>
            <a:endParaRPr lang="de-DE" dirty="0"/>
          </a:p>
          <a:p>
            <a:r>
              <a:rPr lang="de-DE" dirty="0" err="1"/>
              <a:t>Complier</a:t>
            </a:r>
            <a:r>
              <a:rPr lang="de-DE" dirty="0"/>
              <a:t> Ermittlung erfolgt so weit dies möglich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82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1, Übung Eine Funktion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1, Übung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add1 : x:int -&gt;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/>
              <a:t>Signatur trennt einzelne Parameter und Ergebnis durch -&gt;</a:t>
            </a:r>
          </a:p>
          <a:p>
            <a:pPr marL="0" indent="0">
              <a:buNone/>
            </a:pPr>
            <a:r>
              <a:rPr lang="de-DE" dirty="0"/>
              <a:t>Name und Typ sind durch : getrennt</a:t>
            </a:r>
          </a:p>
          <a:p>
            <a:pPr marL="0" indent="0">
              <a:buNone/>
            </a:pPr>
            <a:r>
              <a:rPr lang="de-DE" dirty="0"/>
              <a:t>Klammer definieren zusammen hängende Werte/Funktionen</a:t>
            </a:r>
          </a:p>
          <a:p>
            <a:endParaRPr lang="de-DE" dirty="0"/>
          </a:p>
          <a:p>
            <a:r>
              <a:rPr lang="de-DE" dirty="0"/>
              <a:t>Wiederholen:</a:t>
            </a:r>
            <a:r>
              <a:rPr lang="de-DE" baseline="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Keine Begrenzung durch Klammern / Begin und 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Kein Return, der letzte Wert wird zurück gegeben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366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752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/>
              <a:t>Nur sind diese </a:t>
            </a:r>
            <a:r>
              <a:rPr lang="de-DE" baseline="0"/>
              <a:t>Lambdas benannt!</a:t>
            </a: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9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1, Übung Script</a:t>
            </a:r>
            <a:r>
              <a:rPr lang="de-DE" baseline="0" dirty="0"/>
              <a:t> und REPL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Modul 1, Übung Script und FSI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FSI kann in einem </a:t>
            </a:r>
            <a:r>
              <a:rPr lang="de-DE" baseline="0" dirty="0" err="1"/>
              <a:t>cmd</a:t>
            </a:r>
            <a:r>
              <a:rPr lang="de-DE" baseline="0" dirty="0"/>
              <a:t> angegeben werden. Voraussetzung ist dass </a:t>
            </a:r>
            <a:r>
              <a:rPr lang="de-DE" baseline="0" dirty="0" err="1"/>
              <a:t>fsi</a:t>
            </a:r>
            <a:r>
              <a:rPr lang="de-DE" baseline="0" dirty="0"/>
              <a:t> im PATH ist.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968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1, Übung Script</a:t>
            </a:r>
            <a:r>
              <a:rPr lang="de-DE" baseline="0" dirty="0"/>
              <a:t> und REPL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Modul 1, Übung Script und FSI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FSI kann in einem </a:t>
            </a:r>
            <a:r>
              <a:rPr lang="de-DE" baseline="0" dirty="0" err="1"/>
              <a:t>cmd</a:t>
            </a:r>
            <a:r>
              <a:rPr lang="de-DE" baseline="0" dirty="0"/>
              <a:t> angegeben werden. Voraussetzung ist dass </a:t>
            </a:r>
            <a:r>
              <a:rPr lang="de-DE" baseline="0" dirty="0" err="1"/>
              <a:t>fsi</a:t>
            </a:r>
            <a:r>
              <a:rPr lang="de-DE" baseline="0" dirty="0"/>
              <a:t> im PATH ist.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284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1 Übung Listen</a:t>
            </a:r>
            <a:r>
              <a:rPr lang="de-DE" baseline="0" dirty="0"/>
              <a:t> Funktionen</a:t>
            </a:r>
            <a:endParaRPr lang="de-DE" dirty="0"/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predicate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:('T -&gt;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-&gt;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:'T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'T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Wieder betonen: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Name:Typ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Typ des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Ergebnises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97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FP kommt aus der Zeit des ENIAC First Electronic General-</a:t>
            </a:r>
            <a:r>
              <a:rPr lang="de-DE" dirty="0" err="1"/>
              <a:t>Purpose</a:t>
            </a:r>
            <a:r>
              <a:rPr lang="de-DE" dirty="0"/>
              <a:t> Computer.  </a:t>
            </a:r>
          </a:p>
          <a:p>
            <a:r>
              <a:rPr lang="de-DE" dirty="0" err="1"/>
              <a:t>Men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hardware</a:t>
            </a:r>
            <a:r>
              <a:rPr lang="de-DE" dirty="0"/>
              <a:t>, </a:t>
            </a:r>
            <a:r>
              <a:rPr lang="de-DE" dirty="0" err="1"/>
              <a:t>women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wiring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computation</a:t>
            </a:r>
            <a:r>
              <a:rPr lang="de-DE" dirty="0"/>
              <a:t>!</a:t>
            </a:r>
          </a:p>
          <a:p>
            <a:r>
              <a:rPr lang="de-DE" dirty="0"/>
              <a:t>Bild zeigt die Entwicklung der Hardware hinsichtlich</a:t>
            </a:r>
            <a:r>
              <a:rPr lang="de-DE" baseline="0" dirty="0"/>
              <a:t> der Größe!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207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1 Übung Verketten</a:t>
            </a:r>
          </a:p>
          <a:p>
            <a:endParaRPr lang="de-DE" dirty="0"/>
          </a:p>
          <a:p>
            <a:r>
              <a:rPr lang="de-DE" dirty="0"/>
              <a:t>Verwendung:</a:t>
            </a:r>
            <a:r>
              <a:rPr lang="de-DE" baseline="0" dirty="0"/>
              <a:t> Ergebnis eines Aufrufs als das </a:t>
            </a:r>
            <a:r>
              <a:rPr lang="de-DE" baseline="0" dirty="0" err="1"/>
              <a:t>Paramter</a:t>
            </a:r>
            <a:r>
              <a:rPr lang="de-DE" baseline="0" dirty="0"/>
              <a:t> des nächsten verwenden</a:t>
            </a:r>
            <a:endParaRPr lang="de-DE" dirty="0"/>
          </a:p>
          <a:p>
            <a:r>
              <a:rPr lang="de-DE" dirty="0"/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' </a:t>
            </a:r>
            <a:r>
              <a:rPr lang="de-DE" dirty="0"/>
              <a:t>vor einem </a:t>
            </a:r>
            <a:r>
              <a:rPr lang="de-DE" dirty="0" err="1"/>
              <a:t>Paramter</a:t>
            </a:r>
            <a:r>
              <a:rPr lang="de-DE" dirty="0"/>
              <a:t> zeigt dass es sich um einen generischen Parameter</a:t>
            </a:r>
            <a:r>
              <a:rPr lang="de-DE" baseline="0" dirty="0"/>
              <a:t> handelt</a:t>
            </a:r>
          </a:p>
          <a:p>
            <a:r>
              <a:rPr lang="de-DE" baseline="0" dirty="0"/>
              <a:t>In diesem Fall 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x:'a  x ist ein Eingabe</a:t>
            </a:r>
            <a:r>
              <a:rPr lang="de-D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Paramter</a:t>
            </a:r>
            <a:endParaRPr lang="de-D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f:('a -&gt; 'b) f ist eine Funktion die einen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Paramter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vom Typ 'a entgegen nimmt und einen von Typ 'b zurück gibt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Ergebnis ist ein Wert vom Typ 'b</a:t>
            </a:r>
          </a:p>
          <a:p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Solche Operatoren lassen sich gut in F# definieren.</a:t>
            </a:r>
            <a:r>
              <a:rPr lang="de-D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Finden auch häufig Verwendung.</a:t>
            </a:r>
          </a:p>
          <a:p>
            <a:endParaRPr lang="de-D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Wenn der Compiler nichts weiter weiß, wird generisches angenommen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091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Übung Verketten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665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Übung Verketten</a:t>
            </a:r>
          </a:p>
          <a:p>
            <a:endParaRPr lang="de-DE" dirty="0"/>
          </a:p>
          <a:p>
            <a:r>
              <a:rPr lang="de-DE" dirty="0"/>
              <a:t>Eine bessere Welt ist möglich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110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Pattern </a:t>
            </a:r>
            <a:r>
              <a:rPr lang="de-DE" dirty="0" err="1"/>
              <a:t>Matching</a:t>
            </a:r>
            <a:r>
              <a:rPr lang="de-DE" dirty="0"/>
              <a:t> (in etwa) kommt angedacht für C# 7.0.</a:t>
            </a:r>
          </a:p>
          <a:p>
            <a:r>
              <a:rPr lang="de-DE" dirty="0"/>
              <a:t>F# Pattern </a:t>
            </a:r>
            <a:r>
              <a:rPr lang="de-DE" dirty="0" err="1"/>
              <a:t>Matching</a:t>
            </a:r>
            <a:r>
              <a:rPr lang="de-DE" dirty="0"/>
              <a:t> ist aber erschöpfend.  Oft</a:t>
            </a:r>
            <a:r>
              <a:rPr lang="de-DE" baseline="0" dirty="0"/>
              <a:t> erkennt der Compiler dass ein Fall nicht berücksichtigt wurde und benennt Beispiele dafür.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039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Pattern </a:t>
            </a:r>
            <a:r>
              <a:rPr lang="de-DE" dirty="0" err="1"/>
              <a:t>Matching</a:t>
            </a:r>
            <a:r>
              <a:rPr lang="de-DE" dirty="0"/>
              <a:t> (in etwa) kommt angedacht für C# 7.0.</a:t>
            </a:r>
          </a:p>
          <a:p>
            <a:r>
              <a:rPr lang="de-DE" dirty="0"/>
              <a:t>F# Pattern </a:t>
            </a:r>
            <a:r>
              <a:rPr lang="de-DE" dirty="0" err="1"/>
              <a:t>Matching</a:t>
            </a:r>
            <a:r>
              <a:rPr lang="de-DE" dirty="0"/>
              <a:t> ist aber erschöpfend.  Oft</a:t>
            </a:r>
            <a:r>
              <a:rPr lang="de-DE" baseline="0" dirty="0"/>
              <a:t> erkennt der Compiler dass ein Fall nicht berücksichtigt wurde und benennt Beispiele dafür.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660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Pattern </a:t>
            </a:r>
            <a:r>
              <a:rPr lang="de-DE" dirty="0" err="1"/>
              <a:t>Matching</a:t>
            </a:r>
            <a:r>
              <a:rPr lang="de-DE" dirty="0"/>
              <a:t> (in etwa) kommt angedacht für C# 7.0.</a:t>
            </a:r>
          </a:p>
          <a:p>
            <a:r>
              <a:rPr lang="de-DE" dirty="0"/>
              <a:t>F# Pattern </a:t>
            </a:r>
            <a:r>
              <a:rPr lang="de-DE" dirty="0" err="1"/>
              <a:t>Matching</a:t>
            </a:r>
            <a:r>
              <a:rPr lang="de-DE" dirty="0"/>
              <a:t> ist aber erschöpfend.  Oft</a:t>
            </a:r>
            <a:r>
              <a:rPr lang="de-DE" baseline="0" dirty="0"/>
              <a:t> erkennt der Compiler dass ein Fall nicht berücksichtigt wurde und benennt Beispiele dafür.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064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jeden</a:t>
            </a:r>
            <a:r>
              <a:rPr lang="en-US" dirty="0"/>
              <a:t> </a:t>
            </a:r>
            <a:r>
              <a:rPr lang="en-US" dirty="0" err="1"/>
              <a:t>Datentyp</a:t>
            </a:r>
            <a:r>
              <a:rPr lang="en-US" dirty="0"/>
              <a:t> warden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diese</a:t>
            </a:r>
            <a:r>
              <a:rPr lang="en-US" dirty="0"/>
              <a:t> </a:t>
            </a:r>
            <a:r>
              <a:rPr lang="en-US" dirty="0" err="1"/>
              <a:t>Eigenschaften</a:t>
            </a:r>
            <a:r>
              <a:rPr lang="en-US" dirty="0"/>
              <a:t> </a:t>
            </a:r>
            <a:r>
              <a:rPr lang="en-US" dirty="0" err="1"/>
              <a:t>untersuchen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300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Adhoc</a:t>
            </a:r>
            <a:r>
              <a:rPr lang="de-DE" dirty="0"/>
              <a:t> Data Type.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444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 Übung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Construction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2: Übung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Composition</a:t>
            </a:r>
            <a:endParaRPr lang="de-D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653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 Übung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Deconstruction</a:t>
            </a:r>
            <a:r>
              <a:rPr lang="de-DE" dirty="0"/>
              <a:t>/Zerlegung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17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Alan Turing, Erfinder der Turing Maschine, Grundlagen Forschung zum Thema Berechenbarkeit</a:t>
            </a:r>
          </a:p>
          <a:p>
            <a:r>
              <a:rPr lang="de-DE" dirty="0"/>
              <a:t>Alonzo Church, hat an Lambda Kalkül</a:t>
            </a:r>
            <a:r>
              <a:rPr lang="de-DE" baseline="0" dirty="0"/>
              <a:t> gearbeitet, Sollte eine Turing Maschine werden. Alonzo Church führt das Lambda-Kalkül: "formale Sprache zur Untersuchung von Funktionen". </a:t>
            </a:r>
            <a:r>
              <a:rPr lang="de-DE" baseline="0" dirty="0" err="1"/>
              <a:t>Mathmatische</a:t>
            </a:r>
            <a:r>
              <a:rPr lang="de-DE" baseline="0" dirty="0"/>
              <a:t> Analyse von Funktionen und deren gebundenen Parameter.</a:t>
            </a:r>
          </a:p>
          <a:p>
            <a:r>
              <a:rPr lang="de-DE" baseline="0" dirty="0"/>
              <a:t>Konrad Zuse hat Ideen aus dem Lambda-Kalkül 1942 bis 1946 in seinen Plankalkül (eine der ersten höheren Programmiersprachen) einfließen lassen.</a:t>
            </a:r>
          </a:p>
          <a:p>
            <a:r>
              <a:rPr lang="de-DE" baseline="0" dirty="0"/>
              <a:t>John McCarthy, hat die Spezifikation und das erste Compiler für LISP geschrieben</a:t>
            </a:r>
          </a:p>
          <a:p>
            <a:endParaRPr lang="de-D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055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 Übung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Deconstruction</a:t>
            </a:r>
            <a:r>
              <a:rPr lang="de-DE" dirty="0"/>
              <a:t>/Zerlegung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605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 Übung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Gleicheit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2: Übung Pattern </a:t>
            </a:r>
            <a:r>
              <a:rPr lang="de-DE" dirty="0" err="1"/>
              <a:t>Matching</a:t>
            </a:r>
            <a:endParaRPr lang="de-D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715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Übung: </a:t>
            </a:r>
            <a:r>
              <a:rPr lang="de-D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Tuple</a:t>
            </a:r>
            <a:r>
              <a:rPr lang="de-D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.net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344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Übung Modul 2: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Deklaration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Construction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Keine </a:t>
            </a:r>
            <a:r>
              <a:rPr lang="de-DE" dirty="0" err="1"/>
              <a:t>Adhoc</a:t>
            </a:r>
            <a:r>
              <a:rPr lang="de-DE" dirty="0"/>
              <a:t> Erstellung</a:t>
            </a:r>
          </a:p>
          <a:p>
            <a:endParaRPr lang="de-DE" dirty="0"/>
          </a:p>
          <a:p>
            <a:r>
              <a:rPr lang="de-DE" dirty="0"/>
              <a:t>Ich kann pro Deklaration</a:t>
            </a:r>
            <a:r>
              <a:rPr lang="de-DE" baseline="0" dirty="0"/>
              <a:t> eine andere Funktion angeben.  Reihenfolge der Deklarationen ist nicht relevant.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115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Übung Modul 2: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Deklaration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Construction</a:t>
            </a:r>
            <a:endParaRPr lang="de-DE" dirty="0"/>
          </a:p>
          <a:p>
            <a:r>
              <a:rPr lang="de-DE" dirty="0"/>
              <a:t>Ich kann pro Deklaration</a:t>
            </a:r>
            <a:r>
              <a:rPr lang="de-DE" baseline="0" dirty="0"/>
              <a:t> eine andere Funktion angeben.  Reihenfolge der Deklarationen ist nicht relevant.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114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Übung Modul 2: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Deklaration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Construction</a:t>
            </a:r>
            <a:endParaRPr lang="de-DE" dirty="0"/>
          </a:p>
          <a:p>
            <a:r>
              <a:rPr lang="de-DE" dirty="0"/>
              <a:t>Ich kann pro Deklaration</a:t>
            </a:r>
            <a:r>
              <a:rPr lang="de-DE" baseline="0" dirty="0"/>
              <a:t> eine andere Funktion angeben.  Reihenfolge der Deklarationen ist nicht relevant.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359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Übung Modul 2: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Zerlegung und Klonen</a:t>
            </a:r>
            <a:endParaRPr lang="de-DE" dirty="0"/>
          </a:p>
          <a:p>
            <a:r>
              <a:rPr lang="de-DE" dirty="0"/>
              <a:t>Ich kann pro Deklaration</a:t>
            </a:r>
            <a:r>
              <a:rPr lang="de-DE" baseline="0" dirty="0"/>
              <a:t> eine andere Funktion angeben.  Reihenfolge der Deklarationen ist nicht relevant.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60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Übung Modul 2: Gleichheit</a:t>
            </a:r>
          </a:p>
          <a:p>
            <a:r>
              <a:rPr lang="de-DE" dirty="0"/>
              <a:t>F# ist hier nominal!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7872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</a:t>
            </a:r>
            <a:r>
              <a:rPr lang="de-DE" baseline="0" dirty="0"/>
              <a:t> </a:t>
            </a:r>
            <a:r>
              <a:rPr lang="de-DE" dirty="0"/>
              <a:t>Übung DU Deklaration</a:t>
            </a:r>
          </a:p>
          <a:p>
            <a:endParaRPr lang="de-DE" dirty="0"/>
          </a:p>
          <a:p>
            <a:r>
              <a:rPr lang="de-DE" dirty="0"/>
              <a:t>Und da Ausdrucke </a:t>
            </a:r>
            <a:r>
              <a:rPr lang="de-DE" dirty="0" err="1"/>
              <a:t>immutable</a:t>
            </a:r>
            <a:r>
              <a:rPr lang="de-DE" dirty="0"/>
              <a:t> sind, ändert sich der Wert nicht.  Bitte nicht mit einem Variant (vb.net) verwechseln</a:t>
            </a:r>
          </a:p>
          <a:p>
            <a:r>
              <a:rPr lang="de-DE" dirty="0"/>
              <a:t>DU ist das ganze.  Die einzelnen möglichen Werte heißen Union</a:t>
            </a:r>
            <a:r>
              <a:rPr lang="de-DE" baseline="0" dirty="0"/>
              <a:t> Case</a:t>
            </a:r>
          </a:p>
          <a:p>
            <a:r>
              <a:rPr lang="de-DE" baseline="0" dirty="0"/>
              <a:t>Empty Case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possible</a:t>
            </a:r>
            <a:r>
              <a:rPr lang="de-DE" baseline="0" dirty="0"/>
              <a:t>.  </a:t>
            </a:r>
          </a:p>
          <a:p>
            <a:r>
              <a:rPr lang="de-DE" baseline="0" dirty="0"/>
              <a:t>Wenn es nur Empty </a:t>
            </a:r>
            <a:r>
              <a:rPr lang="de-DE" baseline="0" dirty="0" err="1"/>
              <a:t>cases</a:t>
            </a:r>
            <a:r>
              <a:rPr lang="de-DE" baseline="0" dirty="0"/>
              <a:t> gibt, dann handelt es sich um einen „</a:t>
            </a:r>
            <a:r>
              <a:rPr lang="de-DE" baseline="0" dirty="0" err="1"/>
              <a:t>Enum</a:t>
            </a:r>
            <a:r>
              <a:rPr lang="de-DE" baseline="0" dirty="0"/>
              <a:t> Style“ DU.  </a:t>
            </a:r>
          </a:p>
          <a:p>
            <a:r>
              <a:rPr lang="de-DE" baseline="0" dirty="0"/>
              <a:t>Ein „Echter“ </a:t>
            </a:r>
            <a:r>
              <a:rPr lang="de-DE" baseline="0" dirty="0" err="1"/>
              <a:t>Enum</a:t>
            </a:r>
            <a:r>
              <a:rPr lang="de-DE" baseline="0" dirty="0"/>
              <a:t> aber muss anders definiert werden um das gleiche zu erhalten was das IL darstellt wenn ich in C# einen </a:t>
            </a:r>
            <a:r>
              <a:rPr lang="de-DE" baseline="0" dirty="0" err="1"/>
              <a:t>Enum</a:t>
            </a:r>
            <a:r>
              <a:rPr lang="de-DE" baseline="0" dirty="0"/>
              <a:t> definiere.</a:t>
            </a:r>
          </a:p>
          <a:p>
            <a:r>
              <a:rPr lang="de-DE" baseline="0" dirty="0"/>
              <a:t>Single Case gibt es auch und sind sehr schön zu verwenden um Werte die eine bestimmte Funktion in meinem Domain haben darzustellen.  Z.B. </a:t>
            </a:r>
            <a:r>
              <a:rPr lang="de-DE" baseline="0" dirty="0" err="1"/>
              <a:t>int</a:t>
            </a:r>
            <a:r>
              <a:rPr lang="de-DE" baseline="0" dirty="0"/>
              <a:t> als </a:t>
            </a:r>
            <a:r>
              <a:rPr lang="de-DE" baseline="0" dirty="0" err="1"/>
              <a:t>KundeID</a:t>
            </a:r>
            <a:r>
              <a:rPr lang="de-DE" baseline="0" dirty="0"/>
              <a:t> und </a:t>
            </a:r>
            <a:r>
              <a:rPr lang="de-DE" baseline="0" dirty="0" err="1"/>
              <a:t>ProduktID</a:t>
            </a:r>
            <a:r>
              <a:rPr lang="de-DE" baseline="0" dirty="0"/>
              <a:t>.  Dann ist es kein </a:t>
            </a:r>
            <a:r>
              <a:rPr lang="de-DE" baseline="0" dirty="0" err="1"/>
              <a:t>int</a:t>
            </a:r>
            <a:r>
              <a:rPr lang="de-DE" baseline="0" dirty="0"/>
              <a:t> mehr sondern das genannte typ und ich kann diese z.B. nicht mehr vergleichen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542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</a:t>
            </a:r>
            <a:r>
              <a:rPr lang="de-DE" baseline="0" dirty="0"/>
              <a:t> </a:t>
            </a:r>
            <a:r>
              <a:rPr lang="de-DE" dirty="0"/>
              <a:t>Übung DU Deklaration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06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Kein Hype, kein neuer Trend, sondern endlich auch im Enterprise-Umfeld angekommen </a:t>
            </a:r>
          </a:p>
          <a:p>
            <a:r>
              <a:rPr lang="de-DE" dirty="0"/>
              <a:t>Die Öffnung der VMs hat dies möglich gemacht.</a:t>
            </a:r>
          </a:p>
          <a:p>
            <a:r>
              <a:rPr lang="de-DE" dirty="0"/>
              <a:t>Scala/</a:t>
            </a:r>
            <a:r>
              <a:rPr lang="de-DE" dirty="0" err="1"/>
              <a:t>Clojure</a:t>
            </a:r>
            <a:r>
              <a:rPr lang="de-DE" baseline="0" dirty="0"/>
              <a:t> auf JVM, F# auf .NET, funktionale Ansätze in JavaScript</a:t>
            </a:r>
          </a:p>
          <a:p>
            <a:r>
              <a:rPr lang="de-DE" baseline="0" dirty="0"/>
              <a:t>Prognose: In den 2020ern wird genau so erwartet, dass man funktional programmieren kann, wie heute mit OOP</a:t>
            </a:r>
          </a:p>
          <a:p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Möglicher Grund: OO erfordert immer mehr Frameworks. </a:t>
            </a:r>
            <a:r>
              <a:rPr lang="de-DE" baseline="0" dirty="0" err="1"/>
              <a:t>Uncle</a:t>
            </a:r>
            <a:r>
              <a:rPr lang="de-DE" baseline="0" dirty="0"/>
              <a:t> Bob: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'Interface' Considered Harmful</a:t>
            </a:r>
            <a:r>
              <a:rPr lang="de-DE" baseline="0" dirty="0"/>
              <a:t>. Interface vs. Abstract </a:t>
            </a:r>
            <a:r>
              <a:rPr lang="de-DE" baseline="0" dirty="0" err="1"/>
              <a:t>class</a:t>
            </a:r>
            <a:r>
              <a:rPr lang="de-DE" baseline="0" dirty="0"/>
              <a:t>.  The </a:t>
            </a:r>
            <a:r>
              <a:rPr lang="de-DE" baseline="0" dirty="0" err="1"/>
              <a:t>incapacity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languages</a:t>
            </a:r>
            <a:r>
              <a:rPr lang="de-DE" baseline="0" dirty="0"/>
              <a:t> (</a:t>
            </a:r>
            <a:r>
              <a:rPr lang="de-DE" baseline="0" dirty="0" err="1"/>
              <a:t>single</a:t>
            </a:r>
            <a:r>
              <a:rPr lang="de-DE" baseline="0" dirty="0"/>
              <a:t> </a:t>
            </a:r>
            <a:r>
              <a:rPr lang="de-DE" baseline="0" dirty="0" err="1"/>
              <a:t>inheritance</a:t>
            </a:r>
            <a:r>
              <a:rPr lang="de-DE" baseline="0" dirty="0"/>
              <a:t>) </a:t>
            </a:r>
            <a:r>
              <a:rPr lang="de-DE" baseline="0" dirty="0" err="1"/>
              <a:t>leads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Zweckentfremdung (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frequency: 30"/>
              </a:rPr>
              <a:t>misappropriation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alienation)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proliferation</a:t>
            </a:r>
            <a:r>
              <a:rPr lang="de-DE" baseline="0" dirty="0"/>
              <a:t> von Krücken.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207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</a:t>
            </a:r>
            <a:r>
              <a:rPr lang="de-DE" baseline="0" dirty="0"/>
              <a:t> 2: 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Übung: DU – Single Case</a:t>
            </a:r>
            <a:endParaRPr lang="de-DE" b="0" dirty="0"/>
          </a:p>
          <a:p>
            <a:r>
              <a:rPr lang="de-DE" dirty="0"/>
              <a:t>In DDD (Domain </a:t>
            </a:r>
            <a:r>
              <a:rPr lang="de-DE" dirty="0" err="1"/>
              <a:t>Driven</a:t>
            </a:r>
            <a:r>
              <a:rPr lang="de-DE" dirty="0"/>
              <a:t> Design) spielen diese oft eine wichtige Rolle.  Z.B. kann ich dadurch Primitives</a:t>
            </a:r>
            <a:r>
              <a:rPr lang="de-DE" baseline="0" dirty="0"/>
              <a:t> so definieren dass diese untereinander nicht „kompatibel“ sind, auch wenn diese vom gleichen Typ sind.</a:t>
            </a:r>
          </a:p>
          <a:p>
            <a:r>
              <a:rPr lang="en-US" dirty="0"/>
              <a:t>Primitives often possess a special meaning in a business system</a:t>
            </a:r>
          </a:p>
          <a:p>
            <a:r>
              <a:rPr lang="en-US" dirty="0"/>
              <a:t>In a system of coordinates, both latitude and longitude are floats</a:t>
            </a:r>
          </a:p>
          <a:p>
            <a:r>
              <a:rPr lang="en-US" dirty="0"/>
              <a:t>Each, however, represents a distinct set of values</a:t>
            </a:r>
          </a:p>
          <a:p>
            <a:r>
              <a:rPr lang="en-US" dirty="0"/>
              <a:t>Designating single case unions renders operations involving both illegal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3038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</a:t>
            </a:r>
            <a:r>
              <a:rPr lang="de-DE" baseline="0" dirty="0"/>
              <a:t> </a:t>
            </a:r>
            <a:r>
              <a:rPr lang="de-DE" dirty="0"/>
              <a:t>Übung DU Deklaration und Konstruktion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754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</a:t>
            </a:r>
            <a:r>
              <a:rPr lang="de-DE" baseline="0" dirty="0"/>
              <a:t> </a:t>
            </a:r>
            <a:r>
              <a:rPr lang="de-DE" dirty="0"/>
              <a:t>Übung DU Pattern</a:t>
            </a:r>
            <a:r>
              <a:rPr lang="de-DE" baseline="0" dirty="0"/>
              <a:t> </a:t>
            </a:r>
            <a:r>
              <a:rPr lang="de-DE" baseline="0" dirty="0" err="1"/>
              <a:t>Matching</a:t>
            </a:r>
            <a:r>
              <a:rPr lang="de-DE" baseline="0" dirty="0"/>
              <a:t> und Zerlegung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888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</a:t>
            </a:r>
            <a:r>
              <a:rPr lang="de-DE" baseline="0" dirty="0"/>
              <a:t> </a:t>
            </a:r>
            <a:r>
              <a:rPr lang="de-DE" dirty="0"/>
              <a:t>Übung DU Deklaration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5077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Haskel</a:t>
            </a:r>
            <a:r>
              <a:rPr lang="de-DE" dirty="0"/>
              <a:t> heißt dieser Typ </a:t>
            </a:r>
            <a:r>
              <a:rPr lang="de-DE" dirty="0" err="1"/>
              <a:t>Maybe</a:t>
            </a:r>
            <a:r>
              <a:rPr lang="de-DE" dirty="0"/>
              <a:t>, in Scala heißt</a:t>
            </a:r>
            <a:r>
              <a:rPr lang="de-DE" baseline="0" dirty="0"/>
              <a:t> es auch </a:t>
            </a:r>
            <a:r>
              <a:rPr lang="de-DE" baseline="0" dirty="0" err="1"/>
              <a:t>option</a:t>
            </a:r>
            <a:r>
              <a:rPr lang="de-DE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3101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Haskel</a:t>
            </a:r>
            <a:r>
              <a:rPr lang="de-DE" dirty="0"/>
              <a:t> heißt dieser Typ </a:t>
            </a:r>
            <a:r>
              <a:rPr lang="de-DE" dirty="0" err="1"/>
              <a:t>Maybe</a:t>
            </a:r>
            <a:r>
              <a:rPr lang="de-DE" dirty="0"/>
              <a:t>, in Scala heißt</a:t>
            </a:r>
            <a:r>
              <a:rPr lang="de-DE" baseline="0" dirty="0"/>
              <a:t> es auch </a:t>
            </a:r>
            <a:r>
              <a:rPr lang="de-DE" baseline="0" dirty="0" err="1"/>
              <a:t>option</a:t>
            </a:r>
            <a:r>
              <a:rPr lang="de-DE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2516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null</a:t>
            </a:r>
            <a:r>
              <a:rPr lang="de-DE" baseline="0" dirty="0"/>
              <a:t> ist eine Reference zu einem nicht-vorhandenen Objekt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null</a:t>
            </a:r>
            <a:r>
              <a:rPr lang="de-DE" baseline="0" dirty="0"/>
              <a:t> hat den gleichen Typ, ich kann </a:t>
            </a:r>
            <a:r>
              <a:rPr lang="de-DE" baseline="0" dirty="0" err="1">
                <a:solidFill>
                  <a:schemeClr val="accent2">
                    <a:lumMod val="75000"/>
                  </a:schemeClr>
                </a:solidFill>
              </a:rPr>
              <a:t>Length</a:t>
            </a:r>
            <a:r>
              <a:rPr lang="de-DE" baseline="0" dirty="0">
                <a:solidFill>
                  <a:schemeClr val="accent2">
                    <a:lumMod val="75000"/>
                  </a:schemeClr>
                </a:solidFill>
              </a:rPr>
              <a:t> aufrufen auf einen Reference zu Nichts!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5163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Der Compiler erkennt einen Aufruf zu einem None</a:t>
            </a:r>
            <a:r>
              <a:rPr lang="de-DE" baseline="0" dirty="0"/>
              <a:t> als solches und verhindert diesen Aufruf zur </a:t>
            </a:r>
            <a:r>
              <a:rPr lang="de-DE" baseline="0" dirty="0" err="1"/>
              <a:t>Compile</a:t>
            </a:r>
            <a:r>
              <a:rPr lang="de-DE" baseline="0" dirty="0"/>
              <a:t>-Zeit</a:t>
            </a:r>
          </a:p>
          <a:p>
            <a:r>
              <a:rPr lang="en-US" dirty="0"/>
              <a:t>null is a reference to an object that doesn't exist</a:t>
            </a:r>
          </a:p>
          <a:p>
            <a:r>
              <a:rPr lang="en-US" dirty="0"/>
              <a:t>The type system is unable to verify if a value equals null</a:t>
            </a:r>
          </a:p>
          <a:p>
            <a:r>
              <a:rPr lang="en-US" dirty="0"/>
              <a:t>I can call .Length on a variable that has value null</a:t>
            </a:r>
            <a:endParaRPr lang="de-DE" baseline="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51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S = { Name : string;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string -&gt; string; };;</a:t>
            </a:r>
          </a:p>
          <a:p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  <a:r>
              <a:rPr lang="de-D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 g x = g x;;</a:t>
            </a:r>
          </a:p>
          <a:p>
            <a:r>
              <a:rPr lang="de-DE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  <a:r>
              <a:rPr lang="de-D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addFive</a:t>
            </a:r>
            <a:r>
              <a:rPr lang="de-D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 = (+) x 5;;</a:t>
            </a:r>
            <a:endParaRPr lang="de-DE" dirty="0"/>
          </a:p>
          <a:p>
            <a:endParaRPr lang="de-DE" dirty="0"/>
          </a:p>
          <a:p>
            <a:r>
              <a:rPr lang="de-DE" dirty="0"/>
              <a:t>Typ &lt;&gt; Klasse: Kein Verhalten,</a:t>
            </a:r>
            <a:r>
              <a:rPr lang="de-DE" baseline="0" dirty="0"/>
              <a:t> Reine Datenstruktur.  Aber Achtung: Ich kann in F# da ein bisschen schummeln, F# ist </a:t>
            </a:r>
            <a:r>
              <a:rPr lang="de-DE" baseline="0" dirty="0" err="1"/>
              <a:t>Functional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 und erlaubt die Verwendung von OO Konstrukte.</a:t>
            </a:r>
          </a:p>
          <a:p>
            <a:endParaRPr lang="de-DE" baseline="0" dirty="0"/>
          </a:p>
          <a:p>
            <a:r>
              <a:rPr lang="de-DE" baseline="0" dirty="0"/>
              <a:t>type Name = { Vor : </a:t>
            </a:r>
            <a:r>
              <a:rPr lang="de-DE" baseline="0" dirty="0" err="1"/>
              <a:t>string</a:t>
            </a:r>
            <a:r>
              <a:rPr lang="de-DE" baseline="0" dirty="0"/>
              <a:t>; Nach : </a:t>
            </a:r>
            <a:r>
              <a:rPr lang="de-DE" baseline="0" dirty="0" err="1"/>
              <a:t>string</a:t>
            </a:r>
            <a:r>
              <a:rPr lang="de-DE" baseline="0" dirty="0"/>
              <a:t>; }</a:t>
            </a:r>
          </a:p>
          <a:p>
            <a:r>
              <a:rPr lang="de-DE" baseline="0" dirty="0"/>
              <a:t>type Name‘ = { Name : Name; Title : </a:t>
            </a:r>
            <a:r>
              <a:rPr lang="de-DE" baseline="0" dirty="0" err="1"/>
              <a:t>string</a:t>
            </a:r>
            <a:r>
              <a:rPr lang="de-DE" baseline="0" dirty="0"/>
              <a:t>; Zusatz : </a:t>
            </a:r>
            <a:r>
              <a:rPr lang="de-DE" baseline="0" dirty="0" err="1"/>
              <a:t>string</a:t>
            </a:r>
            <a:r>
              <a:rPr lang="de-DE" baseline="0" dirty="0"/>
              <a:t>; }</a:t>
            </a:r>
          </a:p>
          <a:p>
            <a:endParaRPr lang="de-DE" baseline="0" dirty="0"/>
          </a:p>
          <a:p>
            <a:endParaRPr lang="de-D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Nebenwirkung=Side </a:t>
            </a:r>
            <a:r>
              <a:rPr lang="de-DE" baseline="0" dirty="0" err="1"/>
              <a:t>effects</a:t>
            </a:r>
            <a:r>
              <a:rPr lang="de-DE" baseline="0" dirty="0"/>
              <a:t> (</a:t>
            </a:r>
            <a:r>
              <a:rPr lang="de-DE" baseline="0" dirty="0" err="1"/>
              <a:t>Controlled</a:t>
            </a:r>
            <a:r>
              <a:rPr lang="de-DE" baseline="0" dirty="0"/>
              <a:t> </a:t>
            </a:r>
            <a:r>
              <a:rPr lang="de-DE" baseline="0" dirty="0" err="1"/>
              <a:t>effects</a:t>
            </a:r>
            <a:r>
              <a:rPr lang="de-DE" baseline="0" dirty="0"/>
              <a:t> &amp; </a:t>
            </a:r>
            <a:r>
              <a:rPr lang="de-DE" baseline="0" dirty="0" err="1"/>
              <a:t>effectfulness</a:t>
            </a:r>
            <a:r>
              <a:rPr lang="de-DE" baseline="0" dirty="0"/>
              <a:t>). https://www.youtube.com/watch?v=iSmkqocn0oQ&amp;feature=youtu.be&amp;t=10s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err="1"/>
              <a:t>Immutability</a:t>
            </a:r>
            <a:r>
              <a:rPr lang="de-DE" baseline="0" dirty="0"/>
              <a:t>. Grundsätzlich: Es gibt keine Variablen (Slot im Speicher wo ich etwas pushen und poppen kann). Einmal zugewiesen, bleibt es da für immer! Vorteile: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Simple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reason</a:t>
            </a:r>
            <a:r>
              <a:rPr lang="de-DE" baseline="0" dirty="0"/>
              <a:t> </a:t>
            </a:r>
            <a:r>
              <a:rPr lang="de-DE" baseline="0" dirty="0" err="1"/>
              <a:t>about</a:t>
            </a:r>
            <a:r>
              <a:rPr lang="de-DE" baseline="0" dirty="0"/>
              <a:t>. Die Frage „Wann hat sich der Wert geändert?“ stellt sich gar nicht mehr, der Wert kann nur zugewiesen werden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Multi Core </a:t>
            </a:r>
            <a:r>
              <a:rPr lang="de-DE" baseline="0" dirty="0" err="1"/>
              <a:t>ready</a:t>
            </a:r>
            <a:r>
              <a:rPr lang="de-DE" baseline="0" dirty="0"/>
              <a:t>: Kein </a:t>
            </a:r>
            <a:r>
              <a:rPr lang="de-DE" baseline="0" dirty="0" err="1"/>
              <a:t>Mutex</a:t>
            </a:r>
            <a:r>
              <a:rPr lang="de-DE" baseline="0" dirty="0"/>
              <a:t>, kein Semaphore, kein Monitor!</a:t>
            </a:r>
          </a:p>
          <a:p>
            <a:pPr marL="0" indent="0">
              <a:buFontTx/>
              <a:buNone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Man muss State neudenken, besser neulernen, die FP Leute haben das schon gemacht. Und übrigens, </a:t>
            </a:r>
            <a:r>
              <a:rPr lang="de-DE" baseline="0" dirty="0" err="1"/>
              <a:t>SmallTalk</a:t>
            </a:r>
            <a:r>
              <a:rPr lang="de-DE" baseline="0" dirty="0"/>
              <a:t> war auch </a:t>
            </a:r>
            <a:r>
              <a:rPr lang="de-DE" baseline="0" dirty="0" err="1"/>
              <a:t>immutable</a:t>
            </a:r>
            <a:r>
              <a:rPr lang="de-DE" baseline="0" dirty="0"/>
              <a:t>, State war nur mittels eines Messaging Untersystem möglich.</a:t>
            </a:r>
          </a:p>
          <a:p>
            <a:endParaRPr lang="de-D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Stärker betonen, dass (sobald funktionale Konstrukte in der Sprache bereitstehen), diese den Code vereinfachen können, dies gilt nicht nur für F#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Direkt die Frage beantworten – Warum FP? -&gt; </a:t>
            </a:r>
            <a:r>
              <a:rPr lang="de-DE" baseline="0" dirty="0" err="1"/>
              <a:t>Immutability</a:t>
            </a:r>
            <a:r>
              <a:rPr lang="de-DE" baseline="0" dirty="0"/>
              <a:t>, Making invalid </a:t>
            </a:r>
            <a:r>
              <a:rPr lang="de-DE" baseline="0" dirty="0" err="1"/>
              <a:t>state</a:t>
            </a:r>
            <a:r>
              <a:rPr lang="de-DE" baseline="0" dirty="0"/>
              <a:t> </a:t>
            </a:r>
            <a:r>
              <a:rPr lang="de-DE" baseline="0" dirty="0" err="1"/>
              <a:t>un-representable</a:t>
            </a:r>
            <a:r>
              <a:rPr lang="de-DE" baseline="0" dirty="0"/>
              <a:t> (Muss ich mir für das Beispiel mit DDD aufheben!), high-oder </a:t>
            </a:r>
            <a:r>
              <a:rPr lang="de-DE" baseline="0" dirty="0" err="1"/>
              <a:t>functions</a:t>
            </a:r>
            <a:r>
              <a:rPr lang="de-DE" baseline="0" dirty="0"/>
              <a:t>, 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Zwei Arten mit F# zu arbeiten: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Werkzeugmacherinnen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err="1"/>
              <a:t>Zeugmacher</a:t>
            </a:r>
            <a:endParaRPr lang="de-DE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/>
              <a:t>Zeugmacherinnen</a:t>
            </a:r>
            <a:r>
              <a:rPr lang="de-DE" baseline="0" dirty="0"/>
              <a:t> beschäftigen sich mit den praktischen Aspekten: Wie kann ich F# und das funktionale Paradigma einsetzen: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IO-Zugriff (DB, Dateisystem, Streams)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Methoden zur Behandlung von Nebenwirkungen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Validierung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Routing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UI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Werkzeugmacherinnen beschäftigen sich mit Mathe.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OK sehr grob ausgedrückt.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/>
              <a:t>Zeugmacherinnen</a:t>
            </a:r>
            <a:r>
              <a:rPr lang="de-DE" baseline="0" dirty="0"/>
              <a:t> werden durch die Arbeit sich sukzessive mit den höheren Konzepte der Programmierung befassen.  Dank Seiten wie </a:t>
            </a:r>
            <a:r>
              <a:rPr lang="de-DE" baseline="0" dirty="0" err="1"/>
              <a:t>fsharpforfunandprofit</a:t>
            </a:r>
            <a:r>
              <a:rPr lang="de-DE" baseline="0" dirty="0"/>
              <a:t>, könnte </a:t>
            </a:r>
            <a:r>
              <a:rPr lang="de-DE" baseline="0" dirty="0" err="1"/>
              <a:t>Monoid</a:t>
            </a:r>
            <a:r>
              <a:rPr lang="de-DE" baseline="0" dirty="0"/>
              <a:t> </a:t>
            </a:r>
            <a:r>
              <a:rPr lang="de-DE" baseline="0" dirty="0" err="1"/>
              <a:t>Catamorphism</a:t>
            </a:r>
            <a:r>
              <a:rPr lang="de-DE" baseline="0" dirty="0"/>
              <a:t> bald ein geläufiger Begriff werden. Kein Scherz.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26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5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4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6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2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1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1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2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4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2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4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A3B8B-C56F-4663-93D1-BECEDA7EAF67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2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F#</a:t>
            </a:r>
            <a:br>
              <a:rPr lang="de-DE" dirty="0"/>
            </a:br>
            <a:r>
              <a:rPr lang="de-DE" dirty="0"/>
              <a:t>Das Typsystem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16034" y="4372392"/>
            <a:ext cx="139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Nasser Brake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87823" y="4941168"/>
            <a:ext cx="2851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http://www.nasser-brake.de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6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F#?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F# ist eine </a:t>
            </a:r>
            <a:r>
              <a:rPr lang="de-DE" dirty="0" err="1"/>
              <a:t>functional</a:t>
            </a:r>
            <a:r>
              <a:rPr lang="de-DE" dirty="0"/>
              <a:t>-first .net Sprache</a:t>
            </a:r>
          </a:p>
          <a:p>
            <a:pPr marL="0" indent="0">
              <a:buNone/>
            </a:pPr>
            <a:r>
              <a:rPr lang="de-DE" dirty="0"/>
              <a:t>Typsystem begünstigt Komposition</a:t>
            </a:r>
          </a:p>
          <a:p>
            <a:pPr marL="0" indent="0">
              <a:buNone/>
            </a:pPr>
            <a:r>
              <a:rPr lang="de-DE" dirty="0"/>
              <a:t>ML Syntax</a:t>
            </a:r>
          </a:p>
          <a:p>
            <a:pPr marL="0" indent="0">
              <a:buNone/>
            </a:pPr>
            <a:r>
              <a:rPr lang="de-DE" dirty="0"/>
              <a:t>	Prägnanz: LOC Zahl reduziert durch 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Func</a:t>
            </a:r>
            <a:r>
              <a:rPr lang="de-DE" dirty="0"/>
              <a:t>&lt;&gt; Syntax durch „</a:t>
            </a:r>
            <a:r>
              <a:rPr lang="en-US" dirty="0"/>
              <a:t>let f x = x”</a:t>
            </a:r>
            <a:r>
              <a:rPr lang="de-DE" dirty="0"/>
              <a:t> ersetzt</a:t>
            </a:r>
          </a:p>
          <a:p>
            <a:pPr marL="0" indent="0">
              <a:buNone/>
            </a:pPr>
            <a:r>
              <a:rPr lang="de-DE" dirty="0"/>
              <a:t>Vereinfachung (</a:t>
            </a:r>
            <a:r>
              <a:rPr lang="de-DE" dirty="0" err="1"/>
              <a:t>Reason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Vereinfachung (Asynchron, Parallel, Strategie)</a:t>
            </a:r>
          </a:p>
          <a:p>
            <a:pPr marL="0" indent="0">
              <a:buNone/>
            </a:pPr>
            <a:r>
              <a:rPr lang="de-DE" dirty="0" err="1"/>
              <a:t>Immutability</a:t>
            </a:r>
            <a:r>
              <a:rPr lang="de-DE" dirty="0"/>
              <a:t> als Default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9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Statisch </a:t>
            </a:r>
            <a:r>
              <a:rPr lang="de-DE" dirty="0" err="1"/>
              <a:t>vs</a:t>
            </a:r>
            <a:r>
              <a:rPr lang="de-DE" dirty="0"/>
              <a:t> dynamisch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Dynamic Power American Growth Fund</a:t>
            </a:r>
          </a:p>
          <a:p>
            <a:r>
              <a:rPr lang="de-DE" dirty="0"/>
              <a:t>Dynamic Global Value Fund</a:t>
            </a:r>
          </a:p>
          <a:p>
            <a:r>
              <a:rPr lang="de-DE" dirty="0"/>
              <a:t>Enhanced Dynamic Investment Fund</a:t>
            </a:r>
          </a:p>
          <a:p>
            <a:r>
              <a:rPr lang="de-DE" dirty="0"/>
              <a:t>Capital Dynamic </a:t>
            </a:r>
            <a:r>
              <a:rPr lang="de-DE" dirty="0" err="1"/>
              <a:t>Markets</a:t>
            </a:r>
            <a:r>
              <a:rPr lang="de-DE" dirty="0"/>
              <a:t> Fund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00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Wofür ist ein (statischer) Typ gut?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Compile</a:t>
            </a:r>
            <a:r>
              <a:rPr lang="de-DE" dirty="0"/>
              <a:t>-time check</a:t>
            </a:r>
          </a:p>
          <a:p>
            <a:r>
              <a:rPr lang="de-DE" dirty="0"/>
              <a:t>Annotation eines Wertes</a:t>
            </a:r>
          </a:p>
          <a:p>
            <a:r>
              <a:rPr lang="de-DE" dirty="0"/>
              <a:t>Kontrolle der Interaktion mit anderen Werten</a:t>
            </a:r>
          </a:p>
          <a:p>
            <a:r>
              <a:rPr lang="de-DE" dirty="0"/>
              <a:t>Beschränkung von Funktionsdomänen: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Nur bestimmte Werte sind zulässig als Input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Nur bestimmte Werte sind zu erwarten als Output</a:t>
            </a:r>
          </a:p>
          <a:p>
            <a:pPr marL="0" indent="0">
              <a:buNone/>
            </a:pPr>
            <a:r>
              <a:rPr lang="de-DE" dirty="0"/>
              <a:t>Zum Vergleich: dynamische Sprachen können nur </a:t>
            </a:r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de-DE" dirty="0" err="1"/>
              <a:t>checks</a:t>
            </a:r>
            <a:r>
              <a:rPr lang="de-DE" dirty="0"/>
              <a:t> ausführen</a:t>
            </a:r>
          </a:p>
        </p:txBody>
      </p:sp>
    </p:spTree>
    <p:extLst>
      <p:ext uri="{BB962C8B-B14F-4D97-AF65-F5344CB8AC3E}">
        <p14:creationId xmlns:p14="http://schemas.microsoft.com/office/powerpoint/2010/main" val="336496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Wofür ist ein (statischer) Typ gut?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24742"/>
            <a:ext cx="7488832" cy="519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Funktionale Daten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Konstruction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Zerlegung</a:t>
            </a:r>
          </a:p>
          <a:p>
            <a:pPr marL="0" indent="0">
              <a:buNone/>
            </a:pPr>
            <a:r>
              <a:rPr lang="de-DE" dirty="0"/>
              <a:t>Pattern </a:t>
            </a:r>
            <a:r>
              <a:rPr lang="de-DE" dirty="0" err="1"/>
              <a:t>Matching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2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/ </a:t>
            </a:r>
            <a:r>
              <a:rPr lang="de-DE" dirty="0" err="1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In C# (und OO) wenn ich zwei Werte vergleiche geschieht folgendes:</a:t>
            </a:r>
          </a:p>
          <a:p>
            <a:pPr>
              <a:buFontTx/>
              <a:buChar char="-"/>
            </a:pPr>
            <a:r>
              <a:rPr lang="de-DE" dirty="0" err="1"/>
              <a:t>Werttyp</a:t>
            </a:r>
            <a:r>
              <a:rPr lang="de-DE" dirty="0"/>
              <a:t> (</a:t>
            </a:r>
            <a:r>
              <a:rPr lang="de-DE" dirty="0" err="1"/>
              <a:t>int</a:t>
            </a:r>
            <a:r>
              <a:rPr lang="de-DE" dirty="0"/>
              <a:t>): Werte abgleichen 0 == 0</a:t>
            </a:r>
          </a:p>
          <a:p>
            <a:pPr>
              <a:buFontTx/>
              <a:buChar char="-"/>
            </a:pPr>
            <a:r>
              <a:rPr lang="de-DE" dirty="0" err="1"/>
              <a:t>Struct</a:t>
            </a:r>
            <a:r>
              <a:rPr lang="de-DE" dirty="0"/>
              <a:t>: Keine Unterstützung für ==, muss einen Operator </a:t>
            </a:r>
            <a:r>
              <a:rPr lang="de-DE" dirty="0" err="1"/>
              <a:t>overload</a:t>
            </a:r>
            <a:r>
              <a:rPr lang="de-DE" dirty="0"/>
              <a:t> machen</a:t>
            </a:r>
          </a:p>
          <a:p>
            <a:pPr>
              <a:buFontTx/>
              <a:buChar char="-"/>
            </a:pPr>
            <a:r>
              <a:rPr lang="de-DE" dirty="0"/>
              <a:t>Instanzen: Referenzen werden abgeglichen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02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/ </a:t>
            </a:r>
            <a:r>
              <a:rPr lang="de-DE" dirty="0" err="1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In F# wird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vom Compiler für ADTs </a:t>
            </a:r>
            <a:r>
              <a:rPr lang="de-DE" dirty="0" err="1"/>
              <a:t>imlementiert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dirty="0"/>
              <a:t>Es werden keine Referenzen abgeglichen sondern Werte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26346"/>
            <a:ext cx="53149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0263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Fokus für Heute?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Funktionale Datentypen (</a:t>
            </a:r>
            <a:r>
              <a:rPr lang="de-DE" dirty="0" err="1"/>
              <a:t>Tuple</a:t>
            </a:r>
            <a:r>
              <a:rPr lang="de-DE" dirty="0"/>
              <a:t>, </a:t>
            </a:r>
            <a:r>
              <a:rPr lang="de-DE" dirty="0" err="1"/>
              <a:t>Record</a:t>
            </a:r>
            <a:r>
              <a:rPr lang="de-DE" dirty="0"/>
              <a:t>, </a:t>
            </a:r>
            <a:r>
              <a:rPr lang="de-DE" dirty="0" err="1"/>
              <a:t>Discriminated</a:t>
            </a:r>
            <a:r>
              <a:rPr lang="de-DE" dirty="0"/>
              <a:t> </a:t>
            </a:r>
            <a:r>
              <a:rPr lang="de-DE" dirty="0" err="1"/>
              <a:t>Unions</a:t>
            </a:r>
            <a:r>
              <a:rPr lang="de-DE" dirty="0"/>
              <a:t>)</a:t>
            </a:r>
          </a:p>
          <a:p>
            <a:r>
              <a:rPr lang="de-DE" dirty="0"/>
              <a:t>Funktionen</a:t>
            </a:r>
          </a:p>
          <a:p>
            <a:r>
              <a:rPr lang="de-DE" dirty="0"/>
              <a:t>Listen</a:t>
            </a:r>
          </a:p>
          <a:p>
            <a:r>
              <a:rPr lang="de-DE" dirty="0"/>
              <a:t>Einheiten</a:t>
            </a:r>
          </a:p>
          <a:p>
            <a:r>
              <a:rPr lang="de-DE" dirty="0"/>
              <a:t>Type Provider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0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Voraussetzungen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Visual Studio 2015 Community Edition</a:t>
            </a:r>
          </a:p>
          <a:p>
            <a:r>
              <a:rPr lang="de-DE" dirty="0" err="1"/>
              <a:t>Öffene</a:t>
            </a:r>
            <a:r>
              <a:rPr lang="de-DE" dirty="0"/>
              <a:t> das Solution im Hauptverzeichnis</a:t>
            </a:r>
          </a:p>
          <a:p>
            <a:r>
              <a:rPr lang="de-DE" dirty="0"/>
              <a:t>Kompiliere. Abhängigkeiten werden ermittelt und gegebenenfalls heruntergeladen</a:t>
            </a:r>
          </a:p>
          <a:p>
            <a:r>
              <a:rPr lang="de-DE" dirty="0" err="1"/>
              <a:t>Öffene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1066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Keywords:</a:t>
            </a:r>
          </a:p>
          <a:p>
            <a:pPr lvl="1"/>
            <a:r>
              <a:rPr lang="de-DE" dirty="0"/>
              <a:t>let</a:t>
            </a:r>
          </a:p>
          <a:p>
            <a:pPr lvl="1"/>
            <a:r>
              <a:rPr lang="en-US" dirty="0"/>
              <a:t>type</a:t>
            </a:r>
          </a:p>
          <a:p>
            <a:pPr lvl="1"/>
            <a:r>
              <a:rPr lang="en-US" dirty="0"/>
              <a:t>open</a:t>
            </a:r>
          </a:p>
          <a:p>
            <a:r>
              <a:rPr lang="en-US" dirty="0" err="1"/>
              <a:t>Einrückung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der Delimiter/</a:t>
            </a:r>
            <a:r>
              <a:rPr lang="en-US" dirty="0" err="1"/>
              <a:t>Begrenzer</a:t>
            </a:r>
            <a:r>
              <a:rPr lang="en-US" dirty="0"/>
              <a:t> (</a:t>
            </a:r>
            <a:r>
              <a:rPr lang="de-DE" dirty="0"/>
              <a:t>Keine</a:t>
            </a:r>
            <a:r>
              <a:rPr lang="en-US" dirty="0"/>
              <a:t> </a:t>
            </a:r>
            <a:r>
              <a:rPr lang="en-US" dirty="0" err="1"/>
              <a:t>geswchweiften</a:t>
            </a:r>
            <a:r>
              <a:rPr lang="en-US" dirty="0"/>
              <a:t> </a:t>
            </a:r>
            <a:r>
              <a:rPr lang="en-US" dirty="0" err="1"/>
              <a:t>Klammer</a:t>
            </a:r>
            <a:r>
              <a:rPr lang="en-US" dirty="0"/>
              <a:t>, Begin/End)</a:t>
            </a:r>
          </a:p>
          <a:p>
            <a:r>
              <a:rPr lang="en-US" dirty="0" err="1"/>
              <a:t>Kein</a:t>
            </a:r>
            <a:r>
              <a:rPr lang="en-US" dirty="0"/>
              <a:t> Return</a:t>
            </a:r>
          </a:p>
          <a:p>
            <a:r>
              <a:rPr lang="en-US" dirty="0" err="1"/>
              <a:t>Typen</a:t>
            </a:r>
            <a:r>
              <a:rPr lang="en-US" dirty="0"/>
              <a:t> </a:t>
            </a:r>
            <a:r>
              <a:rPr lang="en-US" dirty="0" err="1"/>
              <a:t>fangen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Großbuchstaben</a:t>
            </a:r>
            <a:r>
              <a:rPr lang="en-US" dirty="0"/>
              <a:t> an</a:t>
            </a:r>
          </a:p>
        </p:txBody>
      </p:sp>
    </p:spTree>
    <p:extLst>
      <p:ext uri="{BB962C8B-B14F-4D97-AF65-F5344CB8AC3E}">
        <p14:creationId xmlns:p14="http://schemas.microsoft.com/office/powerpoint/2010/main" val="58497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Wo komme ich 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Anfänge mit Cobol und OS/390</a:t>
            </a:r>
          </a:p>
          <a:p>
            <a:pPr marL="0" indent="0">
              <a:buNone/>
            </a:pPr>
            <a:r>
              <a:rPr lang="en-US" dirty="0"/>
              <a:t>Visual Basic 6.0</a:t>
            </a:r>
          </a:p>
          <a:p>
            <a:pPr marL="0" indent="0">
              <a:buNone/>
            </a:pPr>
            <a:r>
              <a:rPr lang="en-US" dirty="0"/>
              <a:t>Visual </a:t>
            </a:r>
            <a:r>
              <a:rPr lang="en-US" dirty="0" err="1"/>
              <a:t>Basic.Net</a:t>
            </a:r>
            <a:r>
              <a:rPr lang="en-US" dirty="0"/>
              <a:t> 1.0</a:t>
            </a:r>
          </a:p>
          <a:p>
            <a:pPr marL="0" indent="0">
              <a:buNone/>
            </a:pPr>
            <a:r>
              <a:rPr lang="de-DE" dirty="0"/>
              <a:t>C# ab 2.0 (Welcome </a:t>
            </a:r>
            <a:r>
              <a:rPr lang="de-DE" dirty="0" err="1"/>
              <a:t>Generics</a:t>
            </a:r>
            <a:r>
              <a:rPr lang="de-DE" dirty="0"/>
              <a:t>!)</a:t>
            </a:r>
          </a:p>
          <a:p>
            <a:pPr marL="0" indent="0">
              <a:buNone/>
            </a:pPr>
            <a:r>
              <a:rPr lang="en-US" dirty="0"/>
              <a:t>MVC und MVVM </a:t>
            </a:r>
          </a:p>
          <a:p>
            <a:pPr marL="0" indent="0">
              <a:buNone/>
            </a:pPr>
            <a:r>
              <a:rPr lang="de-DE" dirty="0"/>
              <a:t>REST und WCF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6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Laufen lassen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Erste Möglichkeit: </a:t>
            </a:r>
          </a:p>
          <a:p>
            <a:pPr lvl="1"/>
            <a:r>
              <a:rPr lang="de-DE" dirty="0"/>
              <a:t>Source als Datei speichern (*.</a:t>
            </a:r>
            <a:r>
              <a:rPr lang="de-DE" dirty="0" err="1"/>
              <a:t>fs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Source in einen </a:t>
            </a:r>
            <a:r>
              <a:rPr lang="de-DE" dirty="0" err="1"/>
              <a:t>Assembly</a:t>
            </a:r>
            <a:r>
              <a:rPr lang="de-DE" dirty="0"/>
              <a:t> kompilieren</a:t>
            </a:r>
          </a:p>
          <a:p>
            <a:r>
              <a:rPr lang="de-DE" dirty="0"/>
              <a:t>Zweite Möglichkeit: </a:t>
            </a:r>
          </a:p>
          <a:p>
            <a:pPr lvl="1"/>
            <a:r>
              <a:rPr lang="de-DE" dirty="0"/>
              <a:t>Code als Script bearbeiten und speichern (*.</a:t>
            </a:r>
            <a:r>
              <a:rPr lang="de-DE" dirty="0" err="1"/>
              <a:t>fsx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Script ausführen lassen</a:t>
            </a:r>
          </a:p>
          <a:p>
            <a:r>
              <a:rPr lang="de-DE" dirty="0"/>
              <a:t>Dritte Möglichkeit</a:t>
            </a:r>
          </a:p>
          <a:p>
            <a:pPr lvl="1"/>
            <a:r>
              <a:rPr lang="de-DE" dirty="0"/>
              <a:t>Interaktiv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5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REPL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Read</a:t>
            </a:r>
          </a:p>
          <a:p>
            <a:r>
              <a:rPr lang="de-DE" dirty="0" err="1"/>
              <a:t>Evaluate</a:t>
            </a:r>
            <a:endParaRPr lang="de-DE" dirty="0"/>
          </a:p>
          <a:p>
            <a:r>
              <a:rPr lang="de-DE" dirty="0"/>
              <a:t>Print</a:t>
            </a:r>
          </a:p>
          <a:p>
            <a:pPr marL="0" indent="0">
              <a:buNone/>
            </a:pPr>
            <a:r>
              <a:rPr lang="de-DE" dirty="0"/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41780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REPL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Mit </a:t>
            </a:r>
            <a:r>
              <a:rPr lang="de-DE" dirty="0" err="1"/>
              <a:t>alt+enter</a:t>
            </a:r>
            <a:r>
              <a:rPr lang="de-DE" dirty="0"/>
              <a:t> Inhalte aus einer Code/Script Datei zum REPL „schicken“</a:t>
            </a:r>
          </a:p>
          <a:p>
            <a:r>
              <a:rPr lang="de-DE" dirty="0"/>
              <a:t>;; veranlasst die Ausführung im REPL</a:t>
            </a:r>
          </a:p>
          <a:p>
            <a:r>
              <a:rPr lang="de-DE" dirty="0"/>
              <a:t>Reset setzt das REPL zurück</a:t>
            </a:r>
          </a:p>
        </p:txBody>
      </p:sp>
    </p:spTree>
    <p:extLst>
      <p:ext uri="{BB962C8B-B14F-4D97-AF65-F5344CB8AC3E}">
        <p14:creationId xmlns:p14="http://schemas.microsoft.com/office/powerpoint/2010/main" val="191557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de-DE" dirty="0"/>
              <a:t>REPL</a:t>
            </a:r>
          </a:p>
          <a:p>
            <a:pPr lvl="0"/>
            <a:r>
              <a:rPr lang="de-DE" dirty="0"/>
              <a:t>Kommentare</a:t>
            </a:r>
          </a:p>
          <a:p>
            <a:pPr lvl="0"/>
            <a:r>
              <a:rPr lang="de-DE" dirty="0"/>
              <a:t>Ausdrucke</a:t>
            </a:r>
          </a:p>
          <a:p>
            <a:pPr lvl="0"/>
            <a:r>
              <a:rPr lang="de-DE" dirty="0"/>
              <a:t>Funktionen</a:t>
            </a:r>
          </a:p>
          <a:p>
            <a:pPr lvl="0"/>
            <a:r>
              <a:rPr lang="de-DE" dirty="0"/>
              <a:t>Rückgabe</a:t>
            </a:r>
          </a:p>
          <a:p>
            <a:pPr lvl="0"/>
            <a:r>
              <a:rPr lang="de-DE" dirty="0"/>
              <a:t>Einrückung</a:t>
            </a:r>
          </a:p>
          <a:p>
            <a:pPr lvl="0"/>
            <a:r>
              <a:rPr lang="de-DE" dirty="0" err="1"/>
              <a:t>Scripte</a:t>
            </a:r>
            <a:endParaRPr lang="de-DE" dirty="0"/>
          </a:p>
          <a:p>
            <a:pPr lvl="0"/>
            <a:r>
              <a:rPr lang="de-DE" dirty="0"/>
              <a:t>Erste Listenfunktionen</a:t>
            </a:r>
          </a:p>
          <a:p>
            <a:pPr lvl="0"/>
            <a:r>
              <a:rPr lang="de-DE" dirty="0"/>
              <a:t>Pattern </a:t>
            </a:r>
            <a:r>
              <a:rPr lang="de-DE" dirty="0" err="1"/>
              <a:t>Matching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085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Kommentare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Zu aller erst:</a:t>
            </a:r>
          </a:p>
          <a:p>
            <a:pPr marL="0" indent="0">
              <a:buNone/>
            </a:pPr>
            <a:r>
              <a:rPr lang="de-DE" dirty="0"/>
              <a:t>Wie kommentiere ich in F#?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837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Ausdrücke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Definiert mit dem Schlüsselwort </a:t>
            </a:r>
            <a:r>
              <a:rPr lang="de-DE" dirty="0" err="1"/>
              <a:t>let</a:t>
            </a:r>
            <a:endParaRPr lang="de-DE" dirty="0"/>
          </a:p>
          <a:p>
            <a:r>
              <a:rPr lang="de-DE" dirty="0"/>
              <a:t>Sind per Default nicht änderbar (</a:t>
            </a:r>
            <a:r>
              <a:rPr lang="de-DE" dirty="0" err="1"/>
              <a:t>immutable</a:t>
            </a:r>
            <a:r>
              <a:rPr lang="de-DE" dirty="0"/>
              <a:t>)</a:t>
            </a:r>
          </a:p>
          <a:p>
            <a:r>
              <a:rPr lang="de-DE" dirty="0"/>
              <a:t>Compiler </a:t>
            </a:r>
            <a:r>
              <a:rPr lang="de-DE" dirty="0" err="1"/>
              <a:t>ermittlet</a:t>
            </a:r>
            <a:r>
              <a:rPr lang="de-DE" dirty="0"/>
              <a:t> den Typ (</a:t>
            </a:r>
            <a:r>
              <a:rPr lang="de-DE" dirty="0" err="1"/>
              <a:t>var</a:t>
            </a:r>
            <a:r>
              <a:rPr lang="de-DE" dirty="0"/>
              <a:t> in </a:t>
            </a:r>
            <a:r>
              <a:rPr lang="de-DE" dirty="0" err="1"/>
              <a:t>c#</a:t>
            </a:r>
            <a:r>
              <a:rPr lang="de-DE" dirty="0"/>
              <a:t>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663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Funktion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Mit </a:t>
            </a:r>
            <a:r>
              <a:rPr lang="de-DE" dirty="0" err="1"/>
              <a:t>let</a:t>
            </a:r>
            <a:r>
              <a:rPr lang="de-DE" dirty="0"/>
              <a:t> deklariert</a:t>
            </a:r>
          </a:p>
          <a:p>
            <a:r>
              <a:rPr lang="de-DE" dirty="0"/>
              <a:t>Kein Return: der letzte Ausdruck ist das Ergebnis</a:t>
            </a:r>
          </a:p>
          <a:p>
            <a:r>
              <a:rPr lang="de-DE" dirty="0"/>
              <a:t>Eine Funktion ist ein Mapping zwischen einer zulässigen Eingabe und einem Ergebnis</a:t>
            </a:r>
          </a:p>
          <a:p>
            <a:r>
              <a:rPr lang="de-DE" dirty="0"/>
              <a:t>Signatur beschreibt die Funktion</a:t>
            </a:r>
          </a:p>
          <a:p>
            <a:r>
              <a:rPr lang="de-DE" dirty="0"/>
              <a:t>Name in </a:t>
            </a:r>
            <a:r>
              <a:rPr lang="de-DE" dirty="0" err="1"/>
              <a:t>camelCase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595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Funktion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Parameter durch Leerzeichen trennen</a:t>
            </a:r>
          </a:p>
          <a:p>
            <a:r>
              <a:rPr lang="de-DE" dirty="0"/>
              <a:t>Typ Angabe nur dann notwendig wenn Compiler den Typ nicht ermitteln kann</a:t>
            </a:r>
          </a:p>
          <a:p>
            <a:r>
              <a:rPr lang="de-DE" dirty="0"/>
              <a:t>Typ Angabe für Parameter (NAME:TYP)</a:t>
            </a:r>
          </a:p>
          <a:p>
            <a:r>
              <a:rPr lang="de-DE" dirty="0"/>
              <a:t>Typ Angabe für Ergebnis :TYP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apply f x 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f x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92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Funktion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Funktionen sind Lambdas</a:t>
            </a:r>
          </a:p>
          <a:p>
            <a:pPr marL="0" indent="0">
              <a:buNone/>
            </a:pP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add x y = 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x + y</a:t>
            </a:r>
          </a:p>
          <a:p>
            <a:pPr marL="0" indent="0">
              <a:buNone/>
            </a:pP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addLambda x y = </a:t>
            </a:r>
          </a:p>
          <a:p>
            <a:pPr marL="0" indent="0">
              <a:buNone/>
            </a:pP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f = 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fun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x y 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x + y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167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Script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Code Dateien „laden“ mit Keyword #</a:t>
            </a:r>
            <a:r>
              <a:rPr lang="de-DE" dirty="0" err="1"/>
              <a:t>load</a:t>
            </a:r>
            <a:endParaRPr lang="de-DE" dirty="0"/>
          </a:p>
          <a:p>
            <a:r>
              <a:rPr lang="de-DE" dirty="0"/>
              <a:t>Weitere </a:t>
            </a:r>
            <a:r>
              <a:rPr lang="de-DE" dirty="0" err="1"/>
              <a:t>Scripte</a:t>
            </a:r>
            <a:r>
              <a:rPr lang="de-DE" dirty="0"/>
              <a:t> ebenfalls laden</a:t>
            </a:r>
          </a:p>
          <a:p>
            <a:r>
              <a:rPr lang="de-DE" dirty="0"/>
              <a:t>Direkt im Interactive Code ausführen, gefolgt von ;;</a:t>
            </a:r>
          </a:p>
          <a:p>
            <a:r>
              <a:rPr lang="de-DE" dirty="0"/>
              <a:t>So ist ein </a:t>
            </a:r>
            <a:r>
              <a:rPr lang="de-DE" dirty="0" err="1"/>
              <a:t>interactives</a:t>
            </a:r>
            <a:r>
              <a:rPr lang="de-DE" dirty="0"/>
              <a:t> Testen von Code möglich ohne Debuggen</a:t>
            </a:r>
          </a:p>
          <a:p>
            <a:r>
              <a:rPr lang="de-DE" dirty="0" err="1"/>
              <a:t>Scripte</a:t>
            </a:r>
            <a:r>
              <a:rPr lang="de-DE" dirty="0"/>
              <a:t> können mit </a:t>
            </a:r>
            <a:r>
              <a:rPr lang="de-DE" dirty="0" err="1"/>
              <a:t>fsi</a:t>
            </a:r>
            <a:r>
              <a:rPr lang="de-DE" dirty="0"/>
              <a:t> im Batch aufgerufen werden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196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 ist kein Trend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407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Script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Scripte</a:t>
            </a:r>
            <a:r>
              <a:rPr lang="de-DE" dirty="0"/>
              <a:t> können mit </a:t>
            </a:r>
            <a:r>
              <a:rPr lang="de-DE" dirty="0" err="1"/>
              <a:t>fsi</a:t>
            </a:r>
            <a:r>
              <a:rPr lang="de-DE" dirty="0"/>
              <a:t> im Batch aufgerufen werden</a:t>
            </a:r>
          </a:p>
          <a:p>
            <a:r>
              <a:rPr lang="de-DE" dirty="0"/>
              <a:t>F# ist eine großartige Scripting Sprache!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111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List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List in F# implementiert viele Funktionen</a:t>
            </a:r>
          </a:p>
          <a:p>
            <a:r>
              <a:rPr lang="de-DE" dirty="0"/>
              <a:t>Signatur kann verraten was die Funktion leistet</a:t>
            </a:r>
          </a:p>
          <a:p>
            <a:r>
              <a:rPr lang="de-DE" dirty="0"/>
              <a:t>Wir untersuchen </a:t>
            </a:r>
          </a:p>
          <a:p>
            <a:pPr lvl="1"/>
            <a:r>
              <a:rPr lang="de-DE" dirty="0" err="1"/>
              <a:t>filter</a:t>
            </a:r>
            <a:endParaRPr lang="de-DE" dirty="0"/>
          </a:p>
          <a:p>
            <a:pPr lvl="1"/>
            <a:r>
              <a:rPr lang="de-DE" dirty="0" err="1"/>
              <a:t>map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308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Verketten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Pipe Operator |&gt;</a:t>
            </a:r>
          </a:p>
          <a:p>
            <a:r>
              <a:rPr lang="de-DE" dirty="0"/>
              <a:t>Deklariert als </a:t>
            </a:r>
            <a:br>
              <a:rPr lang="de-DE" dirty="0"/>
            </a:b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(|&gt;) x f = f x</a:t>
            </a:r>
          </a:p>
          <a:p>
            <a:r>
              <a:rPr lang="de-DE" dirty="0"/>
              <a:t>Signatur ist</a:t>
            </a:r>
            <a:b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x:'a -&gt; f:('a -&gt; 'b) -&gt; 'b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881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F# ist streng!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Reihnfolge</a:t>
            </a:r>
            <a:r>
              <a:rPr lang="de-DE" dirty="0"/>
              <a:t> der Dateien in VS ist </a:t>
            </a:r>
            <a:r>
              <a:rPr lang="de-DE" b="1" dirty="0"/>
              <a:t>nicht egal</a:t>
            </a:r>
            <a:r>
              <a:rPr lang="de-DE" dirty="0"/>
              <a:t>!</a:t>
            </a:r>
          </a:p>
          <a:p>
            <a:r>
              <a:rPr lang="de-DE" dirty="0"/>
              <a:t>Die Struktur der einzelnen Code Dateien muss die Hierarchie der Aufrufe entsprechen</a:t>
            </a:r>
          </a:p>
          <a:p>
            <a:r>
              <a:rPr lang="de-DE" dirty="0"/>
              <a:t>VS erzwingt die Einhaltung dieser Regel</a:t>
            </a:r>
          </a:p>
          <a:p>
            <a:r>
              <a:rPr lang="de-DE" dirty="0"/>
              <a:t>VS erlaubt die Positionierung von Code Dateien</a:t>
            </a:r>
          </a:p>
        </p:txBody>
      </p:sp>
    </p:spTree>
    <p:extLst>
      <p:ext uri="{BB962C8B-B14F-4D97-AF65-F5344CB8AC3E}">
        <p14:creationId xmlns:p14="http://schemas.microsoft.com/office/powerpoint/2010/main" val="124381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F# ist streng!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Eine Welt mit viel </a:t>
            </a:r>
            <a:r>
              <a:rPr lang="de-DE" dirty="0" err="1"/>
              <a:t>viel</a:t>
            </a:r>
            <a:r>
              <a:rPr lang="de-DE" dirty="0"/>
              <a:t> weniger zyklische Referenzen ist möglich</a:t>
            </a:r>
          </a:p>
        </p:txBody>
      </p:sp>
    </p:spTree>
    <p:extLst>
      <p:ext uri="{BB962C8B-B14F-4D97-AF65-F5344CB8AC3E}">
        <p14:creationId xmlns:p14="http://schemas.microsoft.com/office/powerpoint/2010/main" val="112869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Pattern </a:t>
            </a:r>
            <a:r>
              <a:rPr lang="de-DE" dirty="0" err="1"/>
              <a:t>Matching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599" y="4005064"/>
            <a:ext cx="740984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Wiki: </a:t>
            </a:r>
            <a:r>
              <a:rPr lang="de-DE" sz="2400" i="1" dirty="0"/>
              <a:t>Daten anhand ihrer Struktur zu verarbeiten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Gibt einen Wert zurück (kann </a:t>
            </a:r>
            <a:r>
              <a:rPr lang="de-DE" sz="2400" dirty="0" err="1"/>
              <a:t>switch</a:t>
            </a:r>
            <a:r>
              <a:rPr lang="de-DE" sz="2400" dirty="0"/>
              <a:t> nicht)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Erlaubt die Extraktion von Werten aus Datentypen auch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Entweder ausschöpfend oder mit </a:t>
            </a:r>
            <a:r>
              <a:rPr lang="de-DE" sz="2400" dirty="0" err="1"/>
              <a:t>wildcard</a:t>
            </a:r>
            <a:r>
              <a:rPr lang="de-DE" sz="2400" dirty="0"/>
              <a:t> _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Angepasst für die F# Datentypen, weniger für 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Wildcard als letzten Element definieren</a:t>
            </a:r>
          </a:p>
          <a:p>
            <a:endParaRPr lang="de-DE" sz="2400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00423"/>
            <a:ext cx="5256584" cy="2221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32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Pattern </a:t>
            </a:r>
            <a:r>
              <a:rPr lang="de-DE" dirty="0" err="1"/>
              <a:t>Matching</a:t>
            </a:r>
            <a:endParaRPr lang="en-US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de-DE" dirty="0"/>
              <a:t>Unterstützt OR, AND</a:t>
            </a:r>
          </a:p>
          <a:p>
            <a:r>
              <a:rPr lang="de-DE" dirty="0" err="1"/>
              <a:t>Unterstüzut</a:t>
            </a:r>
            <a:r>
              <a:rPr lang="de-DE" dirty="0"/>
              <a:t> beliebige Operationen die einen </a:t>
            </a:r>
            <a:r>
              <a:rPr lang="de-DE" dirty="0" err="1"/>
              <a:t>bool</a:t>
            </a:r>
            <a:r>
              <a:rPr lang="de-DE" dirty="0"/>
              <a:t> zurück geben</a:t>
            </a:r>
          </a:p>
        </p:txBody>
      </p:sp>
    </p:spTree>
    <p:extLst>
      <p:ext uri="{BB962C8B-B14F-4D97-AF65-F5344CB8AC3E}">
        <p14:creationId xmlns:p14="http://schemas.microsoft.com/office/powerpoint/2010/main" val="415489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Pause!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5787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Datentypen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Verwendung</a:t>
            </a:r>
          </a:p>
          <a:p>
            <a:r>
              <a:rPr lang="de-DE" dirty="0" err="1"/>
              <a:t>Construction</a:t>
            </a:r>
            <a:endParaRPr lang="de-DE" dirty="0"/>
          </a:p>
          <a:p>
            <a:r>
              <a:rPr lang="de-DE" dirty="0" err="1"/>
              <a:t>Deconstruction</a:t>
            </a:r>
            <a:r>
              <a:rPr lang="de-DE" dirty="0"/>
              <a:t> / Zerlegung</a:t>
            </a:r>
          </a:p>
          <a:p>
            <a:r>
              <a:rPr lang="de-DE" dirty="0"/>
              <a:t>Komposition</a:t>
            </a:r>
          </a:p>
          <a:p>
            <a:r>
              <a:rPr lang="de-DE" dirty="0"/>
              <a:t>Pattern </a:t>
            </a:r>
            <a:r>
              <a:rPr lang="de-DE" dirty="0" err="1"/>
              <a:t>Matching</a:t>
            </a:r>
            <a:endParaRPr lang="de-DE" dirty="0"/>
          </a:p>
          <a:p>
            <a:pPr marL="0" indent="0" algn="ctr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878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Tuple</a:t>
            </a:r>
            <a:r>
              <a:rPr lang="de-DE" dirty="0"/>
              <a:t> -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 </a:t>
            </a:r>
            <a:r>
              <a:rPr lang="en-US" i="1" dirty="0"/>
              <a:t>tuple</a:t>
            </a:r>
            <a:r>
              <a:rPr lang="en-US" dirty="0"/>
              <a:t> is a grouping of unnamed but ordered values, possibly of different types.</a:t>
            </a:r>
          </a:p>
          <a:p>
            <a:r>
              <a:rPr lang="en-US" dirty="0"/>
              <a:t>Die </a:t>
            </a:r>
            <a:r>
              <a:rPr lang="en-US" dirty="0" err="1"/>
              <a:t>Reihnfolge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entscheidend</a:t>
            </a:r>
            <a:endParaRPr lang="en-US" dirty="0"/>
          </a:p>
          <a:p>
            <a:r>
              <a:rPr lang="en-US" dirty="0" err="1"/>
              <a:t>Zwei</a:t>
            </a:r>
            <a:r>
              <a:rPr lang="en-US" dirty="0"/>
              <a:t> Tuples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gleichen</a:t>
            </a:r>
            <a:r>
              <a:rPr lang="en-US" dirty="0"/>
              <a:t> </a:t>
            </a:r>
            <a:r>
              <a:rPr lang="en-US" dirty="0" err="1"/>
              <a:t>typ</a:t>
            </a:r>
            <a:r>
              <a:rPr lang="en-US" dirty="0"/>
              <a:t> </a:t>
            </a:r>
            <a:r>
              <a:rPr lang="en-US" dirty="0" err="1"/>
              <a:t>wenn</a:t>
            </a:r>
            <a:endParaRPr lang="en-US" dirty="0"/>
          </a:p>
          <a:p>
            <a:pPr lvl="1"/>
            <a:r>
              <a:rPr lang="en-US" dirty="0" err="1"/>
              <a:t>Anzahl</a:t>
            </a:r>
            <a:endParaRPr lang="en-US" dirty="0"/>
          </a:p>
          <a:p>
            <a:pPr lvl="1"/>
            <a:r>
              <a:rPr lang="en-US" dirty="0" err="1"/>
              <a:t>Typ</a:t>
            </a:r>
            <a:endParaRPr lang="en-US" dirty="0"/>
          </a:p>
          <a:p>
            <a:pPr lvl="1"/>
            <a:r>
              <a:rPr lang="en-US" dirty="0" err="1"/>
              <a:t>Reihnfolge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Gleich</a:t>
            </a:r>
            <a:r>
              <a:rPr lang="en-US" dirty="0"/>
              <a:t> </a:t>
            </a:r>
            <a:r>
              <a:rPr lang="en-US" dirty="0" err="1"/>
              <a:t>ist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721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 ist alt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268760"/>
            <a:ext cx="6227064" cy="494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785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Construction</a:t>
            </a:r>
            <a:endParaRPr lang="de-DE" dirty="0"/>
          </a:p>
          <a:p>
            <a:r>
              <a:rPr lang="de-DE" dirty="0"/>
              <a:t>Typ Deklaration mit *</a:t>
            </a:r>
          </a:p>
          <a:p>
            <a:r>
              <a:rPr lang="de-DE" dirty="0"/>
              <a:t>Ausdruck Deklaration mit ,</a:t>
            </a:r>
          </a:p>
          <a:p>
            <a:r>
              <a:rPr lang="de-DE" dirty="0"/>
              <a:t>Mögliche Werte ist die Summe alle Kombinationen aus den zulässigen Werten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24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Zerlegung in Bestandteile</a:t>
            </a:r>
          </a:p>
          <a:p>
            <a:pPr marL="0" indent="0">
              <a:buNone/>
            </a:pP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triple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1,2,3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first,second,third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triple</a:t>
            </a:r>
          </a:p>
          <a:p>
            <a:pPr marL="0" indent="0">
              <a:buNone/>
            </a:pPr>
            <a:r>
              <a:rPr lang="de-DE" dirty="0"/>
              <a:t>Achtung: muss die Ausdrücke nicht vorab deklarieren</a:t>
            </a:r>
          </a:p>
        </p:txBody>
      </p:sp>
    </p:spTree>
    <p:extLst>
      <p:ext uri="{BB962C8B-B14F-4D97-AF65-F5344CB8AC3E}">
        <p14:creationId xmlns:p14="http://schemas.microsoft.com/office/powerpoint/2010/main" val="335353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Zerlegung in Bestandteile</a:t>
            </a:r>
          </a:p>
          <a:p>
            <a:pPr marL="0" indent="0">
              <a:buNone/>
            </a:pP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doubleIntTuple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1,2</a:t>
            </a:r>
          </a:p>
          <a:p>
            <a:pPr marL="0" indent="0">
              <a:buNone/>
            </a:pP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first0 =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fst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doubleIntTuple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second0 =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snd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/>
              <a:t>Gibt es nur für </a:t>
            </a:r>
            <a:r>
              <a:rPr lang="de-DE" dirty="0" err="1"/>
              <a:t>Tuple</a:t>
            </a:r>
            <a:r>
              <a:rPr lang="de-DE" dirty="0"/>
              <a:t> mit </a:t>
            </a:r>
            <a:r>
              <a:rPr lang="de-DE"/>
              <a:t>2 Werten!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6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Strukturelle </a:t>
            </a:r>
            <a:r>
              <a:rPr lang="de-DE" dirty="0" err="1"/>
              <a:t>Gleicheit</a:t>
            </a:r>
            <a:endParaRPr lang="de-DE" dirty="0"/>
          </a:p>
          <a:p>
            <a:r>
              <a:rPr lang="de-DE" dirty="0" err="1"/>
              <a:t>Reihnfolge</a:t>
            </a:r>
            <a:r>
              <a:rPr lang="de-DE" dirty="0"/>
              <a:t> und Typ sind entscheidend</a:t>
            </a:r>
          </a:p>
          <a:p>
            <a:r>
              <a:rPr lang="de-DE" dirty="0"/>
              <a:t>F# vergleicht Werte und keine Referenzen</a:t>
            </a:r>
          </a:p>
        </p:txBody>
      </p:sp>
    </p:spTree>
    <p:extLst>
      <p:ext uri="{BB962C8B-B14F-4D97-AF65-F5344CB8AC3E}">
        <p14:creationId xmlns:p14="http://schemas.microsoft.com/office/powerpoint/2010/main" val="279555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Tuple</a:t>
            </a:r>
            <a:r>
              <a:rPr lang="de-DE" dirty="0"/>
              <a:t> - Verwendung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Rückgabe</a:t>
            </a:r>
          </a:p>
          <a:p>
            <a:r>
              <a:rPr lang="de-DE" dirty="0"/>
              <a:t>Parameter</a:t>
            </a:r>
          </a:p>
          <a:p>
            <a:r>
              <a:rPr lang="de-DE" dirty="0"/>
              <a:t>Zwischenspeicherung von verwandten Werten</a:t>
            </a:r>
          </a:p>
          <a:p>
            <a:pPr marL="0" indent="0">
              <a:buNone/>
            </a:pPr>
            <a:r>
              <a:rPr lang="de-DE" dirty="0"/>
              <a:t>Bedenke: ALLES kann als </a:t>
            </a:r>
            <a:r>
              <a:rPr lang="de-DE" dirty="0" err="1"/>
              <a:t>tuple</a:t>
            </a:r>
            <a:r>
              <a:rPr lang="de-DE" dirty="0"/>
              <a:t> definiert werden:</a:t>
            </a:r>
          </a:p>
          <a:p>
            <a:pPr>
              <a:buFontTx/>
              <a:buChar char="-"/>
            </a:pPr>
            <a:r>
              <a:rPr lang="de-DE" dirty="0"/>
              <a:t>Werte (</a:t>
            </a:r>
            <a:r>
              <a:rPr lang="de-DE" dirty="0" err="1"/>
              <a:t>int</a:t>
            </a:r>
            <a:r>
              <a:rPr lang="de-DE" dirty="0"/>
              <a:t>, etc.)</a:t>
            </a:r>
          </a:p>
          <a:p>
            <a:pPr>
              <a:buFontTx/>
              <a:buChar char="-"/>
            </a:pPr>
            <a:r>
              <a:rPr lang="de-DE" dirty="0"/>
              <a:t>Datentypen</a:t>
            </a:r>
          </a:p>
          <a:p>
            <a:pPr>
              <a:buFontTx/>
              <a:buChar char="-"/>
            </a:pPr>
            <a:r>
              <a:rPr lang="de-DE" dirty="0"/>
              <a:t>Funktionen</a:t>
            </a:r>
          </a:p>
          <a:p>
            <a:pPr marL="0" indent="0">
              <a:buNone/>
            </a:pPr>
            <a:r>
              <a:rPr lang="de-DE" dirty="0"/>
              <a:t>Funktion mit zwei (oder mehreren) Rückgabewerten </a:t>
            </a:r>
          </a:p>
        </p:txBody>
      </p:sp>
    </p:spTree>
    <p:extLst>
      <p:ext uri="{BB962C8B-B14F-4D97-AF65-F5344CB8AC3E}">
        <p14:creationId xmlns:p14="http://schemas.microsoft.com/office/powerpoint/2010/main" val="28409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Record</a:t>
            </a:r>
            <a:r>
              <a:rPr lang="de-DE" dirty="0"/>
              <a:t> -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Eine </a:t>
            </a:r>
            <a:r>
              <a:rPr lang="de-DE" dirty="0" err="1"/>
              <a:t>bennante</a:t>
            </a:r>
            <a:r>
              <a:rPr lang="de-DE" dirty="0"/>
              <a:t> Menge von </a:t>
            </a:r>
            <a:r>
              <a:rPr lang="de-DE" dirty="0" err="1"/>
              <a:t>bennanten</a:t>
            </a:r>
            <a:r>
              <a:rPr lang="de-DE" dirty="0"/>
              <a:t> Elementen (</a:t>
            </a:r>
            <a:r>
              <a:rPr lang="de-DE" dirty="0" err="1"/>
              <a:t>tuple</a:t>
            </a:r>
            <a:r>
              <a:rPr lang="de-DE" dirty="0"/>
              <a:t> mit </a:t>
            </a:r>
            <a:r>
              <a:rPr lang="de-DE" dirty="0" err="1"/>
              <a:t>labeln</a:t>
            </a:r>
            <a:r>
              <a:rPr lang="de-DE" dirty="0"/>
              <a:t>)</a:t>
            </a:r>
          </a:p>
          <a:p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Werte</a:t>
            </a:r>
            <a:r>
              <a:rPr lang="en-US" dirty="0"/>
              <a:t> </a:t>
            </a:r>
            <a:r>
              <a:rPr lang="en-US" dirty="0" err="1"/>
              <a:t>müssen</a:t>
            </a:r>
            <a:r>
              <a:rPr lang="en-US" dirty="0"/>
              <a:t> </a:t>
            </a:r>
            <a:r>
              <a:rPr lang="en-US" dirty="0" err="1"/>
              <a:t>angegeben</a:t>
            </a:r>
            <a:r>
              <a:rPr lang="en-US" dirty="0"/>
              <a:t> warden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596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Record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Deklaration</a:t>
            </a:r>
          </a:p>
          <a:p>
            <a:r>
              <a:rPr lang="en-US" sz="2800" dirty="0" err="1"/>
              <a:t>Begrenzung</a:t>
            </a:r>
            <a:r>
              <a:rPr lang="en-US" sz="2800" dirty="0"/>
              <a:t> </a:t>
            </a:r>
            <a:r>
              <a:rPr lang="en-US" sz="2800" dirty="0" err="1"/>
              <a:t>duruch</a:t>
            </a:r>
            <a:r>
              <a:rPr lang="en-US" sz="2800" dirty="0"/>
              <a:t> {}</a:t>
            </a:r>
          </a:p>
          <a:p>
            <a:r>
              <a:rPr lang="en-US" sz="2800" dirty="0" err="1"/>
              <a:t>Einzelne</a:t>
            </a:r>
            <a:r>
              <a:rPr lang="en-US" sz="2800" dirty="0"/>
              <a:t> </a:t>
            </a:r>
            <a:r>
              <a:rPr lang="en-US" sz="2800" dirty="0" err="1"/>
              <a:t>Bestandteile</a:t>
            </a:r>
            <a:r>
              <a:rPr lang="en-US" sz="2800" dirty="0"/>
              <a:t> </a:t>
            </a:r>
            <a:r>
              <a:rPr lang="en-US" sz="2800" dirty="0" err="1"/>
              <a:t>durch</a:t>
            </a:r>
            <a:r>
              <a:rPr lang="en-US" sz="2800" dirty="0"/>
              <a:t> ; </a:t>
            </a:r>
            <a:r>
              <a:rPr lang="en-US" sz="2800" dirty="0" err="1"/>
              <a:t>getrennt</a:t>
            </a:r>
            <a:endParaRPr lang="en-US" sz="2800" dirty="0"/>
          </a:p>
          <a:p>
            <a:r>
              <a:rPr lang="en-US" sz="2800" dirty="0" err="1"/>
              <a:t>Alle</a:t>
            </a:r>
            <a:r>
              <a:rPr lang="en-US" sz="2800" dirty="0"/>
              <a:t> </a:t>
            </a:r>
            <a:r>
              <a:rPr lang="en-US" sz="2800" dirty="0" err="1"/>
              <a:t>Bestandteile</a:t>
            </a:r>
            <a:r>
              <a:rPr lang="en-US" sz="2800" dirty="0"/>
              <a:t> </a:t>
            </a:r>
            <a:r>
              <a:rPr lang="en-US" sz="2800" dirty="0" err="1"/>
              <a:t>benannt</a:t>
            </a:r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387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Record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Konstruktion</a:t>
            </a:r>
          </a:p>
          <a:p>
            <a:r>
              <a:rPr lang="en-US" sz="2800" dirty="0" err="1"/>
              <a:t>Zuweisung</a:t>
            </a:r>
            <a:r>
              <a:rPr lang="en-US" sz="2800" dirty="0"/>
              <a:t> der </a:t>
            </a:r>
            <a:r>
              <a:rPr lang="en-US" sz="2800" dirty="0" err="1"/>
              <a:t>Werte</a:t>
            </a:r>
            <a:r>
              <a:rPr lang="en-US" sz="2800" dirty="0"/>
              <a:t> </a:t>
            </a:r>
            <a:r>
              <a:rPr lang="en-US" sz="2800" dirty="0" err="1"/>
              <a:t>nach</a:t>
            </a:r>
            <a:r>
              <a:rPr lang="en-US" sz="2800" dirty="0"/>
              <a:t> </a:t>
            </a:r>
            <a:r>
              <a:rPr lang="en-US" sz="2800" dirty="0" err="1"/>
              <a:t>Namen</a:t>
            </a:r>
            <a:endParaRPr lang="en-US" sz="2800" dirty="0"/>
          </a:p>
          <a:p>
            <a:r>
              <a:rPr lang="en-US" sz="2800" dirty="0"/>
              <a:t>Compiler </a:t>
            </a:r>
            <a:r>
              <a:rPr lang="en-US" sz="2800" dirty="0" err="1"/>
              <a:t>unterstüzt</a:t>
            </a:r>
            <a:r>
              <a:rPr lang="en-US" sz="2800" dirty="0"/>
              <a:t> die </a:t>
            </a:r>
            <a:r>
              <a:rPr lang="en-US" sz="2800" dirty="0" err="1"/>
              <a:t>Konstruktion</a:t>
            </a:r>
            <a:r>
              <a:rPr lang="en-US" sz="2800" dirty="0"/>
              <a:t> in </a:t>
            </a:r>
            <a:r>
              <a:rPr lang="en-US" sz="2800" dirty="0" err="1"/>
              <a:t>dem</a:t>
            </a:r>
            <a:r>
              <a:rPr lang="en-US" sz="2800" dirty="0"/>
              <a:t> der </a:t>
            </a:r>
            <a:r>
              <a:rPr lang="en-US" sz="2800" dirty="0" err="1"/>
              <a:t>Typ</a:t>
            </a:r>
            <a:r>
              <a:rPr lang="en-US" sz="2800" dirty="0"/>
              <a:t> </a:t>
            </a:r>
            <a:r>
              <a:rPr lang="en-US" sz="2800" dirty="0" err="1"/>
              <a:t>ermittelt</a:t>
            </a:r>
            <a:r>
              <a:rPr lang="en-US" sz="2800" dirty="0"/>
              <a:t> </a:t>
            </a:r>
            <a:r>
              <a:rPr lang="en-US" sz="2800" dirty="0" err="1"/>
              <a:t>wird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866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Record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Zerlegung und Klonen</a:t>
            </a:r>
          </a:p>
          <a:p>
            <a:r>
              <a:rPr lang="en-US" sz="2800" dirty="0"/>
              <a:t>F# </a:t>
            </a:r>
            <a:r>
              <a:rPr lang="en-US" sz="2800" dirty="0" err="1"/>
              <a:t>bietet</a:t>
            </a:r>
            <a:r>
              <a:rPr lang="en-US" sz="2800" dirty="0"/>
              <a:t> </a:t>
            </a:r>
            <a:r>
              <a:rPr lang="en-US" sz="2800" dirty="0" err="1"/>
              <a:t>eigne</a:t>
            </a:r>
            <a:r>
              <a:rPr lang="en-US" sz="2800" dirty="0"/>
              <a:t> </a:t>
            </a:r>
            <a:r>
              <a:rPr lang="en-US" sz="2800" dirty="0" err="1"/>
              <a:t>Konstrukte</a:t>
            </a:r>
            <a:r>
              <a:rPr lang="en-US" sz="2800" dirty="0"/>
              <a:t> </a:t>
            </a:r>
            <a:r>
              <a:rPr lang="en-US" sz="2800" dirty="0" err="1"/>
              <a:t>hierfür</a:t>
            </a:r>
            <a:endParaRPr lang="en-US" sz="2800" dirty="0"/>
          </a:p>
          <a:p>
            <a:r>
              <a:rPr lang="en-US" sz="2800" dirty="0"/>
              <a:t>Auch </a:t>
            </a:r>
            <a:r>
              <a:rPr lang="en-US" sz="2800" dirty="0" err="1"/>
              <a:t>Punkt</a:t>
            </a:r>
            <a:r>
              <a:rPr lang="en-US" sz="2800" dirty="0"/>
              <a:t> </a:t>
            </a:r>
            <a:r>
              <a:rPr lang="en-US" sz="2800" dirty="0" err="1"/>
              <a:t>Stil</a:t>
            </a:r>
            <a:r>
              <a:rPr lang="en-US" sz="2800" dirty="0"/>
              <a:t> </a:t>
            </a:r>
            <a:r>
              <a:rPr lang="en-US" sz="2800" dirty="0" err="1"/>
              <a:t>ist</a:t>
            </a:r>
            <a:r>
              <a:rPr lang="en-US" sz="2800" dirty="0"/>
              <a:t> </a:t>
            </a:r>
            <a:r>
              <a:rPr lang="en-US" sz="2800" dirty="0" err="1"/>
              <a:t>möglich</a:t>
            </a:r>
            <a:endParaRPr lang="en-US" sz="2800" dirty="0"/>
          </a:p>
          <a:p>
            <a:r>
              <a:rPr lang="en-US" sz="2800" dirty="0" err="1"/>
              <a:t>Möglichkeit</a:t>
            </a:r>
            <a:r>
              <a:rPr lang="en-US" sz="2800" dirty="0"/>
              <a:t> </a:t>
            </a:r>
            <a:r>
              <a:rPr lang="en-US" sz="2800" dirty="0" err="1"/>
              <a:t>neue</a:t>
            </a:r>
            <a:r>
              <a:rPr lang="en-US" sz="2800" dirty="0"/>
              <a:t> </a:t>
            </a:r>
            <a:r>
              <a:rPr lang="en-US" sz="2800" dirty="0" err="1"/>
              <a:t>Ausdrücke</a:t>
            </a:r>
            <a:r>
              <a:rPr lang="en-US" sz="2800" dirty="0"/>
              <a:t> </a:t>
            </a:r>
            <a:r>
              <a:rPr lang="en-US" sz="2800" dirty="0" err="1"/>
              <a:t>zu</a:t>
            </a:r>
            <a:r>
              <a:rPr lang="en-US" sz="2800" dirty="0"/>
              <a:t> </a:t>
            </a:r>
            <a:r>
              <a:rPr lang="en-US" sz="2800" dirty="0" err="1"/>
              <a:t>erstellen</a:t>
            </a:r>
            <a:r>
              <a:rPr lang="en-US" sz="2800" dirty="0"/>
              <a:t> </a:t>
            </a:r>
            <a:r>
              <a:rPr lang="en-US" sz="2800" dirty="0" err="1"/>
              <a:t>aus</a:t>
            </a:r>
            <a:r>
              <a:rPr lang="en-US" sz="2800" dirty="0"/>
              <a:t> </a:t>
            </a:r>
            <a:r>
              <a:rPr lang="en-US" sz="2800" dirty="0" err="1"/>
              <a:t>vorhandenen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0225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Record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Strukturelle Gleichheit</a:t>
            </a:r>
          </a:p>
          <a:p>
            <a:r>
              <a:rPr lang="de-DE" dirty="0"/>
              <a:t>Zwei </a:t>
            </a:r>
            <a:r>
              <a:rPr lang="de-DE" dirty="0" err="1"/>
              <a:t>Record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sind gleich wenn beide die gleichen Typ und Wert in jedem Wert haben</a:t>
            </a:r>
          </a:p>
          <a:p>
            <a:r>
              <a:rPr lang="de-DE" dirty="0"/>
              <a:t>ACHTUNG: zwei </a:t>
            </a:r>
            <a:r>
              <a:rPr lang="de-DE" dirty="0" err="1"/>
              <a:t>Record</a:t>
            </a:r>
            <a:r>
              <a:rPr lang="de-DE" dirty="0"/>
              <a:t> typen mit unterschiedlichen Namen aber gleiche Bestandteile können nicht gleich sein!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04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 ist alt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031" y="1276289"/>
            <a:ext cx="2148840" cy="28712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437112"/>
            <a:ext cx="3029523" cy="20162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76289"/>
            <a:ext cx="2637980" cy="3429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276289"/>
            <a:ext cx="216024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7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Modul 2: </a:t>
            </a:r>
            <a:r>
              <a:rPr lang="de-DE" dirty="0" err="1"/>
              <a:t>Discriminated</a:t>
            </a:r>
            <a:r>
              <a:rPr lang="de-DE" dirty="0"/>
              <a:t>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Unterscheidungs-Union auf deutsch</a:t>
            </a:r>
          </a:p>
          <a:p>
            <a:pPr marL="0" indent="0">
              <a:buNone/>
            </a:pPr>
            <a:r>
              <a:rPr lang="de-DE" dirty="0"/>
              <a:t>Besteht aus einer Anzahl von benannten Fällen</a:t>
            </a:r>
          </a:p>
          <a:p>
            <a:pPr marL="0" indent="0">
              <a:buNone/>
            </a:pPr>
            <a:r>
              <a:rPr lang="de-DE" dirty="0"/>
              <a:t>Nur eines ist gültig für einen Ausdruck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Shape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Rectangle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width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length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Circle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radius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Square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side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849962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Modul 2: </a:t>
            </a:r>
            <a:r>
              <a:rPr lang="de-DE" dirty="0" err="1"/>
              <a:t>Discriminated</a:t>
            </a:r>
            <a:r>
              <a:rPr lang="de-DE" dirty="0"/>
              <a:t>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Ein union-</a:t>
            </a:r>
            <a:r>
              <a:rPr lang="de-DE" dirty="0" err="1"/>
              <a:t>case</a:t>
            </a:r>
            <a:r>
              <a:rPr lang="de-DE" dirty="0"/>
              <a:t> kann auch aus eine </a:t>
            </a:r>
            <a:r>
              <a:rPr lang="de-DE" dirty="0" err="1"/>
              <a:t>Tuple</a:t>
            </a:r>
            <a:r>
              <a:rPr lang="de-DE" dirty="0"/>
              <a:t>, </a:t>
            </a:r>
            <a:r>
              <a:rPr lang="de-DE" dirty="0" err="1"/>
              <a:t>Record</a:t>
            </a:r>
            <a:r>
              <a:rPr lang="de-DE" dirty="0"/>
              <a:t>, anderer DU bestehen</a:t>
            </a:r>
          </a:p>
          <a:p>
            <a:r>
              <a:rPr lang="de-DE" dirty="0"/>
              <a:t>Die Bezeichner der einzelnen Fälle müssen mit einem Großbuchstaben beginnen</a:t>
            </a:r>
          </a:p>
          <a:p>
            <a:r>
              <a:rPr lang="de-DE" dirty="0"/>
              <a:t>Ein Wert kann nicht den Typen des DU haben, sondern nur einem der union-</a:t>
            </a:r>
            <a:r>
              <a:rPr lang="de-DE" dirty="0" err="1"/>
              <a:t>cases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20268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DU - Single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OrderId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OrderId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(15)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OrderId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(15)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// ERROR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Typen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nicht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gleich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kein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Vergleich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5185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Modul 2: </a:t>
            </a:r>
            <a:r>
              <a:rPr lang="de-DE" dirty="0" err="1"/>
              <a:t>Discriminated</a:t>
            </a:r>
            <a:r>
              <a:rPr lang="de-DE" dirty="0"/>
              <a:t>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Strukturelle Gleichheit</a:t>
            </a:r>
          </a:p>
          <a:p>
            <a:r>
              <a:rPr lang="de-DE" dirty="0"/>
              <a:t>Wird vom F# Compiler gewährleistet</a:t>
            </a:r>
          </a:p>
        </p:txBody>
      </p:sp>
    </p:spTree>
    <p:extLst>
      <p:ext uri="{BB962C8B-B14F-4D97-AF65-F5344CB8AC3E}">
        <p14:creationId xmlns:p14="http://schemas.microsoft.com/office/powerpoint/2010/main" val="412414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Modul 2: </a:t>
            </a:r>
            <a:r>
              <a:rPr lang="de-DE" dirty="0" err="1"/>
              <a:t>Discriminated</a:t>
            </a:r>
            <a:r>
              <a:rPr lang="de-DE" dirty="0"/>
              <a:t>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Pattern </a:t>
            </a:r>
            <a:r>
              <a:rPr lang="de-DE" dirty="0" err="1"/>
              <a:t>Matching</a:t>
            </a:r>
            <a:r>
              <a:rPr lang="de-DE" dirty="0"/>
              <a:t> und Zerlegung</a:t>
            </a:r>
          </a:p>
          <a:p>
            <a:r>
              <a:rPr lang="de-DE" dirty="0"/>
              <a:t>Stellt auch die einzige Möglichkeit einen Wert zu zerlegen</a:t>
            </a:r>
          </a:p>
          <a:p>
            <a:r>
              <a:rPr lang="de-DE" dirty="0"/>
              <a:t>Alle Fälle müssen berücksichtigt werden, oder einen </a:t>
            </a:r>
            <a:r>
              <a:rPr lang="de-DE" dirty="0" err="1"/>
              <a:t>wildcard</a:t>
            </a:r>
            <a:r>
              <a:rPr lang="de-DE" dirty="0"/>
              <a:t> angeben</a:t>
            </a:r>
          </a:p>
          <a:p>
            <a:r>
              <a:rPr lang="de-DE" dirty="0"/>
              <a:t>Zerlegung erlaubt die Nutzung der Werte in einer Funktion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610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Modul 2: </a:t>
            </a:r>
            <a:r>
              <a:rPr lang="de-DE" dirty="0" err="1"/>
              <a:t>Discriminated</a:t>
            </a:r>
            <a:r>
              <a:rPr lang="de-DE" dirty="0"/>
              <a:t>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Verwendung</a:t>
            </a:r>
          </a:p>
          <a:p>
            <a:r>
              <a:rPr lang="de-DE" dirty="0"/>
              <a:t>Eignen sich sehr gut für die Darstellung von Zustände</a:t>
            </a:r>
          </a:p>
          <a:p>
            <a:r>
              <a:rPr lang="de-DE" dirty="0"/>
              <a:t>Die Übergänge können dann strikt definiert werden</a:t>
            </a:r>
          </a:p>
          <a:p>
            <a:r>
              <a:rPr lang="de-DE" dirty="0"/>
              <a:t>Ausschöpfender Pattern </a:t>
            </a:r>
            <a:r>
              <a:rPr lang="de-DE" dirty="0" err="1"/>
              <a:t>Matching</a:t>
            </a:r>
            <a:r>
              <a:rPr lang="de-DE" dirty="0"/>
              <a:t> bedeutet weniger Fehler: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behind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8400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Besondere Form des DU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</a:rPr>
              <a:t>type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Option</a:t>
            </a:r>
            <a:r>
              <a:rPr lang="en-US" dirty="0">
                <a:solidFill>
                  <a:srgbClr val="666666"/>
                </a:solidFill>
              </a:rPr>
              <a:t>&lt;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a</a:t>
            </a:r>
            <a:r>
              <a:rPr lang="en-US" dirty="0">
                <a:solidFill>
                  <a:srgbClr val="666666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/>
              <a:t> </a:t>
            </a:r>
            <a:r>
              <a:rPr lang="en-US" i="1" dirty="0">
                <a:solidFill>
                  <a:srgbClr val="408080"/>
                </a:solidFill>
              </a:rPr>
              <a:t>// </a:t>
            </a:r>
            <a:r>
              <a:rPr lang="en-US" i="1" dirty="0" err="1">
                <a:solidFill>
                  <a:srgbClr val="408080"/>
                </a:solidFill>
              </a:rPr>
              <a:t>generisch</a:t>
            </a:r>
            <a:r>
              <a:rPr lang="en-US" i="1" dirty="0">
                <a:solidFill>
                  <a:srgbClr val="408080"/>
                </a:solidFill>
              </a:rPr>
              <a:t> </a:t>
            </a:r>
            <a:r>
              <a:rPr lang="en-US" i="1" dirty="0" err="1">
                <a:solidFill>
                  <a:srgbClr val="408080"/>
                </a:solidFill>
              </a:rPr>
              <a:t>definiert</a:t>
            </a:r>
            <a:endParaRPr lang="en-US" i="1" dirty="0">
              <a:solidFill>
                <a:srgbClr val="40808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666666"/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Some</a:t>
            </a:r>
            <a:r>
              <a:rPr lang="en-US" dirty="0"/>
              <a:t> </a:t>
            </a:r>
            <a:r>
              <a:rPr lang="en-US" b="1" dirty="0">
                <a:solidFill>
                  <a:srgbClr val="008000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a </a:t>
            </a:r>
            <a:r>
              <a:rPr lang="en-US" i="1" dirty="0">
                <a:solidFill>
                  <a:srgbClr val="408080"/>
                </a:solidFill>
              </a:rPr>
              <a:t>// </a:t>
            </a:r>
            <a:r>
              <a:rPr lang="en-US" i="1" dirty="0" err="1">
                <a:solidFill>
                  <a:srgbClr val="408080"/>
                </a:solidFill>
              </a:rPr>
              <a:t>gültiger</a:t>
            </a:r>
            <a:r>
              <a:rPr lang="en-US" i="1" dirty="0">
                <a:solidFill>
                  <a:srgbClr val="408080"/>
                </a:solidFill>
              </a:rPr>
              <a:t> Wert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666666"/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None</a:t>
            </a:r>
            <a:r>
              <a:rPr lang="en-US" dirty="0"/>
              <a:t> </a:t>
            </a:r>
            <a:r>
              <a:rPr lang="en-US" i="1" dirty="0">
                <a:solidFill>
                  <a:srgbClr val="408080"/>
                </a:solidFill>
              </a:rPr>
              <a:t>// </a:t>
            </a:r>
            <a:r>
              <a:rPr lang="en-US" i="1" dirty="0" err="1">
                <a:solidFill>
                  <a:srgbClr val="408080"/>
                </a:solidFill>
              </a:rPr>
              <a:t>fehlender</a:t>
            </a:r>
            <a:r>
              <a:rPr lang="en-US" i="1" dirty="0">
                <a:solidFill>
                  <a:srgbClr val="408080"/>
                </a:solidFill>
              </a:rPr>
              <a:t> Wert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199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Kontruktion</a:t>
            </a:r>
            <a:r>
              <a:rPr lang="de-DE" dirty="0"/>
              <a:t>, Zerlegung und Pattern </a:t>
            </a:r>
            <a:r>
              <a:rPr lang="de-DE" dirty="0" err="1"/>
              <a:t>Matching</a:t>
            </a:r>
            <a:r>
              <a:rPr lang="de-DE" dirty="0"/>
              <a:t> sind wie bei einem DU</a:t>
            </a:r>
          </a:p>
          <a:p>
            <a:r>
              <a:rPr lang="de-DE" dirty="0"/>
              <a:t>Anders als </a:t>
            </a:r>
            <a:r>
              <a:rPr lang="de-DE" dirty="0" err="1"/>
              <a:t>nullable</a:t>
            </a:r>
            <a:r>
              <a:rPr lang="de-DE" dirty="0"/>
              <a:t>, kann auch mit Reference Werten arbeiten</a:t>
            </a:r>
          </a:p>
          <a:p>
            <a:r>
              <a:rPr lang="de-DE" dirty="0"/>
              <a:t>F# bietet umfangreiche Unterstützung im </a:t>
            </a:r>
            <a:r>
              <a:rPr lang="de-DE"/>
              <a:t>Module Option</a:t>
            </a:r>
            <a:endParaRPr lang="de-DE" dirty="0"/>
          </a:p>
          <a:p>
            <a:pPr marL="0" indent="0">
              <a:buNone/>
            </a:pPr>
            <a:endParaRPr lang="en-US" i="1" dirty="0">
              <a:solidFill>
                <a:srgbClr val="40808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6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Modul 2: Option </a:t>
            </a:r>
            <a:r>
              <a:rPr lang="de-DE" dirty="0" err="1"/>
              <a:t>vs</a:t>
            </a:r>
            <a:r>
              <a:rPr lang="de-DE" dirty="0"/>
              <a:t> Null - Type </a:t>
            </a:r>
            <a:r>
              <a:rPr lang="de-DE" dirty="0" err="1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s2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len2 = s2.Length; 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// WIR wissen dass s2 null ist, der Compiler nicht</a:t>
            </a:r>
            <a:endParaRPr lang="en-US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41383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Option </a:t>
            </a:r>
            <a:r>
              <a:rPr lang="de-DE" dirty="0" err="1"/>
              <a:t>vs</a:t>
            </a:r>
            <a:r>
              <a:rPr lang="de-DE" dirty="0"/>
              <a:t> Null : Type </a:t>
            </a:r>
            <a:r>
              <a:rPr lang="de-DE" dirty="0" err="1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"string"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length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s.Length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s'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&gt;.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None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length'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s'.Length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// ERROR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1058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Funktionale Erscheinungen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JQuery</a:t>
            </a:r>
            <a:r>
              <a:rPr lang="de-DE" dirty="0"/>
              <a:t> Callback Funktionen</a:t>
            </a:r>
          </a:p>
          <a:p>
            <a:pPr marL="0" indent="0">
              <a:buNone/>
            </a:pPr>
            <a:r>
              <a:rPr lang="de-DE" dirty="0"/>
              <a:t>C# ab 3.5: Funktionale Elemente und DSLs</a:t>
            </a:r>
          </a:p>
          <a:p>
            <a:pPr marL="0" indent="0">
              <a:buNone/>
            </a:pPr>
            <a:r>
              <a:rPr lang="de-DE" dirty="0" err="1"/>
              <a:t>Func</a:t>
            </a:r>
            <a:r>
              <a:rPr lang="de-DE" dirty="0"/>
              <a:t>&lt;&gt; als Parameter (HOF)  </a:t>
            </a:r>
          </a:p>
          <a:p>
            <a:pPr marL="0" indent="0">
              <a:buNone/>
            </a:pPr>
            <a:r>
              <a:rPr lang="de-DE" dirty="0" err="1"/>
              <a:t>Immutability</a:t>
            </a:r>
            <a:r>
              <a:rPr lang="de-DE" dirty="0"/>
              <a:t> bevorzugen (Default in FP)</a:t>
            </a:r>
          </a:p>
          <a:p>
            <a:pPr marL="0" indent="0">
              <a:buNone/>
            </a:pPr>
            <a:r>
              <a:rPr lang="de-DE" dirty="0"/>
              <a:t>Erfolge: WhatsApp, Jane Street, jet.com</a:t>
            </a:r>
          </a:p>
          <a:p>
            <a:pPr marL="0" indent="0">
              <a:buNone/>
            </a:pPr>
            <a:r>
              <a:rPr lang="de-DE" dirty="0"/>
              <a:t>Möglicher Grund: OO Unzulänglichkeiten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2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Typ &lt;&gt; Klasse: Datenstruktur vs. Verhalten</a:t>
            </a:r>
          </a:p>
          <a:p>
            <a:r>
              <a:rPr lang="de-DE" dirty="0"/>
              <a:t>Datenstruktur beinhalten nur Daten</a:t>
            </a:r>
          </a:p>
          <a:p>
            <a:r>
              <a:rPr lang="de-DE" dirty="0"/>
              <a:t>Funktionen dienen der Transformation</a:t>
            </a:r>
          </a:p>
          <a:p>
            <a:r>
              <a:rPr lang="de-DE" dirty="0"/>
              <a:t>Komposition: light-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, verbinden zu neuen </a:t>
            </a:r>
            <a:r>
              <a:rPr lang="de-DE" dirty="0" err="1"/>
              <a:t>composite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. Keine Vererbung</a:t>
            </a:r>
          </a:p>
          <a:p>
            <a:pPr marL="0" indent="0">
              <a:buNone/>
            </a:pPr>
            <a:r>
              <a:rPr lang="de-DE" dirty="0"/>
              <a:t>Übrigens F# ist eine .net Sprache: Alles was in C# (IL) möglich ist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28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Funktionen sind auch nur Typen, können als Input, als Output verwendet werden</a:t>
            </a:r>
          </a:p>
          <a:p>
            <a:r>
              <a:rPr lang="de-DE" dirty="0"/>
              <a:t>Funktion ist keine Anweisung</a:t>
            </a:r>
          </a:p>
          <a:p>
            <a:r>
              <a:rPr lang="de-DE" dirty="0"/>
              <a:t>Können als Parameter verwendet werden</a:t>
            </a:r>
          </a:p>
          <a:p>
            <a:r>
              <a:rPr lang="de-DE" dirty="0"/>
              <a:t>Können als Ergebnis einer Funktion zurückgegeben werden</a:t>
            </a:r>
          </a:p>
          <a:p>
            <a:r>
              <a:rPr lang="de-DE" dirty="0"/>
              <a:t>Können zu Listen zusammen gefasst werden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051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de-DE" dirty="0" err="1"/>
              <a:t>Mutability</a:t>
            </a:r>
            <a:endParaRPr lang="de-DE" dirty="0"/>
          </a:p>
          <a:p>
            <a:r>
              <a:rPr lang="de-DE" dirty="0"/>
              <a:t>Keine Variablen (Slot im Speicher wo ich etwas pushen und poppen kann). </a:t>
            </a:r>
          </a:p>
          <a:p>
            <a:r>
              <a:rPr lang="de-DE" dirty="0"/>
              <a:t>Nur Ausdrücke: Einmal zugewiesen, bleibt der Wert</a:t>
            </a:r>
          </a:p>
          <a:p>
            <a:r>
              <a:rPr lang="de-DE" dirty="0"/>
              <a:t>Die Frage „Wann hat sich der Wert geändert?“ stellt sich gar nicht mehr, der Wert kann nur zugewiesen werden</a:t>
            </a:r>
          </a:p>
          <a:p>
            <a:r>
              <a:rPr lang="de-DE" dirty="0"/>
              <a:t>Multi-Core </a:t>
            </a:r>
            <a:r>
              <a:rPr lang="de-DE" dirty="0" err="1"/>
              <a:t>ready</a:t>
            </a:r>
            <a:r>
              <a:rPr lang="de-DE" dirty="0"/>
              <a:t>: Kein </a:t>
            </a:r>
            <a:r>
              <a:rPr lang="de-DE" dirty="0" err="1"/>
              <a:t>Mutex</a:t>
            </a:r>
            <a:r>
              <a:rPr lang="de-DE" dirty="0"/>
              <a:t>, Semaphore, Monitor!</a:t>
            </a:r>
          </a:p>
          <a:p>
            <a:r>
              <a:rPr lang="de-DE" dirty="0"/>
              <a:t>State muss neugedacht werden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558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3530</Words>
  <Application>Microsoft Office PowerPoint</Application>
  <PresentationFormat>Bildschirmpräsentation (4:3)</PresentationFormat>
  <Paragraphs>549</Paragraphs>
  <Slides>59</Slides>
  <Notes>57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59</vt:i4>
      </vt:variant>
    </vt:vector>
  </HeadingPairs>
  <TitlesOfParts>
    <vt:vector size="63" baseType="lpstr">
      <vt:lpstr>Arial</vt:lpstr>
      <vt:lpstr>Calibri</vt:lpstr>
      <vt:lpstr>Consolas</vt:lpstr>
      <vt:lpstr>Office Theme</vt:lpstr>
      <vt:lpstr>F# Das Typsystem</vt:lpstr>
      <vt:lpstr>Wo komme ich her</vt:lpstr>
      <vt:lpstr>Funktional ist kein Trend</vt:lpstr>
      <vt:lpstr>Funktional ist alt</vt:lpstr>
      <vt:lpstr>Funktional ist alt</vt:lpstr>
      <vt:lpstr>Funktionale Erscheinungen</vt:lpstr>
      <vt:lpstr>Ideen aus der FP Welt</vt:lpstr>
      <vt:lpstr>Ideen aus der FP Welt</vt:lpstr>
      <vt:lpstr>Ideen aus der FP Welt</vt:lpstr>
      <vt:lpstr>Warum F#?</vt:lpstr>
      <vt:lpstr>Statisch vs dynamisch</vt:lpstr>
      <vt:lpstr>Wofür ist ein (statischer) Typ gut?</vt:lpstr>
      <vt:lpstr>Wofür ist ein (statischer) Typ gut?</vt:lpstr>
      <vt:lpstr>Funktionale Daten</vt:lpstr>
      <vt:lpstr>Structural Equality / Comparison</vt:lpstr>
      <vt:lpstr>Structural Equality / Comparison</vt:lpstr>
      <vt:lpstr>Fokus für Heute?</vt:lpstr>
      <vt:lpstr>F#: Voraussetzungen</vt:lpstr>
      <vt:lpstr>F#: Syntax</vt:lpstr>
      <vt:lpstr>F#: Laufen lassen</vt:lpstr>
      <vt:lpstr>F#: REPL</vt:lpstr>
      <vt:lpstr>F#: REPL</vt:lpstr>
      <vt:lpstr>Modul 1</vt:lpstr>
      <vt:lpstr>Modul 1: Kommentare</vt:lpstr>
      <vt:lpstr>Modul 1: Ausdrücke</vt:lpstr>
      <vt:lpstr>Modul 1: Funktion</vt:lpstr>
      <vt:lpstr>Modul 1: Funktion</vt:lpstr>
      <vt:lpstr>Modul 1: Funktion</vt:lpstr>
      <vt:lpstr>Modul 1: Script</vt:lpstr>
      <vt:lpstr>Modul 1: Script</vt:lpstr>
      <vt:lpstr>Modul 1: List</vt:lpstr>
      <vt:lpstr>Modul 1: Verketten</vt:lpstr>
      <vt:lpstr>Modul 1: F# ist streng!</vt:lpstr>
      <vt:lpstr>Modul 1: F# ist streng!</vt:lpstr>
      <vt:lpstr>Modul 1: Pattern Matching</vt:lpstr>
      <vt:lpstr>Modul 1: Pattern Matching</vt:lpstr>
      <vt:lpstr>Pause!</vt:lpstr>
      <vt:lpstr>Datentypen</vt:lpstr>
      <vt:lpstr>Modul 2: Tuple - Definition</vt:lpstr>
      <vt:lpstr>Modul 2: Tuple</vt:lpstr>
      <vt:lpstr>Modul 2: Tuple</vt:lpstr>
      <vt:lpstr>Modul 2: Tuple</vt:lpstr>
      <vt:lpstr>Modul 2: Tuple</vt:lpstr>
      <vt:lpstr>Modul 2: Tuple - Verwendung</vt:lpstr>
      <vt:lpstr>Modul 2: Record - Definition</vt:lpstr>
      <vt:lpstr>Modul 2: Record </vt:lpstr>
      <vt:lpstr>Modul 2: Record </vt:lpstr>
      <vt:lpstr>Modul 2: Record </vt:lpstr>
      <vt:lpstr>Modul 2: Record </vt:lpstr>
      <vt:lpstr>Modul 2: Discriminated Union</vt:lpstr>
      <vt:lpstr>Modul 2: Discriminated Union</vt:lpstr>
      <vt:lpstr>Modul 2: DU - Single Case</vt:lpstr>
      <vt:lpstr>Modul 2: Discriminated Union</vt:lpstr>
      <vt:lpstr>Modul 2: Discriminated Union</vt:lpstr>
      <vt:lpstr>Modul 2: Discriminated Union</vt:lpstr>
      <vt:lpstr>Modul 2: Option</vt:lpstr>
      <vt:lpstr>Modul 2: Option</vt:lpstr>
      <vt:lpstr>Modul 2: Option vs Null - Type Safety</vt:lpstr>
      <vt:lpstr>Option vs Null : Type Safety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Nasser Brake</dc:creator>
  <cp:lastModifiedBy>Brake, Nasser</cp:lastModifiedBy>
  <cp:revision>360</cp:revision>
  <dcterms:created xsi:type="dcterms:W3CDTF">2015-10-28T14:00:25Z</dcterms:created>
  <dcterms:modified xsi:type="dcterms:W3CDTF">2017-03-12T18:38:30Z</dcterms:modified>
</cp:coreProperties>
</file>