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56" r:id="rId2"/>
    <p:sldId id="287" r:id="rId3"/>
    <p:sldId id="289" r:id="rId4"/>
    <p:sldId id="288" r:id="rId5"/>
    <p:sldId id="290" r:id="rId6"/>
    <p:sldId id="291" r:id="rId7"/>
    <p:sldId id="292" r:id="rId8"/>
    <p:sldId id="293" r:id="rId9"/>
    <p:sldId id="295" r:id="rId10"/>
    <p:sldId id="296" r:id="rId11"/>
    <p:sldId id="297" r:id="rId12"/>
    <p:sldId id="323" r:id="rId13"/>
    <p:sldId id="299" r:id="rId14"/>
    <p:sldId id="300" r:id="rId15"/>
    <p:sldId id="301" r:id="rId16"/>
    <p:sldId id="302" r:id="rId17"/>
    <p:sldId id="303" r:id="rId18"/>
    <p:sldId id="326" r:id="rId19"/>
    <p:sldId id="304" r:id="rId20"/>
    <p:sldId id="306" r:id="rId21"/>
    <p:sldId id="307" r:id="rId22"/>
    <p:sldId id="325" r:id="rId23"/>
    <p:sldId id="308" r:id="rId24"/>
    <p:sldId id="309" r:id="rId25"/>
    <p:sldId id="310" r:id="rId26"/>
    <p:sldId id="311" r:id="rId27"/>
    <p:sldId id="305" r:id="rId28"/>
    <p:sldId id="312" r:id="rId29"/>
    <p:sldId id="313" r:id="rId30"/>
    <p:sldId id="314" r:id="rId31"/>
    <p:sldId id="315" r:id="rId32"/>
    <p:sldId id="316" r:id="rId33"/>
    <p:sldId id="317" r:id="rId34"/>
    <p:sldId id="318" r:id="rId35"/>
    <p:sldId id="319" r:id="rId36"/>
    <p:sldId id="343" r:id="rId37"/>
    <p:sldId id="334" r:id="rId38"/>
    <p:sldId id="327" r:id="rId39"/>
    <p:sldId id="320" r:id="rId40"/>
    <p:sldId id="342" r:id="rId41"/>
    <p:sldId id="321" r:id="rId42"/>
    <p:sldId id="328" r:id="rId43"/>
    <p:sldId id="329" r:id="rId44"/>
    <p:sldId id="330" r:id="rId45"/>
    <p:sldId id="331" r:id="rId46"/>
    <p:sldId id="332" r:id="rId47"/>
    <p:sldId id="322" r:id="rId48"/>
    <p:sldId id="333" r:id="rId49"/>
    <p:sldId id="335" r:id="rId50"/>
    <p:sldId id="336" r:id="rId51"/>
    <p:sldId id="337" r:id="rId52"/>
    <p:sldId id="324" r:id="rId53"/>
    <p:sldId id="338" r:id="rId54"/>
    <p:sldId id="339" r:id="rId55"/>
    <p:sldId id="340" r:id="rId56"/>
    <p:sldId id="341" r:id="rId57"/>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3D126C30-5C65-4C2D-900E-3469D22D3AC5}">
          <p14:sldIdLst>
            <p14:sldId id="256"/>
            <p14:sldId id="287"/>
            <p14:sldId id="289"/>
            <p14:sldId id="288"/>
            <p14:sldId id="290"/>
            <p14:sldId id="291"/>
            <p14:sldId id="292"/>
            <p14:sldId id="293"/>
            <p14:sldId id="295"/>
            <p14:sldId id="296"/>
            <p14:sldId id="297"/>
            <p14:sldId id="323"/>
            <p14:sldId id="299"/>
            <p14:sldId id="300"/>
            <p14:sldId id="301"/>
            <p14:sldId id="302"/>
            <p14:sldId id="303"/>
            <p14:sldId id="326"/>
            <p14:sldId id="304"/>
            <p14:sldId id="306"/>
            <p14:sldId id="307"/>
            <p14:sldId id="325"/>
            <p14:sldId id="308"/>
            <p14:sldId id="309"/>
            <p14:sldId id="310"/>
            <p14:sldId id="311"/>
            <p14:sldId id="305"/>
            <p14:sldId id="312"/>
            <p14:sldId id="313"/>
            <p14:sldId id="314"/>
            <p14:sldId id="315"/>
            <p14:sldId id="316"/>
            <p14:sldId id="317"/>
            <p14:sldId id="318"/>
            <p14:sldId id="319"/>
            <p14:sldId id="343"/>
            <p14:sldId id="334"/>
            <p14:sldId id="327"/>
            <p14:sldId id="320"/>
            <p14:sldId id="342"/>
            <p14:sldId id="321"/>
            <p14:sldId id="328"/>
            <p14:sldId id="329"/>
            <p14:sldId id="330"/>
            <p14:sldId id="331"/>
            <p14:sldId id="332"/>
            <p14:sldId id="322"/>
            <p14:sldId id="333"/>
            <p14:sldId id="335"/>
            <p14:sldId id="336"/>
            <p14:sldId id="337"/>
            <p14:sldId id="324"/>
            <p14:sldId id="338"/>
            <p14:sldId id="339"/>
            <p14:sldId id="340"/>
            <p14:sldId id="34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65" autoAdjust="0"/>
    <p:restoredTop sz="92838" autoAdjust="0"/>
  </p:normalViewPr>
  <p:slideViewPr>
    <p:cSldViewPr snapToGrid="0">
      <p:cViewPr varScale="1">
        <p:scale>
          <a:sx n="98" d="100"/>
          <a:sy n="98" d="100"/>
        </p:scale>
        <p:origin x="1306"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C50F70-8A7A-40FD-812D-8D2D1E2FFFAA}" type="datetimeFigureOut">
              <a:rPr lang="nl-BE" smtClean="0"/>
              <a:t>21/11/2018</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9E56C-1007-4809-8C5E-B9B1AA0F8C28}" type="slidenum">
              <a:rPr lang="nl-BE" smtClean="0"/>
              <a:t>‹nr.›</a:t>
            </a:fld>
            <a:endParaRPr lang="nl-BE"/>
          </a:p>
        </p:txBody>
      </p:sp>
    </p:spTree>
    <p:extLst>
      <p:ext uri="{BB962C8B-B14F-4D97-AF65-F5344CB8AC3E}">
        <p14:creationId xmlns:p14="http://schemas.microsoft.com/office/powerpoint/2010/main" val="4233427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1pPr>
            <a:lvl2pPr>
              <a:spcBef>
                <a:spcPct val="30000"/>
              </a:spcBef>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2pPr>
            <a:lvl3pPr>
              <a:spcBef>
                <a:spcPct val="30000"/>
              </a:spcBef>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3pPr>
            <a:lvl4pPr>
              <a:spcBef>
                <a:spcPct val="30000"/>
              </a:spcBef>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4pPr>
            <a:lvl5pPr>
              <a:spcBef>
                <a:spcPct val="30000"/>
              </a:spcBef>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5pPr>
            <a:lvl6pPr marL="2383841" indent="-216713" defTabSz="433426" eaLnBrk="0" fontAlgn="base" hangingPunct="0">
              <a:spcBef>
                <a:spcPct val="30000"/>
              </a:spcBef>
              <a:spcAft>
                <a:spcPct val="0"/>
              </a:spcAft>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6pPr>
            <a:lvl7pPr marL="2817266" indent="-216713" defTabSz="433426" eaLnBrk="0" fontAlgn="base" hangingPunct="0">
              <a:spcBef>
                <a:spcPct val="30000"/>
              </a:spcBef>
              <a:spcAft>
                <a:spcPct val="0"/>
              </a:spcAft>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7pPr>
            <a:lvl8pPr marL="3250692" indent="-216713" defTabSz="433426" eaLnBrk="0" fontAlgn="base" hangingPunct="0">
              <a:spcBef>
                <a:spcPct val="30000"/>
              </a:spcBef>
              <a:spcAft>
                <a:spcPct val="0"/>
              </a:spcAft>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8pPr>
            <a:lvl9pPr marL="3684118" indent="-216713" defTabSz="433426" eaLnBrk="0" fontAlgn="base" hangingPunct="0">
              <a:spcBef>
                <a:spcPct val="30000"/>
              </a:spcBef>
              <a:spcAft>
                <a:spcPct val="0"/>
              </a:spcAft>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9pPr>
          </a:lstStyle>
          <a:p>
            <a:pPr>
              <a:spcBef>
                <a:spcPct val="0"/>
              </a:spcBef>
            </a:pPr>
            <a:fld id="{44CF2F1A-9100-470C-A1CF-1CDF77BAB725}" type="slidenum">
              <a:rPr lang="en-US" altLang="nl-BE" sz="1300"/>
              <a:pPr>
                <a:spcBef>
                  <a:spcPct val="0"/>
                </a:spcBef>
              </a:pPr>
              <a:t>20</a:t>
            </a:fld>
            <a:endParaRPr lang="en-US" altLang="nl-BE" sz="1300"/>
          </a:p>
        </p:txBody>
      </p:sp>
      <p:sp>
        <p:nvSpPr>
          <p:cNvPr id="70659" name="Rectangle 1"/>
          <p:cNvSpPr>
            <a:spLocks noGrp="1" noRot="1" noChangeAspect="1" noChangeArrowheads="1" noTextEdit="1"/>
          </p:cNvSpPr>
          <p:nvPr>
            <p:ph type="sldImg"/>
          </p:nvPr>
        </p:nvSpPr>
        <p:spPr>
          <a:xfrm>
            <a:off x="381000" y="693738"/>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0" name="Rectangle 2"/>
          <p:cNvSpPr>
            <a:spLocks noGrp="1" noChangeArrowheads="1"/>
          </p:cNvSpPr>
          <p:nvPr>
            <p:ph type="body" idx="1"/>
          </p:nvPr>
        </p:nvSpPr>
        <p:spPr>
          <a:xfrm>
            <a:off x="686433" y="4342529"/>
            <a:ext cx="5485135" cy="411451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nl-BE">
              <a:latin typeface="Times New Roman" pitchFamily="16" charset="0"/>
            </a:endParaRPr>
          </a:p>
        </p:txBody>
      </p:sp>
    </p:spTree>
    <p:extLst>
      <p:ext uri="{BB962C8B-B14F-4D97-AF65-F5344CB8AC3E}">
        <p14:creationId xmlns:p14="http://schemas.microsoft.com/office/powerpoint/2010/main" val="935805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1pPr>
            <a:lvl2pPr>
              <a:spcBef>
                <a:spcPct val="30000"/>
              </a:spcBef>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2pPr>
            <a:lvl3pPr>
              <a:spcBef>
                <a:spcPct val="30000"/>
              </a:spcBef>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3pPr>
            <a:lvl4pPr>
              <a:spcBef>
                <a:spcPct val="30000"/>
              </a:spcBef>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4pPr>
            <a:lvl5pPr>
              <a:spcBef>
                <a:spcPct val="30000"/>
              </a:spcBef>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5pPr>
            <a:lvl6pPr marL="2383841" indent="-216713" defTabSz="433426" eaLnBrk="0" fontAlgn="base" hangingPunct="0">
              <a:spcBef>
                <a:spcPct val="30000"/>
              </a:spcBef>
              <a:spcAft>
                <a:spcPct val="0"/>
              </a:spcAft>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6pPr>
            <a:lvl7pPr marL="2817266" indent="-216713" defTabSz="433426" eaLnBrk="0" fontAlgn="base" hangingPunct="0">
              <a:spcBef>
                <a:spcPct val="30000"/>
              </a:spcBef>
              <a:spcAft>
                <a:spcPct val="0"/>
              </a:spcAft>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7pPr>
            <a:lvl8pPr marL="3250692" indent="-216713" defTabSz="433426" eaLnBrk="0" fontAlgn="base" hangingPunct="0">
              <a:spcBef>
                <a:spcPct val="30000"/>
              </a:spcBef>
              <a:spcAft>
                <a:spcPct val="0"/>
              </a:spcAft>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8pPr>
            <a:lvl9pPr marL="3684118" indent="-216713" defTabSz="433426" eaLnBrk="0" fontAlgn="base" hangingPunct="0">
              <a:spcBef>
                <a:spcPct val="30000"/>
              </a:spcBef>
              <a:spcAft>
                <a:spcPct val="0"/>
              </a:spcAft>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9pPr>
          </a:lstStyle>
          <a:p>
            <a:pPr>
              <a:spcBef>
                <a:spcPct val="0"/>
              </a:spcBef>
            </a:pPr>
            <a:fld id="{B4A19235-5ADD-4B2D-91AB-E5ACD80A9A00}" type="slidenum">
              <a:rPr lang="en-US" altLang="nl-BE" sz="1300"/>
              <a:pPr>
                <a:spcBef>
                  <a:spcPct val="0"/>
                </a:spcBef>
              </a:pPr>
              <a:t>21</a:t>
            </a:fld>
            <a:endParaRPr lang="en-US" altLang="nl-BE" sz="1300"/>
          </a:p>
        </p:txBody>
      </p:sp>
      <p:sp>
        <p:nvSpPr>
          <p:cNvPr id="72707" name="Rectangle 1"/>
          <p:cNvSpPr>
            <a:spLocks noGrp="1" noRot="1" noChangeAspect="1" noChangeArrowheads="1" noTextEdit="1"/>
          </p:cNvSpPr>
          <p:nvPr>
            <p:ph type="sldImg"/>
          </p:nvPr>
        </p:nvSpPr>
        <p:spPr>
          <a:xfrm>
            <a:off x="381000" y="693738"/>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8" name="Rectangle 2"/>
          <p:cNvSpPr>
            <a:spLocks noGrp="1" noChangeArrowheads="1"/>
          </p:cNvSpPr>
          <p:nvPr>
            <p:ph type="body" idx="1"/>
          </p:nvPr>
        </p:nvSpPr>
        <p:spPr>
          <a:xfrm>
            <a:off x="686433" y="4342529"/>
            <a:ext cx="5485135" cy="411451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nl-BE">
              <a:latin typeface="Times New Roman" pitchFamily="16" charset="0"/>
            </a:endParaRPr>
          </a:p>
        </p:txBody>
      </p:sp>
    </p:spTree>
    <p:extLst>
      <p:ext uri="{BB962C8B-B14F-4D97-AF65-F5344CB8AC3E}">
        <p14:creationId xmlns:p14="http://schemas.microsoft.com/office/powerpoint/2010/main" val="3977598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1pPr>
            <a:lvl2pPr>
              <a:spcBef>
                <a:spcPct val="30000"/>
              </a:spcBef>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2pPr>
            <a:lvl3pPr>
              <a:spcBef>
                <a:spcPct val="30000"/>
              </a:spcBef>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3pPr>
            <a:lvl4pPr>
              <a:spcBef>
                <a:spcPct val="30000"/>
              </a:spcBef>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4pPr>
            <a:lvl5pPr>
              <a:spcBef>
                <a:spcPct val="30000"/>
              </a:spcBef>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5pPr>
            <a:lvl6pPr marL="2383841" indent="-216713" defTabSz="433426" eaLnBrk="0" fontAlgn="base" hangingPunct="0">
              <a:spcBef>
                <a:spcPct val="30000"/>
              </a:spcBef>
              <a:spcAft>
                <a:spcPct val="0"/>
              </a:spcAft>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6pPr>
            <a:lvl7pPr marL="2817266" indent="-216713" defTabSz="433426" eaLnBrk="0" fontAlgn="base" hangingPunct="0">
              <a:spcBef>
                <a:spcPct val="30000"/>
              </a:spcBef>
              <a:spcAft>
                <a:spcPct val="0"/>
              </a:spcAft>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7pPr>
            <a:lvl8pPr marL="3250692" indent="-216713" defTabSz="433426" eaLnBrk="0" fontAlgn="base" hangingPunct="0">
              <a:spcBef>
                <a:spcPct val="30000"/>
              </a:spcBef>
              <a:spcAft>
                <a:spcPct val="0"/>
              </a:spcAft>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8pPr>
            <a:lvl9pPr marL="3684118" indent="-216713" defTabSz="433426" eaLnBrk="0" fontAlgn="base" hangingPunct="0">
              <a:spcBef>
                <a:spcPct val="30000"/>
              </a:spcBef>
              <a:spcAft>
                <a:spcPct val="0"/>
              </a:spcAft>
              <a:buClr>
                <a:srgbClr val="000000"/>
              </a:buClr>
              <a:buSzPct val="100000"/>
              <a:buFont typeface="Times New Roman" pitchFamily="16" charset="0"/>
              <a:tabLst>
                <a:tab pos="686257" algn="l"/>
                <a:tab pos="1372514" algn="l"/>
                <a:tab pos="2058772" algn="l"/>
                <a:tab pos="2745029" algn="l"/>
              </a:tabLst>
              <a:defRPr sz="1100">
                <a:solidFill>
                  <a:srgbClr val="000000"/>
                </a:solidFill>
                <a:latin typeface="Times New Roman" pitchFamily="16" charset="0"/>
              </a:defRPr>
            </a:lvl9pPr>
          </a:lstStyle>
          <a:p>
            <a:pPr>
              <a:spcBef>
                <a:spcPct val="0"/>
              </a:spcBef>
            </a:pPr>
            <a:fld id="{AFB2038D-7B8C-49CC-A7E0-45BCB79532F1}" type="slidenum">
              <a:rPr lang="en-US" altLang="nl-BE" sz="1300"/>
              <a:pPr>
                <a:spcBef>
                  <a:spcPct val="0"/>
                </a:spcBef>
              </a:pPr>
              <a:t>26</a:t>
            </a:fld>
            <a:endParaRPr lang="en-US" altLang="nl-BE" sz="1300"/>
          </a:p>
        </p:txBody>
      </p:sp>
      <p:sp>
        <p:nvSpPr>
          <p:cNvPr id="77827" name="Rectangle 1"/>
          <p:cNvSpPr>
            <a:spLocks noGrp="1" noRot="1" noChangeAspect="1" noChangeArrowheads="1" noTextEdit="1"/>
          </p:cNvSpPr>
          <p:nvPr>
            <p:ph type="sldImg"/>
          </p:nvPr>
        </p:nvSpPr>
        <p:spPr>
          <a:xfrm>
            <a:off x="381000" y="693738"/>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8" name="Rectangle 2"/>
          <p:cNvSpPr>
            <a:spLocks noGrp="1" noChangeArrowheads="1"/>
          </p:cNvSpPr>
          <p:nvPr>
            <p:ph type="body" idx="1"/>
          </p:nvPr>
        </p:nvSpPr>
        <p:spPr>
          <a:xfrm>
            <a:off x="686433" y="4342529"/>
            <a:ext cx="5485135" cy="411451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nl-BE">
              <a:latin typeface="Times New Roman" pitchFamily="16" charset="0"/>
            </a:endParaRPr>
          </a:p>
        </p:txBody>
      </p:sp>
    </p:spTree>
    <p:extLst>
      <p:ext uri="{BB962C8B-B14F-4D97-AF65-F5344CB8AC3E}">
        <p14:creationId xmlns:p14="http://schemas.microsoft.com/office/powerpoint/2010/main" val="2361867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Flexbox</a:t>
            </a:r>
            <a:r>
              <a:rPr lang="nl-NL" dirty="0"/>
              <a:t> &gt; menu.html</a:t>
            </a:r>
          </a:p>
        </p:txBody>
      </p:sp>
      <p:sp>
        <p:nvSpPr>
          <p:cNvPr id="4" name="Tijdelijke aanduiding voor dianummer 3"/>
          <p:cNvSpPr>
            <a:spLocks noGrp="1"/>
          </p:cNvSpPr>
          <p:nvPr>
            <p:ph type="sldNum" sz="quarter" idx="10"/>
          </p:nvPr>
        </p:nvSpPr>
        <p:spPr/>
        <p:txBody>
          <a:bodyPr/>
          <a:lstStyle/>
          <a:p>
            <a:fld id="{4309E56C-1007-4809-8C5E-B9B1AA0F8C28}" type="slidenum">
              <a:rPr lang="nl-BE" smtClean="0"/>
              <a:t>53</a:t>
            </a:fld>
            <a:endParaRPr lang="nl-BE"/>
          </a:p>
        </p:txBody>
      </p:sp>
    </p:spTree>
    <p:extLst>
      <p:ext uri="{BB962C8B-B14F-4D97-AF65-F5344CB8AC3E}">
        <p14:creationId xmlns:p14="http://schemas.microsoft.com/office/powerpoint/2010/main" val="554817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Flexbox</a:t>
            </a:r>
            <a:r>
              <a:rPr lang="nl-NL" dirty="0"/>
              <a:t> &gt; oefening</a:t>
            </a:r>
          </a:p>
        </p:txBody>
      </p:sp>
      <p:sp>
        <p:nvSpPr>
          <p:cNvPr id="4" name="Tijdelijke aanduiding voor dianummer 3"/>
          <p:cNvSpPr>
            <a:spLocks noGrp="1"/>
          </p:cNvSpPr>
          <p:nvPr>
            <p:ph type="sldNum" sz="quarter" idx="10"/>
          </p:nvPr>
        </p:nvSpPr>
        <p:spPr/>
        <p:txBody>
          <a:bodyPr/>
          <a:lstStyle/>
          <a:p>
            <a:fld id="{4309E56C-1007-4809-8C5E-B9B1AA0F8C28}" type="slidenum">
              <a:rPr lang="nl-BE" smtClean="0"/>
              <a:t>55</a:t>
            </a:fld>
            <a:endParaRPr lang="nl-BE"/>
          </a:p>
        </p:txBody>
      </p:sp>
    </p:spTree>
    <p:extLst>
      <p:ext uri="{BB962C8B-B14F-4D97-AF65-F5344CB8AC3E}">
        <p14:creationId xmlns:p14="http://schemas.microsoft.com/office/powerpoint/2010/main" val="68055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nl-NL"/>
              <a:t>Klik om de stijl te bewerken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07139CB0-A755-4B43-8E2D-AFF665DE58E9}" type="datetimeFigureOut">
              <a:rPr lang="nl-BE" smtClean="0"/>
              <a:t>21/11/2018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050DA30E-B102-45F4-A92D-A76E1DAEE6AF}" type="slidenum">
              <a:rPr lang="nl-BE" smtClean="0"/>
              <a:t>‹nr.›</a:t>
            </a:fld>
            <a:endParaRPr lang="nl-B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926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7139CB0-A755-4B43-8E2D-AFF665DE58E9}" type="datetimeFigureOut">
              <a:rPr lang="nl-BE" smtClean="0"/>
              <a:t>21/11/2018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050DA30E-B102-45F4-A92D-A76E1DAEE6AF}" type="slidenum">
              <a:rPr lang="nl-BE" smtClean="0"/>
              <a:t>‹nr.›</a:t>
            </a:fld>
            <a:endParaRPr lang="nl-BE"/>
          </a:p>
        </p:txBody>
      </p:sp>
    </p:spTree>
    <p:extLst>
      <p:ext uri="{BB962C8B-B14F-4D97-AF65-F5344CB8AC3E}">
        <p14:creationId xmlns:p14="http://schemas.microsoft.com/office/powerpoint/2010/main" val="1385506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7139CB0-A755-4B43-8E2D-AFF665DE58E9}" type="datetimeFigureOut">
              <a:rPr lang="nl-BE" smtClean="0"/>
              <a:t>21/11/2018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050DA30E-B102-45F4-A92D-A76E1DAEE6AF}" type="slidenum">
              <a:rPr lang="nl-BE" smtClean="0"/>
              <a:t>‹nr.›</a:t>
            </a:fld>
            <a:endParaRPr lang="nl-BE"/>
          </a:p>
        </p:txBody>
      </p:sp>
    </p:spTree>
    <p:extLst>
      <p:ext uri="{BB962C8B-B14F-4D97-AF65-F5344CB8AC3E}">
        <p14:creationId xmlns:p14="http://schemas.microsoft.com/office/powerpoint/2010/main" val="1910664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7139CB0-A755-4B43-8E2D-AFF665DE58E9}" type="datetimeFigureOut">
              <a:rPr lang="nl-BE" smtClean="0"/>
              <a:t>21/11/2018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050DA30E-B102-45F4-A92D-A76E1DAEE6AF}" type="slidenum">
              <a:rPr lang="nl-BE" smtClean="0"/>
              <a:t>‹nr.›</a:t>
            </a:fld>
            <a:endParaRPr lang="nl-BE"/>
          </a:p>
        </p:txBody>
      </p:sp>
    </p:spTree>
    <p:extLst>
      <p:ext uri="{BB962C8B-B14F-4D97-AF65-F5344CB8AC3E}">
        <p14:creationId xmlns:p14="http://schemas.microsoft.com/office/powerpoint/2010/main" val="629099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nl-NL"/>
              <a:t>Klik om de stijl te bewerken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Date Placeholder 3"/>
          <p:cNvSpPr>
            <a:spLocks noGrp="1"/>
          </p:cNvSpPr>
          <p:nvPr>
            <p:ph type="dt" sz="half" idx="10"/>
          </p:nvPr>
        </p:nvSpPr>
        <p:spPr/>
        <p:txBody>
          <a:bodyPr/>
          <a:lstStyle/>
          <a:p>
            <a:fld id="{07139CB0-A755-4B43-8E2D-AFF665DE58E9}" type="datetimeFigureOut">
              <a:rPr lang="nl-BE" smtClean="0"/>
              <a:t>21/11/2018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050DA30E-B102-45F4-A92D-A76E1DAEE6AF}" type="slidenum">
              <a:rPr lang="nl-BE" smtClean="0"/>
              <a:t>‹nr.›</a:t>
            </a:fld>
            <a:endParaRPr lang="nl-B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550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nl-NL"/>
              <a:t>Klik om de stijl te bewerken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07139CB0-A755-4B43-8E2D-AFF665DE58E9}" type="datetimeFigureOut">
              <a:rPr lang="nl-BE" smtClean="0"/>
              <a:t>21/11/2018</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050DA30E-B102-45F4-A92D-A76E1DAEE6AF}" type="slidenum">
              <a:rPr lang="nl-BE" smtClean="0"/>
              <a:t>‹nr.›</a:t>
            </a:fld>
            <a:endParaRPr lang="nl-BE"/>
          </a:p>
        </p:txBody>
      </p:sp>
    </p:spTree>
    <p:extLst>
      <p:ext uri="{BB962C8B-B14F-4D97-AF65-F5344CB8AC3E}">
        <p14:creationId xmlns:p14="http://schemas.microsoft.com/office/powerpoint/2010/main" val="1383466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nl-NL"/>
              <a:t>Klik om de stijl te bewerken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Content Placeholder 3"/>
          <p:cNvSpPr>
            <a:spLocks noGrp="1"/>
          </p:cNvSpPr>
          <p:nvPr>
            <p:ph sz="half" idx="2"/>
          </p:nvPr>
        </p:nvSpPr>
        <p:spPr>
          <a:xfrm>
            <a:off x="1097280" y="2582334"/>
            <a:ext cx="4937760" cy="33782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Content Placeholder 5"/>
          <p:cNvSpPr>
            <a:spLocks noGrp="1"/>
          </p:cNvSpPr>
          <p:nvPr>
            <p:ph sz="quarter" idx="4"/>
          </p:nvPr>
        </p:nvSpPr>
        <p:spPr>
          <a:xfrm>
            <a:off x="6217920" y="2582334"/>
            <a:ext cx="4937760" cy="33782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07139CB0-A755-4B43-8E2D-AFF665DE58E9}" type="datetimeFigureOut">
              <a:rPr lang="nl-BE" smtClean="0"/>
              <a:t>21/11/2018</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050DA30E-B102-45F4-A92D-A76E1DAEE6AF}" type="slidenum">
              <a:rPr lang="nl-BE" smtClean="0"/>
              <a:t>‹nr.›</a:t>
            </a:fld>
            <a:endParaRPr lang="nl-BE"/>
          </a:p>
        </p:txBody>
      </p:sp>
    </p:spTree>
    <p:extLst>
      <p:ext uri="{BB962C8B-B14F-4D97-AF65-F5344CB8AC3E}">
        <p14:creationId xmlns:p14="http://schemas.microsoft.com/office/powerpoint/2010/main" val="595908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07139CB0-A755-4B43-8E2D-AFF665DE58E9}" type="datetimeFigureOut">
              <a:rPr lang="nl-BE" smtClean="0"/>
              <a:t>21/11/2018</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050DA30E-B102-45F4-A92D-A76E1DAEE6AF}" type="slidenum">
              <a:rPr lang="nl-BE" smtClean="0"/>
              <a:t>‹nr.›</a:t>
            </a:fld>
            <a:endParaRPr lang="nl-BE"/>
          </a:p>
        </p:txBody>
      </p:sp>
    </p:spTree>
    <p:extLst>
      <p:ext uri="{BB962C8B-B14F-4D97-AF65-F5344CB8AC3E}">
        <p14:creationId xmlns:p14="http://schemas.microsoft.com/office/powerpoint/2010/main" val="68419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7139CB0-A755-4B43-8E2D-AFF665DE58E9}" type="datetimeFigureOut">
              <a:rPr lang="nl-BE" smtClean="0"/>
              <a:t>21/11/2018</a:t>
            </a:fld>
            <a:endParaRPr lang="nl-B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nl-BE"/>
          </a:p>
        </p:txBody>
      </p:sp>
      <p:sp>
        <p:nvSpPr>
          <p:cNvPr id="9" name="Slide Number Placeholder 8"/>
          <p:cNvSpPr>
            <a:spLocks noGrp="1"/>
          </p:cNvSpPr>
          <p:nvPr>
            <p:ph type="sldNum" sz="quarter" idx="12"/>
          </p:nvPr>
        </p:nvSpPr>
        <p:spPr/>
        <p:txBody>
          <a:bodyPr/>
          <a:lstStyle/>
          <a:p>
            <a:fld id="{050DA30E-B102-45F4-A92D-A76E1DAEE6AF}" type="slidenum">
              <a:rPr lang="nl-BE" smtClean="0"/>
              <a:t>‹nr.›</a:t>
            </a:fld>
            <a:endParaRPr lang="nl-BE"/>
          </a:p>
        </p:txBody>
      </p:sp>
    </p:spTree>
    <p:extLst>
      <p:ext uri="{BB962C8B-B14F-4D97-AF65-F5344CB8AC3E}">
        <p14:creationId xmlns:p14="http://schemas.microsoft.com/office/powerpoint/2010/main" val="1028138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nl-NL"/>
              <a:t>Klik om de stijl te bewerken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7139CB0-A755-4B43-8E2D-AFF665DE58E9}" type="datetimeFigureOut">
              <a:rPr lang="nl-BE" smtClean="0"/>
              <a:t>21/11/2018</a:t>
            </a:fld>
            <a:endParaRPr lang="nl-B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nl-B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0DA30E-B102-45F4-A92D-A76E1DAEE6AF}" type="slidenum">
              <a:rPr lang="nl-BE" smtClean="0"/>
              <a:t>‹nr.›</a:t>
            </a:fld>
            <a:endParaRPr lang="nl-BE"/>
          </a:p>
        </p:txBody>
      </p:sp>
    </p:spTree>
    <p:extLst>
      <p:ext uri="{BB962C8B-B14F-4D97-AF65-F5344CB8AC3E}">
        <p14:creationId xmlns:p14="http://schemas.microsoft.com/office/powerpoint/2010/main" val="3277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nl-NL"/>
              <a:t>Klik om de stijl te bewerken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Date Placeholder 4"/>
          <p:cNvSpPr>
            <a:spLocks noGrp="1"/>
          </p:cNvSpPr>
          <p:nvPr>
            <p:ph type="dt" sz="half" idx="10"/>
          </p:nvPr>
        </p:nvSpPr>
        <p:spPr/>
        <p:txBody>
          <a:bodyPr/>
          <a:lstStyle/>
          <a:p>
            <a:fld id="{07139CB0-A755-4B43-8E2D-AFF665DE58E9}" type="datetimeFigureOut">
              <a:rPr lang="nl-BE" smtClean="0"/>
              <a:t>21/11/2018</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050DA30E-B102-45F4-A92D-A76E1DAEE6AF}" type="slidenum">
              <a:rPr lang="nl-BE" smtClean="0"/>
              <a:t>‹nr.›</a:t>
            </a:fld>
            <a:endParaRPr lang="nl-BE"/>
          </a:p>
        </p:txBody>
      </p:sp>
    </p:spTree>
    <p:extLst>
      <p:ext uri="{BB962C8B-B14F-4D97-AF65-F5344CB8AC3E}">
        <p14:creationId xmlns:p14="http://schemas.microsoft.com/office/powerpoint/2010/main" val="709586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nl-NL"/>
              <a:t>Klik om de stijl te bewerken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139CB0-A755-4B43-8E2D-AFF665DE58E9}" type="datetimeFigureOut">
              <a:rPr lang="nl-BE" smtClean="0"/>
              <a:t>21/11/2018</a:t>
            </a:fld>
            <a:endParaRPr lang="nl-B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nl-B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0DA30E-B102-45F4-A92D-A76E1DAEE6AF}" type="slidenum">
              <a:rPr lang="nl-BE" smtClean="0"/>
              <a:t>‹nr.›</a:t>
            </a:fld>
            <a:endParaRPr lang="nl-B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970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Web Technology</a:t>
            </a:r>
          </a:p>
        </p:txBody>
      </p:sp>
      <p:sp>
        <p:nvSpPr>
          <p:cNvPr id="3" name="Ondertitel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1369658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Floats</a:t>
            </a:r>
            <a:r>
              <a:rPr lang="nl-BE" dirty="0"/>
              <a:t> </a:t>
            </a:r>
            <a:r>
              <a:rPr lang="nl-BE" dirty="0" err="1"/>
              <a:t>clearen</a:t>
            </a:r>
            <a:endParaRPr lang="nl-BE" dirty="0"/>
          </a:p>
        </p:txBody>
      </p:sp>
      <p:sp>
        <p:nvSpPr>
          <p:cNvPr id="3" name="Tijdelijke aanduiding voor inhoud 2"/>
          <p:cNvSpPr>
            <a:spLocks noGrp="1"/>
          </p:cNvSpPr>
          <p:nvPr>
            <p:ph idx="1"/>
          </p:nvPr>
        </p:nvSpPr>
        <p:spPr/>
        <p:txBody>
          <a:bodyPr/>
          <a:lstStyle/>
          <a:p>
            <a:r>
              <a:rPr lang="nl-BE" dirty="0" err="1"/>
              <a:t>Clear</a:t>
            </a:r>
            <a:r>
              <a:rPr lang="nl-BE" dirty="0"/>
              <a:t>: </a:t>
            </a:r>
            <a:r>
              <a:rPr lang="nl-BE" dirty="0" err="1"/>
              <a:t>left</a:t>
            </a:r>
            <a:r>
              <a:rPr lang="nl-BE" dirty="0"/>
              <a:t> / right / </a:t>
            </a:r>
            <a:r>
              <a:rPr lang="nl-BE" dirty="0" err="1"/>
              <a:t>both</a:t>
            </a:r>
            <a:r>
              <a:rPr lang="nl-BE" dirty="0"/>
              <a:t>;</a:t>
            </a:r>
          </a:p>
          <a:p>
            <a:endParaRPr lang="nl-BE" dirty="0"/>
          </a:p>
          <a:p>
            <a:r>
              <a:rPr lang="nl-BE" dirty="0"/>
              <a:t>Manieren om </a:t>
            </a:r>
            <a:r>
              <a:rPr lang="nl-BE" dirty="0" err="1"/>
              <a:t>floats</a:t>
            </a:r>
            <a:r>
              <a:rPr lang="nl-BE" dirty="0"/>
              <a:t> te </a:t>
            </a:r>
            <a:r>
              <a:rPr lang="nl-BE" dirty="0" err="1"/>
              <a:t>clearen</a:t>
            </a:r>
            <a:r>
              <a:rPr lang="nl-BE" dirty="0"/>
              <a:t>:</a:t>
            </a:r>
          </a:p>
          <a:p>
            <a:r>
              <a:rPr lang="nl-BE" dirty="0"/>
              <a:t>- We zagen reeds </a:t>
            </a:r>
            <a:r>
              <a:rPr lang="nl-BE" dirty="0" err="1"/>
              <a:t>overflow:auto</a:t>
            </a:r>
            <a:r>
              <a:rPr lang="nl-BE" dirty="0"/>
              <a:t> </a:t>
            </a:r>
          </a:p>
          <a:p>
            <a:r>
              <a:rPr lang="nl-BE" dirty="0"/>
              <a:t>- </a:t>
            </a:r>
            <a:r>
              <a:rPr lang="nl-BE" dirty="0" err="1"/>
              <a:t>Clearen</a:t>
            </a:r>
            <a:r>
              <a:rPr lang="nl-BE" dirty="0"/>
              <a:t> met een opeenvolgende element</a:t>
            </a:r>
          </a:p>
          <a:p>
            <a:r>
              <a:rPr lang="nl-BE" dirty="0"/>
              <a:t>- Manueel </a:t>
            </a:r>
            <a:r>
              <a:rPr lang="nl-BE" dirty="0" err="1"/>
              <a:t>clearen</a:t>
            </a:r>
            <a:endParaRPr lang="nl-BE" dirty="0"/>
          </a:p>
          <a:p>
            <a:endParaRPr lang="nl-BE" dirty="0"/>
          </a:p>
        </p:txBody>
      </p:sp>
    </p:spTree>
    <p:extLst>
      <p:ext uri="{BB962C8B-B14F-4D97-AF65-F5344CB8AC3E}">
        <p14:creationId xmlns:p14="http://schemas.microsoft.com/office/powerpoint/2010/main" val="19121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Floats</a:t>
            </a:r>
            <a:r>
              <a:rPr lang="nl-BE" dirty="0"/>
              <a:t> </a:t>
            </a:r>
            <a:r>
              <a:rPr lang="nl-BE" dirty="0" err="1"/>
              <a:t>clearen</a:t>
            </a:r>
            <a:endParaRPr lang="nl-BE" dirty="0"/>
          </a:p>
        </p:txBody>
      </p:sp>
      <p:sp>
        <p:nvSpPr>
          <p:cNvPr id="3" name="Tijdelijke aanduiding voor inhoud 2"/>
          <p:cNvSpPr>
            <a:spLocks noGrp="1"/>
          </p:cNvSpPr>
          <p:nvPr>
            <p:ph idx="1"/>
          </p:nvPr>
        </p:nvSpPr>
        <p:spPr/>
        <p:txBody>
          <a:bodyPr/>
          <a:lstStyle/>
          <a:p>
            <a:r>
              <a:rPr lang="nl-BE" dirty="0" err="1"/>
              <a:t>Clearen</a:t>
            </a:r>
            <a:r>
              <a:rPr lang="nl-BE" dirty="0"/>
              <a:t> met een opeenvolgend element</a:t>
            </a:r>
          </a:p>
        </p:txBody>
      </p:sp>
      <p:pic>
        <p:nvPicPr>
          <p:cNvPr id="4" name="Afbeelding 3"/>
          <p:cNvPicPr>
            <a:picLocks noChangeAspect="1"/>
          </p:cNvPicPr>
          <p:nvPr/>
        </p:nvPicPr>
        <p:blipFill>
          <a:blip r:embed="rId2"/>
          <a:stretch>
            <a:fillRect/>
          </a:stretch>
        </p:blipFill>
        <p:spPr>
          <a:xfrm>
            <a:off x="6568891" y="286603"/>
            <a:ext cx="4586789" cy="5847057"/>
          </a:xfrm>
          <a:prstGeom prst="rect">
            <a:avLst/>
          </a:prstGeom>
        </p:spPr>
      </p:pic>
    </p:spTree>
    <p:extLst>
      <p:ext uri="{BB962C8B-B14F-4D97-AF65-F5344CB8AC3E}">
        <p14:creationId xmlns:p14="http://schemas.microsoft.com/office/powerpoint/2010/main" val="3112222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Manueel </a:t>
            </a:r>
            <a:r>
              <a:rPr lang="nl-BE" dirty="0" err="1"/>
              <a:t>clearen</a:t>
            </a:r>
            <a:endParaRPr lang="nl-BE" dirty="0"/>
          </a:p>
        </p:txBody>
      </p:sp>
      <p:sp>
        <p:nvSpPr>
          <p:cNvPr id="3" name="Tijdelijke aanduiding voor inhoud 2"/>
          <p:cNvSpPr>
            <a:spLocks noGrp="1"/>
          </p:cNvSpPr>
          <p:nvPr>
            <p:ph idx="1"/>
          </p:nvPr>
        </p:nvSpPr>
        <p:spPr/>
        <p:txBody>
          <a:bodyPr/>
          <a:lstStyle/>
          <a:p>
            <a:endParaRPr lang="nl-BE"/>
          </a:p>
        </p:txBody>
      </p:sp>
      <p:pic>
        <p:nvPicPr>
          <p:cNvPr id="4" name="Afbeelding 3"/>
          <p:cNvPicPr>
            <a:picLocks noChangeAspect="1"/>
          </p:cNvPicPr>
          <p:nvPr/>
        </p:nvPicPr>
        <p:blipFill>
          <a:blip r:embed="rId2"/>
          <a:stretch>
            <a:fillRect/>
          </a:stretch>
        </p:blipFill>
        <p:spPr>
          <a:xfrm>
            <a:off x="7032457" y="1737360"/>
            <a:ext cx="4421605" cy="4203095"/>
          </a:xfrm>
          <a:prstGeom prst="rect">
            <a:avLst/>
          </a:prstGeom>
        </p:spPr>
      </p:pic>
    </p:spTree>
    <p:extLst>
      <p:ext uri="{BB962C8B-B14F-4D97-AF65-F5344CB8AC3E}">
        <p14:creationId xmlns:p14="http://schemas.microsoft.com/office/powerpoint/2010/main" val="3001754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DRY: </a:t>
            </a:r>
            <a:r>
              <a:rPr lang="nl-BE" dirty="0" err="1"/>
              <a:t>Don’t</a:t>
            </a:r>
            <a:r>
              <a:rPr lang="nl-BE" dirty="0"/>
              <a:t> </a:t>
            </a:r>
            <a:r>
              <a:rPr lang="nl-BE" dirty="0" err="1"/>
              <a:t>repeat</a:t>
            </a:r>
            <a:r>
              <a:rPr lang="nl-BE" dirty="0"/>
              <a:t> </a:t>
            </a:r>
            <a:r>
              <a:rPr lang="nl-BE" dirty="0" err="1"/>
              <a:t>yourself</a:t>
            </a:r>
            <a:endParaRPr lang="nl-BE" dirty="0"/>
          </a:p>
        </p:txBody>
      </p:sp>
      <p:sp>
        <p:nvSpPr>
          <p:cNvPr id="3" name="Tijdelijke aanduiding voor inhoud 2"/>
          <p:cNvSpPr>
            <a:spLocks noGrp="1"/>
          </p:cNvSpPr>
          <p:nvPr>
            <p:ph idx="1"/>
          </p:nvPr>
        </p:nvSpPr>
        <p:spPr/>
        <p:txBody>
          <a:bodyPr/>
          <a:lstStyle/>
          <a:p>
            <a:r>
              <a:rPr lang="nl-BE" dirty="0" err="1"/>
              <a:t>Selectors</a:t>
            </a:r>
            <a:r>
              <a:rPr lang="nl-BE" dirty="0"/>
              <a:t> combineren = beter!!</a:t>
            </a:r>
          </a:p>
        </p:txBody>
      </p:sp>
      <p:pic>
        <p:nvPicPr>
          <p:cNvPr id="4" name="Afbeelding 3"/>
          <p:cNvPicPr>
            <a:picLocks noChangeAspect="1"/>
          </p:cNvPicPr>
          <p:nvPr/>
        </p:nvPicPr>
        <p:blipFill>
          <a:blip r:embed="rId2"/>
          <a:stretch>
            <a:fillRect/>
          </a:stretch>
        </p:blipFill>
        <p:spPr>
          <a:xfrm>
            <a:off x="7449954" y="1737360"/>
            <a:ext cx="3705726" cy="4384006"/>
          </a:xfrm>
          <a:prstGeom prst="rect">
            <a:avLst/>
          </a:prstGeom>
        </p:spPr>
      </p:pic>
    </p:spTree>
    <p:extLst>
      <p:ext uri="{BB962C8B-B14F-4D97-AF65-F5344CB8AC3E}">
        <p14:creationId xmlns:p14="http://schemas.microsoft.com/office/powerpoint/2010/main" val="3301212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DRY: </a:t>
            </a:r>
            <a:r>
              <a:rPr lang="nl-BE" dirty="0" err="1"/>
              <a:t>Don’t</a:t>
            </a:r>
            <a:r>
              <a:rPr lang="nl-BE" dirty="0"/>
              <a:t> </a:t>
            </a:r>
            <a:r>
              <a:rPr lang="nl-BE" dirty="0" err="1"/>
              <a:t>repeat</a:t>
            </a:r>
            <a:r>
              <a:rPr lang="nl-BE" dirty="0"/>
              <a:t> </a:t>
            </a:r>
            <a:r>
              <a:rPr lang="nl-BE" dirty="0" err="1"/>
              <a:t>yourself</a:t>
            </a:r>
            <a:endParaRPr lang="nl-BE" dirty="0"/>
          </a:p>
        </p:txBody>
      </p:sp>
      <p:sp>
        <p:nvSpPr>
          <p:cNvPr id="3" name="Tijdelijke aanduiding voor inhoud 2"/>
          <p:cNvSpPr>
            <a:spLocks noGrp="1"/>
          </p:cNvSpPr>
          <p:nvPr>
            <p:ph idx="1"/>
          </p:nvPr>
        </p:nvSpPr>
        <p:spPr>
          <a:xfrm>
            <a:off x="1097280" y="1845734"/>
            <a:ext cx="4704849" cy="4023360"/>
          </a:xfrm>
        </p:spPr>
        <p:txBody>
          <a:bodyPr/>
          <a:lstStyle/>
          <a:p>
            <a:endParaRPr lang="nl-BE" dirty="0"/>
          </a:p>
          <a:p>
            <a:r>
              <a:rPr lang="nl-BE" dirty="0"/>
              <a:t>- </a:t>
            </a:r>
            <a:r>
              <a:rPr lang="nl-BE" dirty="0" err="1"/>
              <a:t>Stylen</a:t>
            </a:r>
            <a:r>
              <a:rPr lang="nl-BE" dirty="0"/>
              <a:t> met samenstelling/mix van </a:t>
            </a:r>
            <a:r>
              <a:rPr lang="nl-BE" dirty="0" err="1"/>
              <a:t>selectors</a:t>
            </a:r>
            <a:endParaRPr lang="nl-BE" dirty="0"/>
          </a:p>
        </p:txBody>
      </p:sp>
      <p:pic>
        <p:nvPicPr>
          <p:cNvPr id="4" name="Afbeelding 3"/>
          <p:cNvPicPr>
            <a:picLocks noChangeAspect="1"/>
          </p:cNvPicPr>
          <p:nvPr/>
        </p:nvPicPr>
        <p:blipFill>
          <a:blip r:embed="rId2"/>
          <a:stretch>
            <a:fillRect/>
          </a:stretch>
        </p:blipFill>
        <p:spPr>
          <a:xfrm>
            <a:off x="5802129" y="2033587"/>
            <a:ext cx="5353551" cy="4149710"/>
          </a:xfrm>
          <a:prstGeom prst="rect">
            <a:avLst/>
          </a:prstGeom>
        </p:spPr>
      </p:pic>
      <p:cxnSp>
        <p:nvCxnSpPr>
          <p:cNvPr id="8" name="Rechte verbindingslijn met pijl 7"/>
          <p:cNvCxnSpPr/>
          <p:nvPr/>
        </p:nvCxnSpPr>
        <p:spPr>
          <a:xfrm flipH="1">
            <a:off x="10152529" y="4262718"/>
            <a:ext cx="1479178" cy="954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655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DRY = </a:t>
            </a:r>
            <a:r>
              <a:rPr lang="nl-BE" dirty="0" err="1"/>
              <a:t>Don’t</a:t>
            </a:r>
            <a:r>
              <a:rPr lang="nl-BE" dirty="0"/>
              <a:t> </a:t>
            </a:r>
            <a:r>
              <a:rPr lang="nl-BE" dirty="0" err="1"/>
              <a:t>repeat</a:t>
            </a:r>
            <a:r>
              <a:rPr lang="nl-BE" dirty="0"/>
              <a:t> </a:t>
            </a:r>
            <a:r>
              <a:rPr lang="nl-BE" dirty="0" err="1"/>
              <a:t>yourself</a:t>
            </a:r>
            <a:endParaRPr lang="nl-BE" dirty="0"/>
          </a:p>
        </p:txBody>
      </p:sp>
      <p:sp>
        <p:nvSpPr>
          <p:cNvPr id="3" name="Tijdelijke aanduiding voor inhoud 2"/>
          <p:cNvSpPr>
            <a:spLocks noGrp="1"/>
          </p:cNvSpPr>
          <p:nvPr>
            <p:ph idx="1"/>
          </p:nvPr>
        </p:nvSpPr>
        <p:spPr/>
        <p:txBody>
          <a:bodyPr/>
          <a:lstStyle/>
          <a:p>
            <a:r>
              <a:rPr lang="nl-BE" dirty="0"/>
              <a:t>Gebruik kortere noteringen</a:t>
            </a:r>
          </a:p>
        </p:txBody>
      </p:sp>
      <p:pic>
        <p:nvPicPr>
          <p:cNvPr id="4" name="Afbeelding 3"/>
          <p:cNvPicPr>
            <a:picLocks noChangeAspect="1"/>
          </p:cNvPicPr>
          <p:nvPr/>
        </p:nvPicPr>
        <p:blipFill>
          <a:blip r:embed="rId2"/>
          <a:stretch>
            <a:fillRect/>
          </a:stretch>
        </p:blipFill>
        <p:spPr>
          <a:xfrm>
            <a:off x="1413929" y="2542673"/>
            <a:ext cx="9741751" cy="3039979"/>
          </a:xfrm>
          <a:prstGeom prst="rect">
            <a:avLst/>
          </a:prstGeom>
        </p:spPr>
      </p:pic>
    </p:spTree>
    <p:extLst>
      <p:ext uri="{BB962C8B-B14F-4D97-AF65-F5344CB8AC3E}">
        <p14:creationId xmlns:p14="http://schemas.microsoft.com/office/powerpoint/2010/main" val="31407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Display types</a:t>
            </a:r>
          </a:p>
        </p:txBody>
      </p:sp>
      <p:sp>
        <p:nvSpPr>
          <p:cNvPr id="3" name="Tijdelijke aanduiding voor inhoud 2"/>
          <p:cNvSpPr>
            <a:spLocks noGrp="1"/>
          </p:cNvSpPr>
          <p:nvPr>
            <p:ph idx="1"/>
          </p:nvPr>
        </p:nvSpPr>
        <p:spPr/>
        <p:txBody>
          <a:bodyPr/>
          <a:lstStyle/>
          <a:p>
            <a:r>
              <a:rPr lang="nl-BE" dirty="0"/>
              <a:t>Block </a:t>
            </a:r>
            <a:r>
              <a:rPr lang="nl-BE" dirty="0" err="1"/>
              <a:t>vs</a:t>
            </a:r>
            <a:r>
              <a:rPr lang="nl-BE" dirty="0"/>
              <a:t> </a:t>
            </a:r>
            <a:r>
              <a:rPr lang="nl-BE" dirty="0" err="1"/>
              <a:t>inline</a:t>
            </a:r>
            <a:endParaRPr lang="nl-BE" dirty="0"/>
          </a:p>
        </p:txBody>
      </p:sp>
      <p:pic>
        <p:nvPicPr>
          <p:cNvPr id="4" name="Afbeelding 3"/>
          <p:cNvPicPr>
            <a:picLocks noChangeAspect="1"/>
          </p:cNvPicPr>
          <p:nvPr/>
        </p:nvPicPr>
        <p:blipFill>
          <a:blip r:embed="rId2"/>
          <a:stretch>
            <a:fillRect/>
          </a:stretch>
        </p:blipFill>
        <p:spPr>
          <a:xfrm>
            <a:off x="5085247" y="1845734"/>
            <a:ext cx="6070433" cy="4267083"/>
          </a:xfrm>
          <a:prstGeom prst="rect">
            <a:avLst/>
          </a:prstGeom>
        </p:spPr>
      </p:pic>
    </p:spTree>
    <p:extLst>
      <p:ext uri="{BB962C8B-B14F-4D97-AF65-F5344CB8AC3E}">
        <p14:creationId xmlns:p14="http://schemas.microsoft.com/office/powerpoint/2010/main" val="2763498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Display types</a:t>
            </a:r>
          </a:p>
        </p:txBody>
      </p:sp>
      <p:sp>
        <p:nvSpPr>
          <p:cNvPr id="3" name="Tijdelijke aanduiding voor inhoud 2"/>
          <p:cNvSpPr>
            <a:spLocks noGrp="1"/>
          </p:cNvSpPr>
          <p:nvPr>
            <p:ph idx="1"/>
          </p:nvPr>
        </p:nvSpPr>
        <p:spPr/>
        <p:txBody>
          <a:bodyPr/>
          <a:lstStyle/>
          <a:p>
            <a:r>
              <a:rPr lang="nl-BE" dirty="0" err="1"/>
              <a:t>Inline</a:t>
            </a:r>
            <a:r>
              <a:rPr lang="nl-BE" dirty="0"/>
              <a:t>-block</a:t>
            </a:r>
          </a:p>
          <a:p>
            <a:r>
              <a:rPr lang="nl-BE" dirty="0"/>
              <a:t>Zelfde flow als een </a:t>
            </a:r>
            <a:r>
              <a:rPr lang="nl-BE" dirty="0" err="1"/>
              <a:t>inline</a:t>
            </a:r>
            <a:r>
              <a:rPr lang="nl-BE" dirty="0"/>
              <a:t> element, maar gedraagt zich als een block level element</a:t>
            </a:r>
          </a:p>
        </p:txBody>
      </p:sp>
      <p:pic>
        <p:nvPicPr>
          <p:cNvPr id="4" name="Afbeelding 3"/>
          <p:cNvPicPr>
            <a:picLocks noChangeAspect="1"/>
          </p:cNvPicPr>
          <p:nvPr/>
        </p:nvPicPr>
        <p:blipFill>
          <a:blip r:embed="rId2"/>
          <a:stretch>
            <a:fillRect/>
          </a:stretch>
        </p:blipFill>
        <p:spPr>
          <a:xfrm>
            <a:off x="3476524" y="2879885"/>
            <a:ext cx="5299911" cy="3097583"/>
          </a:xfrm>
          <a:prstGeom prst="rect">
            <a:avLst/>
          </a:prstGeom>
        </p:spPr>
      </p:pic>
    </p:spTree>
    <p:extLst>
      <p:ext uri="{BB962C8B-B14F-4D97-AF65-F5344CB8AC3E}">
        <p14:creationId xmlns:p14="http://schemas.microsoft.com/office/powerpoint/2010/main" val="1538279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3 </a:t>
            </a:r>
            <a:r>
              <a:rPr lang="nl-NL" dirty="0" err="1"/>
              <a:t>responsive</a:t>
            </a:r>
            <a:r>
              <a:rPr lang="nl-NL" dirty="0"/>
              <a:t> ingrediënten</a:t>
            </a:r>
          </a:p>
        </p:txBody>
      </p:sp>
      <p:sp>
        <p:nvSpPr>
          <p:cNvPr id="3" name="Tijdelijke aanduiding voor inhoud 2"/>
          <p:cNvSpPr>
            <a:spLocks noGrp="1"/>
          </p:cNvSpPr>
          <p:nvPr>
            <p:ph idx="1"/>
          </p:nvPr>
        </p:nvSpPr>
        <p:spPr/>
        <p:txBody>
          <a:bodyPr>
            <a:normAutofit lnSpcReduction="10000"/>
          </a:bodyPr>
          <a:lstStyle/>
          <a:p>
            <a:r>
              <a:rPr lang="nl-NL" sz="4800" b="1" dirty="0"/>
              <a:t>A </a:t>
            </a:r>
            <a:r>
              <a:rPr lang="nl-NL" sz="4800" b="1" dirty="0" err="1"/>
              <a:t>flexible</a:t>
            </a:r>
            <a:r>
              <a:rPr lang="nl-NL" sz="4800" b="1" dirty="0"/>
              <a:t> </a:t>
            </a:r>
            <a:r>
              <a:rPr lang="nl-NL" sz="4800" b="1" dirty="0" err="1"/>
              <a:t>grid</a:t>
            </a:r>
            <a:endParaRPr lang="nl-NL" sz="4800" b="1" dirty="0"/>
          </a:p>
          <a:p>
            <a:endParaRPr lang="nl-NL" sz="4800" b="1" dirty="0"/>
          </a:p>
          <a:p>
            <a:r>
              <a:rPr lang="nl-NL" sz="4800" b="1" dirty="0" err="1"/>
              <a:t>Flexible</a:t>
            </a:r>
            <a:r>
              <a:rPr lang="nl-NL" sz="4800" b="1" dirty="0"/>
              <a:t> images &amp; media</a:t>
            </a:r>
          </a:p>
          <a:p>
            <a:endParaRPr lang="nl-NL" sz="4800" b="1" dirty="0"/>
          </a:p>
          <a:p>
            <a:r>
              <a:rPr lang="nl-NL" sz="4800" b="1" dirty="0"/>
              <a:t>CSS3 Media </a:t>
            </a:r>
            <a:r>
              <a:rPr lang="nl-NL" sz="4800" b="1" dirty="0" err="1"/>
              <a:t>queries</a:t>
            </a:r>
            <a:endParaRPr lang="nl-NL" sz="4800" b="1" dirty="0"/>
          </a:p>
        </p:txBody>
      </p:sp>
    </p:spTree>
    <p:extLst>
      <p:ext uri="{BB962C8B-B14F-4D97-AF65-F5344CB8AC3E}">
        <p14:creationId xmlns:p14="http://schemas.microsoft.com/office/powerpoint/2010/main" val="1331449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Responsive</a:t>
            </a:r>
            <a:r>
              <a:rPr lang="nl-BE" dirty="0"/>
              <a:t> Web Design (RWD)</a:t>
            </a:r>
          </a:p>
        </p:txBody>
      </p:sp>
      <p:sp>
        <p:nvSpPr>
          <p:cNvPr id="3" name="Tijdelijke aanduiding voor inhoud 2"/>
          <p:cNvSpPr>
            <a:spLocks noGrp="1"/>
          </p:cNvSpPr>
          <p:nvPr>
            <p:ph idx="1"/>
          </p:nvPr>
        </p:nvSpPr>
        <p:spPr>
          <a:xfrm>
            <a:off x="1097280" y="1845734"/>
            <a:ext cx="5375709" cy="4023360"/>
          </a:xfrm>
        </p:spPr>
        <p:txBody>
          <a:bodyPr/>
          <a:lstStyle/>
          <a:p>
            <a:r>
              <a:rPr lang="nl-BE" dirty="0"/>
              <a:t>Hoe om te gaan met verschillende schermafmetingen?</a:t>
            </a:r>
          </a:p>
          <a:p>
            <a:r>
              <a:rPr lang="nl-BE" dirty="0"/>
              <a:t>Met de realiteit van smartphones, tablets,…?</a:t>
            </a:r>
          </a:p>
          <a:p>
            <a:r>
              <a:rPr lang="nl-BE" dirty="0"/>
              <a:t>Het antwoord: CSS Media </a:t>
            </a:r>
            <a:r>
              <a:rPr lang="nl-BE" dirty="0" err="1"/>
              <a:t>Queries</a:t>
            </a:r>
            <a:endParaRPr lang="nl-BE" dirty="0"/>
          </a:p>
          <a:p>
            <a:r>
              <a:rPr lang="nl-BE" dirty="0"/>
              <a:t>Laat toe om verschillende stijlen te definiëren naargelang de schermgrootte of gebruikt toestel</a:t>
            </a:r>
          </a:p>
          <a:p>
            <a:r>
              <a:rPr lang="nl-BE" dirty="0" err="1"/>
              <a:t>Layout</a:t>
            </a:r>
            <a:r>
              <a:rPr lang="nl-BE" dirty="0"/>
              <a:t> past zich automatisch aan deze eigenschappen</a:t>
            </a:r>
          </a:p>
        </p:txBody>
      </p:sp>
      <p:pic>
        <p:nvPicPr>
          <p:cNvPr id="4" name="Afbeelding 3"/>
          <p:cNvPicPr>
            <a:picLocks noChangeAspect="1"/>
          </p:cNvPicPr>
          <p:nvPr/>
        </p:nvPicPr>
        <p:blipFill>
          <a:blip r:embed="rId2"/>
          <a:stretch>
            <a:fillRect/>
          </a:stretch>
        </p:blipFill>
        <p:spPr>
          <a:xfrm>
            <a:off x="6472989" y="2529890"/>
            <a:ext cx="4949289" cy="2210552"/>
          </a:xfrm>
          <a:prstGeom prst="rect">
            <a:avLst/>
          </a:prstGeom>
        </p:spPr>
      </p:pic>
    </p:spTree>
    <p:extLst>
      <p:ext uri="{BB962C8B-B14F-4D97-AF65-F5344CB8AC3E}">
        <p14:creationId xmlns:p14="http://schemas.microsoft.com/office/powerpoint/2010/main" val="1936251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Gepositioneerde elementen</a:t>
            </a:r>
          </a:p>
        </p:txBody>
      </p:sp>
      <p:sp>
        <p:nvSpPr>
          <p:cNvPr id="3" name="Tijdelijke aanduiding voor inhoud 2"/>
          <p:cNvSpPr>
            <a:spLocks noGrp="1"/>
          </p:cNvSpPr>
          <p:nvPr>
            <p:ph idx="1"/>
          </p:nvPr>
        </p:nvSpPr>
        <p:spPr/>
        <p:txBody>
          <a:bodyPr/>
          <a:lstStyle/>
          <a:p>
            <a:r>
              <a:rPr lang="nl-BE" dirty="0"/>
              <a:t>Elementen hebben een standaard waarde: </a:t>
            </a:r>
            <a:r>
              <a:rPr lang="nl-BE" dirty="0" err="1"/>
              <a:t>static</a:t>
            </a:r>
            <a:endParaRPr lang="nl-BE" dirty="0"/>
          </a:p>
          <a:p>
            <a:r>
              <a:rPr lang="nl-BE" dirty="0"/>
              <a:t>Een waarde anders dan </a:t>
            </a:r>
            <a:r>
              <a:rPr lang="nl-BE" dirty="0" err="1"/>
              <a:t>static</a:t>
            </a:r>
            <a:r>
              <a:rPr lang="nl-BE" dirty="0"/>
              <a:t> gebruiken en het element wordt een gepositioneerd element</a:t>
            </a:r>
          </a:p>
          <a:p>
            <a:r>
              <a:rPr lang="nl-BE" dirty="0"/>
              <a:t>Gepositioneerde elementen kunnen de eigenschappen top, </a:t>
            </a:r>
            <a:r>
              <a:rPr lang="nl-BE" dirty="0" err="1"/>
              <a:t>left</a:t>
            </a:r>
            <a:r>
              <a:rPr lang="nl-BE" dirty="0"/>
              <a:t>, </a:t>
            </a:r>
            <a:r>
              <a:rPr lang="nl-BE" dirty="0" err="1"/>
              <a:t>bottom</a:t>
            </a:r>
            <a:r>
              <a:rPr lang="nl-BE" dirty="0"/>
              <a:t> en right gebruiken voor plaatsing</a:t>
            </a:r>
          </a:p>
        </p:txBody>
      </p:sp>
      <p:pic>
        <p:nvPicPr>
          <p:cNvPr id="4" name="Afbeelding 3"/>
          <p:cNvPicPr>
            <a:picLocks noChangeAspect="1"/>
          </p:cNvPicPr>
          <p:nvPr/>
        </p:nvPicPr>
        <p:blipFill>
          <a:blip r:embed="rId2"/>
          <a:stretch>
            <a:fillRect/>
          </a:stretch>
        </p:blipFill>
        <p:spPr>
          <a:xfrm>
            <a:off x="2779695" y="4460206"/>
            <a:ext cx="6693570" cy="725137"/>
          </a:xfrm>
          <a:prstGeom prst="rect">
            <a:avLst/>
          </a:prstGeom>
        </p:spPr>
      </p:pic>
    </p:spTree>
    <p:extLst>
      <p:ext uri="{BB962C8B-B14F-4D97-AF65-F5344CB8AC3E}">
        <p14:creationId xmlns:p14="http://schemas.microsoft.com/office/powerpoint/2010/main" val="3087476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157102" y="739315"/>
            <a:ext cx="7699375" cy="922338"/>
          </a:xfrm>
          <a:extLst>
            <a:ext uri="{91240B29-F687-4F45-9708-019B960494DF}">
              <a14:hiddenLine xmlns:a14="http://schemas.microsoft.com/office/drawing/2010/main" w="9360" cap="flat">
                <a:solidFill>
                  <a:srgbClr val="808080"/>
                </a:solidFill>
                <a:round/>
                <a:headEnd/>
                <a:tailEnd/>
              </a14:hiddenLine>
            </a:ext>
          </a:extLst>
        </p:spPr>
        <p:txBody>
          <a:bodyPr vert="horz" lIns="0" tIns="52416" rIns="0" bIns="0" rtlCol="0" anchor="ctr">
            <a:normAutofit/>
          </a:bodyPr>
          <a:lstStyle/>
          <a:p>
            <a:pPr>
              <a:tabLst>
                <a:tab pos="723900" algn="l"/>
                <a:tab pos="1447800" algn="l"/>
                <a:tab pos="2171700" algn="l"/>
                <a:tab pos="2895600" algn="l"/>
                <a:tab pos="3619500" algn="l"/>
                <a:tab pos="4343400" algn="l"/>
                <a:tab pos="5067300" algn="l"/>
                <a:tab pos="5791200" algn="l"/>
                <a:tab pos="6515100" algn="l"/>
                <a:tab pos="7239000" algn="l"/>
              </a:tabLst>
            </a:pPr>
            <a:r>
              <a:rPr lang="nl-NL" altLang="nl-BE" dirty="0"/>
              <a:t>De mobiele revolutie</a:t>
            </a:r>
          </a:p>
        </p:txBody>
      </p:sp>
      <p:sp>
        <p:nvSpPr>
          <p:cNvPr id="69635" name="Text Box 3"/>
          <p:cNvSpPr txBox="1">
            <a:spLocks noChangeArrowheads="1"/>
          </p:cNvSpPr>
          <p:nvPr/>
        </p:nvSpPr>
        <p:spPr bwMode="auto">
          <a:xfrm>
            <a:off x="605118" y="1882588"/>
            <a:ext cx="3899647" cy="434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85750" indent="-285750">
              <a:lnSpc>
                <a:spcPct val="93000"/>
              </a:lnSpc>
              <a:spcAft>
                <a:spcPts val="1425"/>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666666"/>
                </a:solidFill>
                <a:latin typeface="Arial" charset="0"/>
                <a:ea typeface="Microsoft YaHei" charset="-122"/>
              </a:defRPr>
            </a:lvl1pPr>
            <a:lvl2pPr algn="just">
              <a:lnSpc>
                <a:spcPct val="93000"/>
              </a:lnSpc>
              <a:spcAft>
                <a:spcPts val="113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666666"/>
                </a:solidFill>
                <a:latin typeface="Arial" charset="0"/>
                <a:ea typeface="Microsoft YaHei" charset="-122"/>
              </a:defRPr>
            </a:lvl2pPr>
            <a:lvl3pPr>
              <a:lnSpc>
                <a:spcPct val="93000"/>
              </a:lnSpc>
              <a:spcAft>
                <a:spcPts val="85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666666"/>
                </a:solidFill>
                <a:latin typeface="Arial" charset="0"/>
                <a:ea typeface="Microsoft YaHei" charset="-122"/>
              </a:defRPr>
            </a:lvl3pPr>
            <a:lvl4pPr>
              <a:lnSpc>
                <a:spcPct val="93000"/>
              </a:lnSpc>
              <a:spcAft>
                <a:spcPts val="575"/>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666666"/>
                </a:solidFill>
                <a:latin typeface="Arial" charset="0"/>
                <a:ea typeface="Microsoft YaHei" charset="-122"/>
              </a:defRPr>
            </a:lvl4pPr>
            <a:lvl5pPr>
              <a:lnSpc>
                <a:spcPct val="93000"/>
              </a:lnSpc>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666666"/>
                </a:solidFill>
                <a:latin typeface="Arial" charset="0"/>
                <a:ea typeface="Microsoft YaHei"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666666"/>
                </a:solidFill>
                <a:latin typeface="Arial" charset="0"/>
                <a:ea typeface="Microsoft YaHei"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666666"/>
                </a:solidFill>
                <a:latin typeface="Arial" charset="0"/>
                <a:ea typeface="Microsoft YaHei"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666666"/>
                </a:solidFill>
                <a:latin typeface="Arial" charset="0"/>
                <a:ea typeface="Microsoft YaHei"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666666"/>
                </a:solidFill>
                <a:latin typeface="Arial" charset="0"/>
                <a:ea typeface="Microsoft YaHei" charset="-122"/>
              </a:defRPr>
            </a:lvl9pPr>
          </a:lstStyle>
          <a:p>
            <a:pPr>
              <a:lnSpc>
                <a:spcPct val="100000"/>
              </a:lnSpc>
              <a:spcBef>
                <a:spcPts val="400"/>
              </a:spcBef>
              <a:spcAft>
                <a:spcPct val="0"/>
              </a:spcAft>
              <a:buClr>
                <a:srgbClr val="EE4411"/>
              </a:buClr>
              <a:buSzPct val="110000"/>
              <a:buFont typeface="Times New Roman" pitchFamily="16" charset="0"/>
              <a:buChar char="•"/>
            </a:pPr>
            <a:r>
              <a:rPr lang="nl-NL" altLang="nl-BE" dirty="0"/>
              <a:t>2013 = het jaar van </a:t>
            </a:r>
            <a:r>
              <a:rPr lang="nl-NL" altLang="nl-BE" dirty="0" err="1"/>
              <a:t>Responsive</a:t>
            </a:r>
            <a:r>
              <a:rPr lang="nl-NL" altLang="nl-BE" dirty="0"/>
              <a:t> Webdesign</a:t>
            </a:r>
          </a:p>
          <a:p>
            <a:pPr lvl="1" algn="l">
              <a:lnSpc>
                <a:spcPct val="100000"/>
              </a:lnSpc>
              <a:spcBef>
                <a:spcPts val="400"/>
              </a:spcBef>
              <a:spcAft>
                <a:spcPct val="0"/>
              </a:spcAft>
              <a:buClr>
                <a:srgbClr val="EE4411"/>
              </a:buClr>
              <a:buSzPct val="110000"/>
              <a:buFont typeface="Times New Roman" pitchFamily="16" charset="0"/>
              <a:buChar char="•"/>
            </a:pPr>
            <a:endParaRPr lang="nl-NL" altLang="nl-BE" sz="2000" dirty="0"/>
          </a:p>
          <a:p>
            <a:pPr lvl="1" algn="l">
              <a:lnSpc>
                <a:spcPct val="100000"/>
              </a:lnSpc>
              <a:spcBef>
                <a:spcPts val="400"/>
              </a:spcBef>
              <a:spcAft>
                <a:spcPct val="0"/>
              </a:spcAft>
              <a:buClr>
                <a:srgbClr val="EE4411"/>
              </a:buClr>
              <a:buSzPct val="110000"/>
              <a:buFont typeface="Times New Roman" pitchFamily="16" charset="0"/>
              <a:buChar char="•"/>
            </a:pPr>
            <a:r>
              <a:rPr lang="nl-NL" altLang="nl-BE" sz="2000" dirty="0"/>
              <a:t>Smartphone verovert de wereld</a:t>
            </a:r>
          </a:p>
          <a:p>
            <a:pPr lvl="1" algn="l">
              <a:lnSpc>
                <a:spcPct val="100000"/>
              </a:lnSpc>
              <a:spcBef>
                <a:spcPts val="400"/>
              </a:spcBef>
              <a:spcAft>
                <a:spcPct val="0"/>
              </a:spcAft>
              <a:buClr>
                <a:srgbClr val="EE4411"/>
              </a:buClr>
              <a:buSzPct val="110000"/>
              <a:buFont typeface="Times New Roman" pitchFamily="16" charset="0"/>
              <a:buChar char="•"/>
            </a:pPr>
            <a:r>
              <a:rPr lang="nl-NL" altLang="nl-BE" sz="2000" dirty="0"/>
              <a:t>Verkoop van tablet explodeert</a:t>
            </a:r>
          </a:p>
          <a:p>
            <a:pPr lvl="1" algn="l">
              <a:lnSpc>
                <a:spcPct val="100000"/>
              </a:lnSpc>
              <a:spcBef>
                <a:spcPts val="400"/>
              </a:spcBef>
              <a:spcAft>
                <a:spcPct val="0"/>
              </a:spcAft>
              <a:buClr>
                <a:srgbClr val="EE4411"/>
              </a:buClr>
              <a:buSzPct val="110000"/>
              <a:buFont typeface="Times New Roman" pitchFamily="16" charset="0"/>
              <a:buChar char="•"/>
            </a:pPr>
            <a:r>
              <a:rPr lang="nl-NL" altLang="nl-BE" sz="2000" dirty="0"/>
              <a:t>Mensen bezoeken websites op verschillende apparaten en schermformaten op verschillende manieren met andere behoeftes en context</a:t>
            </a:r>
          </a:p>
          <a:p>
            <a:pPr>
              <a:lnSpc>
                <a:spcPct val="100000"/>
              </a:lnSpc>
              <a:spcBef>
                <a:spcPts val="400"/>
              </a:spcBef>
              <a:spcAft>
                <a:spcPct val="0"/>
              </a:spcAft>
              <a:buClrTx/>
              <a:buSzTx/>
            </a:pPr>
            <a:endParaRPr lang="nl-NL" altLang="nl-BE" sz="1600" dirty="0"/>
          </a:p>
          <a:p>
            <a:pPr>
              <a:lnSpc>
                <a:spcPct val="100000"/>
              </a:lnSpc>
              <a:spcBef>
                <a:spcPts val="400"/>
              </a:spcBef>
              <a:spcAft>
                <a:spcPct val="0"/>
              </a:spcAft>
              <a:buClrTx/>
              <a:buSzTx/>
            </a:pPr>
            <a:endParaRPr lang="nl-NL" altLang="nl-BE" sz="1600" dirty="0"/>
          </a:p>
          <a:p>
            <a:pPr>
              <a:lnSpc>
                <a:spcPct val="100000"/>
              </a:lnSpc>
              <a:spcBef>
                <a:spcPts val="400"/>
              </a:spcBef>
              <a:spcAft>
                <a:spcPct val="0"/>
              </a:spcAft>
              <a:buClrTx/>
              <a:buSzTx/>
            </a:pPr>
            <a:endParaRPr lang="nl-NL" altLang="nl-BE" sz="1600" dirty="0"/>
          </a:p>
        </p:txBody>
      </p:sp>
      <p:pic>
        <p:nvPicPr>
          <p:cNvPr id="69636" name="Afbeelding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33365" y="1661653"/>
            <a:ext cx="7687235" cy="2984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59508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hthoek 2"/>
          <p:cNvSpPr>
            <a:spLocks noChangeArrowheads="1"/>
          </p:cNvSpPr>
          <p:nvPr/>
        </p:nvSpPr>
        <p:spPr bwMode="auto">
          <a:xfrm>
            <a:off x="1524000" y="1447800"/>
            <a:ext cx="9144000" cy="1143000"/>
          </a:xfrm>
          <a:prstGeom prst="rect">
            <a:avLst/>
          </a:prstGeom>
          <a:solidFill>
            <a:srgbClr val="FFC000"/>
          </a:solidFill>
          <a:ln w="9525" algn="ctr">
            <a:solidFill>
              <a:schemeClr val="tx1"/>
            </a:solidFill>
            <a:round/>
            <a:headEnd/>
            <a:tailEnd/>
          </a:ln>
        </p:spPr>
        <p:txBody>
          <a:bodyPr/>
          <a:lstStyle/>
          <a:p>
            <a:pPr eaLnBrk="1">
              <a:lnSpc>
                <a:spcPct val="93000"/>
              </a:lnSpc>
              <a:buClr>
                <a:srgbClr val="000000"/>
              </a:buClr>
              <a:buSzPct val="100000"/>
              <a:buFont typeface="Times New Roman" pitchFamily="16" charset="0"/>
              <a:buNone/>
            </a:pPr>
            <a:endParaRPr lang="en-US" altLang="nl-BE"/>
          </a:p>
        </p:txBody>
      </p:sp>
      <p:sp>
        <p:nvSpPr>
          <p:cNvPr id="71683" name="Rectangle 2"/>
          <p:cNvSpPr>
            <a:spLocks noGrp="1" noChangeArrowheads="1"/>
          </p:cNvSpPr>
          <p:nvPr>
            <p:ph type="title"/>
          </p:nvPr>
        </p:nvSpPr>
        <p:spPr>
          <a:xfrm>
            <a:off x="1264679" y="357187"/>
            <a:ext cx="7699375" cy="922338"/>
          </a:xfrm>
          <a:extLst>
            <a:ext uri="{91240B29-F687-4F45-9708-019B960494DF}">
              <a14:hiddenLine xmlns:a14="http://schemas.microsoft.com/office/drawing/2010/main" w="9360" cap="flat">
                <a:solidFill>
                  <a:srgbClr val="808080"/>
                </a:solidFill>
                <a:round/>
                <a:headEnd/>
                <a:tailEnd/>
              </a14:hiddenLine>
            </a:ext>
          </a:extLst>
        </p:spPr>
        <p:txBody>
          <a:bodyPr vert="horz" lIns="0" tIns="52416" rIns="0" bIns="0" rtlCol="0" anchor="ctr">
            <a:normAutofit/>
          </a:bodyPr>
          <a:lstStyle/>
          <a:p>
            <a:pPr>
              <a:tabLst>
                <a:tab pos="723900" algn="l"/>
                <a:tab pos="1447800" algn="l"/>
                <a:tab pos="2171700" algn="l"/>
                <a:tab pos="2895600" algn="l"/>
                <a:tab pos="3619500" algn="l"/>
                <a:tab pos="4343400" algn="l"/>
                <a:tab pos="5067300" algn="l"/>
                <a:tab pos="5791200" algn="l"/>
                <a:tab pos="6515100" algn="l"/>
                <a:tab pos="7239000" algn="l"/>
              </a:tabLst>
            </a:pPr>
            <a:r>
              <a:rPr lang="nl-NL" altLang="nl-BE" dirty="0"/>
              <a:t>Definitie</a:t>
            </a:r>
          </a:p>
        </p:txBody>
      </p:sp>
      <p:sp>
        <p:nvSpPr>
          <p:cNvPr id="71684" name="Text Box 3"/>
          <p:cNvSpPr txBox="1">
            <a:spLocks noChangeArrowheads="1"/>
          </p:cNvSpPr>
          <p:nvPr/>
        </p:nvSpPr>
        <p:spPr bwMode="auto">
          <a:xfrm>
            <a:off x="2246314" y="1219200"/>
            <a:ext cx="8212137" cy="5011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85750" indent="-285750">
              <a:lnSpc>
                <a:spcPct val="93000"/>
              </a:lnSpc>
              <a:spcAft>
                <a:spcPts val="1425"/>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666666"/>
                </a:solidFill>
                <a:latin typeface="Arial" charset="0"/>
                <a:ea typeface="Microsoft YaHei" charset="-122"/>
              </a:defRPr>
            </a:lvl1pPr>
            <a:lvl2pPr algn="just">
              <a:lnSpc>
                <a:spcPct val="93000"/>
              </a:lnSpc>
              <a:spcAft>
                <a:spcPts val="113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666666"/>
                </a:solidFill>
                <a:latin typeface="Arial" charset="0"/>
                <a:ea typeface="Microsoft YaHei" charset="-122"/>
              </a:defRPr>
            </a:lvl2pPr>
            <a:lvl3pPr>
              <a:lnSpc>
                <a:spcPct val="93000"/>
              </a:lnSpc>
              <a:spcAft>
                <a:spcPts val="85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666666"/>
                </a:solidFill>
                <a:latin typeface="Arial" charset="0"/>
                <a:ea typeface="Microsoft YaHei" charset="-122"/>
              </a:defRPr>
            </a:lvl3pPr>
            <a:lvl4pPr>
              <a:lnSpc>
                <a:spcPct val="93000"/>
              </a:lnSpc>
              <a:spcAft>
                <a:spcPts val="575"/>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666666"/>
                </a:solidFill>
                <a:latin typeface="Arial" charset="0"/>
                <a:ea typeface="Microsoft YaHei" charset="-122"/>
              </a:defRPr>
            </a:lvl4pPr>
            <a:lvl5pPr>
              <a:lnSpc>
                <a:spcPct val="93000"/>
              </a:lnSpc>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666666"/>
                </a:solidFill>
                <a:latin typeface="Arial" charset="0"/>
                <a:ea typeface="Microsoft YaHei"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666666"/>
                </a:solidFill>
                <a:latin typeface="Arial" charset="0"/>
                <a:ea typeface="Microsoft YaHei"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666666"/>
                </a:solidFill>
                <a:latin typeface="Arial" charset="0"/>
                <a:ea typeface="Microsoft YaHei"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666666"/>
                </a:solidFill>
                <a:latin typeface="Arial" charset="0"/>
                <a:ea typeface="Microsoft YaHei"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666666"/>
                </a:solidFill>
                <a:latin typeface="Arial" charset="0"/>
                <a:ea typeface="Microsoft YaHei" charset="-122"/>
              </a:defRPr>
            </a:lvl9pPr>
          </a:lstStyle>
          <a:p>
            <a:pPr>
              <a:lnSpc>
                <a:spcPct val="100000"/>
              </a:lnSpc>
              <a:spcBef>
                <a:spcPts val="400"/>
              </a:spcBef>
              <a:spcAft>
                <a:spcPct val="0"/>
              </a:spcAft>
              <a:buClr>
                <a:srgbClr val="EE4411"/>
              </a:buClr>
              <a:buSzPct val="110000"/>
              <a:buFont typeface="Times New Roman" pitchFamily="16" charset="0"/>
              <a:buChar char="•"/>
            </a:pPr>
            <a:endParaRPr lang="nl-NL" altLang="nl-BE" dirty="0"/>
          </a:p>
          <a:p>
            <a:pPr>
              <a:lnSpc>
                <a:spcPct val="100000"/>
              </a:lnSpc>
              <a:spcBef>
                <a:spcPts val="400"/>
              </a:spcBef>
              <a:spcAft>
                <a:spcPct val="0"/>
              </a:spcAft>
              <a:buClr>
                <a:srgbClr val="EE4411"/>
              </a:buClr>
              <a:buSzPct val="110000"/>
              <a:buFont typeface="Times New Roman" pitchFamily="16" charset="0"/>
              <a:buChar char="•"/>
            </a:pPr>
            <a:r>
              <a:rPr lang="nl-NL" altLang="nl-BE" dirty="0" err="1"/>
              <a:t>Responsive</a:t>
            </a:r>
            <a:r>
              <a:rPr lang="nl-NL" altLang="nl-BE" dirty="0"/>
              <a:t> webdesign is een ontwikkel –en denkwijze waarbij wordt getracht bezoekers van een website ongeacht schermformaat of apparaat een optimale gebruikservaring te bieden</a:t>
            </a:r>
          </a:p>
          <a:p>
            <a:pPr>
              <a:lnSpc>
                <a:spcPct val="100000"/>
              </a:lnSpc>
              <a:spcBef>
                <a:spcPts val="400"/>
              </a:spcBef>
              <a:spcAft>
                <a:spcPct val="0"/>
              </a:spcAft>
              <a:buClrTx/>
              <a:buSzTx/>
            </a:pPr>
            <a:endParaRPr lang="nl-NL" altLang="nl-BE" sz="1600" dirty="0"/>
          </a:p>
          <a:p>
            <a:pPr>
              <a:lnSpc>
                <a:spcPct val="100000"/>
              </a:lnSpc>
              <a:spcBef>
                <a:spcPts val="400"/>
              </a:spcBef>
              <a:spcAft>
                <a:spcPct val="0"/>
              </a:spcAft>
              <a:buClrTx/>
              <a:buSzTx/>
            </a:pPr>
            <a:endParaRPr lang="nl-NL" altLang="nl-BE" sz="1600" dirty="0"/>
          </a:p>
          <a:p>
            <a:pPr>
              <a:lnSpc>
                <a:spcPct val="100000"/>
              </a:lnSpc>
              <a:spcBef>
                <a:spcPts val="400"/>
              </a:spcBef>
              <a:spcAft>
                <a:spcPct val="0"/>
              </a:spcAft>
              <a:buClrTx/>
              <a:buSzTx/>
            </a:pPr>
            <a:endParaRPr lang="nl-NL" altLang="nl-BE" sz="1600" dirty="0"/>
          </a:p>
        </p:txBody>
      </p:sp>
      <p:pic>
        <p:nvPicPr>
          <p:cNvPr id="71685" name="Afbeelding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45023" y="2927351"/>
            <a:ext cx="914400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Afbeelding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19237" y="2659063"/>
            <a:ext cx="4810126"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7" name="Afbeelding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10326" y="2647951"/>
            <a:ext cx="425767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56446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04433" y="0"/>
            <a:ext cx="11311795" cy="1208868"/>
          </a:xfrm>
        </p:spPr>
        <p:txBody>
          <a:bodyPr>
            <a:normAutofit fontScale="90000"/>
          </a:bodyPr>
          <a:lstStyle/>
          <a:p>
            <a:r>
              <a:rPr lang="nl-NL" i="1" dirty="0"/>
              <a:t>een snel evoluerende technologie..</a:t>
            </a:r>
            <a:r>
              <a:rPr lang="nl-BE" dirty="0"/>
              <a:t>						</a:t>
            </a:r>
            <a:endParaRPr lang="nl-BE" sz="1100"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6155" y="1343383"/>
            <a:ext cx="9235845" cy="259044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318" y="3933825"/>
            <a:ext cx="3171825" cy="2924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2143" y="3933825"/>
            <a:ext cx="3479857" cy="2905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133946"/>
            <a:ext cx="4276725" cy="172405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295400"/>
            <a:ext cx="2956155" cy="2232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07" y="3409019"/>
            <a:ext cx="5508511" cy="17249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Tekstvak 2"/>
          <p:cNvSpPr txBox="1"/>
          <p:nvPr/>
        </p:nvSpPr>
        <p:spPr>
          <a:xfrm>
            <a:off x="4241191" y="6519446"/>
            <a:ext cx="1334661" cy="338554"/>
          </a:xfrm>
          <a:prstGeom prst="rect">
            <a:avLst/>
          </a:prstGeom>
          <a:noFill/>
        </p:spPr>
        <p:txBody>
          <a:bodyPr wrap="none" rtlCol="0">
            <a:spAutoFit/>
          </a:bodyPr>
          <a:lstStyle/>
          <a:p>
            <a:r>
              <a:rPr lang="nl-BE" sz="1600" i="1"/>
              <a:t>www.cebit.de</a:t>
            </a:r>
          </a:p>
        </p:txBody>
      </p:sp>
    </p:spTree>
    <p:extLst>
      <p:ext uri="{BB962C8B-B14F-4D97-AF65-F5344CB8AC3E}">
        <p14:creationId xmlns:p14="http://schemas.microsoft.com/office/powerpoint/2010/main" val="321053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el 1"/>
          <p:cNvSpPr>
            <a:spLocks noGrp="1"/>
          </p:cNvSpPr>
          <p:nvPr>
            <p:ph type="title"/>
          </p:nvPr>
        </p:nvSpPr>
        <p:spPr/>
        <p:txBody>
          <a:bodyPr>
            <a:normAutofit/>
          </a:bodyPr>
          <a:lstStyle/>
          <a:p>
            <a:r>
              <a:rPr lang="nl-BE" altLang="nl-BE"/>
              <a:t>Voordelen Responsive Webdesign - organizaties</a:t>
            </a:r>
            <a:endParaRPr lang="en-US" altLang="nl-BE"/>
          </a:p>
        </p:txBody>
      </p:sp>
      <p:sp>
        <p:nvSpPr>
          <p:cNvPr id="73731" name="Tijdelijke aanduiding voor inhoud 2"/>
          <p:cNvSpPr>
            <a:spLocks noGrp="1"/>
          </p:cNvSpPr>
          <p:nvPr>
            <p:ph idx="1"/>
          </p:nvPr>
        </p:nvSpPr>
        <p:spPr/>
        <p:txBody>
          <a:bodyPr/>
          <a:lstStyle/>
          <a:p>
            <a:endParaRPr lang="en-US" altLang="nl-BE"/>
          </a:p>
        </p:txBody>
      </p:sp>
      <p:pic>
        <p:nvPicPr>
          <p:cNvPr id="73732" name="Afbeelding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5589" y="1770592"/>
            <a:ext cx="50292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Afbeelding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83605" y="2725676"/>
            <a:ext cx="5172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Afbeelding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678" y="4133850"/>
            <a:ext cx="50387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5" name="Afbeelding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83604" y="4875120"/>
            <a:ext cx="51720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7166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el 1"/>
          <p:cNvSpPr>
            <a:spLocks noGrp="1"/>
          </p:cNvSpPr>
          <p:nvPr>
            <p:ph type="title"/>
          </p:nvPr>
        </p:nvSpPr>
        <p:spPr/>
        <p:txBody>
          <a:bodyPr>
            <a:normAutofit/>
          </a:bodyPr>
          <a:lstStyle/>
          <a:p>
            <a:r>
              <a:rPr lang="nl-BE" altLang="nl-BE"/>
              <a:t>Voordelen Responsive Webdesign - gebruikers</a:t>
            </a:r>
            <a:endParaRPr lang="en-US" altLang="nl-BE"/>
          </a:p>
        </p:txBody>
      </p:sp>
      <p:sp>
        <p:nvSpPr>
          <p:cNvPr id="74755" name="Tijdelijke aanduiding voor inhoud 2"/>
          <p:cNvSpPr>
            <a:spLocks noGrp="1"/>
          </p:cNvSpPr>
          <p:nvPr>
            <p:ph idx="1"/>
          </p:nvPr>
        </p:nvSpPr>
        <p:spPr/>
        <p:txBody>
          <a:bodyPr/>
          <a:lstStyle/>
          <a:p>
            <a:endParaRPr lang="en-US" altLang="nl-BE"/>
          </a:p>
        </p:txBody>
      </p:sp>
      <p:pic>
        <p:nvPicPr>
          <p:cNvPr id="74756" name="Afbeelding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845734"/>
            <a:ext cx="51054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Afbeelding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88380" y="2304839"/>
            <a:ext cx="50673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8" name="Afbeelding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4133639"/>
            <a:ext cx="46863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9" name="Afbeelding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88380" y="4594649"/>
            <a:ext cx="51054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4651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el 1"/>
          <p:cNvSpPr>
            <a:spLocks noGrp="1"/>
          </p:cNvSpPr>
          <p:nvPr>
            <p:ph type="title"/>
          </p:nvPr>
        </p:nvSpPr>
        <p:spPr/>
        <p:txBody>
          <a:bodyPr>
            <a:normAutofit/>
          </a:bodyPr>
          <a:lstStyle/>
          <a:p>
            <a:r>
              <a:rPr lang="nl-BE" altLang="nl-BE"/>
              <a:t>Voordelen Responsive Webdesign - gebruikers</a:t>
            </a:r>
            <a:endParaRPr lang="en-US" altLang="nl-BE"/>
          </a:p>
        </p:txBody>
      </p:sp>
      <p:sp>
        <p:nvSpPr>
          <p:cNvPr id="75779" name="Tijdelijke aanduiding voor inhoud 2"/>
          <p:cNvSpPr>
            <a:spLocks noGrp="1"/>
          </p:cNvSpPr>
          <p:nvPr>
            <p:ph idx="1"/>
          </p:nvPr>
        </p:nvSpPr>
        <p:spPr/>
        <p:txBody>
          <a:bodyPr/>
          <a:lstStyle/>
          <a:p>
            <a:endParaRPr lang="en-US" altLang="nl-BE"/>
          </a:p>
        </p:txBody>
      </p:sp>
      <p:pic>
        <p:nvPicPr>
          <p:cNvPr id="75780" name="Afbeelding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845734"/>
            <a:ext cx="6299947" cy="43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4876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AutoShape 1"/>
          <p:cNvSpPr>
            <a:spLocks noChangeArrowheads="1"/>
          </p:cNvSpPr>
          <p:nvPr/>
        </p:nvSpPr>
        <p:spPr bwMode="auto">
          <a:xfrm>
            <a:off x="0" y="2750023"/>
            <a:ext cx="6199094" cy="731838"/>
          </a:xfrm>
          <a:prstGeom prst="roundRect">
            <a:avLst>
              <a:gd name="adj" fmla="val 213"/>
            </a:avLst>
          </a:prstGeom>
          <a:solidFill>
            <a:srgbClr val="CFE7F5"/>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itchFamily="16" charset="0"/>
              <a:buNone/>
            </a:pPr>
            <a:endParaRPr lang="en-US" altLang="nl-BE"/>
          </a:p>
        </p:txBody>
      </p:sp>
      <p:sp>
        <p:nvSpPr>
          <p:cNvPr id="76803" name="Rectangle 2"/>
          <p:cNvSpPr>
            <a:spLocks noGrp="1" noChangeArrowheads="1"/>
          </p:cNvSpPr>
          <p:nvPr>
            <p:ph type="title"/>
          </p:nvPr>
        </p:nvSpPr>
        <p:spPr>
          <a:xfrm>
            <a:off x="1197444" y="651575"/>
            <a:ext cx="7699375" cy="922338"/>
          </a:xfrm>
          <a:extLst>
            <a:ext uri="{91240B29-F687-4F45-9708-019B960494DF}">
              <a14:hiddenLine xmlns:a14="http://schemas.microsoft.com/office/drawing/2010/main" w="9360" cap="flat">
                <a:solidFill>
                  <a:srgbClr val="808080"/>
                </a:solidFill>
                <a:round/>
                <a:headEnd/>
                <a:tailEnd/>
              </a14:hiddenLine>
            </a:ext>
          </a:extLst>
        </p:spPr>
        <p:txBody>
          <a:bodyPr vert="horz" lIns="0" tIns="52416" rIns="0" bIns="0" rtlCol="0" anchor="ctr">
            <a:normAutofit/>
          </a:bodyPr>
          <a:lstStyle/>
          <a:p>
            <a:pPr>
              <a:tabLst>
                <a:tab pos="723900" algn="l"/>
                <a:tab pos="1447800" algn="l"/>
                <a:tab pos="2171700" algn="l"/>
                <a:tab pos="2895600" algn="l"/>
                <a:tab pos="3619500" algn="l"/>
                <a:tab pos="4343400" algn="l"/>
                <a:tab pos="5067300" algn="l"/>
                <a:tab pos="5791200" algn="l"/>
                <a:tab pos="6515100" algn="l"/>
                <a:tab pos="7239000" algn="l"/>
              </a:tabLst>
            </a:pPr>
            <a:r>
              <a:rPr lang="nl-NL" altLang="nl-BE" dirty="0"/>
              <a:t>CSS Media </a:t>
            </a:r>
            <a:r>
              <a:rPr lang="nl-NL" altLang="nl-BE" dirty="0" err="1"/>
              <a:t>Queries</a:t>
            </a:r>
            <a:endParaRPr lang="nl-NL" altLang="nl-BE" dirty="0"/>
          </a:p>
        </p:txBody>
      </p:sp>
      <p:sp>
        <p:nvSpPr>
          <p:cNvPr id="76804" name="Text Box 3"/>
          <p:cNvSpPr txBox="1">
            <a:spLocks noChangeArrowheads="1"/>
          </p:cNvSpPr>
          <p:nvPr/>
        </p:nvSpPr>
        <p:spPr bwMode="auto">
          <a:xfrm>
            <a:off x="201706" y="2151529"/>
            <a:ext cx="6441141" cy="4079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85750" indent="-285750">
              <a:lnSpc>
                <a:spcPct val="93000"/>
              </a:lnSpc>
              <a:spcAft>
                <a:spcPts val="1425"/>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666666"/>
                </a:solidFill>
                <a:latin typeface="Arial" charset="0"/>
                <a:ea typeface="Microsoft YaHei" charset="-122"/>
              </a:defRPr>
            </a:lvl1pPr>
            <a:lvl2pPr algn="just">
              <a:lnSpc>
                <a:spcPct val="93000"/>
              </a:lnSpc>
              <a:spcAft>
                <a:spcPts val="113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666666"/>
                </a:solidFill>
                <a:latin typeface="Arial" charset="0"/>
                <a:ea typeface="Microsoft YaHei" charset="-122"/>
              </a:defRPr>
            </a:lvl2pPr>
            <a:lvl3pPr>
              <a:lnSpc>
                <a:spcPct val="93000"/>
              </a:lnSpc>
              <a:spcAft>
                <a:spcPts val="85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666666"/>
                </a:solidFill>
                <a:latin typeface="Arial" charset="0"/>
                <a:ea typeface="Microsoft YaHei" charset="-122"/>
              </a:defRPr>
            </a:lvl3pPr>
            <a:lvl4pPr>
              <a:lnSpc>
                <a:spcPct val="93000"/>
              </a:lnSpc>
              <a:spcAft>
                <a:spcPts val="575"/>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666666"/>
                </a:solidFill>
                <a:latin typeface="Arial" charset="0"/>
                <a:ea typeface="Microsoft YaHei" charset="-122"/>
              </a:defRPr>
            </a:lvl4pPr>
            <a:lvl5pPr>
              <a:lnSpc>
                <a:spcPct val="93000"/>
              </a:lnSpc>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666666"/>
                </a:solidFill>
                <a:latin typeface="Arial" charset="0"/>
                <a:ea typeface="Microsoft YaHei"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666666"/>
                </a:solidFill>
                <a:latin typeface="Arial" charset="0"/>
                <a:ea typeface="Microsoft YaHei"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666666"/>
                </a:solidFill>
                <a:latin typeface="Arial" charset="0"/>
                <a:ea typeface="Microsoft YaHei"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666666"/>
                </a:solidFill>
                <a:latin typeface="Arial" charset="0"/>
                <a:ea typeface="Microsoft YaHei"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666666"/>
                </a:solidFill>
                <a:latin typeface="Arial" charset="0"/>
                <a:ea typeface="Microsoft YaHei" charset="-122"/>
              </a:defRPr>
            </a:lvl9pPr>
          </a:lstStyle>
          <a:p>
            <a:pPr>
              <a:lnSpc>
                <a:spcPct val="100000"/>
              </a:lnSpc>
              <a:spcBef>
                <a:spcPts val="400"/>
              </a:spcBef>
              <a:spcAft>
                <a:spcPct val="0"/>
              </a:spcAft>
              <a:buClr>
                <a:srgbClr val="EE4411"/>
              </a:buClr>
              <a:buSzPct val="110000"/>
              <a:buFont typeface="Times New Roman" pitchFamily="16" charset="0"/>
              <a:buChar char="•"/>
            </a:pPr>
            <a:r>
              <a:rPr lang="nl-NL" altLang="nl-BE" dirty="0"/>
              <a:t>Vandaag één van de belangrijkste “dingen” in CSS!</a:t>
            </a:r>
          </a:p>
          <a:p>
            <a:pPr>
              <a:lnSpc>
                <a:spcPct val="100000"/>
              </a:lnSpc>
              <a:spcBef>
                <a:spcPts val="400"/>
              </a:spcBef>
              <a:spcAft>
                <a:spcPct val="0"/>
              </a:spcAft>
              <a:buClrTx/>
              <a:buSzTx/>
            </a:pPr>
            <a:endParaRPr lang="nl-NL" altLang="nl-BE" sz="1600" dirty="0"/>
          </a:p>
          <a:p>
            <a:pPr>
              <a:lnSpc>
                <a:spcPct val="100000"/>
              </a:lnSpc>
              <a:spcBef>
                <a:spcPts val="400"/>
              </a:spcBef>
              <a:spcAft>
                <a:spcPct val="0"/>
              </a:spcAft>
              <a:buClrTx/>
              <a:buSzTx/>
            </a:pPr>
            <a:r>
              <a:rPr lang="nl-NL" altLang="nl-BE" sz="1600" b="1" dirty="0"/>
              <a:t>Laten ons toe om de </a:t>
            </a:r>
            <a:r>
              <a:rPr lang="nl-NL" altLang="nl-BE" sz="1600" b="1" dirty="0" err="1"/>
              <a:t>layout</a:t>
            </a:r>
            <a:r>
              <a:rPr lang="nl-NL" altLang="nl-BE" sz="1600" b="1" dirty="0"/>
              <a:t> aan te passen aan verschillende </a:t>
            </a:r>
            <a:r>
              <a:rPr lang="nl-NL" altLang="nl-BE" sz="1600" b="1" dirty="0" err="1"/>
              <a:t>devices</a:t>
            </a:r>
            <a:r>
              <a:rPr lang="nl-NL" altLang="nl-BE" sz="1600" b="1" dirty="0"/>
              <a:t> zonder inhoud te veranderen</a:t>
            </a:r>
          </a:p>
          <a:p>
            <a:pPr>
              <a:lnSpc>
                <a:spcPct val="100000"/>
              </a:lnSpc>
              <a:spcBef>
                <a:spcPts val="400"/>
              </a:spcBef>
              <a:spcAft>
                <a:spcPct val="0"/>
              </a:spcAft>
              <a:buClrTx/>
              <a:buSzTx/>
            </a:pPr>
            <a:endParaRPr lang="nl-NL" altLang="nl-BE" sz="1600" dirty="0"/>
          </a:p>
          <a:p>
            <a:pPr>
              <a:lnSpc>
                <a:spcPct val="100000"/>
              </a:lnSpc>
              <a:spcBef>
                <a:spcPts val="400"/>
              </a:spcBef>
              <a:spcAft>
                <a:spcPct val="0"/>
              </a:spcAft>
              <a:buClrTx/>
              <a:buSzTx/>
            </a:pPr>
            <a:endParaRPr lang="nl-NL" altLang="nl-BE" sz="1600" dirty="0"/>
          </a:p>
        </p:txBody>
      </p:sp>
      <p:pic>
        <p:nvPicPr>
          <p:cNvPr id="768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8005" y="2750023"/>
            <a:ext cx="5067113" cy="338360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678574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Responsive</a:t>
            </a:r>
            <a:r>
              <a:rPr lang="nl-BE" dirty="0"/>
              <a:t> design basics</a:t>
            </a:r>
          </a:p>
        </p:txBody>
      </p:sp>
      <p:sp>
        <p:nvSpPr>
          <p:cNvPr id="3" name="Tijdelijke aanduiding voor inhoud 2"/>
          <p:cNvSpPr>
            <a:spLocks noGrp="1"/>
          </p:cNvSpPr>
          <p:nvPr>
            <p:ph idx="1"/>
          </p:nvPr>
        </p:nvSpPr>
        <p:spPr/>
        <p:txBody>
          <a:bodyPr/>
          <a:lstStyle/>
          <a:p>
            <a:r>
              <a:rPr lang="nl-BE" dirty="0"/>
              <a:t>Vloeiende </a:t>
            </a:r>
            <a:r>
              <a:rPr lang="nl-BE" dirty="0" err="1"/>
              <a:t>layout</a:t>
            </a:r>
            <a:endParaRPr lang="nl-BE" dirty="0"/>
          </a:p>
          <a:p>
            <a:r>
              <a:rPr lang="nl-BE" dirty="0"/>
              <a:t>Eenvoudigste oplossing: een proportionele </a:t>
            </a:r>
            <a:r>
              <a:rPr lang="nl-BE" dirty="0" err="1"/>
              <a:t>layout</a:t>
            </a:r>
            <a:r>
              <a:rPr lang="nl-BE" dirty="0"/>
              <a:t> = een </a:t>
            </a:r>
            <a:r>
              <a:rPr lang="nl-BE" dirty="0" err="1"/>
              <a:t>layout</a:t>
            </a:r>
            <a:r>
              <a:rPr lang="nl-BE" dirty="0"/>
              <a:t> die alle beschikbare ruimte gebruikt</a:t>
            </a:r>
          </a:p>
          <a:p>
            <a:r>
              <a:rPr lang="nl-BE" dirty="0"/>
              <a:t>PERCENTAGES gebruiken </a:t>
            </a:r>
            <a:r>
              <a:rPr lang="nl-BE" dirty="0" err="1"/>
              <a:t>ipv</a:t>
            </a:r>
            <a:r>
              <a:rPr lang="nl-BE" dirty="0"/>
              <a:t> pixels</a:t>
            </a:r>
          </a:p>
        </p:txBody>
      </p:sp>
      <p:pic>
        <p:nvPicPr>
          <p:cNvPr id="4" name="Afbeelding 3"/>
          <p:cNvPicPr>
            <a:picLocks noChangeAspect="1"/>
          </p:cNvPicPr>
          <p:nvPr/>
        </p:nvPicPr>
        <p:blipFill>
          <a:blip r:embed="rId2"/>
          <a:stretch>
            <a:fillRect/>
          </a:stretch>
        </p:blipFill>
        <p:spPr>
          <a:xfrm>
            <a:off x="7650229" y="2959406"/>
            <a:ext cx="3505451" cy="3018062"/>
          </a:xfrm>
          <a:prstGeom prst="rect">
            <a:avLst/>
          </a:prstGeom>
        </p:spPr>
      </p:pic>
    </p:spTree>
    <p:extLst>
      <p:ext uri="{BB962C8B-B14F-4D97-AF65-F5344CB8AC3E}">
        <p14:creationId xmlns:p14="http://schemas.microsoft.com/office/powerpoint/2010/main" val="1756834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Responsive</a:t>
            </a:r>
            <a:r>
              <a:rPr lang="nl-BE" dirty="0"/>
              <a:t> design basics</a:t>
            </a:r>
          </a:p>
        </p:txBody>
      </p:sp>
      <p:sp>
        <p:nvSpPr>
          <p:cNvPr id="3" name="Tijdelijke aanduiding voor inhoud 2"/>
          <p:cNvSpPr>
            <a:spLocks noGrp="1"/>
          </p:cNvSpPr>
          <p:nvPr>
            <p:ph idx="1"/>
          </p:nvPr>
        </p:nvSpPr>
        <p:spPr>
          <a:xfrm>
            <a:off x="1097280" y="1845734"/>
            <a:ext cx="6362299" cy="4023360"/>
          </a:xfrm>
        </p:spPr>
        <p:txBody>
          <a:bodyPr/>
          <a:lstStyle/>
          <a:p>
            <a:r>
              <a:rPr lang="nl-BE" dirty="0"/>
              <a:t>Kolombreedtes alleen aanpassen is uiteraard niet voldoende</a:t>
            </a:r>
          </a:p>
          <a:p>
            <a:r>
              <a:rPr lang="nl-BE" dirty="0"/>
              <a:t>Wat met </a:t>
            </a:r>
            <a:r>
              <a:rPr lang="nl-BE" dirty="0" err="1"/>
              <a:t>margins</a:t>
            </a:r>
            <a:r>
              <a:rPr lang="nl-BE" dirty="0"/>
              <a:t>, </a:t>
            </a:r>
            <a:r>
              <a:rPr lang="nl-BE" dirty="0" err="1"/>
              <a:t>paddings</a:t>
            </a:r>
            <a:r>
              <a:rPr lang="nl-BE" dirty="0"/>
              <a:t>, borders? Moeten ook worden aangepast..</a:t>
            </a:r>
          </a:p>
          <a:p>
            <a:r>
              <a:rPr lang="nl-BE" dirty="0"/>
              <a:t>Je kan </a:t>
            </a:r>
            <a:r>
              <a:rPr lang="nl-BE" dirty="0" err="1"/>
              <a:t>margins</a:t>
            </a:r>
            <a:r>
              <a:rPr lang="nl-BE" dirty="0"/>
              <a:t> ook een percentage geven..</a:t>
            </a:r>
          </a:p>
        </p:txBody>
      </p:sp>
      <p:pic>
        <p:nvPicPr>
          <p:cNvPr id="4" name="Afbeelding 3"/>
          <p:cNvPicPr>
            <a:picLocks noChangeAspect="1"/>
          </p:cNvPicPr>
          <p:nvPr/>
        </p:nvPicPr>
        <p:blipFill>
          <a:blip r:embed="rId2"/>
          <a:stretch>
            <a:fillRect/>
          </a:stretch>
        </p:blipFill>
        <p:spPr>
          <a:xfrm>
            <a:off x="7877926" y="1934161"/>
            <a:ext cx="3696452" cy="3934933"/>
          </a:xfrm>
          <a:prstGeom prst="rect">
            <a:avLst/>
          </a:prstGeom>
        </p:spPr>
      </p:pic>
    </p:spTree>
    <p:extLst>
      <p:ext uri="{BB962C8B-B14F-4D97-AF65-F5344CB8AC3E}">
        <p14:creationId xmlns:p14="http://schemas.microsoft.com/office/powerpoint/2010/main" val="3667777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Responsive</a:t>
            </a:r>
            <a:r>
              <a:rPr lang="nl-BE" dirty="0"/>
              <a:t> design basics</a:t>
            </a:r>
          </a:p>
        </p:txBody>
      </p:sp>
      <p:sp>
        <p:nvSpPr>
          <p:cNvPr id="3" name="Tijdelijke aanduiding voor inhoud 2"/>
          <p:cNvSpPr>
            <a:spLocks noGrp="1"/>
          </p:cNvSpPr>
          <p:nvPr>
            <p:ph idx="1"/>
          </p:nvPr>
        </p:nvSpPr>
        <p:spPr>
          <a:xfrm>
            <a:off x="1097280" y="1845734"/>
            <a:ext cx="4557562" cy="4023360"/>
          </a:xfrm>
        </p:spPr>
        <p:txBody>
          <a:bodyPr/>
          <a:lstStyle/>
          <a:p>
            <a:r>
              <a:rPr lang="nl-BE" dirty="0"/>
              <a:t>Wat met borders: je kan borders niet in % uitdrukken</a:t>
            </a:r>
          </a:p>
          <a:p>
            <a:r>
              <a:rPr lang="nl-BE" dirty="0"/>
              <a:t>Hier: voeg een div toe binnen een proportioneel </a:t>
            </a:r>
            <a:r>
              <a:rPr lang="nl-BE" dirty="0" err="1"/>
              <a:t>gestylede</a:t>
            </a:r>
            <a:r>
              <a:rPr lang="nl-BE" dirty="0"/>
              <a:t> kolom</a:t>
            </a:r>
          </a:p>
          <a:p>
            <a:r>
              <a:rPr lang="nl-BE" dirty="0"/>
              <a:t>( De box-</a:t>
            </a:r>
            <a:r>
              <a:rPr lang="nl-BE" dirty="0" err="1"/>
              <a:t>sizing</a:t>
            </a:r>
            <a:r>
              <a:rPr lang="nl-BE" dirty="0"/>
              <a:t>: border-box : zou ook een oplossing zijn.</a:t>
            </a:r>
          </a:p>
        </p:txBody>
      </p:sp>
      <p:pic>
        <p:nvPicPr>
          <p:cNvPr id="4" name="Afbeelding 3"/>
          <p:cNvPicPr>
            <a:picLocks noChangeAspect="1"/>
          </p:cNvPicPr>
          <p:nvPr/>
        </p:nvPicPr>
        <p:blipFill>
          <a:blip r:embed="rId2"/>
          <a:stretch>
            <a:fillRect/>
          </a:stretch>
        </p:blipFill>
        <p:spPr>
          <a:xfrm>
            <a:off x="6535537" y="2478505"/>
            <a:ext cx="4620143" cy="3390589"/>
          </a:xfrm>
          <a:prstGeom prst="rect">
            <a:avLst/>
          </a:prstGeom>
        </p:spPr>
      </p:pic>
    </p:spTree>
    <p:extLst>
      <p:ext uri="{BB962C8B-B14F-4D97-AF65-F5344CB8AC3E}">
        <p14:creationId xmlns:p14="http://schemas.microsoft.com/office/powerpoint/2010/main" val="2130599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4"/>
          <p:cNvSpPr/>
          <p:nvPr/>
        </p:nvSpPr>
        <p:spPr>
          <a:xfrm>
            <a:off x="1" y="1850925"/>
            <a:ext cx="12192000" cy="78598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E7CC"/>
          </a:solidFill>
          <a:ln w="9360">
            <a:solidFill>
              <a:srgbClr val="666666"/>
            </a:solidFill>
            <a:prstDash val="solid"/>
            <a:round/>
          </a:ln>
        </p:spPr>
        <p:txBody>
          <a:bodyPr vert="horz" wrap="square" lIns="91440" tIns="45720" rIns="91440" bIns="45720" anchor="t" anchorCtr="0" compatLnSpc="0"/>
          <a:lstStyle/>
          <a:p>
            <a:pPr hangingPunct="0"/>
            <a:endParaRPr lang="en-US">
              <a:latin typeface="Arial" pitchFamily="18"/>
              <a:ea typeface="Microsoft YaHei" pitchFamily="2"/>
              <a:cs typeface="Mangal" pitchFamily="2"/>
            </a:endParaRPr>
          </a:p>
        </p:txBody>
      </p:sp>
      <p:sp>
        <p:nvSpPr>
          <p:cNvPr id="2" name="Title 1"/>
          <p:cNvSpPr>
            <a:spLocks noGrp="1"/>
          </p:cNvSpPr>
          <p:nvPr>
            <p:ph type="title"/>
          </p:nvPr>
        </p:nvSpPr>
        <p:spPr/>
        <p:txBody>
          <a:bodyPr/>
          <a:lstStyle/>
          <a:p>
            <a:r>
              <a:rPr lang="nl-BE" dirty="0"/>
              <a:t>Positioning</a:t>
            </a:r>
          </a:p>
        </p:txBody>
      </p:sp>
      <p:sp>
        <p:nvSpPr>
          <p:cNvPr id="3" name="Content Placeholder 2"/>
          <p:cNvSpPr>
            <a:spLocks noGrp="1"/>
          </p:cNvSpPr>
          <p:nvPr>
            <p:ph idx="1"/>
          </p:nvPr>
        </p:nvSpPr>
        <p:spPr>
          <a:xfrm>
            <a:off x="1097280" y="1850926"/>
            <a:ext cx="9827394" cy="4018168"/>
          </a:xfrm>
        </p:spPr>
        <p:txBody>
          <a:bodyPr/>
          <a:lstStyle/>
          <a:p>
            <a:pPr>
              <a:spcBef>
                <a:spcPts val="400"/>
              </a:spcBef>
              <a:spcAft>
                <a:spcPts val="0"/>
              </a:spcAft>
              <a:buClr>
                <a:srgbClr val="EE4411"/>
              </a:buClr>
              <a:buSzPct val="110000"/>
            </a:pPr>
            <a:r>
              <a:rPr lang="nl-BE" sz="2400" dirty="0">
                <a:latin typeface="Arial" pitchFamily="18"/>
              </a:rPr>
              <a:t>Normal flow algoritme: men plaatst elementen van boven naar beneden, eventueel van links naar rechts</a:t>
            </a:r>
          </a:p>
          <a:p>
            <a:pPr lvl="1">
              <a:spcBef>
                <a:spcPts val="400"/>
              </a:spcBef>
              <a:spcAft>
                <a:spcPts val="0"/>
              </a:spcAft>
              <a:buClr>
                <a:srgbClr val="EE4411"/>
              </a:buClr>
              <a:buSzPct val="110000"/>
            </a:pPr>
            <a:endParaRPr lang="nl-BE" dirty="0">
              <a:latin typeface="Arial" pitchFamily="18"/>
            </a:endParaRPr>
          </a:p>
          <a:p>
            <a:pPr lvl="1">
              <a:spcBef>
                <a:spcPts val="400"/>
              </a:spcBef>
              <a:spcAft>
                <a:spcPts val="0"/>
              </a:spcAft>
              <a:buClr>
                <a:srgbClr val="EE4411"/>
              </a:buClr>
              <a:buSzPct val="110000"/>
            </a:pPr>
            <a:r>
              <a:rPr lang="nl-BE" dirty="0">
                <a:latin typeface="Arial" pitchFamily="18"/>
              </a:rPr>
              <a:t>Niet altijd nood aan, want scherm is breed genoeg om (blok)-elementen naast elkaar te zetten.</a:t>
            </a:r>
          </a:p>
          <a:p>
            <a:pPr lvl="1">
              <a:spcBef>
                <a:spcPts val="400"/>
              </a:spcBef>
              <a:spcAft>
                <a:spcPts val="0"/>
              </a:spcAft>
              <a:buClr>
                <a:srgbClr val="EE4411"/>
              </a:buClr>
              <a:buSzPct val="110000"/>
            </a:pPr>
            <a:endParaRPr lang="nl-BE" sz="2000" dirty="0">
              <a:latin typeface="Arial" pitchFamily="18"/>
            </a:endParaRPr>
          </a:p>
          <a:p>
            <a:pPr lvl="1">
              <a:spcBef>
                <a:spcPts val="400"/>
              </a:spcBef>
              <a:spcAft>
                <a:spcPts val="0"/>
              </a:spcAft>
              <a:buClr>
                <a:srgbClr val="EE4411"/>
              </a:buClr>
              <a:buSzPct val="110000"/>
            </a:pPr>
            <a:r>
              <a:rPr lang="nl-BE" sz="2000" dirty="0">
                <a:latin typeface="Arial" pitchFamily="18"/>
              </a:rPr>
              <a:t>Mogelijkheden om dit te doen zijn: tabel met meerdere kolommen maken</a:t>
            </a:r>
          </a:p>
          <a:p>
            <a:pPr lvl="1">
              <a:spcBef>
                <a:spcPts val="400"/>
              </a:spcBef>
              <a:spcAft>
                <a:spcPts val="0"/>
              </a:spcAft>
              <a:buClr>
                <a:srgbClr val="EE4411"/>
              </a:buClr>
              <a:buSzPct val="110000"/>
            </a:pPr>
            <a:r>
              <a:rPr lang="nl-BE" sz="2000" dirty="0">
                <a:latin typeface="Arial" pitchFamily="18"/>
              </a:rPr>
              <a:t>Div structuren gebruiken en positioneren </a:t>
            </a:r>
            <a:r>
              <a:rPr lang="nl-BE" sz="2000" i="1" dirty="0">
                <a:latin typeface="Arial" pitchFamily="18"/>
              </a:rPr>
              <a:t>(gebruiken als container elementen)</a:t>
            </a:r>
          </a:p>
          <a:p>
            <a:pPr lvl="1">
              <a:spcBef>
                <a:spcPts val="400"/>
              </a:spcBef>
              <a:spcAft>
                <a:spcPts val="0"/>
              </a:spcAft>
              <a:buClr>
                <a:srgbClr val="EE4411"/>
              </a:buClr>
              <a:buSzPct val="110000"/>
            </a:pPr>
            <a:r>
              <a:rPr lang="nl-BE" sz="2000" dirty="0">
                <a:latin typeface="Arial" pitchFamily="18"/>
              </a:rPr>
              <a:t> …</a:t>
            </a:r>
          </a:p>
          <a:p>
            <a:endParaRPr lang="nl-BE" dirty="0"/>
          </a:p>
        </p:txBody>
      </p:sp>
    </p:spTree>
    <p:extLst>
      <p:ext uri="{BB962C8B-B14F-4D97-AF65-F5344CB8AC3E}">
        <p14:creationId xmlns:p14="http://schemas.microsoft.com/office/powerpoint/2010/main" val="320822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0" y="3857414"/>
            <a:ext cx="12192000" cy="808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p:cNvSpPr>
            <a:spLocks noGrp="1"/>
          </p:cNvSpPr>
          <p:nvPr>
            <p:ph type="title"/>
          </p:nvPr>
        </p:nvSpPr>
        <p:spPr/>
        <p:txBody>
          <a:bodyPr/>
          <a:lstStyle/>
          <a:p>
            <a:r>
              <a:rPr lang="nl-BE" dirty="0"/>
              <a:t>FLUID LAYOUTS</a:t>
            </a:r>
          </a:p>
        </p:txBody>
      </p:sp>
      <p:sp>
        <p:nvSpPr>
          <p:cNvPr id="3" name="Tijdelijke aanduiding voor inhoud 2"/>
          <p:cNvSpPr>
            <a:spLocks noGrp="1"/>
          </p:cNvSpPr>
          <p:nvPr>
            <p:ph idx="1"/>
          </p:nvPr>
        </p:nvSpPr>
        <p:spPr/>
        <p:txBody>
          <a:bodyPr/>
          <a:lstStyle/>
          <a:p>
            <a:r>
              <a:rPr lang="nl-BE" dirty="0" err="1"/>
              <a:t>Fluid</a:t>
            </a:r>
            <a:r>
              <a:rPr lang="nl-BE" dirty="0"/>
              <a:t> </a:t>
            </a:r>
            <a:r>
              <a:rPr lang="nl-BE" dirty="0" err="1"/>
              <a:t>layouts</a:t>
            </a:r>
            <a:r>
              <a:rPr lang="nl-BE" dirty="0"/>
              <a:t> </a:t>
            </a:r>
            <a:r>
              <a:rPr lang="nl-BE" dirty="0" err="1"/>
              <a:t>gebruike</a:t>
            </a:r>
            <a:r>
              <a:rPr lang="nl-BE" dirty="0"/>
              <a:t> proportionele units (percentages) </a:t>
            </a:r>
            <a:r>
              <a:rPr lang="nl-BE" dirty="0" err="1"/>
              <a:t>ipv</a:t>
            </a:r>
            <a:r>
              <a:rPr lang="nl-BE" dirty="0"/>
              <a:t> pixels</a:t>
            </a:r>
          </a:p>
          <a:p>
            <a:r>
              <a:rPr lang="nl-BE" dirty="0"/>
              <a:t>De </a:t>
            </a:r>
            <a:r>
              <a:rPr lang="nl-BE" dirty="0" err="1"/>
              <a:t>layout</a:t>
            </a:r>
            <a:r>
              <a:rPr lang="nl-BE" dirty="0"/>
              <a:t> past zich aan wanneer het venster verandert</a:t>
            </a:r>
          </a:p>
          <a:p>
            <a:endParaRPr lang="nl-BE" dirty="0"/>
          </a:p>
          <a:p>
            <a:r>
              <a:rPr lang="nl-BE" dirty="0"/>
              <a:t>De FLUID FORMULE:</a:t>
            </a:r>
          </a:p>
          <a:p>
            <a:endParaRPr lang="nl-BE" dirty="0"/>
          </a:p>
          <a:p>
            <a:pPr marL="0" indent="0">
              <a:buNone/>
            </a:pPr>
            <a:r>
              <a:rPr lang="nl-BE" dirty="0"/>
              <a:t>			Target / Context = </a:t>
            </a:r>
            <a:r>
              <a:rPr lang="nl-BE" dirty="0" err="1"/>
              <a:t>Result</a:t>
            </a:r>
            <a:endParaRPr lang="nl-BE" dirty="0"/>
          </a:p>
          <a:p>
            <a:endParaRPr lang="nl-BE" dirty="0"/>
          </a:p>
          <a:p>
            <a:r>
              <a:rPr lang="nl-BE" dirty="0"/>
              <a:t>Target: breedte van het element in pixels</a:t>
            </a:r>
          </a:p>
          <a:p>
            <a:r>
              <a:rPr lang="nl-BE" dirty="0"/>
              <a:t>Context: breedte van de </a:t>
            </a:r>
            <a:r>
              <a:rPr lang="nl-BE" dirty="0" err="1"/>
              <a:t>parent</a:t>
            </a:r>
            <a:r>
              <a:rPr lang="nl-BE" dirty="0"/>
              <a:t> in pixels</a:t>
            </a:r>
          </a:p>
          <a:p>
            <a:endParaRPr lang="nl-BE" dirty="0"/>
          </a:p>
        </p:txBody>
      </p:sp>
    </p:spTree>
    <p:extLst>
      <p:ext uri="{BB962C8B-B14F-4D97-AF65-F5344CB8AC3E}">
        <p14:creationId xmlns:p14="http://schemas.microsoft.com/office/powerpoint/2010/main" val="3966735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Vloeiende afbeeldingen</a:t>
            </a:r>
          </a:p>
        </p:txBody>
      </p:sp>
      <p:sp>
        <p:nvSpPr>
          <p:cNvPr id="3" name="Tijdelijke aanduiding voor inhoud 2"/>
          <p:cNvSpPr>
            <a:spLocks noGrp="1"/>
          </p:cNvSpPr>
          <p:nvPr>
            <p:ph idx="1"/>
          </p:nvPr>
        </p:nvSpPr>
        <p:spPr/>
        <p:txBody>
          <a:bodyPr/>
          <a:lstStyle/>
          <a:p>
            <a:r>
              <a:rPr lang="nl-BE" dirty="0"/>
              <a:t>Gebruik max-</a:t>
            </a:r>
            <a:r>
              <a:rPr lang="nl-BE" dirty="0" err="1"/>
              <a:t>width</a:t>
            </a:r>
            <a:r>
              <a:rPr lang="nl-BE" dirty="0"/>
              <a:t> en zet ze op 100%</a:t>
            </a:r>
          </a:p>
        </p:txBody>
      </p:sp>
      <p:pic>
        <p:nvPicPr>
          <p:cNvPr id="4" name="Afbeelding 3"/>
          <p:cNvPicPr>
            <a:picLocks noChangeAspect="1"/>
          </p:cNvPicPr>
          <p:nvPr/>
        </p:nvPicPr>
        <p:blipFill>
          <a:blip r:embed="rId2"/>
          <a:stretch>
            <a:fillRect/>
          </a:stretch>
        </p:blipFill>
        <p:spPr>
          <a:xfrm>
            <a:off x="4096177" y="3857414"/>
            <a:ext cx="4060605" cy="1303171"/>
          </a:xfrm>
          <a:prstGeom prst="rect">
            <a:avLst/>
          </a:prstGeom>
        </p:spPr>
      </p:pic>
      <p:sp>
        <p:nvSpPr>
          <p:cNvPr id="5" name="Rechthoek 4"/>
          <p:cNvSpPr/>
          <p:nvPr/>
        </p:nvSpPr>
        <p:spPr>
          <a:xfrm>
            <a:off x="1163401" y="3249229"/>
            <a:ext cx="5151795" cy="369332"/>
          </a:xfrm>
          <a:prstGeom prst="rect">
            <a:avLst/>
          </a:prstGeom>
        </p:spPr>
        <p:txBody>
          <a:bodyPr wrap="none">
            <a:spAutoFit/>
          </a:bodyPr>
          <a:lstStyle/>
          <a:p>
            <a:r>
              <a:rPr lang="nl-NL" dirty="0"/>
              <a:t>http://www.w3schools.com/css/css_rwd_images.asp</a:t>
            </a:r>
          </a:p>
        </p:txBody>
      </p:sp>
    </p:spTree>
    <p:extLst>
      <p:ext uri="{BB962C8B-B14F-4D97-AF65-F5344CB8AC3E}">
        <p14:creationId xmlns:p14="http://schemas.microsoft.com/office/powerpoint/2010/main" val="3305957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Vloeidende</a:t>
            </a:r>
            <a:r>
              <a:rPr lang="nl-BE" dirty="0"/>
              <a:t> typografie</a:t>
            </a:r>
          </a:p>
        </p:txBody>
      </p:sp>
      <p:sp>
        <p:nvSpPr>
          <p:cNvPr id="3" name="Tijdelijke aanduiding voor inhoud 2"/>
          <p:cNvSpPr>
            <a:spLocks noGrp="1"/>
          </p:cNvSpPr>
          <p:nvPr>
            <p:ph idx="1"/>
          </p:nvPr>
        </p:nvSpPr>
        <p:spPr/>
        <p:txBody>
          <a:bodyPr/>
          <a:lstStyle/>
          <a:p>
            <a:r>
              <a:rPr lang="nl-BE" dirty="0"/>
              <a:t>Vermijd ook hier pixels</a:t>
            </a:r>
          </a:p>
          <a:p>
            <a:r>
              <a:rPr lang="nl-BE" dirty="0"/>
              <a:t>Gebruik </a:t>
            </a:r>
            <a:r>
              <a:rPr lang="nl-BE" dirty="0" err="1"/>
              <a:t>em</a:t>
            </a:r>
            <a:endParaRPr lang="nl-BE" dirty="0"/>
          </a:p>
          <a:p>
            <a:pPr lvl="1"/>
            <a:r>
              <a:rPr lang="nl-BE" dirty="0"/>
              <a:t>Op deze manier worden je letters proportioneel</a:t>
            </a:r>
          </a:p>
        </p:txBody>
      </p:sp>
      <p:pic>
        <p:nvPicPr>
          <p:cNvPr id="4" name="Afbeelding 3"/>
          <p:cNvPicPr>
            <a:picLocks noChangeAspect="1"/>
          </p:cNvPicPr>
          <p:nvPr/>
        </p:nvPicPr>
        <p:blipFill>
          <a:blip r:embed="rId2"/>
          <a:stretch>
            <a:fillRect/>
          </a:stretch>
        </p:blipFill>
        <p:spPr>
          <a:xfrm>
            <a:off x="7255443" y="1845734"/>
            <a:ext cx="3900237" cy="4175797"/>
          </a:xfrm>
          <a:prstGeom prst="rect">
            <a:avLst/>
          </a:prstGeom>
        </p:spPr>
      </p:pic>
      <p:pic>
        <p:nvPicPr>
          <p:cNvPr id="5" name="Afbeelding 4"/>
          <p:cNvPicPr>
            <a:picLocks noChangeAspect="1"/>
          </p:cNvPicPr>
          <p:nvPr/>
        </p:nvPicPr>
        <p:blipFill>
          <a:blip r:embed="rId3"/>
          <a:stretch>
            <a:fillRect/>
          </a:stretch>
        </p:blipFill>
        <p:spPr>
          <a:xfrm>
            <a:off x="1340517" y="3160028"/>
            <a:ext cx="4755482" cy="2709066"/>
          </a:xfrm>
          <a:prstGeom prst="rect">
            <a:avLst/>
          </a:prstGeom>
        </p:spPr>
      </p:pic>
      <p:sp>
        <p:nvSpPr>
          <p:cNvPr id="6" name="Rechthoek 5"/>
          <p:cNvSpPr/>
          <p:nvPr/>
        </p:nvSpPr>
        <p:spPr>
          <a:xfrm>
            <a:off x="6838406" y="1304089"/>
            <a:ext cx="4734309" cy="369332"/>
          </a:xfrm>
          <a:prstGeom prst="rect">
            <a:avLst/>
          </a:prstGeom>
        </p:spPr>
        <p:txBody>
          <a:bodyPr wrap="none">
            <a:spAutoFit/>
          </a:bodyPr>
          <a:lstStyle/>
          <a:p>
            <a:r>
              <a:rPr lang="nl-NL" dirty="0"/>
              <a:t>http://www.w3schools.com/cssref/css_units.asp</a:t>
            </a:r>
          </a:p>
        </p:txBody>
      </p:sp>
      <p:sp>
        <p:nvSpPr>
          <p:cNvPr id="7" name="Rechthoek 6"/>
          <p:cNvSpPr/>
          <p:nvPr/>
        </p:nvSpPr>
        <p:spPr>
          <a:xfrm>
            <a:off x="1097280" y="5960663"/>
            <a:ext cx="9771825" cy="584775"/>
          </a:xfrm>
          <a:prstGeom prst="rect">
            <a:avLst/>
          </a:prstGeom>
        </p:spPr>
        <p:txBody>
          <a:bodyPr wrap="square">
            <a:spAutoFit/>
          </a:bodyPr>
          <a:lstStyle/>
          <a:p>
            <a:r>
              <a:rPr lang="nl-NL" sz="3200" dirty="0"/>
              <a:t>https://www.sitepoint.com/css3-rem-units/</a:t>
            </a:r>
          </a:p>
        </p:txBody>
      </p:sp>
      <p:pic>
        <p:nvPicPr>
          <p:cNvPr id="8" name="Afbeelding 7"/>
          <p:cNvPicPr>
            <a:picLocks noChangeAspect="1"/>
          </p:cNvPicPr>
          <p:nvPr/>
        </p:nvPicPr>
        <p:blipFill>
          <a:blip r:embed="rId4"/>
          <a:stretch>
            <a:fillRect/>
          </a:stretch>
        </p:blipFill>
        <p:spPr>
          <a:xfrm>
            <a:off x="810705" y="6021531"/>
            <a:ext cx="338901" cy="606474"/>
          </a:xfrm>
          <a:prstGeom prst="rect">
            <a:avLst/>
          </a:prstGeom>
        </p:spPr>
      </p:pic>
    </p:spTree>
    <p:extLst>
      <p:ext uri="{BB962C8B-B14F-4D97-AF65-F5344CB8AC3E}">
        <p14:creationId xmlns:p14="http://schemas.microsoft.com/office/powerpoint/2010/main" val="654309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Media </a:t>
            </a:r>
            <a:r>
              <a:rPr lang="nl-BE" dirty="0" err="1"/>
              <a:t>queries</a:t>
            </a:r>
            <a:endParaRPr lang="nl-BE" dirty="0"/>
          </a:p>
        </p:txBody>
      </p:sp>
      <p:sp>
        <p:nvSpPr>
          <p:cNvPr id="3" name="Tijdelijke aanduiding voor inhoud 2"/>
          <p:cNvSpPr>
            <a:spLocks noGrp="1"/>
          </p:cNvSpPr>
          <p:nvPr>
            <p:ph idx="1"/>
          </p:nvPr>
        </p:nvSpPr>
        <p:spPr>
          <a:xfrm>
            <a:off x="1097280" y="1845734"/>
            <a:ext cx="4437246" cy="4023360"/>
          </a:xfrm>
        </p:spPr>
        <p:txBody>
          <a:bodyPr/>
          <a:lstStyle/>
          <a:p>
            <a:r>
              <a:rPr lang="nl-BE" dirty="0"/>
              <a:t>Met een vloeiende </a:t>
            </a:r>
            <a:r>
              <a:rPr lang="nl-BE" dirty="0" err="1"/>
              <a:t>layout</a:t>
            </a:r>
            <a:r>
              <a:rPr lang="nl-BE" dirty="0"/>
              <a:t> zal je pagina zich automatisch aanpassen aan elke schermgrootte </a:t>
            </a:r>
          </a:p>
          <a:p>
            <a:r>
              <a:rPr lang="nl-BE" dirty="0"/>
              <a:t>Maar dit is geen garantie dat je pagina er overal goed zal uitzien</a:t>
            </a:r>
          </a:p>
          <a:p>
            <a:r>
              <a:rPr lang="nl-BE" dirty="0"/>
              <a:t>Bij de extremen (bijvoorbeeld hele kleine schermgroottes) zal je design vaak breken</a:t>
            </a:r>
          </a:p>
          <a:p>
            <a:r>
              <a:rPr lang="nl-BE" dirty="0"/>
              <a:t>Media </a:t>
            </a:r>
            <a:r>
              <a:rPr lang="nl-BE" dirty="0" err="1"/>
              <a:t>queries</a:t>
            </a:r>
            <a:r>
              <a:rPr lang="nl-BE" dirty="0"/>
              <a:t> kunnen hier helpen</a:t>
            </a:r>
          </a:p>
        </p:txBody>
      </p:sp>
      <p:pic>
        <p:nvPicPr>
          <p:cNvPr id="4" name="Afbeelding 3"/>
          <p:cNvPicPr>
            <a:picLocks noChangeAspect="1"/>
          </p:cNvPicPr>
          <p:nvPr/>
        </p:nvPicPr>
        <p:blipFill>
          <a:blip r:embed="rId2"/>
          <a:stretch>
            <a:fillRect/>
          </a:stretch>
        </p:blipFill>
        <p:spPr>
          <a:xfrm>
            <a:off x="5534526" y="1845734"/>
            <a:ext cx="6657474" cy="1632965"/>
          </a:xfrm>
          <a:prstGeom prst="rect">
            <a:avLst/>
          </a:prstGeom>
        </p:spPr>
      </p:pic>
    </p:spTree>
    <p:extLst>
      <p:ext uri="{BB962C8B-B14F-4D97-AF65-F5344CB8AC3E}">
        <p14:creationId xmlns:p14="http://schemas.microsoft.com/office/powerpoint/2010/main" val="3745688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Media </a:t>
            </a:r>
            <a:r>
              <a:rPr lang="nl-BE" dirty="0" err="1"/>
              <a:t>queries</a:t>
            </a:r>
            <a:endParaRPr lang="nl-BE" dirty="0"/>
          </a:p>
        </p:txBody>
      </p:sp>
      <p:sp>
        <p:nvSpPr>
          <p:cNvPr id="3" name="Tijdelijke aanduiding voor inhoud 2"/>
          <p:cNvSpPr>
            <a:spLocks noGrp="1"/>
          </p:cNvSpPr>
          <p:nvPr>
            <p:ph idx="1"/>
          </p:nvPr>
        </p:nvSpPr>
        <p:spPr>
          <a:xfrm>
            <a:off x="1097280" y="1845734"/>
            <a:ext cx="5399773" cy="4023360"/>
          </a:xfrm>
        </p:spPr>
        <p:txBody>
          <a:bodyPr/>
          <a:lstStyle/>
          <a:p>
            <a:r>
              <a:rPr lang="nl-BE" dirty="0"/>
              <a:t>Als aan de media query voldaan is, dan wordt de styling binnen de query toegepast</a:t>
            </a:r>
          </a:p>
          <a:p>
            <a:r>
              <a:rPr lang="nl-BE" dirty="0"/>
              <a:t>De styling wordt toegepast in toevoeging van de normale styling buiten de media query</a:t>
            </a:r>
          </a:p>
        </p:txBody>
      </p:sp>
      <p:pic>
        <p:nvPicPr>
          <p:cNvPr id="4" name="Afbeelding 3"/>
          <p:cNvPicPr>
            <a:picLocks noChangeAspect="1"/>
          </p:cNvPicPr>
          <p:nvPr/>
        </p:nvPicPr>
        <p:blipFill>
          <a:blip r:embed="rId2"/>
          <a:stretch>
            <a:fillRect/>
          </a:stretch>
        </p:blipFill>
        <p:spPr>
          <a:xfrm>
            <a:off x="6346021" y="1845734"/>
            <a:ext cx="5845979" cy="2016493"/>
          </a:xfrm>
          <a:prstGeom prst="rect">
            <a:avLst/>
          </a:prstGeom>
        </p:spPr>
      </p:pic>
    </p:spTree>
    <p:extLst>
      <p:ext uri="{BB962C8B-B14F-4D97-AF65-F5344CB8AC3E}">
        <p14:creationId xmlns:p14="http://schemas.microsoft.com/office/powerpoint/2010/main" val="1217846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Media </a:t>
            </a:r>
            <a:r>
              <a:rPr lang="nl-BE" dirty="0" err="1"/>
              <a:t>queries</a:t>
            </a:r>
            <a:endParaRPr lang="nl-BE" dirty="0"/>
          </a:p>
        </p:txBody>
      </p:sp>
      <p:sp>
        <p:nvSpPr>
          <p:cNvPr id="3" name="Tijdelijke aanduiding voor inhoud 2"/>
          <p:cNvSpPr>
            <a:spLocks noGrp="1"/>
          </p:cNvSpPr>
          <p:nvPr>
            <p:ph idx="1"/>
          </p:nvPr>
        </p:nvSpPr>
        <p:spPr>
          <a:xfrm>
            <a:off x="1097280" y="1845734"/>
            <a:ext cx="5375709" cy="4023360"/>
          </a:xfrm>
        </p:spPr>
        <p:txBody>
          <a:bodyPr/>
          <a:lstStyle/>
          <a:p>
            <a:r>
              <a:rPr lang="nl-BE" dirty="0"/>
              <a:t>Vaak gebruikte media-eigenschappen om media </a:t>
            </a:r>
            <a:r>
              <a:rPr lang="nl-BE" dirty="0" err="1"/>
              <a:t>queries</a:t>
            </a:r>
            <a:r>
              <a:rPr lang="nl-BE" dirty="0"/>
              <a:t> te maken:</a:t>
            </a:r>
          </a:p>
          <a:p>
            <a:pPr lvl="1"/>
            <a:r>
              <a:rPr lang="nl-BE" dirty="0" err="1"/>
              <a:t>Width</a:t>
            </a:r>
            <a:r>
              <a:rPr lang="nl-BE" dirty="0"/>
              <a:t> : min-</a:t>
            </a:r>
            <a:r>
              <a:rPr lang="nl-BE" dirty="0" err="1"/>
              <a:t>width</a:t>
            </a:r>
            <a:r>
              <a:rPr lang="nl-BE" dirty="0"/>
              <a:t> / </a:t>
            </a:r>
            <a:r>
              <a:rPr lang="nl-BE" b="1" dirty="0">
                <a:solidFill>
                  <a:srgbClr val="FF0000"/>
                </a:solidFill>
              </a:rPr>
              <a:t>max-</a:t>
            </a:r>
            <a:r>
              <a:rPr lang="nl-BE" b="1" dirty="0" err="1">
                <a:solidFill>
                  <a:srgbClr val="FF0000"/>
                </a:solidFill>
              </a:rPr>
              <a:t>width</a:t>
            </a:r>
            <a:endParaRPr lang="nl-BE" b="1" dirty="0">
              <a:solidFill>
                <a:srgbClr val="FF0000"/>
              </a:solidFill>
            </a:endParaRPr>
          </a:p>
          <a:p>
            <a:pPr lvl="1"/>
            <a:r>
              <a:rPr lang="nl-BE" dirty="0" err="1"/>
              <a:t>Height</a:t>
            </a:r>
            <a:r>
              <a:rPr lang="nl-BE" dirty="0"/>
              <a:t> : min-</a:t>
            </a:r>
            <a:r>
              <a:rPr lang="nl-BE" dirty="0" err="1"/>
              <a:t>height</a:t>
            </a:r>
            <a:r>
              <a:rPr lang="nl-BE" dirty="0"/>
              <a:t> / max-</a:t>
            </a:r>
            <a:r>
              <a:rPr lang="nl-BE" dirty="0" err="1"/>
              <a:t>height</a:t>
            </a:r>
            <a:endParaRPr lang="nl-BE" dirty="0"/>
          </a:p>
          <a:p>
            <a:pPr lvl="1"/>
            <a:r>
              <a:rPr lang="nl-BE" dirty="0"/>
              <a:t>Device-</a:t>
            </a:r>
            <a:r>
              <a:rPr lang="nl-BE" dirty="0" err="1"/>
              <a:t>width</a:t>
            </a:r>
            <a:r>
              <a:rPr lang="nl-BE" dirty="0"/>
              <a:t> / min-device-</a:t>
            </a:r>
            <a:r>
              <a:rPr lang="nl-BE" dirty="0" err="1"/>
              <a:t>width</a:t>
            </a:r>
            <a:r>
              <a:rPr lang="nl-BE" dirty="0"/>
              <a:t> / </a:t>
            </a:r>
            <a:r>
              <a:rPr lang="nl-BE" b="1" dirty="0">
                <a:solidFill>
                  <a:srgbClr val="FF0000"/>
                </a:solidFill>
              </a:rPr>
              <a:t>max-device-</a:t>
            </a:r>
            <a:r>
              <a:rPr lang="nl-BE" b="1" dirty="0" err="1">
                <a:solidFill>
                  <a:srgbClr val="FF0000"/>
                </a:solidFill>
              </a:rPr>
              <a:t>width</a:t>
            </a:r>
            <a:endParaRPr lang="nl-BE" b="1" dirty="0">
              <a:solidFill>
                <a:srgbClr val="FF0000"/>
              </a:solidFill>
            </a:endParaRPr>
          </a:p>
          <a:p>
            <a:pPr lvl="1"/>
            <a:r>
              <a:rPr lang="nl-BE" b="1" dirty="0" err="1">
                <a:solidFill>
                  <a:srgbClr val="FF0000"/>
                </a:solidFill>
              </a:rPr>
              <a:t>Orientation</a:t>
            </a:r>
            <a:r>
              <a:rPr lang="nl-BE" dirty="0">
                <a:solidFill>
                  <a:srgbClr val="FF0000"/>
                </a:solidFill>
              </a:rPr>
              <a:t> </a:t>
            </a:r>
            <a:r>
              <a:rPr lang="nl-BE" dirty="0"/>
              <a:t>(</a:t>
            </a:r>
            <a:r>
              <a:rPr lang="nl-BE" dirty="0" err="1"/>
              <a:t>portrait</a:t>
            </a:r>
            <a:r>
              <a:rPr lang="nl-BE" dirty="0"/>
              <a:t> of landscape)</a:t>
            </a:r>
          </a:p>
          <a:p>
            <a:pPr lvl="1"/>
            <a:r>
              <a:rPr lang="nl-BE" dirty="0"/>
              <a:t>Device-aspect-ratio / min-device-aspect-ratio / max-device-aspect-ratio</a:t>
            </a:r>
          </a:p>
          <a:p>
            <a:endParaRPr lang="nl-BE" dirty="0"/>
          </a:p>
        </p:txBody>
      </p:sp>
      <p:pic>
        <p:nvPicPr>
          <p:cNvPr id="4" name="Afbeelding 3"/>
          <p:cNvPicPr>
            <a:picLocks noChangeAspect="1"/>
          </p:cNvPicPr>
          <p:nvPr/>
        </p:nvPicPr>
        <p:blipFill>
          <a:blip r:embed="rId2"/>
          <a:stretch>
            <a:fillRect/>
          </a:stretch>
        </p:blipFill>
        <p:spPr>
          <a:xfrm>
            <a:off x="6835441" y="1845734"/>
            <a:ext cx="5083324" cy="3202094"/>
          </a:xfrm>
          <a:prstGeom prst="rect">
            <a:avLst/>
          </a:prstGeom>
        </p:spPr>
      </p:pic>
      <p:sp>
        <p:nvSpPr>
          <p:cNvPr id="5" name="Rechthoek 4"/>
          <p:cNvSpPr/>
          <p:nvPr/>
        </p:nvSpPr>
        <p:spPr>
          <a:xfrm>
            <a:off x="330199" y="5654302"/>
            <a:ext cx="11311467" cy="338554"/>
          </a:xfrm>
          <a:prstGeom prst="rect">
            <a:avLst/>
          </a:prstGeom>
        </p:spPr>
        <p:txBody>
          <a:bodyPr wrap="square">
            <a:spAutoFit/>
          </a:bodyPr>
          <a:lstStyle/>
          <a:p>
            <a:r>
              <a:rPr lang="en-US" sz="800" i="1" dirty="0"/>
              <a:t>assigning an element a width property gives it its definitive, end-all-be-all width. </a:t>
            </a:r>
            <a:r>
              <a:rPr lang="en-US" sz="800" i="1" dirty="0">
                <a:solidFill>
                  <a:srgbClr val="576366"/>
                </a:solidFill>
              </a:rPr>
              <a:t>You are stating that "element X's width is Y", plain and simple. Assigning an element the max-width property, however, is stating that "element X's width CANNOT be MORE than Y, but CAN be LESS than Y".</a:t>
            </a:r>
            <a:endParaRPr lang="nl-BE" sz="800" i="1" dirty="0"/>
          </a:p>
        </p:txBody>
      </p:sp>
      <p:sp>
        <p:nvSpPr>
          <p:cNvPr id="6" name="Rechthoek 5"/>
          <p:cNvSpPr/>
          <p:nvPr/>
        </p:nvSpPr>
        <p:spPr>
          <a:xfrm>
            <a:off x="1097280" y="5092284"/>
            <a:ext cx="9398001" cy="369332"/>
          </a:xfrm>
          <a:prstGeom prst="rect">
            <a:avLst/>
          </a:prstGeom>
        </p:spPr>
        <p:txBody>
          <a:bodyPr wrap="square">
            <a:spAutoFit/>
          </a:bodyPr>
          <a:lstStyle/>
          <a:p>
            <a:r>
              <a:rPr lang="nl-BE" b="1" dirty="0"/>
              <a:t>http://www.sitepoint.com/media-queries-width-vs-device-width/ : </a:t>
            </a:r>
            <a:r>
              <a:rPr lang="nl-BE" b="1" dirty="0" err="1"/>
              <a:t>width</a:t>
            </a:r>
            <a:r>
              <a:rPr lang="nl-BE" b="1" dirty="0"/>
              <a:t> </a:t>
            </a:r>
            <a:r>
              <a:rPr lang="nl-BE" b="1" dirty="0" err="1"/>
              <a:t>vs</a:t>
            </a:r>
            <a:r>
              <a:rPr lang="nl-BE" b="1" dirty="0"/>
              <a:t> device-</a:t>
            </a:r>
            <a:r>
              <a:rPr lang="nl-BE" b="1" dirty="0" err="1"/>
              <a:t>width</a:t>
            </a:r>
            <a:endParaRPr lang="nl-BE" b="1" dirty="0"/>
          </a:p>
        </p:txBody>
      </p:sp>
      <p:sp>
        <p:nvSpPr>
          <p:cNvPr id="7" name="Rechthoek 6"/>
          <p:cNvSpPr/>
          <p:nvPr/>
        </p:nvSpPr>
        <p:spPr>
          <a:xfrm>
            <a:off x="235335" y="6008897"/>
            <a:ext cx="2894703" cy="276999"/>
          </a:xfrm>
          <a:prstGeom prst="rect">
            <a:avLst/>
          </a:prstGeom>
        </p:spPr>
        <p:txBody>
          <a:bodyPr wrap="none">
            <a:spAutoFit/>
          </a:bodyPr>
          <a:lstStyle/>
          <a:p>
            <a:r>
              <a:rPr lang="nl-BE" sz="1200" i="1" dirty="0"/>
              <a:t>http://cssmediaqueries.com/overview.html</a:t>
            </a:r>
          </a:p>
        </p:txBody>
      </p:sp>
      <p:pic>
        <p:nvPicPr>
          <p:cNvPr id="8" name="Afbeelding 7"/>
          <p:cNvPicPr>
            <a:picLocks noChangeAspect="1"/>
          </p:cNvPicPr>
          <p:nvPr/>
        </p:nvPicPr>
        <p:blipFill>
          <a:blip r:embed="rId3"/>
          <a:stretch>
            <a:fillRect/>
          </a:stretch>
        </p:blipFill>
        <p:spPr>
          <a:xfrm>
            <a:off x="469248" y="4945432"/>
            <a:ext cx="265580" cy="606474"/>
          </a:xfrm>
          <a:prstGeom prst="rect">
            <a:avLst/>
          </a:prstGeom>
        </p:spPr>
      </p:pic>
    </p:spTree>
    <p:extLst>
      <p:ext uri="{BB962C8B-B14F-4D97-AF65-F5344CB8AC3E}">
        <p14:creationId xmlns:p14="http://schemas.microsoft.com/office/powerpoint/2010/main" val="277994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68DE47-22B3-4562-9A37-12A61AC4EA4B}"/>
              </a:ext>
            </a:extLst>
          </p:cNvPr>
          <p:cNvSpPr>
            <a:spLocks noGrp="1"/>
          </p:cNvSpPr>
          <p:nvPr>
            <p:ph type="title"/>
          </p:nvPr>
        </p:nvSpPr>
        <p:spPr/>
        <p:txBody>
          <a:bodyPr/>
          <a:lstStyle/>
          <a:p>
            <a:r>
              <a:rPr lang="nl-NL" dirty="0"/>
              <a:t>Media </a:t>
            </a:r>
            <a:r>
              <a:rPr lang="nl-NL" dirty="0" err="1"/>
              <a:t>queries</a:t>
            </a:r>
            <a:endParaRPr lang="nl-BE" dirty="0"/>
          </a:p>
        </p:txBody>
      </p:sp>
      <p:sp>
        <p:nvSpPr>
          <p:cNvPr id="3" name="Tijdelijke aanduiding voor inhoud 2">
            <a:extLst>
              <a:ext uri="{FF2B5EF4-FFF2-40B4-BE49-F238E27FC236}">
                <a16:creationId xmlns:a16="http://schemas.microsoft.com/office/drawing/2014/main" id="{30595B8C-E87B-423B-9935-8DE66C44FF8F}"/>
              </a:ext>
            </a:extLst>
          </p:cNvPr>
          <p:cNvSpPr>
            <a:spLocks noGrp="1"/>
          </p:cNvSpPr>
          <p:nvPr>
            <p:ph idx="1"/>
          </p:nvPr>
        </p:nvSpPr>
        <p:spPr/>
        <p:txBody>
          <a:bodyPr/>
          <a:lstStyle/>
          <a:p>
            <a:endParaRPr lang="nl-BE"/>
          </a:p>
        </p:txBody>
      </p:sp>
      <p:pic>
        <p:nvPicPr>
          <p:cNvPr id="4" name="Afbeelding 3">
            <a:extLst>
              <a:ext uri="{FF2B5EF4-FFF2-40B4-BE49-F238E27FC236}">
                <a16:creationId xmlns:a16="http://schemas.microsoft.com/office/drawing/2014/main" id="{7BA4DE54-8639-4288-AA4D-B9A5E5650257}"/>
              </a:ext>
            </a:extLst>
          </p:cNvPr>
          <p:cNvPicPr>
            <a:picLocks noChangeAspect="1"/>
          </p:cNvPicPr>
          <p:nvPr/>
        </p:nvPicPr>
        <p:blipFill>
          <a:blip r:embed="rId2"/>
          <a:stretch>
            <a:fillRect/>
          </a:stretch>
        </p:blipFill>
        <p:spPr>
          <a:xfrm>
            <a:off x="-46812" y="1689642"/>
            <a:ext cx="11839575" cy="4705350"/>
          </a:xfrm>
          <a:prstGeom prst="rect">
            <a:avLst/>
          </a:prstGeom>
        </p:spPr>
      </p:pic>
    </p:spTree>
    <p:extLst>
      <p:ext uri="{BB962C8B-B14F-4D97-AF65-F5344CB8AC3E}">
        <p14:creationId xmlns:p14="http://schemas.microsoft.com/office/powerpoint/2010/main" val="2286009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Getting</a:t>
            </a:r>
            <a:r>
              <a:rPr lang="nl-NL" dirty="0"/>
              <a:t> </a:t>
            </a:r>
            <a:r>
              <a:rPr lang="nl-NL" dirty="0" err="1"/>
              <a:t>started</a:t>
            </a:r>
            <a:endParaRPr lang="nl-NL" dirty="0"/>
          </a:p>
        </p:txBody>
      </p:sp>
      <p:pic>
        <p:nvPicPr>
          <p:cNvPr id="4" name="Afbeelding 3"/>
          <p:cNvPicPr>
            <a:picLocks noChangeAspect="1"/>
          </p:cNvPicPr>
          <p:nvPr/>
        </p:nvPicPr>
        <p:blipFill>
          <a:blip r:embed="rId2"/>
          <a:stretch>
            <a:fillRect/>
          </a:stretch>
        </p:blipFill>
        <p:spPr>
          <a:xfrm>
            <a:off x="0" y="1632212"/>
            <a:ext cx="12611100" cy="1104900"/>
          </a:xfrm>
          <a:prstGeom prst="rect">
            <a:avLst/>
          </a:prstGeom>
        </p:spPr>
      </p:pic>
      <p:sp>
        <p:nvSpPr>
          <p:cNvPr id="5" name="Rechthoek 4"/>
          <p:cNvSpPr/>
          <p:nvPr/>
        </p:nvSpPr>
        <p:spPr>
          <a:xfrm>
            <a:off x="209550" y="2845486"/>
            <a:ext cx="6096000" cy="646331"/>
          </a:xfrm>
          <a:prstGeom prst="rect">
            <a:avLst/>
          </a:prstGeom>
        </p:spPr>
        <p:txBody>
          <a:bodyPr>
            <a:spAutoFit/>
          </a:bodyPr>
          <a:lstStyle/>
          <a:p>
            <a:r>
              <a:rPr lang="en-US" dirty="0">
                <a:solidFill>
                  <a:srgbClr val="404040"/>
                </a:solidFill>
                <a:latin typeface="Lato"/>
              </a:rPr>
              <a:t>De viewport meta tag </a:t>
            </a:r>
            <a:r>
              <a:rPr lang="en-US" dirty="0" err="1">
                <a:solidFill>
                  <a:srgbClr val="404040"/>
                </a:solidFill>
                <a:latin typeface="Lato"/>
              </a:rPr>
              <a:t>vertelt</a:t>
            </a:r>
            <a:r>
              <a:rPr lang="en-US" dirty="0">
                <a:solidFill>
                  <a:srgbClr val="404040"/>
                </a:solidFill>
                <a:latin typeface="Lato"/>
              </a:rPr>
              <a:t> de browser hoe </a:t>
            </a:r>
            <a:r>
              <a:rPr lang="en-US" dirty="0" err="1">
                <a:solidFill>
                  <a:srgbClr val="404040"/>
                </a:solidFill>
                <a:latin typeface="Lato"/>
              </a:rPr>
              <a:t>te</a:t>
            </a:r>
            <a:r>
              <a:rPr lang="en-US" dirty="0">
                <a:solidFill>
                  <a:srgbClr val="404040"/>
                </a:solidFill>
                <a:latin typeface="Lato"/>
              </a:rPr>
              <a:t> </a:t>
            </a:r>
            <a:r>
              <a:rPr lang="en-US" dirty="0" err="1">
                <a:solidFill>
                  <a:srgbClr val="404040"/>
                </a:solidFill>
                <a:latin typeface="Lato"/>
              </a:rPr>
              <a:t>gedragen</a:t>
            </a:r>
            <a:r>
              <a:rPr lang="en-US" dirty="0">
                <a:solidFill>
                  <a:srgbClr val="404040"/>
                </a:solidFill>
                <a:latin typeface="Lato"/>
              </a:rPr>
              <a:t> </a:t>
            </a:r>
            <a:r>
              <a:rPr lang="en-US" dirty="0" err="1">
                <a:solidFill>
                  <a:srgbClr val="404040"/>
                </a:solidFill>
                <a:latin typeface="Lato"/>
              </a:rPr>
              <a:t>wanneer</a:t>
            </a:r>
            <a:r>
              <a:rPr lang="en-US" dirty="0">
                <a:solidFill>
                  <a:srgbClr val="404040"/>
                </a:solidFill>
                <a:latin typeface="Lato"/>
              </a:rPr>
              <a:t> het </a:t>
            </a:r>
            <a:r>
              <a:rPr lang="en-US" dirty="0" err="1">
                <a:solidFill>
                  <a:srgbClr val="404040"/>
                </a:solidFill>
                <a:latin typeface="Lato"/>
              </a:rPr>
              <a:t>een</a:t>
            </a:r>
            <a:r>
              <a:rPr lang="en-US" dirty="0">
                <a:solidFill>
                  <a:srgbClr val="404040"/>
                </a:solidFill>
                <a:latin typeface="Lato"/>
              </a:rPr>
              <a:t> </a:t>
            </a:r>
            <a:r>
              <a:rPr lang="en-US" dirty="0" err="1">
                <a:solidFill>
                  <a:srgbClr val="404040"/>
                </a:solidFill>
                <a:latin typeface="Lato"/>
              </a:rPr>
              <a:t>webpagina</a:t>
            </a:r>
            <a:r>
              <a:rPr lang="en-US" dirty="0">
                <a:solidFill>
                  <a:srgbClr val="404040"/>
                </a:solidFill>
                <a:latin typeface="Lato"/>
              </a:rPr>
              <a:t> </a:t>
            </a:r>
            <a:r>
              <a:rPr lang="en-US" dirty="0" err="1">
                <a:solidFill>
                  <a:srgbClr val="404040"/>
                </a:solidFill>
                <a:latin typeface="Lato"/>
              </a:rPr>
              <a:t>zal</a:t>
            </a:r>
            <a:r>
              <a:rPr lang="en-US" dirty="0">
                <a:solidFill>
                  <a:srgbClr val="404040"/>
                </a:solidFill>
                <a:latin typeface="Lato"/>
              </a:rPr>
              <a:t> </a:t>
            </a:r>
            <a:r>
              <a:rPr lang="en-US" dirty="0" err="1">
                <a:solidFill>
                  <a:srgbClr val="404040"/>
                </a:solidFill>
                <a:latin typeface="Lato"/>
              </a:rPr>
              <a:t>renderen</a:t>
            </a:r>
            <a:endParaRPr lang="nl-NL" dirty="0"/>
          </a:p>
        </p:txBody>
      </p:sp>
      <p:sp>
        <p:nvSpPr>
          <p:cNvPr id="7" name="Rechthoek 6"/>
          <p:cNvSpPr/>
          <p:nvPr/>
        </p:nvSpPr>
        <p:spPr>
          <a:xfrm>
            <a:off x="209550" y="5221787"/>
            <a:ext cx="6096000" cy="923330"/>
          </a:xfrm>
          <a:prstGeom prst="rect">
            <a:avLst/>
          </a:prstGeom>
        </p:spPr>
        <p:txBody>
          <a:bodyPr>
            <a:spAutoFit/>
          </a:bodyPr>
          <a:lstStyle/>
          <a:p>
            <a:r>
              <a:rPr lang="en-US" dirty="0">
                <a:solidFill>
                  <a:srgbClr val="404040"/>
                </a:solidFill>
                <a:latin typeface="Lato"/>
              </a:rPr>
              <a:t>HTML5 </a:t>
            </a:r>
            <a:r>
              <a:rPr lang="en-US" dirty="0" err="1">
                <a:solidFill>
                  <a:srgbClr val="404040"/>
                </a:solidFill>
                <a:latin typeface="Lato"/>
              </a:rPr>
              <a:t>introduceert</a:t>
            </a:r>
            <a:r>
              <a:rPr lang="en-US" dirty="0">
                <a:solidFill>
                  <a:srgbClr val="404040"/>
                </a:solidFill>
                <a:latin typeface="Lato"/>
              </a:rPr>
              <a:t> meta tag: </a:t>
            </a:r>
            <a:r>
              <a:rPr lang="en-US" dirty="0" err="1">
                <a:solidFill>
                  <a:srgbClr val="404040"/>
                </a:solidFill>
                <a:latin typeface="Lato"/>
              </a:rPr>
              <a:t>geeft</a:t>
            </a:r>
            <a:r>
              <a:rPr lang="en-US" dirty="0">
                <a:solidFill>
                  <a:srgbClr val="404040"/>
                </a:solidFill>
                <a:latin typeface="Lato"/>
              </a:rPr>
              <a:t> de browser </a:t>
            </a:r>
            <a:r>
              <a:rPr lang="en-US" dirty="0" err="1">
                <a:solidFill>
                  <a:srgbClr val="404040"/>
                </a:solidFill>
                <a:latin typeface="Lato"/>
              </a:rPr>
              <a:t>instructies</a:t>
            </a:r>
            <a:r>
              <a:rPr lang="en-US" dirty="0">
                <a:solidFill>
                  <a:srgbClr val="404040"/>
                </a:solidFill>
                <a:latin typeface="Lato"/>
              </a:rPr>
              <a:t> over hoe om </a:t>
            </a:r>
            <a:r>
              <a:rPr lang="en-US" dirty="0" err="1">
                <a:solidFill>
                  <a:srgbClr val="404040"/>
                </a:solidFill>
                <a:latin typeface="Lato"/>
              </a:rPr>
              <a:t>te</a:t>
            </a:r>
            <a:r>
              <a:rPr lang="en-US" dirty="0">
                <a:solidFill>
                  <a:srgbClr val="404040"/>
                </a:solidFill>
                <a:latin typeface="Lato"/>
              </a:rPr>
              <a:t> </a:t>
            </a:r>
            <a:r>
              <a:rPr lang="en-US" dirty="0" err="1">
                <a:solidFill>
                  <a:srgbClr val="404040"/>
                </a:solidFill>
                <a:latin typeface="Lato"/>
              </a:rPr>
              <a:t>gaan</a:t>
            </a:r>
            <a:r>
              <a:rPr lang="en-US" dirty="0">
                <a:solidFill>
                  <a:srgbClr val="404040"/>
                </a:solidFill>
                <a:latin typeface="Lato"/>
              </a:rPr>
              <a:t> met de </a:t>
            </a:r>
            <a:r>
              <a:rPr lang="en-US" dirty="0" err="1">
                <a:solidFill>
                  <a:srgbClr val="404040"/>
                </a:solidFill>
                <a:latin typeface="Lato"/>
              </a:rPr>
              <a:t>pagina</a:t>
            </a:r>
            <a:r>
              <a:rPr lang="en-US" dirty="0">
                <a:solidFill>
                  <a:srgbClr val="404040"/>
                </a:solidFill>
                <a:latin typeface="Lato"/>
              </a:rPr>
              <a:t> </a:t>
            </a:r>
            <a:r>
              <a:rPr lang="en-US" dirty="0" err="1">
                <a:solidFill>
                  <a:srgbClr val="404040"/>
                </a:solidFill>
                <a:latin typeface="Lato"/>
              </a:rPr>
              <a:t>dimensies</a:t>
            </a:r>
            <a:r>
              <a:rPr lang="en-US" dirty="0">
                <a:solidFill>
                  <a:srgbClr val="404040"/>
                </a:solidFill>
                <a:latin typeface="Lato"/>
              </a:rPr>
              <a:t> </a:t>
            </a:r>
            <a:r>
              <a:rPr lang="en-US" dirty="0" err="1">
                <a:solidFill>
                  <a:srgbClr val="404040"/>
                </a:solidFill>
                <a:latin typeface="Lato"/>
              </a:rPr>
              <a:t>en</a:t>
            </a:r>
            <a:r>
              <a:rPr lang="en-US" dirty="0">
                <a:solidFill>
                  <a:srgbClr val="404040"/>
                </a:solidFill>
                <a:latin typeface="Lato"/>
              </a:rPr>
              <a:t> het </a:t>
            </a:r>
            <a:r>
              <a:rPr lang="en-US" dirty="0" err="1">
                <a:solidFill>
                  <a:srgbClr val="404040"/>
                </a:solidFill>
                <a:latin typeface="Lato"/>
              </a:rPr>
              <a:t>schalen</a:t>
            </a:r>
            <a:endParaRPr lang="nl-NL" dirty="0"/>
          </a:p>
        </p:txBody>
      </p:sp>
      <p:sp>
        <p:nvSpPr>
          <p:cNvPr id="8" name="Rechthoek 7"/>
          <p:cNvSpPr/>
          <p:nvPr/>
        </p:nvSpPr>
        <p:spPr>
          <a:xfrm>
            <a:off x="209550" y="3895137"/>
            <a:ext cx="6096000" cy="923330"/>
          </a:xfrm>
          <a:prstGeom prst="rect">
            <a:avLst/>
          </a:prstGeom>
        </p:spPr>
        <p:txBody>
          <a:bodyPr>
            <a:spAutoFit/>
          </a:bodyPr>
          <a:lstStyle/>
          <a:p>
            <a:r>
              <a:rPr lang="en-US" dirty="0">
                <a:solidFill>
                  <a:srgbClr val="404040"/>
                </a:solidFill>
                <a:latin typeface="Lato"/>
              </a:rPr>
              <a:t>Viewport = </a:t>
            </a:r>
            <a:r>
              <a:rPr lang="en-US" dirty="0" err="1">
                <a:solidFill>
                  <a:srgbClr val="404040"/>
                </a:solidFill>
                <a:latin typeface="Lato"/>
              </a:rPr>
              <a:t>zichtbare</a:t>
            </a:r>
            <a:r>
              <a:rPr lang="en-US" dirty="0">
                <a:solidFill>
                  <a:srgbClr val="404040"/>
                </a:solidFill>
                <a:latin typeface="Lato"/>
              </a:rPr>
              <a:t> </a:t>
            </a:r>
            <a:r>
              <a:rPr lang="en-US" dirty="0" err="1">
                <a:solidFill>
                  <a:srgbClr val="404040"/>
                </a:solidFill>
                <a:latin typeface="Lato"/>
              </a:rPr>
              <a:t>gedeelte</a:t>
            </a:r>
            <a:r>
              <a:rPr lang="en-US" dirty="0">
                <a:solidFill>
                  <a:srgbClr val="404040"/>
                </a:solidFill>
                <a:latin typeface="Lato"/>
              </a:rPr>
              <a:t> van de web </a:t>
            </a:r>
            <a:r>
              <a:rPr lang="en-US" dirty="0" err="1">
                <a:solidFill>
                  <a:srgbClr val="404040"/>
                </a:solidFill>
                <a:latin typeface="Lato"/>
              </a:rPr>
              <a:t>pagina</a:t>
            </a:r>
            <a:r>
              <a:rPr lang="en-US" dirty="0">
                <a:solidFill>
                  <a:srgbClr val="404040"/>
                </a:solidFill>
                <a:latin typeface="Lato"/>
              </a:rPr>
              <a:t>. </a:t>
            </a:r>
            <a:r>
              <a:rPr lang="en-US" dirty="0" err="1">
                <a:solidFill>
                  <a:srgbClr val="404040"/>
                </a:solidFill>
                <a:latin typeface="Lato"/>
              </a:rPr>
              <a:t>Tussen</a:t>
            </a:r>
            <a:r>
              <a:rPr lang="en-US" dirty="0">
                <a:solidFill>
                  <a:srgbClr val="404040"/>
                </a:solidFill>
                <a:latin typeface="Lato"/>
              </a:rPr>
              <a:t> </a:t>
            </a:r>
            <a:r>
              <a:rPr lang="en-US" dirty="0" err="1">
                <a:solidFill>
                  <a:srgbClr val="404040"/>
                </a:solidFill>
                <a:latin typeface="Lato"/>
              </a:rPr>
              <a:t>verschillende</a:t>
            </a:r>
            <a:r>
              <a:rPr lang="en-US" dirty="0">
                <a:solidFill>
                  <a:srgbClr val="404040"/>
                </a:solidFill>
                <a:latin typeface="Lato"/>
              </a:rPr>
              <a:t> devices is </a:t>
            </a:r>
            <a:r>
              <a:rPr lang="en-US" dirty="0" err="1">
                <a:solidFill>
                  <a:srgbClr val="404040"/>
                </a:solidFill>
                <a:latin typeface="Lato"/>
              </a:rPr>
              <a:t>er</a:t>
            </a:r>
            <a:r>
              <a:rPr lang="en-US" dirty="0">
                <a:solidFill>
                  <a:srgbClr val="404040"/>
                </a:solidFill>
                <a:latin typeface="Lato"/>
              </a:rPr>
              <a:t> </a:t>
            </a:r>
            <a:r>
              <a:rPr lang="en-US" dirty="0" err="1">
                <a:solidFill>
                  <a:srgbClr val="404040"/>
                </a:solidFill>
                <a:latin typeface="Lato"/>
              </a:rPr>
              <a:t>een</a:t>
            </a:r>
            <a:r>
              <a:rPr lang="en-US" dirty="0">
                <a:solidFill>
                  <a:srgbClr val="404040"/>
                </a:solidFill>
                <a:latin typeface="Lato"/>
              </a:rPr>
              <a:t> </a:t>
            </a:r>
            <a:r>
              <a:rPr lang="en-US" dirty="0" err="1">
                <a:solidFill>
                  <a:srgbClr val="404040"/>
                </a:solidFill>
                <a:latin typeface="Lato"/>
              </a:rPr>
              <a:t>verschil</a:t>
            </a:r>
            <a:r>
              <a:rPr lang="en-US" dirty="0">
                <a:solidFill>
                  <a:srgbClr val="404040"/>
                </a:solidFill>
                <a:latin typeface="Lato"/>
              </a:rPr>
              <a:t>: vb. </a:t>
            </a:r>
            <a:r>
              <a:rPr lang="en-US" dirty="0" err="1">
                <a:solidFill>
                  <a:srgbClr val="404040"/>
                </a:solidFill>
                <a:latin typeface="Lato"/>
              </a:rPr>
              <a:t>Kleiner</a:t>
            </a:r>
            <a:r>
              <a:rPr lang="en-US" dirty="0">
                <a:solidFill>
                  <a:srgbClr val="404040"/>
                </a:solidFill>
                <a:latin typeface="Lato"/>
              </a:rPr>
              <a:t> </a:t>
            </a:r>
            <a:r>
              <a:rPr lang="en-US" dirty="0" err="1">
                <a:solidFill>
                  <a:srgbClr val="404040"/>
                </a:solidFill>
                <a:latin typeface="Lato"/>
              </a:rPr>
              <a:t>bij</a:t>
            </a:r>
            <a:r>
              <a:rPr lang="en-US" dirty="0">
                <a:solidFill>
                  <a:srgbClr val="404040"/>
                </a:solidFill>
                <a:latin typeface="Lato"/>
              </a:rPr>
              <a:t> mobile phones</a:t>
            </a:r>
            <a:endParaRPr lang="nl-NL" dirty="0"/>
          </a:p>
        </p:txBody>
      </p:sp>
      <p:sp>
        <p:nvSpPr>
          <p:cNvPr id="3" name="Rechthoek 2">
            <a:extLst>
              <a:ext uri="{FF2B5EF4-FFF2-40B4-BE49-F238E27FC236}">
                <a16:creationId xmlns:a16="http://schemas.microsoft.com/office/drawing/2014/main" id="{B64B1016-E61E-4A5E-9A49-7ADB9E94FE9A}"/>
              </a:ext>
            </a:extLst>
          </p:cNvPr>
          <p:cNvSpPr/>
          <p:nvPr/>
        </p:nvSpPr>
        <p:spPr>
          <a:xfrm>
            <a:off x="7518400" y="5498786"/>
            <a:ext cx="6096000" cy="646331"/>
          </a:xfrm>
          <a:prstGeom prst="rect">
            <a:avLst/>
          </a:prstGeom>
        </p:spPr>
        <p:txBody>
          <a:bodyPr>
            <a:spAutoFit/>
          </a:bodyPr>
          <a:lstStyle/>
          <a:p>
            <a:r>
              <a:rPr lang="nl-NL" dirty="0"/>
              <a:t>https://developer.mozilla.org/en-US/docs/Mozilla/Mobile/Viewport_meta_tag</a:t>
            </a:r>
          </a:p>
        </p:txBody>
      </p:sp>
      <p:sp>
        <p:nvSpPr>
          <p:cNvPr id="6" name="Rechthoek 5">
            <a:extLst>
              <a:ext uri="{FF2B5EF4-FFF2-40B4-BE49-F238E27FC236}">
                <a16:creationId xmlns:a16="http://schemas.microsoft.com/office/drawing/2014/main" id="{8289E5AA-FD25-4667-BD89-45D4677B5BD8}"/>
              </a:ext>
            </a:extLst>
          </p:cNvPr>
          <p:cNvSpPr/>
          <p:nvPr/>
        </p:nvSpPr>
        <p:spPr>
          <a:xfrm>
            <a:off x="6515100" y="4298457"/>
            <a:ext cx="6096000" cy="923330"/>
          </a:xfrm>
          <a:prstGeom prst="rect">
            <a:avLst/>
          </a:prstGeom>
        </p:spPr>
        <p:txBody>
          <a:bodyPr>
            <a:spAutoFit/>
          </a:bodyPr>
          <a:lstStyle/>
          <a:p>
            <a:r>
              <a:rPr lang="nl-NL" dirty="0"/>
              <a:t>https://www.webucator.com/tutorial/advanced-css/media-queries/responsive-design-for-simple-blog-exercise.cfm#tutorial</a:t>
            </a:r>
          </a:p>
        </p:txBody>
      </p:sp>
    </p:spTree>
    <p:extLst>
      <p:ext uri="{BB962C8B-B14F-4D97-AF65-F5344CB8AC3E}">
        <p14:creationId xmlns:p14="http://schemas.microsoft.com/office/powerpoint/2010/main" val="17564097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sp>
        <p:nvSpPr>
          <p:cNvPr id="3" name="Tijdelijke aanduiding voor inhoud 2"/>
          <p:cNvSpPr>
            <a:spLocks noGrp="1"/>
          </p:cNvSpPr>
          <p:nvPr>
            <p:ph idx="1"/>
          </p:nvPr>
        </p:nvSpPr>
        <p:spPr/>
        <p:txBody>
          <a:bodyPr/>
          <a:lstStyle/>
          <a:p>
            <a:endParaRPr lang="nl-NL"/>
          </a:p>
        </p:txBody>
      </p:sp>
      <p:pic>
        <p:nvPicPr>
          <p:cNvPr id="4" name="Afbeelding 3"/>
          <p:cNvPicPr>
            <a:picLocks noChangeAspect="1"/>
          </p:cNvPicPr>
          <p:nvPr/>
        </p:nvPicPr>
        <p:blipFill>
          <a:blip r:embed="rId2"/>
          <a:stretch>
            <a:fillRect/>
          </a:stretch>
        </p:blipFill>
        <p:spPr>
          <a:xfrm>
            <a:off x="1216342" y="420794"/>
            <a:ext cx="9820275" cy="5448300"/>
          </a:xfrm>
          <a:prstGeom prst="rect">
            <a:avLst/>
          </a:prstGeom>
        </p:spPr>
      </p:pic>
    </p:spTree>
    <p:extLst>
      <p:ext uri="{BB962C8B-B14F-4D97-AF65-F5344CB8AC3E}">
        <p14:creationId xmlns:p14="http://schemas.microsoft.com/office/powerpoint/2010/main" val="3622872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Media </a:t>
            </a:r>
            <a:r>
              <a:rPr lang="nl-BE" dirty="0" err="1"/>
              <a:t>queries</a:t>
            </a:r>
            <a:endParaRPr lang="nl-BE" dirty="0"/>
          </a:p>
        </p:txBody>
      </p:sp>
      <p:sp>
        <p:nvSpPr>
          <p:cNvPr id="3" name="Tijdelijke aanduiding voor inhoud 2"/>
          <p:cNvSpPr>
            <a:spLocks noGrp="1"/>
          </p:cNvSpPr>
          <p:nvPr>
            <p:ph idx="1"/>
          </p:nvPr>
        </p:nvSpPr>
        <p:spPr>
          <a:xfrm>
            <a:off x="1097280" y="1845734"/>
            <a:ext cx="4870383" cy="4023360"/>
          </a:xfrm>
        </p:spPr>
        <p:txBody>
          <a:bodyPr/>
          <a:lstStyle/>
          <a:p>
            <a:r>
              <a:rPr lang="nl-BE" dirty="0"/>
              <a:t>Je kan gerust verschillende media </a:t>
            </a:r>
            <a:r>
              <a:rPr lang="nl-BE" dirty="0" err="1"/>
              <a:t>queries</a:t>
            </a:r>
            <a:r>
              <a:rPr lang="nl-BE" dirty="0"/>
              <a:t> na elkaar aanmaken</a:t>
            </a:r>
          </a:p>
        </p:txBody>
      </p:sp>
      <p:pic>
        <p:nvPicPr>
          <p:cNvPr id="4" name="Afbeelding 3"/>
          <p:cNvPicPr>
            <a:picLocks noChangeAspect="1"/>
          </p:cNvPicPr>
          <p:nvPr/>
        </p:nvPicPr>
        <p:blipFill>
          <a:blip r:embed="rId2"/>
          <a:stretch>
            <a:fillRect/>
          </a:stretch>
        </p:blipFill>
        <p:spPr>
          <a:xfrm>
            <a:off x="6588138" y="1845734"/>
            <a:ext cx="4567541" cy="4486268"/>
          </a:xfrm>
          <a:prstGeom prst="rect">
            <a:avLst/>
          </a:prstGeom>
        </p:spPr>
      </p:pic>
    </p:spTree>
    <p:extLst>
      <p:ext uri="{BB962C8B-B14F-4D97-AF65-F5344CB8AC3E}">
        <p14:creationId xmlns:p14="http://schemas.microsoft.com/office/powerpoint/2010/main" val="4071115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Relatieve positionering</a:t>
            </a:r>
          </a:p>
        </p:txBody>
      </p:sp>
      <p:sp>
        <p:nvSpPr>
          <p:cNvPr id="3" name="Tijdelijke aanduiding voor inhoud 2"/>
          <p:cNvSpPr>
            <a:spLocks noGrp="1"/>
          </p:cNvSpPr>
          <p:nvPr>
            <p:ph idx="1"/>
          </p:nvPr>
        </p:nvSpPr>
        <p:spPr/>
        <p:txBody>
          <a:bodyPr/>
          <a:lstStyle/>
          <a:p>
            <a:r>
              <a:rPr lang="nl-BE" dirty="0"/>
              <a:t>Relatieve positionering is positie kiezen tegenover zijn “</a:t>
            </a:r>
            <a:r>
              <a:rPr lang="nl-BE" dirty="0" err="1"/>
              <a:t>normal</a:t>
            </a:r>
            <a:r>
              <a:rPr lang="nl-BE" dirty="0"/>
              <a:t> flow” positie</a:t>
            </a:r>
          </a:p>
        </p:txBody>
      </p:sp>
      <p:pic>
        <p:nvPicPr>
          <p:cNvPr id="4" name="Afbeelding 3"/>
          <p:cNvPicPr>
            <a:picLocks noChangeAspect="1"/>
          </p:cNvPicPr>
          <p:nvPr/>
        </p:nvPicPr>
        <p:blipFill>
          <a:blip r:embed="rId2"/>
          <a:stretch>
            <a:fillRect/>
          </a:stretch>
        </p:blipFill>
        <p:spPr>
          <a:xfrm>
            <a:off x="5812155" y="2441408"/>
            <a:ext cx="5343525" cy="1638300"/>
          </a:xfrm>
          <a:prstGeom prst="rect">
            <a:avLst/>
          </a:prstGeom>
        </p:spPr>
      </p:pic>
      <p:cxnSp>
        <p:nvCxnSpPr>
          <p:cNvPr id="6" name="Rechte verbindingslijn met pijl 5"/>
          <p:cNvCxnSpPr/>
          <p:nvPr/>
        </p:nvCxnSpPr>
        <p:spPr>
          <a:xfrm>
            <a:off x="5836024" y="3657600"/>
            <a:ext cx="4437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Rechte verbindingslijn met pijl 7"/>
          <p:cNvCxnSpPr/>
          <p:nvPr/>
        </p:nvCxnSpPr>
        <p:spPr>
          <a:xfrm>
            <a:off x="6521824" y="2944906"/>
            <a:ext cx="0" cy="48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Afbeelding 8"/>
          <p:cNvPicPr>
            <a:picLocks noChangeAspect="1"/>
          </p:cNvPicPr>
          <p:nvPr/>
        </p:nvPicPr>
        <p:blipFill>
          <a:blip r:embed="rId3"/>
          <a:stretch>
            <a:fillRect/>
          </a:stretch>
        </p:blipFill>
        <p:spPr>
          <a:xfrm>
            <a:off x="1232089" y="2441408"/>
            <a:ext cx="3702982" cy="3223925"/>
          </a:xfrm>
          <a:prstGeom prst="rect">
            <a:avLst/>
          </a:prstGeom>
        </p:spPr>
      </p:pic>
    </p:spTree>
    <p:extLst>
      <p:ext uri="{BB962C8B-B14F-4D97-AF65-F5344CB8AC3E}">
        <p14:creationId xmlns:p14="http://schemas.microsoft.com/office/powerpoint/2010/main" val="2444776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9E6841-86EB-43E4-A848-1C9C67E1E1B5}"/>
              </a:ext>
            </a:extLst>
          </p:cNvPr>
          <p:cNvSpPr>
            <a:spLocks noGrp="1"/>
          </p:cNvSpPr>
          <p:nvPr>
            <p:ph type="title"/>
          </p:nvPr>
        </p:nvSpPr>
        <p:spPr/>
        <p:txBody>
          <a:bodyPr/>
          <a:lstStyle/>
          <a:p>
            <a:r>
              <a:rPr lang="nl-NL" dirty="0"/>
              <a:t>Media query - 2</a:t>
            </a:r>
          </a:p>
        </p:txBody>
      </p:sp>
      <p:sp>
        <p:nvSpPr>
          <p:cNvPr id="4" name="Rechthoek 3">
            <a:extLst>
              <a:ext uri="{FF2B5EF4-FFF2-40B4-BE49-F238E27FC236}">
                <a16:creationId xmlns:a16="http://schemas.microsoft.com/office/drawing/2014/main" id="{E0177EA3-9E71-4AD6-8A22-9827C015B407}"/>
              </a:ext>
            </a:extLst>
          </p:cNvPr>
          <p:cNvSpPr/>
          <p:nvPr/>
        </p:nvSpPr>
        <p:spPr>
          <a:xfrm>
            <a:off x="1270000" y="2007150"/>
            <a:ext cx="9265920" cy="3693319"/>
          </a:xfrm>
          <a:prstGeom prst="rect">
            <a:avLst/>
          </a:prstGeom>
        </p:spPr>
        <p:txBody>
          <a:bodyPr wrap="square">
            <a:spAutoFit/>
          </a:bodyPr>
          <a:lstStyle/>
          <a:p>
            <a:r>
              <a:rPr lang="nl-NL" dirty="0"/>
              <a:t>&lt;</a:t>
            </a:r>
            <a:r>
              <a:rPr lang="nl-NL" dirty="0" err="1"/>
              <a:t>head</a:t>
            </a:r>
            <a:r>
              <a:rPr lang="nl-NL" dirty="0"/>
              <a:t>&gt;</a:t>
            </a:r>
          </a:p>
          <a:p>
            <a:r>
              <a:rPr lang="nl-NL" dirty="0"/>
              <a:t>    &lt;meta </a:t>
            </a:r>
            <a:r>
              <a:rPr lang="nl-NL" dirty="0" err="1"/>
              <a:t>charset</a:t>
            </a:r>
            <a:r>
              <a:rPr lang="nl-NL" dirty="0"/>
              <a:t>="UTF-8"&gt;</a:t>
            </a:r>
          </a:p>
          <a:p>
            <a:r>
              <a:rPr lang="nl-NL" dirty="0"/>
              <a:t>    &lt;</a:t>
            </a:r>
            <a:r>
              <a:rPr lang="nl-NL" dirty="0" err="1"/>
              <a:t>title</a:t>
            </a:r>
            <a:r>
              <a:rPr lang="nl-NL" dirty="0"/>
              <a:t>&gt;Document&lt;/</a:t>
            </a:r>
            <a:r>
              <a:rPr lang="nl-NL" dirty="0" err="1"/>
              <a:t>title</a:t>
            </a:r>
            <a:r>
              <a:rPr lang="nl-NL" dirty="0"/>
              <a:t>&gt;</a:t>
            </a:r>
          </a:p>
          <a:p>
            <a:r>
              <a:rPr lang="nl-NL" dirty="0"/>
              <a:t>   </a:t>
            </a:r>
          </a:p>
          <a:p>
            <a:r>
              <a:rPr lang="nl-NL" dirty="0"/>
              <a:t>    &lt;link rel="</a:t>
            </a:r>
            <a:r>
              <a:rPr lang="nl-NL" dirty="0" err="1"/>
              <a:t>stylesheet</a:t>
            </a:r>
            <a:r>
              <a:rPr lang="nl-NL" dirty="0"/>
              <a:t>" </a:t>
            </a:r>
            <a:r>
              <a:rPr lang="nl-NL" dirty="0" err="1"/>
              <a:t>href</a:t>
            </a:r>
            <a:r>
              <a:rPr lang="nl-NL" dirty="0"/>
              <a:t>="query900.css" media="screen </a:t>
            </a:r>
            <a:r>
              <a:rPr lang="nl-NL" dirty="0" err="1"/>
              <a:t>and</a:t>
            </a:r>
            <a:r>
              <a:rPr lang="nl-NL" dirty="0"/>
              <a:t> (max-</a:t>
            </a:r>
            <a:r>
              <a:rPr lang="nl-NL" dirty="0" err="1"/>
              <a:t>width</a:t>
            </a:r>
            <a:r>
              <a:rPr lang="nl-NL" dirty="0"/>
              <a:t>: 900px)"&gt;</a:t>
            </a:r>
          </a:p>
          <a:p>
            <a:r>
              <a:rPr lang="nl-NL" dirty="0"/>
              <a:t>     &lt;link rel="</a:t>
            </a:r>
            <a:r>
              <a:rPr lang="nl-NL" dirty="0" err="1"/>
              <a:t>stylesheet</a:t>
            </a:r>
            <a:r>
              <a:rPr lang="nl-NL" dirty="0"/>
              <a:t>" </a:t>
            </a:r>
            <a:r>
              <a:rPr lang="nl-NL" dirty="0" err="1"/>
              <a:t>href</a:t>
            </a:r>
            <a:r>
              <a:rPr lang="nl-NL" dirty="0"/>
              <a:t>="query500.css" media="screen </a:t>
            </a:r>
            <a:r>
              <a:rPr lang="nl-NL" dirty="0" err="1"/>
              <a:t>and</a:t>
            </a:r>
            <a:r>
              <a:rPr lang="nl-NL" dirty="0"/>
              <a:t> (max-</a:t>
            </a:r>
            <a:r>
              <a:rPr lang="nl-NL" dirty="0" err="1"/>
              <a:t>width</a:t>
            </a:r>
            <a:r>
              <a:rPr lang="nl-NL" dirty="0"/>
              <a:t>: 700px)"&gt;</a:t>
            </a:r>
          </a:p>
          <a:p>
            <a:r>
              <a:rPr lang="nl-NL" dirty="0"/>
              <a:t>   </a:t>
            </a:r>
          </a:p>
          <a:p>
            <a:r>
              <a:rPr lang="nl-NL" dirty="0"/>
              <a:t>    </a:t>
            </a:r>
          </a:p>
          <a:p>
            <a:r>
              <a:rPr lang="nl-NL" dirty="0"/>
              <a:t>    </a:t>
            </a:r>
          </a:p>
          <a:p>
            <a:r>
              <a:rPr lang="nl-NL" dirty="0"/>
              <a:t>    &lt;</a:t>
            </a:r>
            <a:r>
              <a:rPr lang="nl-NL" dirty="0" err="1"/>
              <a:t>style</a:t>
            </a:r>
            <a:r>
              <a:rPr lang="nl-NL" dirty="0"/>
              <a:t>&gt;</a:t>
            </a:r>
          </a:p>
          <a:p>
            <a:r>
              <a:rPr lang="nl-NL" dirty="0"/>
              <a:t>        </a:t>
            </a:r>
          </a:p>
          <a:p>
            <a:r>
              <a:rPr lang="nl-NL" dirty="0"/>
              <a:t>    &lt;/</a:t>
            </a:r>
            <a:r>
              <a:rPr lang="nl-NL" dirty="0" err="1"/>
              <a:t>style</a:t>
            </a:r>
            <a:r>
              <a:rPr lang="nl-NL" dirty="0"/>
              <a:t>&gt;</a:t>
            </a:r>
          </a:p>
          <a:p>
            <a:r>
              <a:rPr lang="nl-NL" dirty="0"/>
              <a:t>&lt;/</a:t>
            </a:r>
            <a:r>
              <a:rPr lang="nl-NL" dirty="0" err="1"/>
              <a:t>head</a:t>
            </a:r>
            <a:r>
              <a:rPr lang="nl-NL" dirty="0"/>
              <a:t>&gt;</a:t>
            </a:r>
          </a:p>
        </p:txBody>
      </p:sp>
    </p:spTree>
    <p:extLst>
      <p:ext uri="{BB962C8B-B14F-4D97-AF65-F5344CB8AC3E}">
        <p14:creationId xmlns:p14="http://schemas.microsoft.com/office/powerpoint/2010/main" val="22171822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Media </a:t>
            </a:r>
            <a:r>
              <a:rPr lang="nl-BE" dirty="0" err="1"/>
              <a:t>queries</a:t>
            </a:r>
            <a:endParaRPr lang="nl-BE" dirty="0"/>
          </a:p>
        </p:txBody>
      </p:sp>
      <p:sp>
        <p:nvSpPr>
          <p:cNvPr id="3" name="Tijdelijke aanduiding voor inhoud 2"/>
          <p:cNvSpPr>
            <a:spLocks noGrp="1"/>
          </p:cNvSpPr>
          <p:nvPr>
            <p:ph idx="1"/>
          </p:nvPr>
        </p:nvSpPr>
        <p:spPr>
          <a:xfrm>
            <a:off x="1097280" y="1845734"/>
            <a:ext cx="4509436" cy="4023360"/>
          </a:xfrm>
        </p:spPr>
        <p:txBody>
          <a:bodyPr/>
          <a:lstStyle/>
          <a:p>
            <a:r>
              <a:rPr lang="nl-BE" dirty="0"/>
              <a:t>Vaak zal je bestaande styling “resetten” in je media </a:t>
            </a:r>
            <a:r>
              <a:rPr lang="nl-BE" dirty="0" err="1"/>
              <a:t>queries</a:t>
            </a:r>
            <a:endParaRPr lang="nl-BE" dirty="0"/>
          </a:p>
        </p:txBody>
      </p:sp>
    </p:spTree>
    <p:extLst>
      <p:ext uri="{BB962C8B-B14F-4D97-AF65-F5344CB8AC3E}">
        <p14:creationId xmlns:p14="http://schemas.microsoft.com/office/powerpoint/2010/main" val="3729178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Mobile First Design</a:t>
            </a:r>
          </a:p>
        </p:txBody>
      </p:sp>
      <p:sp>
        <p:nvSpPr>
          <p:cNvPr id="3" name="Tijdelijke aanduiding voor inhoud 2"/>
          <p:cNvSpPr>
            <a:spLocks noGrp="1"/>
          </p:cNvSpPr>
          <p:nvPr>
            <p:ph idx="1"/>
          </p:nvPr>
        </p:nvSpPr>
        <p:spPr/>
        <p:txBody>
          <a:bodyPr/>
          <a:lstStyle/>
          <a:p>
            <a:endParaRPr lang="nl-NL"/>
          </a:p>
        </p:txBody>
      </p:sp>
      <p:pic>
        <p:nvPicPr>
          <p:cNvPr id="4" name="Afbeelding 3"/>
          <p:cNvPicPr>
            <a:picLocks noChangeAspect="1"/>
          </p:cNvPicPr>
          <p:nvPr/>
        </p:nvPicPr>
        <p:blipFill>
          <a:blip r:embed="rId2"/>
          <a:stretch>
            <a:fillRect/>
          </a:stretch>
        </p:blipFill>
        <p:spPr>
          <a:xfrm>
            <a:off x="949642" y="1845734"/>
            <a:ext cx="10353675" cy="3895725"/>
          </a:xfrm>
          <a:prstGeom prst="rect">
            <a:avLst/>
          </a:prstGeom>
        </p:spPr>
      </p:pic>
    </p:spTree>
    <p:extLst>
      <p:ext uri="{BB962C8B-B14F-4D97-AF65-F5344CB8AC3E}">
        <p14:creationId xmlns:p14="http://schemas.microsoft.com/office/powerpoint/2010/main" val="3279022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Mobile First – </a:t>
            </a:r>
            <a:r>
              <a:rPr lang="nl-NL" dirty="0" err="1"/>
              <a:t>Progressive</a:t>
            </a:r>
            <a:r>
              <a:rPr lang="nl-NL" dirty="0"/>
              <a:t> VS </a:t>
            </a:r>
            <a:r>
              <a:rPr lang="nl-NL" dirty="0" err="1"/>
              <a:t>degradation</a:t>
            </a:r>
            <a:endParaRPr lang="nl-NL" dirty="0"/>
          </a:p>
        </p:txBody>
      </p:sp>
      <p:sp>
        <p:nvSpPr>
          <p:cNvPr id="3" name="Tijdelijke aanduiding voor inhoud 2"/>
          <p:cNvSpPr>
            <a:spLocks noGrp="1"/>
          </p:cNvSpPr>
          <p:nvPr>
            <p:ph idx="1"/>
          </p:nvPr>
        </p:nvSpPr>
        <p:spPr/>
        <p:txBody>
          <a:bodyPr>
            <a:normAutofit/>
          </a:bodyPr>
          <a:lstStyle/>
          <a:p>
            <a:r>
              <a:rPr lang="nl-NL" b="1" dirty="0" err="1"/>
              <a:t>Progressive</a:t>
            </a:r>
            <a:r>
              <a:rPr lang="nl-NL" b="1" dirty="0"/>
              <a:t> Enhancement</a:t>
            </a:r>
            <a:r>
              <a:rPr lang="nl-NL" dirty="0"/>
              <a:t>:</a:t>
            </a:r>
            <a:br>
              <a:rPr lang="nl-NL" dirty="0"/>
            </a:br>
            <a:br>
              <a:rPr lang="nl-NL" dirty="0"/>
            </a:br>
            <a:r>
              <a:rPr lang="nl-NL" dirty="0"/>
              <a:t>Mobile design moet eerst worden gedaan, daarna de rest. Het “kleinste” design zal enkel de noodzakelijke features bevatten.</a:t>
            </a:r>
          </a:p>
          <a:p>
            <a:endParaRPr lang="nl-NL" dirty="0"/>
          </a:p>
          <a:p>
            <a:r>
              <a:rPr lang="nl-NL" b="1" dirty="0" err="1"/>
              <a:t>Degradation</a:t>
            </a:r>
            <a:r>
              <a:rPr lang="nl-NL" dirty="0"/>
              <a:t>:</a:t>
            </a:r>
            <a:br>
              <a:rPr lang="nl-NL" dirty="0"/>
            </a:br>
            <a:br>
              <a:rPr lang="nl-NL" dirty="0"/>
            </a:br>
            <a:r>
              <a:rPr lang="nl-NL" dirty="0"/>
              <a:t>Begin met meest complexe situatie en eindig met het kleinste design. Nadeel is dat de meest belangrijke elementen de meest noodzakelijke elementen deel van het geheel zijn, en het moeilijk is om deze achteraf te onderscheiden</a:t>
            </a:r>
          </a:p>
        </p:txBody>
      </p:sp>
      <p:sp>
        <p:nvSpPr>
          <p:cNvPr id="4" name="Pijl-rechts 3"/>
          <p:cNvSpPr/>
          <p:nvPr/>
        </p:nvSpPr>
        <p:spPr>
          <a:xfrm>
            <a:off x="1" y="1845734"/>
            <a:ext cx="980388" cy="699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191933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Breakpoints</a:t>
            </a:r>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3550906557"/>
              </p:ext>
            </p:extLst>
          </p:nvPr>
        </p:nvGraphicFramePr>
        <p:xfrm>
          <a:off x="1097280" y="2430724"/>
          <a:ext cx="10058400" cy="259588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891910331"/>
                    </a:ext>
                  </a:extLst>
                </a:gridCol>
                <a:gridCol w="5029200">
                  <a:extLst>
                    <a:ext uri="{9D8B030D-6E8A-4147-A177-3AD203B41FA5}">
                      <a16:colId xmlns:a16="http://schemas.microsoft.com/office/drawing/2014/main" val="3208036800"/>
                    </a:ext>
                  </a:extLst>
                </a:gridCol>
              </a:tblGrid>
              <a:tr h="370840">
                <a:tc>
                  <a:txBody>
                    <a:bodyPr/>
                    <a:lstStyle/>
                    <a:p>
                      <a:r>
                        <a:rPr lang="nl-NL" dirty="0"/>
                        <a:t>Device</a:t>
                      </a:r>
                    </a:p>
                  </a:txBody>
                  <a:tcPr/>
                </a:tc>
                <a:tc>
                  <a:txBody>
                    <a:bodyPr/>
                    <a:lstStyle/>
                    <a:p>
                      <a:endParaRPr lang="nl-NL" dirty="0"/>
                    </a:p>
                  </a:txBody>
                  <a:tcPr/>
                </a:tc>
                <a:extLst>
                  <a:ext uri="{0D108BD9-81ED-4DB2-BD59-A6C34878D82A}">
                    <a16:rowId xmlns:a16="http://schemas.microsoft.com/office/drawing/2014/main" val="340969098"/>
                  </a:ext>
                </a:extLst>
              </a:tr>
              <a:tr h="370840">
                <a:tc>
                  <a:txBody>
                    <a:bodyPr/>
                    <a:lstStyle/>
                    <a:p>
                      <a:r>
                        <a:rPr lang="nl-NL" dirty="0"/>
                        <a:t>iPhone</a:t>
                      </a:r>
                    </a:p>
                  </a:txBody>
                  <a:tcPr/>
                </a:tc>
                <a:tc>
                  <a:txBody>
                    <a:bodyPr/>
                    <a:lstStyle/>
                    <a:p>
                      <a:r>
                        <a:rPr lang="nl-NL" dirty="0"/>
                        <a:t>320px</a:t>
                      </a:r>
                    </a:p>
                  </a:txBody>
                  <a:tcPr/>
                </a:tc>
                <a:extLst>
                  <a:ext uri="{0D108BD9-81ED-4DB2-BD59-A6C34878D82A}">
                    <a16:rowId xmlns:a16="http://schemas.microsoft.com/office/drawing/2014/main" val="2375479860"/>
                  </a:ext>
                </a:extLst>
              </a:tr>
              <a:tr h="370840">
                <a:tc>
                  <a:txBody>
                    <a:bodyPr/>
                    <a:lstStyle/>
                    <a:p>
                      <a:r>
                        <a:rPr lang="nl-NL" dirty="0"/>
                        <a:t>iPhone</a:t>
                      </a:r>
                    </a:p>
                  </a:txBody>
                  <a:tcPr/>
                </a:tc>
                <a:tc>
                  <a:txBody>
                    <a:bodyPr/>
                    <a:lstStyle/>
                    <a:p>
                      <a:r>
                        <a:rPr lang="nl-NL" dirty="0"/>
                        <a:t>480px</a:t>
                      </a:r>
                    </a:p>
                  </a:txBody>
                  <a:tcPr/>
                </a:tc>
                <a:extLst>
                  <a:ext uri="{0D108BD9-81ED-4DB2-BD59-A6C34878D82A}">
                    <a16:rowId xmlns:a16="http://schemas.microsoft.com/office/drawing/2014/main" val="4070614364"/>
                  </a:ext>
                </a:extLst>
              </a:tr>
              <a:tr h="370840">
                <a:tc>
                  <a:txBody>
                    <a:bodyPr/>
                    <a:lstStyle/>
                    <a:p>
                      <a:r>
                        <a:rPr lang="nl-NL" dirty="0"/>
                        <a:t>Tablets</a:t>
                      </a:r>
                    </a:p>
                  </a:txBody>
                  <a:tcPr/>
                </a:tc>
                <a:tc>
                  <a:txBody>
                    <a:bodyPr/>
                    <a:lstStyle/>
                    <a:p>
                      <a:r>
                        <a:rPr lang="nl-NL" dirty="0"/>
                        <a:t>600px</a:t>
                      </a:r>
                    </a:p>
                  </a:txBody>
                  <a:tcPr/>
                </a:tc>
                <a:extLst>
                  <a:ext uri="{0D108BD9-81ED-4DB2-BD59-A6C34878D82A}">
                    <a16:rowId xmlns:a16="http://schemas.microsoft.com/office/drawing/2014/main" val="388992956"/>
                  </a:ext>
                </a:extLst>
              </a:tr>
              <a:tr h="370840">
                <a:tc>
                  <a:txBody>
                    <a:bodyPr/>
                    <a:lstStyle/>
                    <a:p>
                      <a:r>
                        <a:rPr lang="nl-NL" dirty="0"/>
                        <a:t>Standard Websites</a:t>
                      </a:r>
                    </a:p>
                  </a:txBody>
                  <a:tcPr/>
                </a:tc>
                <a:tc>
                  <a:txBody>
                    <a:bodyPr/>
                    <a:lstStyle/>
                    <a:p>
                      <a:r>
                        <a:rPr lang="nl-NL" dirty="0"/>
                        <a:t>992px</a:t>
                      </a:r>
                    </a:p>
                  </a:txBody>
                  <a:tcPr/>
                </a:tc>
                <a:extLst>
                  <a:ext uri="{0D108BD9-81ED-4DB2-BD59-A6C34878D82A}">
                    <a16:rowId xmlns:a16="http://schemas.microsoft.com/office/drawing/2014/main" val="812602156"/>
                  </a:ext>
                </a:extLst>
              </a:tr>
              <a:tr h="370840">
                <a:tc>
                  <a:txBody>
                    <a:bodyPr/>
                    <a:lstStyle/>
                    <a:p>
                      <a:r>
                        <a:rPr lang="nl-NL" dirty="0"/>
                        <a:t>iPad landscape</a:t>
                      </a:r>
                    </a:p>
                  </a:txBody>
                  <a:tcPr/>
                </a:tc>
                <a:tc>
                  <a:txBody>
                    <a:bodyPr/>
                    <a:lstStyle/>
                    <a:p>
                      <a:r>
                        <a:rPr lang="nl-NL" dirty="0"/>
                        <a:t>1024px</a:t>
                      </a:r>
                    </a:p>
                  </a:txBody>
                  <a:tcPr/>
                </a:tc>
                <a:extLst>
                  <a:ext uri="{0D108BD9-81ED-4DB2-BD59-A6C34878D82A}">
                    <a16:rowId xmlns:a16="http://schemas.microsoft.com/office/drawing/2014/main" val="1467215280"/>
                  </a:ext>
                </a:extLst>
              </a:tr>
              <a:tr h="370840">
                <a:tc>
                  <a:txBody>
                    <a:bodyPr/>
                    <a:lstStyle/>
                    <a:p>
                      <a:r>
                        <a:rPr lang="nl-NL" dirty="0"/>
                        <a:t>Wide Websites</a:t>
                      </a:r>
                    </a:p>
                  </a:txBody>
                  <a:tcPr/>
                </a:tc>
                <a:tc>
                  <a:txBody>
                    <a:bodyPr/>
                    <a:lstStyle/>
                    <a:p>
                      <a:r>
                        <a:rPr lang="nl-NL" dirty="0"/>
                        <a:t>1224px</a:t>
                      </a:r>
                    </a:p>
                  </a:txBody>
                  <a:tcPr/>
                </a:tc>
                <a:extLst>
                  <a:ext uri="{0D108BD9-81ED-4DB2-BD59-A6C34878D82A}">
                    <a16:rowId xmlns:a16="http://schemas.microsoft.com/office/drawing/2014/main" val="2457247180"/>
                  </a:ext>
                </a:extLst>
              </a:tr>
            </a:tbl>
          </a:graphicData>
        </a:graphic>
      </p:graphicFrame>
      <p:sp>
        <p:nvSpPr>
          <p:cNvPr id="5" name="Tekstvak 4"/>
          <p:cNvSpPr txBox="1"/>
          <p:nvPr/>
        </p:nvSpPr>
        <p:spPr>
          <a:xfrm>
            <a:off x="1097279" y="5467546"/>
            <a:ext cx="9771825" cy="369332"/>
          </a:xfrm>
          <a:prstGeom prst="rect">
            <a:avLst/>
          </a:prstGeom>
          <a:noFill/>
        </p:spPr>
        <p:txBody>
          <a:bodyPr wrap="square" rtlCol="0">
            <a:spAutoFit/>
          </a:bodyPr>
          <a:lstStyle/>
          <a:p>
            <a:r>
              <a:rPr lang="nl-NL" dirty="0" err="1"/>
              <a:t>Wireframe</a:t>
            </a:r>
            <a:r>
              <a:rPr lang="nl-NL" dirty="0"/>
              <a:t> voor bovenstaande “breakpoints” zodat je enkel nog oog moet hebben voor </a:t>
            </a:r>
            <a:r>
              <a:rPr lang="nl-NL" i="1" dirty="0"/>
              <a:t>CONTENT</a:t>
            </a:r>
          </a:p>
        </p:txBody>
      </p:sp>
    </p:spTree>
    <p:extLst>
      <p:ext uri="{BB962C8B-B14F-4D97-AF65-F5344CB8AC3E}">
        <p14:creationId xmlns:p14="http://schemas.microsoft.com/office/powerpoint/2010/main" val="21600708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Mobile First Design </a:t>
            </a:r>
            <a:r>
              <a:rPr lang="nl-NL" dirty="0" err="1"/>
              <a:t>Process</a:t>
            </a:r>
            <a:endParaRPr lang="nl-NL" dirty="0"/>
          </a:p>
        </p:txBody>
      </p:sp>
      <p:sp>
        <p:nvSpPr>
          <p:cNvPr id="3" name="Tijdelijke aanduiding voor inhoud 2"/>
          <p:cNvSpPr>
            <a:spLocks noGrp="1"/>
          </p:cNvSpPr>
          <p:nvPr>
            <p:ph idx="1"/>
          </p:nvPr>
        </p:nvSpPr>
        <p:spPr/>
        <p:txBody>
          <a:bodyPr/>
          <a:lstStyle/>
          <a:p>
            <a:r>
              <a:rPr lang="en-US" b="1" dirty="0" err="1"/>
              <a:t>Stap</a:t>
            </a:r>
            <a:r>
              <a:rPr lang="en-US" b="1" dirty="0"/>
              <a:t> 1. Content Inventory </a:t>
            </a:r>
          </a:p>
          <a:p>
            <a:pPr lvl="1"/>
            <a:r>
              <a:rPr lang="en-US" dirty="0" err="1"/>
              <a:t>Maak</a:t>
            </a:r>
            <a:r>
              <a:rPr lang="en-US" dirty="0"/>
              <a:t> </a:t>
            </a:r>
            <a:r>
              <a:rPr lang="en-US" dirty="0" err="1"/>
              <a:t>een</a:t>
            </a:r>
            <a:r>
              <a:rPr lang="en-US" dirty="0"/>
              <a:t> document met </a:t>
            </a:r>
            <a:r>
              <a:rPr lang="en-US" dirty="0" err="1"/>
              <a:t>alle</a:t>
            </a:r>
            <a:r>
              <a:rPr lang="en-US" dirty="0"/>
              <a:t> </a:t>
            </a:r>
            <a:r>
              <a:rPr lang="en-US" dirty="0" err="1"/>
              <a:t>elementen</a:t>
            </a:r>
            <a:r>
              <a:rPr lang="en-US" dirty="0"/>
              <a:t> die je website </a:t>
            </a:r>
            <a:r>
              <a:rPr lang="en-US" dirty="0" err="1"/>
              <a:t>nodig</a:t>
            </a:r>
            <a:r>
              <a:rPr lang="en-US" dirty="0"/>
              <a:t> </a:t>
            </a:r>
            <a:r>
              <a:rPr lang="en-US" dirty="0" err="1"/>
              <a:t>heeft</a:t>
            </a:r>
            <a:endParaRPr lang="en-US" dirty="0"/>
          </a:p>
          <a:p>
            <a:endParaRPr lang="en-US" b="1" dirty="0"/>
          </a:p>
          <a:p>
            <a:r>
              <a:rPr lang="en-US" b="1" dirty="0" err="1"/>
              <a:t>Stap</a:t>
            </a:r>
            <a:r>
              <a:rPr lang="en-US" b="1" dirty="0"/>
              <a:t> 2: Visual Hierarchy</a:t>
            </a:r>
          </a:p>
          <a:p>
            <a:pPr lvl="1"/>
            <a:r>
              <a:rPr lang="en-US" dirty="0" err="1"/>
              <a:t>Stel</a:t>
            </a:r>
            <a:r>
              <a:rPr lang="en-US" dirty="0"/>
              <a:t> </a:t>
            </a:r>
            <a:r>
              <a:rPr lang="en-US" dirty="0" err="1"/>
              <a:t>prioriteiten</a:t>
            </a:r>
            <a:r>
              <a:rPr lang="en-US" dirty="0"/>
              <a:t> op </a:t>
            </a:r>
            <a:r>
              <a:rPr lang="en-US" dirty="0" err="1"/>
              <a:t>voor</a:t>
            </a:r>
            <a:r>
              <a:rPr lang="en-US" dirty="0"/>
              <a:t> </a:t>
            </a:r>
            <a:r>
              <a:rPr lang="en-US" dirty="0" err="1"/>
              <a:t>alle</a:t>
            </a:r>
            <a:r>
              <a:rPr lang="en-US" dirty="0"/>
              <a:t> </a:t>
            </a:r>
            <a:r>
              <a:rPr lang="en-US" dirty="0" err="1"/>
              <a:t>elementen</a:t>
            </a:r>
            <a:r>
              <a:rPr lang="en-US" dirty="0"/>
              <a:t> </a:t>
            </a:r>
            <a:r>
              <a:rPr lang="en-US" dirty="0" err="1"/>
              <a:t>en</a:t>
            </a:r>
            <a:r>
              <a:rPr lang="en-US" dirty="0"/>
              <a:t> </a:t>
            </a:r>
            <a:r>
              <a:rPr lang="en-US" dirty="0" err="1"/>
              <a:t>beslis</a:t>
            </a:r>
            <a:r>
              <a:rPr lang="en-US" dirty="0"/>
              <a:t> hoe </a:t>
            </a:r>
            <a:r>
              <a:rPr lang="en-US" dirty="0" err="1"/>
              <a:t>deze</a:t>
            </a:r>
            <a:r>
              <a:rPr lang="en-US" dirty="0"/>
              <a:t> “prominent” </a:t>
            </a:r>
            <a:r>
              <a:rPr lang="en-US" dirty="0" err="1"/>
              <a:t>moeten</a:t>
            </a:r>
            <a:r>
              <a:rPr lang="en-US" dirty="0"/>
              <a:t> </a:t>
            </a:r>
            <a:r>
              <a:rPr lang="en-US" dirty="0" err="1"/>
              <a:t>getoond</a:t>
            </a:r>
            <a:r>
              <a:rPr lang="en-US" dirty="0"/>
              <a:t> </a:t>
            </a:r>
            <a:r>
              <a:rPr lang="en-US" dirty="0" err="1"/>
              <a:t>worden</a:t>
            </a:r>
            <a:endParaRPr lang="en-US" dirty="0"/>
          </a:p>
          <a:p>
            <a:br>
              <a:rPr lang="en-US" dirty="0"/>
            </a:br>
            <a:r>
              <a:rPr lang="en-US" b="1" dirty="0" err="1"/>
              <a:t>Stap</a:t>
            </a:r>
            <a:r>
              <a:rPr lang="en-US" b="1" dirty="0"/>
              <a:t> 3: Design </a:t>
            </a:r>
            <a:r>
              <a:rPr lang="en-US" b="1" dirty="0" err="1"/>
              <a:t>voor</a:t>
            </a:r>
            <a:r>
              <a:rPr lang="en-US" b="1" dirty="0"/>
              <a:t> de </a:t>
            </a:r>
            <a:r>
              <a:rPr lang="en-US" b="1" dirty="0" err="1"/>
              <a:t>kleinste</a:t>
            </a:r>
            <a:r>
              <a:rPr lang="en-US" b="1" dirty="0"/>
              <a:t> </a:t>
            </a:r>
            <a:r>
              <a:rPr lang="en-US" b="1" dirty="0" err="1"/>
              <a:t>breakpunten</a:t>
            </a:r>
            <a:r>
              <a:rPr lang="en-US" b="1" dirty="0"/>
              <a:t> </a:t>
            </a:r>
            <a:r>
              <a:rPr lang="en-US" b="1" dirty="0" err="1"/>
              <a:t>en</a:t>
            </a:r>
            <a:r>
              <a:rPr lang="en-US" b="1" dirty="0"/>
              <a:t> “scale up”</a:t>
            </a:r>
          </a:p>
          <a:p>
            <a:r>
              <a:rPr lang="en-US" dirty="0" err="1"/>
              <a:t>Bouw</a:t>
            </a:r>
            <a:r>
              <a:rPr lang="en-US" dirty="0"/>
              <a:t> de mobile wireframe </a:t>
            </a:r>
            <a:r>
              <a:rPr lang="en-US" dirty="0" err="1"/>
              <a:t>eerst</a:t>
            </a:r>
            <a:endParaRPr lang="en-US" dirty="0"/>
          </a:p>
        </p:txBody>
      </p:sp>
    </p:spTree>
    <p:extLst>
      <p:ext uri="{BB962C8B-B14F-4D97-AF65-F5344CB8AC3E}">
        <p14:creationId xmlns:p14="http://schemas.microsoft.com/office/powerpoint/2010/main" val="2515125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Mobile First Design </a:t>
            </a:r>
            <a:r>
              <a:rPr lang="nl-NL" dirty="0" err="1"/>
              <a:t>Process</a:t>
            </a:r>
            <a:r>
              <a:rPr lang="nl-NL" dirty="0"/>
              <a:t> – </a:t>
            </a:r>
            <a:r>
              <a:rPr lang="nl-NL" dirty="0" err="1"/>
              <a:t>cont’d</a:t>
            </a:r>
            <a:endParaRPr lang="nl-NL" dirty="0"/>
          </a:p>
        </p:txBody>
      </p:sp>
      <p:sp>
        <p:nvSpPr>
          <p:cNvPr id="3" name="Tijdelijke aanduiding voor inhoud 2"/>
          <p:cNvSpPr>
            <a:spLocks noGrp="1"/>
          </p:cNvSpPr>
          <p:nvPr>
            <p:ph idx="1"/>
          </p:nvPr>
        </p:nvSpPr>
        <p:spPr/>
        <p:txBody>
          <a:bodyPr/>
          <a:lstStyle/>
          <a:p>
            <a:r>
              <a:rPr lang="en-US" b="1" dirty="0" err="1"/>
              <a:t>Stap</a:t>
            </a:r>
            <a:r>
              <a:rPr lang="en-US" b="1" dirty="0"/>
              <a:t> 4: </a:t>
            </a:r>
            <a:r>
              <a:rPr lang="en-US" b="1" dirty="0" err="1"/>
              <a:t>Maak</a:t>
            </a:r>
            <a:r>
              <a:rPr lang="en-US" b="1" dirty="0"/>
              <a:t> “touch targets“ </a:t>
            </a:r>
            <a:r>
              <a:rPr lang="en-US" b="1" dirty="0" err="1"/>
              <a:t>groter</a:t>
            </a:r>
            <a:endParaRPr lang="en-US" b="1" dirty="0"/>
          </a:p>
          <a:p>
            <a:pPr lvl="1"/>
            <a:r>
              <a:rPr lang="en-US" dirty="0" err="1"/>
              <a:t>Vingers</a:t>
            </a:r>
            <a:r>
              <a:rPr lang="en-US" dirty="0"/>
              <a:t> </a:t>
            </a:r>
            <a:r>
              <a:rPr lang="en-US" dirty="0" err="1"/>
              <a:t>zijn</a:t>
            </a:r>
            <a:r>
              <a:rPr lang="en-US" dirty="0"/>
              <a:t> </a:t>
            </a:r>
            <a:r>
              <a:rPr lang="en-US" dirty="0" err="1"/>
              <a:t>veel</a:t>
            </a:r>
            <a:r>
              <a:rPr lang="en-US" dirty="0"/>
              <a:t> </a:t>
            </a:r>
            <a:r>
              <a:rPr lang="en-US" dirty="0" err="1"/>
              <a:t>groter</a:t>
            </a:r>
            <a:r>
              <a:rPr lang="en-US" dirty="0"/>
              <a:t> </a:t>
            </a:r>
            <a:r>
              <a:rPr lang="en-US" dirty="0" err="1"/>
              <a:t>dan</a:t>
            </a:r>
            <a:r>
              <a:rPr lang="en-US" dirty="0"/>
              <a:t> pixel-precise </a:t>
            </a:r>
            <a:r>
              <a:rPr lang="en-US" dirty="0" err="1"/>
              <a:t>muis</a:t>
            </a:r>
            <a:r>
              <a:rPr lang="en-US" dirty="0"/>
              <a:t> cursors. Apple </a:t>
            </a:r>
            <a:r>
              <a:rPr lang="en-US" dirty="0" err="1"/>
              <a:t>raadt</a:t>
            </a:r>
            <a:r>
              <a:rPr lang="en-US" dirty="0"/>
              <a:t> 44px </a:t>
            </a:r>
            <a:r>
              <a:rPr lang="en-US" dirty="0" err="1"/>
              <a:t>vierkanten</a:t>
            </a:r>
            <a:r>
              <a:rPr lang="en-US" dirty="0"/>
              <a:t> </a:t>
            </a:r>
            <a:r>
              <a:rPr lang="en-US" dirty="0" err="1"/>
              <a:t>aan</a:t>
            </a:r>
            <a:r>
              <a:rPr lang="en-US" dirty="0"/>
              <a:t> </a:t>
            </a:r>
            <a:r>
              <a:rPr lang="en-US" dirty="0" err="1"/>
              <a:t>voor</a:t>
            </a:r>
            <a:r>
              <a:rPr lang="en-US" dirty="0"/>
              <a:t> touch targets</a:t>
            </a:r>
          </a:p>
          <a:p>
            <a:r>
              <a:rPr lang="en-US" b="1" dirty="0" err="1"/>
              <a:t>Stap</a:t>
            </a:r>
            <a:r>
              <a:rPr lang="en-US" b="1" dirty="0"/>
              <a:t> 5: </a:t>
            </a:r>
            <a:r>
              <a:rPr lang="en-US" b="1" dirty="0" err="1"/>
              <a:t>Maak</a:t>
            </a:r>
            <a:r>
              <a:rPr lang="en-US" b="1" dirty="0"/>
              <a:t> </a:t>
            </a:r>
            <a:r>
              <a:rPr lang="en-US" b="1" dirty="0" err="1"/>
              <a:t>geen</a:t>
            </a:r>
            <a:r>
              <a:rPr lang="en-US" b="1" dirty="0"/>
              <a:t> </a:t>
            </a:r>
            <a:r>
              <a:rPr lang="en-US" b="1" dirty="0" err="1"/>
              <a:t>gebruik</a:t>
            </a:r>
            <a:r>
              <a:rPr lang="en-US" b="1" dirty="0"/>
              <a:t> van hovers</a:t>
            </a:r>
          </a:p>
          <a:p>
            <a:pPr lvl="1"/>
            <a:r>
              <a:rPr lang="en-US" dirty="0" err="1"/>
              <a:t>Veel</a:t>
            </a:r>
            <a:r>
              <a:rPr lang="en-US" dirty="0"/>
              <a:t> designers </a:t>
            </a:r>
            <a:r>
              <a:rPr lang="en-US" dirty="0" err="1"/>
              <a:t>maken</a:t>
            </a:r>
            <a:r>
              <a:rPr lang="en-US" dirty="0"/>
              <a:t> </a:t>
            </a:r>
            <a:r>
              <a:rPr lang="en-US" dirty="0" err="1"/>
              <a:t>gebruik</a:t>
            </a:r>
            <a:r>
              <a:rPr lang="en-US" dirty="0"/>
              <a:t> van hover </a:t>
            </a:r>
            <a:r>
              <a:rPr lang="en-US" dirty="0" err="1"/>
              <a:t>en</a:t>
            </a:r>
            <a:r>
              <a:rPr lang="en-US" dirty="0"/>
              <a:t> </a:t>
            </a:r>
            <a:r>
              <a:rPr lang="en-US" dirty="0" err="1"/>
              <a:t>mouseover</a:t>
            </a:r>
            <a:r>
              <a:rPr lang="en-US" dirty="0"/>
              <a:t> </a:t>
            </a:r>
            <a:r>
              <a:rPr lang="en-US" dirty="0" err="1"/>
              <a:t>effecten</a:t>
            </a:r>
            <a:r>
              <a:rPr lang="en-US" dirty="0"/>
              <a:t>, maar </a:t>
            </a:r>
            <a:r>
              <a:rPr lang="en-US" dirty="0" err="1"/>
              <a:t>dit</a:t>
            </a:r>
            <a:r>
              <a:rPr lang="en-US" dirty="0"/>
              <a:t> </a:t>
            </a:r>
            <a:r>
              <a:rPr lang="en-US" dirty="0" err="1"/>
              <a:t>bestaat</a:t>
            </a:r>
            <a:r>
              <a:rPr lang="en-US" dirty="0"/>
              <a:t> nog </a:t>
            </a:r>
            <a:r>
              <a:rPr lang="en-US" dirty="0" err="1"/>
              <a:t>niet</a:t>
            </a:r>
            <a:r>
              <a:rPr lang="en-US" dirty="0"/>
              <a:t> </a:t>
            </a:r>
            <a:r>
              <a:rPr lang="en-US" dirty="0" err="1"/>
              <a:t>voor</a:t>
            </a:r>
            <a:r>
              <a:rPr lang="en-US" dirty="0"/>
              <a:t> </a:t>
            </a:r>
            <a:r>
              <a:rPr lang="en-US" dirty="0" err="1"/>
              <a:t>vingertips</a:t>
            </a:r>
            <a:endParaRPr lang="en-US" dirty="0"/>
          </a:p>
          <a:p>
            <a:endParaRPr lang="en-US" dirty="0" err="1"/>
          </a:p>
        </p:txBody>
      </p:sp>
    </p:spTree>
    <p:extLst>
      <p:ext uri="{BB962C8B-B14F-4D97-AF65-F5344CB8AC3E}">
        <p14:creationId xmlns:p14="http://schemas.microsoft.com/office/powerpoint/2010/main" val="5813368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 </a:t>
            </a:r>
            <a:endParaRPr lang="en-US" dirty="0"/>
          </a:p>
        </p:txBody>
      </p:sp>
      <p:sp>
        <p:nvSpPr>
          <p:cNvPr id="3" name="Tijdelijke aanduiding voor inhoud 2"/>
          <p:cNvSpPr>
            <a:spLocks noGrp="1"/>
          </p:cNvSpPr>
          <p:nvPr>
            <p:ph idx="1"/>
          </p:nvPr>
        </p:nvSpPr>
        <p:spPr/>
        <p:txBody>
          <a:bodyPr/>
          <a:lstStyle/>
          <a:p>
            <a:r>
              <a:rPr lang="en-US" dirty="0"/>
              <a:t>@media (max-width:800px){</a:t>
            </a:r>
          </a:p>
          <a:p>
            <a:r>
              <a:rPr lang="en-US" dirty="0"/>
              <a:t>}</a:t>
            </a:r>
          </a:p>
        </p:txBody>
      </p:sp>
      <p:pic>
        <p:nvPicPr>
          <p:cNvPr id="4" name="Afbeelding 3"/>
          <p:cNvPicPr>
            <a:picLocks noChangeAspect="1"/>
          </p:cNvPicPr>
          <p:nvPr/>
        </p:nvPicPr>
        <p:blipFill>
          <a:blip r:embed="rId2"/>
          <a:stretch>
            <a:fillRect/>
          </a:stretch>
        </p:blipFill>
        <p:spPr>
          <a:xfrm>
            <a:off x="4286567" y="141922"/>
            <a:ext cx="7743825" cy="3190875"/>
          </a:xfrm>
          <a:prstGeom prst="rect">
            <a:avLst/>
          </a:prstGeom>
        </p:spPr>
      </p:pic>
      <p:pic>
        <p:nvPicPr>
          <p:cNvPr id="5" name="Afbeelding 4"/>
          <p:cNvPicPr>
            <a:picLocks noChangeAspect="1"/>
          </p:cNvPicPr>
          <p:nvPr/>
        </p:nvPicPr>
        <p:blipFill>
          <a:blip r:embed="rId3"/>
          <a:stretch>
            <a:fillRect/>
          </a:stretch>
        </p:blipFill>
        <p:spPr>
          <a:xfrm>
            <a:off x="1097280" y="3332797"/>
            <a:ext cx="4752528" cy="2935161"/>
          </a:xfrm>
          <a:prstGeom prst="rect">
            <a:avLst/>
          </a:prstGeom>
        </p:spPr>
      </p:pic>
      <p:pic>
        <p:nvPicPr>
          <p:cNvPr id="6" name="Afbeelding 5"/>
          <p:cNvPicPr>
            <a:picLocks noChangeAspect="1"/>
          </p:cNvPicPr>
          <p:nvPr/>
        </p:nvPicPr>
        <p:blipFill>
          <a:blip r:embed="rId4"/>
          <a:stretch>
            <a:fillRect/>
          </a:stretch>
        </p:blipFill>
        <p:spPr>
          <a:xfrm>
            <a:off x="5786885" y="3141216"/>
            <a:ext cx="2463331" cy="3061679"/>
          </a:xfrm>
          <a:prstGeom prst="rect">
            <a:avLst/>
          </a:prstGeom>
        </p:spPr>
      </p:pic>
    </p:spTree>
    <p:extLst>
      <p:ext uri="{BB962C8B-B14F-4D97-AF65-F5344CB8AC3E}">
        <p14:creationId xmlns:p14="http://schemas.microsoft.com/office/powerpoint/2010/main" val="12152163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Mobile First – een voorbeeld</a:t>
            </a:r>
          </a:p>
        </p:txBody>
      </p:sp>
      <p:sp>
        <p:nvSpPr>
          <p:cNvPr id="3" name="Tijdelijke aanduiding voor inhoud 2"/>
          <p:cNvSpPr>
            <a:spLocks noGrp="1"/>
          </p:cNvSpPr>
          <p:nvPr>
            <p:ph idx="1"/>
          </p:nvPr>
        </p:nvSpPr>
        <p:spPr/>
        <p:txBody>
          <a:bodyPr/>
          <a:lstStyle/>
          <a:p>
            <a:r>
              <a:rPr lang="nl-NL" b="1" dirty="0"/>
              <a:t>Content </a:t>
            </a:r>
            <a:r>
              <a:rPr lang="nl-NL" b="1" dirty="0" err="1"/>
              <a:t>inventory</a:t>
            </a:r>
            <a:r>
              <a:rPr lang="nl-NL" b="1" dirty="0"/>
              <a:t> &amp; </a:t>
            </a:r>
            <a:r>
              <a:rPr lang="nl-NL" b="1" dirty="0" err="1"/>
              <a:t>visual</a:t>
            </a:r>
            <a:r>
              <a:rPr lang="nl-NL" b="1" dirty="0"/>
              <a:t> </a:t>
            </a:r>
            <a:r>
              <a:rPr lang="nl-NL" b="1" dirty="0" err="1"/>
              <a:t>hierarchy</a:t>
            </a:r>
            <a:endParaRPr lang="nl-NL" b="1" dirty="0"/>
          </a:p>
          <a:p>
            <a:r>
              <a:rPr lang="nl-NL" dirty="0"/>
              <a:t>1. Nieuwste fiets model</a:t>
            </a:r>
          </a:p>
          <a:p>
            <a:r>
              <a:rPr lang="nl-NL" dirty="0"/>
              <a:t>2. Best verkochte fiets</a:t>
            </a:r>
          </a:p>
          <a:p>
            <a:r>
              <a:rPr lang="nl-NL" dirty="0"/>
              <a:t>3. Zoek een fiets</a:t>
            </a:r>
          </a:p>
          <a:p>
            <a:r>
              <a:rPr lang="nl-NL" dirty="0"/>
              <a:t>4. Bedrijfsnaam &amp; logo</a:t>
            </a:r>
          </a:p>
          <a:p>
            <a:r>
              <a:rPr lang="nl-NL" dirty="0"/>
              <a:t>5. Navigatie</a:t>
            </a:r>
          </a:p>
          <a:p>
            <a:r>
              <a:rPr lang="nl-NL" dirty="0"/>
              <a:t>6, Zoeken</a:t>
            </a:r>
          </a:p>
          <a:p>
            <a:r>
              <a:rPr lang="nl-NL" dirty="0"/>
              <a:t>7. Tweede best verkochte fiets</a:t>
            </a:r>
          </a:p>
          <a:p>
            <a:r>
              <a:rPr lang="nl-NL" dirty="0"/>
              <a:t>8. Getuigenissen</a:t>
            </a:r>
          </a:p>
        </p:txBody>
      </p:sp>
      <p:sp>
        <p:nvSpPr>
          <p:cNvPr id="6" name="Rechthoek 5"/>
          <p:cNvSpPr/>
          <p:nvPr/>
        </p:nvSpPr>
        <p:spPr>
          <a:xfrm>
            <a:off x="5627802" y="2875175"/>
            <a:ext cx="6268824" cy="1754326"/>
          </a:xfrm>
          <a:prstGeom prst="rect">
            <a:avLst/>
          </a:prstGeom>
        </p:spPr>
        <p:txBody>
          <a:bodyPr wrap="square">
            <a:spAutoFit/>
          </a:bodyPr>
          <a:lstStyle/>
          <a:p>
            <a:r>
              <a:rPr lang="en-US" dirty="0">
                <a:solidFill>
                  <a:srgbClr val="444444"/>
                </a:solidFill>
                <a:latin typeface="proxima-nova"/>
              </a:rPr>
              <a:t>In </a:t>
            </a:r>
            <a:r>
              <a:rPr lang="en-US" dirty="0" err="1">
                <a:solidFill>
                  <a:srgbClr val="444444"/>
                </a:solidFill>
                <a:latin typeface="proxima-nova"/>
              </a:rPr>
              <a:t>dit</a:t>
            </a:r>
            <a:r>
              <a:rPr lang="en-US" dirty="0">
                <a:solidFill>
                  <a:srgbClr val="444444"/>
                </a:solidFill>
                <a:latin typeface="proxima-nova"/>
              </a:rPr>
              <a:t> </a:t>
            </a:r>
            <a:r>
              <a:rPr lang="en-US" dirty="0" err="1">
                <a:solidFill>
                  <a:srgbClr val="444444"/>
                </a:solidFill>
                <a:latin typeface="proxima-nova"/>
              </a:rPr>
              <a:t>voorbeeld</a:t>
            </a:r>
            <a:r>
              <a:rPr lang="en-US" dirty="0">
                <a:solidFill>
                  <a:srgbClr val="444444"/>
                </a:solidFill>
                <a:latin typeface="proxima-nova"/>
              </a:rPr>
              <a:t> </a:t>
            </a:r>
            <a:r>
              <a:rPr lang="en-US" dirty="0" err="1">
                <a:solidFill>
                  <a:srgbClr val="444444"/>
                </a:solidFill>
                <a:latin typeface="proxima-nova"/>
              </a:rPr>
              <a:t>willen</a:t>
            </a:r>
            <a:r>
              <a:rPr lang="en-US" dirty="0">
                <a:solidFill>
                  <a:srgbClr val="444444"/>
                </a:solidFill>
                <a:latin typeface="proxima-nova"/>
              </a:rPr>
              <a:t> we </a:t>
            </a:r>
            <a:r>
              <a:rPr lang="en-US" dirty="0" err="1">
                <a:solidFill>
                  <a:srgbClr val="444444"/>
                </a:solidFill>
                <a:latin typeface="proxima-nova"/>
              </a:rPr>
              <a:t>dat</a:t>
            </a:r>
            <a:r>
              <a:rPr lang="en-US" dirty="0">
                <a:solidFill>
                  <a:srgbClr val="444444"/>
                </a:solidFill>
                <a:latin typeface="proxima-nova"/>
              </a:rPr>
              <a:t> de homepage </a:t>
            </a:r>
            <a:r>
              <a:rPr lang="en-US" dirty="0" err="1">
                <a:solidFill>
                  <a:srgbClr val="444444"/>
                </a:solidFill>
                <a:latin typeface="proxima-nova"/>
              </a:rPr>
              <a:t>elementen</a:t>
            </a:r>
            <a:r>
              <a:rPr lang="en-US" dirty="0">
                <a:solidFill>
                  <a:srgbClr val="444444"/>
                </a:solidFill>
                <a:latin typeface="proxima-nova"/>
              </a:rPr>
              <a:t> </a:t>
            </a:r>
            <a:r>
              <a:rPr lang="en-US" dirty="0" err="1">
                <a:solidFill>
                  <a:srgbClr val="444444"/>
                </a:solidFill>
                <a:latin typeface="proxima-nova"/>
              </a:rPr>
              <a:t>zoals</a:t>
            </a:r>
            <a:r>
              <a:rPr lang="en-US" dirty="0">
                <a:solidFill>
                  <a:srgbClr val="444444"/>
                </a:solidFill>
                <a:latin typeface="proxima-nova"/>
              </a:rPr>
              <a:t> </a:t>
            </a:r>
            <a:r>
              <a:rPr lang="en-US" dirty="0" err="1">
                <a:solidFill>
                  <a:srgbClr val="444444"/>
                </a:solidFill>
                <a:latin typeface="proxima-nova"/>
              </a:rPr>
              <a:t>bedrijfsnaam</a:t>
            </a:r>
            <a:r>
              <a:rPr lang="en-US" dirty="0">
                <a:solidFill>
                  <a:srgbClr val="444444"/>
                </a:solidFill>
                <a:latin typeface="proxima-nova"/>
              </a:rPr>
              <a:t> </a:t>
            </a:r>
            <a:r>
              <a:rPr lang="en-US" dirty="0" err="1">
                <a:solidFill>
                  <a:srgbClr val="444444"/>
                </a:solidFill>
                <a:latin typeface="proxima-nova"/>
              </a:rPr>
              <a:t>en</a:t>
            </a:r>
            <a:r>
              <a:rPr lang="en-US" dirty="0">
                <a:solidFill>
                  <a:srgbClr val="444444"/>
                </a:solidFill>
                <a:latin typeface="proxima-nova"/>
              </a:rPr>
              <a:t> hyperlinks </a:t>
            </a:r>
            <a:r>
              <a:rPr lang="en-US" dirty="0" err="1">
                <a:solidFill>
                  <a:srgbClr val="444444"/>
                </a:solidFill>
                <a:latin typeface="proxima-nova"/>
              </a:rPr>
              <a:t>naar</a:t>
            </a:r>
            <a:r>
              <a:rPr lang="en-US" dirty="0">
                <a:solidFill>
                  <a:srgbClr val="444444"/>
                </a:solidFill>
                <a:latin typeface="proxima-nova"/>
              </a:rPr>
              <a:t> de </a:t>
            </a:r>
            <a:r>
              <a:rPr lang="en-US" dirty="0" err="1">
                <a:solidFill>
                  <a:srgbClr val="444444"/>
                </a:solidFill>
                <a:latin typeface="proxima-nova"/>
              </a:rPr>
              <a:t>produkten</a:t>
            </a:r>
            <a:r>
              <a:rPr lang="en-US" dirty="0">
                <a:solidFill>
                  <a:srgbClr val="444444"/>
                </a:solidFill>
                <a:latin typeface="proxima-nova"/>
              </a:rPr>
              <a:t> </a:t>
            </a:r>
            <a:r>
              <a:rPr lang="en-US" dirty="0" err="1">
                <a:solidFill>
                  <a:srgbClr val="444444"/>
                </a:solidFill>
                <a:latin typeface="proxima-nova"/>
              </a:rPr>
              <a:t>bevat</a:t>
            </a:r>
            <a:r>
              <a:rPr lang="en-US" dirty="0">
                <a:solidFill>
                  <a:srgbClr val="444444"/>
                </a:solidFill>
                <a:latin typeface="proxima-nova"/>
              </a:rPr>
              <a:t>. Items </a:t>
            </a:r>
            <a:r>
              <a:rPr lang="en-US" dirty="0" err="1">
                <a:solidFill>
                  <a:srgbClr val="444444"/>
                </a:solidFill>
                <a:latin typeface="proxima-nova"/>
              </a:rPr>
              <a:t>als</a:t>
            </a:r>
            <a:r>
              <a:rPr lang="en-US" dirty="0">
                <a:solidFill>
                  <a:srgbClr val="444444"/>
                </a:solidFill>
                <a:latin typeface="proxima-nova"/>
              </a:rPr>
              <a:t> </a:t>
            </a:r>
            <a:r>
              <a:rPr lang="en-US" dirty="0" err="1">
                <a:solidFill>
                  <a:srgbClr val="444444"/>
                </a:solidFill>
                <a:latin typeface="proxima-nova"/>
              </a:rPr>
              <a:t>blogpostjes</a:t>
            </a:r>
            <a:r>
              <a:rPr lang="en-US" dirty="0">
                <a:solidFill>
                  <a:srgbClr val="444444"/>
                </a:solidFill>
                <a:latin typeface="proxima-nova"/>
              </a:rPr>
              <a:t>, forum </a:t>
            </a:r>
            <a:r>
              <a:rPr lang="en-US" dirty="0" err="1">
                <a:solidFill>
                  <a:srgbClr val="444444"/>
                </a:solidFill>
                <a:latin typeface="proxima-nova"/>
              </a:rPr>
              <a:t>passen</a:t>
            </a:r>
            <a:r>
              <a:rPr lang="en-US" dirty="0">
                <a:solidFill>
                  <a:srgbClr val="444444"/>
                </a:solidFill>
                <a:latin typeface="proxima-nova"/>
              </a:rPr>
              <a:t> in de </a:t>
            </a:r>
            <a:r>
              <a:rPr lang="en-US" dirty="0" err="1">
                <a:solidFill>
                  <a:srgbClr val="444444"/>
                </a:solidFill>
                <a:latin typeface="proxima-nova"/>
              </a:rPr>
              <a:t>doelstellingen</a:t>
            </a:r>
            <a:r>
              <a:rPr lang="en-US" dirty="0">
                <a:solidFill>
                  <a:srgbClr val="444444"/>
                </a:solidFill>
                <a:latin typeface="proxima-nova"/>
              </a:rPr>
              <a:t> van de website, maar </a:t>
            </a:r>
            <a:r>
              <a:rPr lang="en-US" dirty="0" err="1">
                <a:solidFill>
                  <a:srgbClr val="444444"/>
                </a:solidFill>
                <a:latin typeface="proxima-nova"/>
              </a:rPr>
              <a:t>weet</a:t>
            </a:r>
            <a:r>
              <a:rPr lang="en-US" dirty="0">
                <a:solidFill>
                  <a:srgbClr val="444444"/>
                </a:solidFill>
                <a:latin typeface="proxima-nova"/>
              </a:rPr>
              <a:t> </a:t>
            </a:r>
            <a:r>
              <a:rPr lang="en-US" dirty="0" err="1">
                <a:solidFill>
                  <a:srgbClr val="444444"/>
                </a:solidFill>
                <a:latin typeface="proxima-nova"/>
              </a:rPr>
              <a:t>dat</a:t>
            </a:r>
            <a:r>
              <a:rPr lang="en-US" dirty="0">
                <a:solidFill>
                  <a:srgbClr val="444444"/>
                </a:solidFill>
                <a:latin typeface="proxima-nova"/>
              </a:rPr>
              <a:t> </a:t>
            </a:r>
            <a:r>
              <a:rPr lang="en-US" dirty="0" err="1">
                <a:solidFill>
                  <a:srgbClr val="444444"/>
                </a:solidFill>
                <a:latin typeface="proxima-nova"/>
              </a:rPr>
              <a:t>niet</a:t>
            </a:r>
            <a:r>
              <a:rPr lang="en-US" dirty="0">
                <a:solidFill>
                  <a:srgbClr val="444444"/>
                </a:solidFill>
                <a:latin typeface="proxima-nova"/>
              </a:rPr>
              <a:t> </a:t>
            </a:r>
            <a:r>
              <a:rPr lang="en-US" dirty="0" err="1">
                <a:solidFill>
                  <a:srgbClr val="444444"/>
                </a:solidFill>
                <a:latin typeface="proxima-nova"/>
              </a:rPr>
              <a:t>alles</a:t>
            </a:r>
            <a:r>
              <a:rPr lang="en-US" dirty="0">
                <a:solidFill>
                  <a:srgbClr val="444444"/>
                </a:solidFill>
                <a:latin typeface="proxima-nova"/>
              </a:rPr>
              <a:t> past in </a:t>
            </a:r>
            <a:r>
              <a:rPr lang="en-US" dirty="0" err="1">
                <a:solidFill>
                  <a:srgbClr val="444444"/>
                </a:solidFill>
                <a:latin typeface="proxima-nova"/>
              </a:rPr>
              <a:t>een</a:t>
            </a:r>
            <a:r>
              <a:rPr lang="en-US" dirty="0">
                <a:solidFill>
                  <a:srgbClr val="444444"/>
                </a:solidFill>
                <a:latin typeface="proxima-nova"/>
              </a:rPr>
              <a:t> smartphone view. De </a:t>
            </a:r>
            <a:r>
              <a:rPr lang="en-US" dirty="0" err="1">
                <a:solidFill>
                  <a:srgbClr val="444444"/>
                </a:solidFill>
                <a:latin typeface="proxima-nova"/>
              </a:rPr>
              <a:t>prioriteiten</a:t>
            </a:r>
            <a:r>
              <a:rPr lang="en-US" dirty="0">
                <a:solidFill>
                  <a:srgbClr val="444444"/>
                </a:solidFill>
                <a:latin typeface="proxima-nova"/>
              </a:rPr>
              <a:t> van de website is het </a:t>
            </a:r>
            <a:r>
              <a:rPr lang="en-US" dirty="0" err="1">
                <a:solidFill>
                  <a:srgbClr val="444444"/>
                </a:solidFill>
                <a:latin typeface="proxima-nova"/>
              </a:rPr>
              <a:t>verkopen</a:t>
            </a:r>
            <a:r>
              <a:rPr lang="en-US" dirty="0">
                <a:solidFill>
                  <a:srgbClr val="444444"/>
                </a:solidFill>
                <a:latin typeface="proxima-nova"/>
              </a:rPr>
              <a:t> van </a:t>
            </a:r>
            <a:r>
              <a:rPr lang="en-US" dirty="0" err="1">
                <a:solidFill>
                  <a:srgbClr val="444444"/>
                </a:solidFill>
                <a:latin typeface="proxima-nova"/>
              </a:rPr>
              <a:t>fietsen</a:t>
            </a:r>
            <a:r>
              <a:rPr lang="en-US" dirty="0">
                <a:solidFill>
                  <a:srgbClr val="444444"/>
                </a:solidFill>
                <a:latin typeface="proxima-nova"/>
              </a:rPr>
              <a:t>! </a:t>
            </a:r>
            <a:endParaRPr lang="nl-NL" dirty="0"/>
          </a:p>
        </p:txBody>
      </p:sp>
    </p:spTree>
    <p:extLst>
      <p:ext uri="{BB962C8B-B14F-4D97-AF65-F5344CB8AC3E}">
        <p14:creationId xmlns:p14="http://schemas.microsoft.com/office/powerpoint/2010/main" val="20950047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Mobile First – Zoek naar een design om de verkoop te laten stijgen</a:t>
            </a:r>
          </a:p>
        </p:txBody>
      </p:sp>
      <p:pic>
        <p:nvPicPr>
          <p:cNvPr id="4" name="Afbeelding 3"/>
          <p:cNvPicPr>
            <a:picLocks noChangeAspect="1"/>
          </p:cNvPicPr>
          <p:nvPr/>
        </p:nvPicPr>
        <p:blipFill>
          <a:blip r:embed="rId2"/>
          <a:stretch>
            <a:fillRect/>
          </a:stretch>
        </p:blipFill>
        <p:spPr>
          <a:xfrm>
            <a:off x="0" y="1702321"/>
            <a:ext cx="3532067" cy="5155679"/>
          </a:xfrm>
          <a:prstGeom prst="rect">
            <a:avLst/>
          </a:prstGeom>
        </p:spPr>
      </p:pic>
      <p:sp>
        <p:nvSpPr>
          <p:cNvPr id="5" name="Rechthoek 4"/>
          <p:cNvSpPr/>
          <p:nvPr/>
        </p:nvSpPr>
        <p:spPr>
          <a:xfrm>
            <a:off x="4980496" y="2743157"/>
            <a:ext cx="6096000" cy="2308324"/>
          </a:xfrm>
          <a:prstGeom prst="rect">
            <a:avLst/>
          </a:prstGeom>
        </p:spPr>
        <p:txBody>
          <a:bodyPr>
            <a:spAutoFit/>
          </a:bodyPr>
          <a:lstStyle/>
          <a:p>
            <a:r>
              <a:rPr lang="nl-NL" dirty="0"/>
              <a:t>Mobile first laat ons nadenken over datgene wat echt belangrijk is. In de smartphone view, de best verkochte fiets en het nieuwste model moeten leiden naar onmiddellijke verkoop. Zaken zoals cadeaubonnen, minder populaire fietsen, laatste nieuws kunnen in andere pagina’s gezet worden.</a:t>
            </a:r>
          </a:p>
          <a:p>
            <a:endParaRPr lang="nl-NL" dirty="0"/>
          </a:p>
          <a:p>
            <a:r>
              <a:rPr lang="nl-NL" dirty="0"/>
              <a:t>Onderaan hebben we een grote groene knop voorzien om de gebruiker tot actie te laten overgaan door een single tap.</a:t>
            </a:r>
          </a:p>
        </p:txBody>
      </p:sp>
    </p:spTree>
    <p:extLst>
      <p:ext uri="{BB962C8B-B14F-4D97-AF65-F5344CB8AC3E}">
        <p14:creationId xmlns:p14="http://schemas.microsoft.com/office/powerpoint/2010/main" val="4139465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Absolute positionering</a:t>
            </a:r>
          </a:p>
        </p:txBody>
      </p:sp>
      <p:sp>
        <p:nvSpPr>
          <p:cNvPr id="3" name="Tijdelijke aanduiding voor inhoud 2"/>
          <p:cNvSpPr>
            <a:spLocks noGrp="1"/>
          </p:cNvSpPr>
          <p:nvPr>
            <p:ph idx="1"/>
          </p:nvPr>
        </p:nvSpPr>
        <p:spPr>
          <a:xfrm>
            <a:off x="1097280" y="1845734"/>
            <a:ext cx="4485373" cy="4023360"/>
          </a:xfrm>
        </p:spPr>
        <p:txBody>
          <a:bodyPr/>
          <a:lstStyle/>
          <a:p>
            <a:r>
              <a:rPr lang="nl-BE" dirty="0"/>
              <a:t>Absolute positionering neemt een element uit zijn normale flow en wordt relatief gepositioneerd ten opzicht van het eerste element dat een geen </a:t>
            </a:r>
            <a:r>
              <a:rPr lang="nl-BE" dirty="0" err="1"/>
              <a:t>static</a:t>
            </a:r>
            <a:r>
              <a:rPr lang="nl-BE" dirty="0"/>
              <a:t> </a:t>
            </a:r>
            <a:r>
              <a:rPr lang="nl-BE" dirty="0" err="1"/>
              <a:t>position</a:t>
            </a:r>
            <a:r>
              <a:rPr lang="nl-BE" dirty="0"/>
              <a:t> heeft!</a:t>
            </a:r>
          </a:p>
          <a:p>
            <a:r>
              <a:rPr lang="nl-BE" dirty="0"/>
              <a:t>Daarna wordt handmatig </a:t>
            </a:r>
            <a:r>
              <a:rPr lang="nl-BE" dirty="0" err="1"/>
              <a:t>gepostioneerd</a:t>
            </a:r>
            <a:endParaRPr lang="nl-BE" dirty="0"/>
          </a:p>
          <a:p>
            <a:r>
              <a:rPr lang="nl-BE" dirty="0"/>
              <a:t>Met absolute positioning kunnen we elementen ook op elkaar plaatsen</a:t>
            </a:r>
          </a:p>
          <a:p>
            <a:endParaRPr lang="nl-BE" dirty="0"/>
          </a:p>
        </p:txBody>
      </p:sp>
      <p:pic>
        <p:nvPicPr>
          <p:cNvPr id="4" name="Afbeelding 3"/>
          <p:cNvPicPr>
            <a:picLocks noChangeAspect="1"/>
          </p:cNvPicPr>
          <p:nvPr/>
        </p:nvPicPr>
        <p:blipFill>
          <a:blip r:embed="rId2"/>
          <a:stretch>
            <a:fillRect/>
          </a:stretch>
        </p:blipFill>
        <p:spPr>
          <a:xfrm>
            <a:off x="7084243" y="465879"/>
            <a:ext cx="4071437" cy="5403215"/>
          </a:xfrm>
          <a:prstGeom prst="rect">
            <a:avLst/>
          </a:prstGeom>
        </p:spPr>
      </p:pic>
    </p:spTree>
    <p:extLst>
      <p:ext uri="{BB962C8B-B14F-4D97-AF65-F5344CB8AC3E}">
        <p14:creationId xmlns:p14="http://schemas.microsoft.com/office/powerpoint/2010/main" val="35023154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Mobile First – tablet view</a:t>
            </a:r>
          </a:p>
        </p:txBody>
      </p:sp>
      <p:pic>
        <p:nvPicPr>
          <p:cNvPr id="4" name="Afbeelding 3"/>
          <p:cNvPicPr>
            <a:picLocks noChangeAspect="1"/>
          </p:cNvPicPr>
          <p:nvPr/>
        </p:nvPicPr>
        <p:blipFill>
          <a:blip r:embed="rId2"/>
          <a:stretch>
            <a:fillRect/>
          </a:stretch>
        </p:blipFill>
        <p:spPr>
          <a:xfrm>
            <a:off x="-66282" y="1637403"/>
            <a:ext cx="5364146" cy="5220598"/>
          </a:xfrm>
          <a:prstGeom prst="rect">
            <a:avLst/>
          </a:prstGeom>
        </p:spPr>
      </p:pic>
      <p:sp>
        <p:nvSpPr>
          <p:cNvPr id="6" name="Rechthoek 5"/>
          <p:cNvSpPr/>
          <p:nvPr/>
        </p:nvSpPr>
        <p:spPr>
          <a:xfrm>
            <a:off x="5623090" y="2856531"/>
            <a:ext cx="6096000" cy="2308324"/>
          </a:xfrm>
          <a:prstGeom prst="rect">
            <a:avLst/>
          </a:prstGeom>
        </p:spPr>
        <p:txBody>
          <a:bodyPr>
            <a:spAutoFit/>
          </a:bodyPr>
          <a:lstStyle/>
          <a:p>
            <a:r>
              <a:rPr lang="en-US" b="0" i="0" dirty="0" err="1">
                <a:solidFill>
                  <a:srgbClr val="444444"/>
                </a:solidFill>
                <a:effectLst/>
                <a:latin typeface="proxima-nova"/>
              </a:rPr>
              <a:t>Voor</a:t>
            </a:r>
            <a:r>
              <a:rPr lang="en-US" b="0" i="0" dirty="0">
                <a:solidFill>
                  <a:srgbClr val="444444"/>
                </a:solidFill>
                <a:effectLst/>
                <a:latin typeface="proxima-nova"/>
              </a:rPr>
              <a:t> de tablet view </a:t>
            </a:r>
            <a:r>
              <a:rPr lang="en-US" b="0" i="0" dirty="0" err="1">
                <a:solidFill>
                  <a:srgbClr val="444444"/>
                </a:solidFill>
                <a:effectLst/>
                <a:latin typeface="proxima-nova"/>
              </a:rPr>
              <a:t>hebben</a:t>
            </a:r>
            <a:r>
              <a:rPr lang="en-US" b="0" i="0" dirty="0">
                <a:solidFill>
                  <a:srgbClr val="444444"/>
                </a:solidFill>
                <a:effectLst/>
                <a:latin typeface="proxima-nova"/>
              </a:rPr>
              <a:t> we </a:t>
            </a:r>
            <a:r>
              <a:rPr lang="en-US" b="0" i="0" dirty="0" err="1">
                <a:solidFill>
                  <a:srgbClr val="444444"/>
                </a:solidFill>
                <a:effectLst/>
                <a:latin typeface="proxima-nova"/>
              </a:rPr>
              <a:t>meer</a:t>
            </a:r>
            <a:r>
              <a:rPr lang="en-US" b="0" i="0" dirty="0">
                <a:solidFill>
                  <a:srgbClr val="444444"/>
                </a:solidFill>
                <a:effectLst/>
                <a:latin typeface="proxima-nova"/>
              </a:rPr>
              <a:t> </a:t>
            </a:r>
            <a:r>
              <a:rPr lang="en-US" b="0" i="0" dirty="0" err="1">
                <a:solidFill>
                  <a:srgbClr val="444444"/>
                </a:solidFill>
                <a:effectLst/>
                <a:latin typeface="proxima-nova"/>
              </a:rPr>
              <a:t>mogelijkheden</a:t>
            </a:r>
            <a:r>
              <a:rPr lang="en-US" b="0" i="0" dirty="0">
                <a:solidFill>
                  <a:srgbClr val="444444"/>
                </a:solidFill>
                <a:effectLst/>
                <a:latin typeface="proxima-nova"/>
              </a:rPr>
              <a:t> om </a:t>
            </a:r>
            <a:r>
              <a:rPr lang="en-US" b="0" i="0" dirty="0" err="1">
                <a:solidFill>
                  <a:srgbClr val="444444"/>
                </a:solidFill>
                <a:effectLst/>
                <a:latin typeface="proxima-nova"/>
              </a:rPr>
              <a:t>tweederangs</a:t>
            </a:r>
            <a:r>
              <a:rPr lang="en-US" b="0" i="0" dirty="0">
                <a:solidFill>
                  <a:srgbClr val="444444"/>
                </a:solidFill>
                <a:effectLst/>
                <a:latin typeface="proxima-nova"/>
              </a:rPr>
              <a:t> informative </a:t>
            </a:r>
            <a:r>
              <a:rPr lang="en-US" b="0" i="0" dirty="0" err="1">
                <a:solidFill>
                  <a:srgbClr val="444444"/>
                </a:solidFill>
                <a:effectLst/>
                <a:latin typeface="proxima-nova"/>
              </a:rPr>
              <a:t>te</a:t>
            </a:r>
            <a:r>
              <a:rPr lang="en-US" b="0" i="0" dirty="0">
                <a:solidFill>
                  <a:srgbClr val="444444"/>
                </a:solidFill>
                <a:effectLst/>
                <a:latin typeface="proxima-nova"/>
              </a:rPr>
              <a:t> </a:t>
            </a:r>
            <a:r>
              <a:rPr lang="en-US" b="0" i="0" dirty="0" err="1">
                <a:solidFill>
                  <a:srgbClr val="444444"/>
                </a:solidFill>
                <a:effectLst/>
                <a:latin typeface="proxima-nova"/>
              </a:rPr>
              <a:t>tonen</a:t>
            </a:r>
            <a:r>
              <a:rPr lang="en-US" dirty="0">
                <a:solidFill>
                  <a:srgbClr val="444444"/>
                </a:solidFill>
                <a:latin typeface="proxima-nova"/>
              </a:rPr>
              <a:t>. </a:t>
            </a:r>
            <a:r>
              <a:rPr lang="en-US" dirty="0" err="1">
                <a:solidFill>
                  <a:srgbClr val="444444"/>
                </a:solidFill>
                <a:latin typeface="proxima-nova"/>
              </a:rPr>
              <a:t>Ook</a:t>
            </a:r>
            <a:r>
              <a:rPr lang="en-US" dirty="0">
                <a:solidFill>
                  <a:srgbClr val="444444"/>
                </a:solidFill>
                <a:latin typeface="proxima-nova"/>
              </a:rPr>
              <a:t> </a:t>
            </a:r>
            <a:r>
              <a:rPr lang="en-US" dirty="0" err="1">
                <a:solidFill>
                  <a:srgbClr val="444444"/>
                </a:solidFill>
                <a:latin typeface="proxima-nova"/>
              </a:rPr>
              <a:t>kunnen</a:t>
            </a:r>
            <a:r>
              <a:rPr lang="en-US" dirty="0">
                <a:solidFill>
                  <a:srgbClr val="444444"/>
                </a:solidFill>
                <a:latin typeface="proxima-nova"/>
              </a:rPr>
              <a:t> we de </a:t>
            </a:r>
            <a:r>
              <a:rPr lang="en-US" dirty="0" err="1">
                <a:solidFill>
                  <a:srgbClr val="444444"/>
                </a:solidFill>
                <a:latin typeface="proxima-nova"/>
              </a:rPr>
              <a:t>navigatie</a:t>
            </a:r>
            <a:r>
              <a:rPr lang="en-US" dirty="0">
                <a:solidFill>
                  <a:srgbClr val="444444"/>
                </a:solidFill>
                <a:latin typeface="proxima-nova"/>
              </a:rPr>
              <a:t> </a:t>
            </a:r>
            <a:r>
              <a:rPr lang="en-US" dirty="0" err="1">
                <a:solidFill>
                  <a:srgbClr val="444444"/>
                </a:solidFill>
                <a:latin typeface="proxima-nova"/>
              </a:rPr>
              <a:t>bovenaan</a:t>
            </a:r>
            <a:r>
              <a:rPr lang="en-US" dirty="0">
                <a:solidFill>
                  <a:srgbClr val="444444"/>
                </a:solidFill>
                <a:latin typeface="proxima-nova"/>
              </a:rPr>
              <a:t> over de </a:t>
            </a:r>
            <a:r>
              <a:rPr lang="en-US" dirty="0" err="1">
                <a:solidFill>
                  <a:srgbClr val="444444"/>
                </a:solidFill>
                <a:latin typeface="proxima-nova"/>
              </a:rPr>
              <a:t>totale</a:t>
            </a:r>
            <a:r>
              <a:rPr lang="en-US" dirty="0">
                <a:solidFill>
                  <a:srgbClr val="444444"/>
                </a:solidFill>
                <a:latin typeface="proxima-nova"/>
              </a:rPr>
              <a:t> </a:t>
            </a:r>
            <a:r>
              <a:rPr lang="en-US" dirty="0" err="1">
                <a:solidFill>
                  <a:srgbClr val="444444"/>
                </a:solidFill>
                <a:latin typeface="proxima-nova"/>
              </a:rPr>
              <a:t>breedte</a:t>
            </a:r>
            <a:r>
              <a:rPr lang="en-US" dirty="0">
                <a:solidFill>
                  <a:srgbClr val="444444"/>
                </a:solidFill>
                <a:latin typeface="proxima-nova"/>
              </a:rPr>
              <a:t> </a:t>
            </a:r>
            <a:r>
              <a:rPr lang="en-US" dirty="0" err="1">
                <a:solidFill>
                  <a:srgbClr val="444444"/>
                </a:solidFill>
                <a:latin typeface="proxima-nova"/>
              </a:rPr>
              <a:t>tonen</a:t>
            </a:r>
            <a:r>
              <a:rPr lang="en-US" dirty="0">
                <a:solidFill>
                  <a:srgbClr val="444444"/>
                </a:solidFill>
                <a:latin typeface="proxima-nova"/>
              </a:rPr>
              <a:t>, </a:t>
            </a:r>
            <a:r>
              <a:rPr lang="en-US" dirty="0" err="1">
                <a:solidFill>
                  <a:srgbClr val="444444"/>
                </a:solidFill>
                <a:latin typeface="proxima-nova"/>
              </a:rPr>
              <a:t>en</a:t>
            </a:r>
            <a:r>
              <a:rPr lang="en-US" dirty="0">
                <a:solidFill>
                  <a:srgbClr val="444444"/>
                </a:solidFill>
                <a:latin typeface="proxima-nova"/>
              </a:rPr>
              <a:t> </a:t>
            </a:r>
            <a:r>
              <a:rPr lang="en-US" dirty="0" err="1">
                <a:solidFill>
                  <a:srgbClr val="444444"/>
                </a:solidFill>
                <a:latin typeface="proxima-nova"/>
              </a:rPr>
              <a:t>inhoud</a:t>
            </a:r>
            <a:r>
              <a:rPr lang="en-US" dirty="0">
                <a:solidFill>
                  <a:srgbClr val="444444"/>
                </a:solidFill>
                <a:latin typeface="proxima-nova"/>
              </a:rPr>
              <a:t> </a:t>
            </a:r>
            <a:r>
              <a:rPr lang="en-US" dirty="0" err="1">
                <a:solidFill>
                  <a:srgbClr val="444444"/>
                </a:solidFill>
                <a:latin typeface="proxima-nova"/>
              </a:rPr>
              <a:t>toevoegen</a:t>
            </a:r>
            <a:r>
              <a:rPr lang="en-US" dirty="0">
                <a:solidFill>
                  <a:srgbClr val="444444"/>
                </a:solidFill>
                <a:latin typeface="proxima-nova"/>
              </a:rPr>
              <a:t> (</a:t>
            </a:r>
            <a:r>
              <a:rPr lang="en-US" dirty="0" err="1">
                <a:solidFill>
                  <a:srgbClr val="444444"/>
                </a:solidFill>
                <a:latin typeface="proxima-nova"/>
              </a:rPr>
              <a:t>getuigenis</a:t>
            </a:r>
            <a:r>
              <a:rPr lang="en-US" dirty="0">
                <a:solidFill>
                  <a:srgbClr val="444444"/>
                </a:solidFill>
                <a:latin typeface="proxima-nova"/>
              </a:rPr>
              <a:t>), om </a:t>
            </a:r>
            <a:r>
              <a:rPr lang="en-US" dirty="0" err="1">
                <a:solidFill>
                  <a:srgbClr val="444444"/>
                </a:solidFill>
                <a:latin typeface="proxima-nova"/>
              </a:rPr>
              <a:t>verkoop</a:t>
            </a:r>
            <a:r>
              <a:rPr lang="en-US" dirty="0">
                <a:solidFill>
                  <a:srgbClr val="444444"/>
                </a:solidFill>
                <a:latin typeface="proxima-nova"/>
              </a:rPr>
              <a:t> </a:t>
            </a:r>
            <a:r>
              <a:rPr lang="en-US" dirty="0" err="1">
                <a:solidFill>
                  <a:srgbClr val="444444"/>
                </a:solidFill>
                <a:latin typeface="proxima-nova"/>
              </a:rPr>
              <a:t>aan</a:t>
            </a:r>
            <a:r>
              <a:rPr lang="en-US" dirty="0">
                <a:solidFill>
                  <a:srgbClr val="444444"/>
                </a:solidFill>
                <a:latin typeface="proxima-nova"/>
              </a:rPr>
              <a:t> </a:t>
            </a:r>
            <a:r>
              <a:rPr lang="en-US" dirty="0" err="1">
                <a:solidFill>
                  <a:srgbClr val="444444"/>
                </a:solidFill>
                <a:latin typeface="proxima-nova"/>
              </a:rPr>
              <a:t>te</a:t>
            </a:r>
            <a:r>
              <a:rPr lang="en-US" dirty="0">
                <a:solidFill>
                  <a:srgbClr val="444444"/>
                </a:solidFill>
                <a:latin typeface="proxima-nova"/>
              </a:rPr>
              <a:t> </a:t>
            </a:r>
            <a:r>
              <a:rPr lang="en-US" dirty="0" err="1">
                <a:solidFill>
                  <a:srgbClr val="444444"/>
                </a:solidFill>
                <a:latin typeface="proxima-nova"/>
              </a:rPr>
              <a:t>moedigen</a:t>
            </a:r>
            <a:r>
              <a:rPr lang="en-US" dirty="0">
                <a:solidFill>
                  <a:srgbClr val="444444"/>
                </a:solidFill>
                <a:latin typeface="proxima-nova"/>
              </a:rPr>
              <a:t>.  Je </a:t>
            </a:r>
            <a:r>
              <a:rPr lang="en-US" dirty="0" err="1">
                <a:solidFill>
                  <a:srgbClr val="444444"/>
                </a:solidFill>
                <a:latin typeface="proxima-nova"/>
              </a:rPr>
              <a:t>moet</a:t>
            </a:r>
            <a:r>
              <a:rPr lang="en-US" dirty="0">
                <a:solidFill>
                  <a:srgbClr val="444444"/>
                </a:solidFill>
                <a:latin typeface="proxima-nova"/>
              </a:rPr>
              <a:t> </a:t>
            </a:r>
            <a:r>
              <a:rPr lang="en-US" dirty="0" err="1">
                <a:solidFill>
                  <a:srgbClr val="444444"/>
                </a:solidFill>
                <a:latin typeface="proxima-nova"/>
              </a:rPr>
              <a:t>er</a:t>
            </a:r>
            <a:r>
              <a:rPr lang="en-US" dirty="0">
                <a:solidFill>
                  <a:srgbClr val="444444"/>
                </a:solidFill>
                <a:latin typeface="proxima-nova"/>
              </a:rPr>
              <a:t> </a:t>
            </a:r>
            <a:r>
              <a:rPr lang="en-US" dirty="0" err="1">
                <a:solidFill>
                  <a:srgbClr val="444444"/>
                </a:solidFill>
                <a:latin typeface="proxima-nova"/>
              </a:rPr>
              <a:t>voor</a:t>
            </a:r>
            <a:r>
              <a:rPr lang="en-US" dirty="0">
                <a:solidFill>
                  <a:srgbClr val="444444"/>
                </a:solidFill>
                <a:latin typeface="proxima-nova"/>
              </a:rPr>
              <a:t> </a:t>
            </a:r>
            <a:r>
              <a:rPr lang="en-US" dirty="0" err="1">
                <a:solidFill>
                  <a:srgbClr val="444444"/>
                </a:solidFill>
                <a:latin typeface="proxima-nova"/>
              </a:rPr>
              <a:t>zorgen</a:t>
            </a:r>
            <a:r>
              <a:rPr lang="en-US" dirty="0">
                <a:solidFill>
                  <a:srgbClr val="444444"/>
                </a:solidFill>
                <a:latin typeface="proxima-nova"/>
              </a:rPr>
              <a:t> </a:t>
            </a:r>
            <a:r>
              <a:rPr lang="en-US" dirty="0" err="1">
                <a:solidFill>
                  <a:srgbClr val="444444"/>
                </a:solidFill>
                <a:latin typeface="proxima-nova"/>
              </a:rPr>
              <a:t>dat</a:t>
            </a:r>
            <a:r>
              <a:rPr lang="en-US" dirty="0">
                <a:solidFill>
                  <a:srgbClr val="444444"/>
                </a:solidFill>
                <a:latin typeface="proxima-nova"/>
              </a:rPr>
              <a:t> je nog </a:t>
            </a:r>
            <a:r>
              <a:rPr lang="en-US" dirty="0" err="1">
                <a:solidFill>
                  <a:srgbClr val="444444"/>
                </a:solidFill>
                <a:latin typeface="proxima-nova"/>
              </a:rPr>
              <a:t>geen</a:t>
            </a:r>
            <a:r>
              <a:rPr lang="en-US" dirty="0">
                <a:solidFill>
                  <a:srgbClr val="444444"/>
                </a:solidFill>
                <a:latin typeface="proxima-nova"/>
              </a:rPr>
              <a:t> overload </a:t>
            </a:r>
            <a:r>
              <a:rPr lang="en-US" dirty="0" err="1">
                <a:solidFill>
                  <a:srgbClr val="444444"/>
                </a:solidFill>
                <a:latin typeface="proxima-nova"/>
              </a:rPr>
              <a:t>aan</a:t>
            </a:r>
            <a:r>
              <a:rPr lang="en-US" dirty="0">
                <a:solidFill>
                  <a:srgbClr val="444444"/>
                </a:solidFill>
                <a:latin typeface="proxima-nova"/>
              </a:rPr>
              <a:t> info </a:t>
            </a:r>
            <a:r>
              <a:rPr lang="en-US" dirty="0" err="1">
                <a:solidFill>
                  <a:srgbClr val="444444"/>
                </a:solidFill>
                <a:latin typeface="proxima-nova"/>
              </a:rPr>
              <a:t>weergeeft</a:t>
            </a:r>
            <a:r>
              <a:rPr lang="en-US" dirty="0">
                <a:solidFill>
                  <a:srgbClr val="444444"/>
                </a:solidFill>
                <a:latin typeface="proxima-nova"/>
              </a:rPr>
              <a:t>, want de </a:t>
            </a:r>
            <a:r>
              <a:rPr lang="en-US" dirty="0" err="1">
                <a:solidFill>
                  <a:srgbClr val="444444"/>
                </a:solidFill>
                <a:latin typeface="proxima-nova"/>
              </a:rPr>
              <a:t>verleiding</a:t>
            </a:r>
            <a:r>
              <a:rPr lang="en-US" dirty="0">
                <a:solidFill>
                  <a:srgbClr val="444444"/>
                </a:solidFill>
                <a:latin typeface="proxima-nova"/>
              </a:rPr>
              <a:t> is </a:t>
            </a:r>
            <a:r>
              <a:rPr lang="en-US" dirty="0" err="1">
                <a:solidFill>
                  <a:srgbClr val="444444"/>
                </a:solidFill>
                <a:latin typeface="proxima-nova"/>
              </a:rPr>
              <a:t>groot</a:t>
            </a:r>
            <a:r>
              <a:rPr lang="en-US" dirty="0">
                <a:solidFill>
                  <a:srgbClr val="444444"/>
                </a:solidFill>
                <a:latin typeface="proxima-nova"/>
              </a:rPr>
              <a:t> om </a:t>
            </a:r>
            <a:r>
              <a:rPr lang="en-US" dirty="0" err="1">
                <a:solidFill>
                  <a:srgbClr val="444444"/>
                </a:solidFill>
                <a:latin typeface="proxima-nova"/>
              </a:rPr>
              <a:t>ook</a:t>
            </a:r>
            <a:r>
              <a:rPr lang="en-US" dirty="0">
                <a:solidFill>
                  <a:srgbClr val="444444"/>
                </a:solidFill>
                <a:latin typeface="proxima-nova"/>
              </a:rPr>
              <a:t> al </a:t>
            </a:r>
            <a:r>
              <a:rPr lang="en-US" dirty="0" err="1">
                <a:solidFill>
                  <a:srgbClr val="444444"/>
                </a:solidFill>
                <a:latin typeface="proxima-nova"/>
              </a:rPr>
              <a:t>derderangs</a:t>
            </a:r>
            <a:r>
              <a:rPr lang="en-US" dirty="0">
                <a:solidFill>
                  <a:srgbClr val="444444"/>
                </a:solidFill>
                <a:latin typeface="proxima-nova"/>
              </a:rPr>
              <a:t> info </a:t>
            </a:r>
            <a:r>
              <a:rPr lang="en-US" dirty="0" err="1">
                <a:solidFill>
                  <a:srgbClr val="444444"/>
                </a:solidFill>
                <a:latin typeface="proxima-nova"/>
              </a:rPr>
              <a:t>te</a:t>
            </a:r>
            <a:r>
              <a:rPr lang="en-US" dirty="0">
                <a:solidFill>
                  <a:srgbClr val="444444"/>
                </a:solidFill>
                <a:latin typeface="proxima-nova"/>
              </a:rPr>
              <a:t> </a:t>
            </a:r>
            <a:r>
              <a:rPr lang="en-US" dirty="0" err="1">
                <a:solidFill>
                  <a:srgbClr val="444444"/>
                </a:solidFill>
                <a:latin typeface="proxima-nova"/>
              </a:rPr>
              <a:t>tonen</a:t>
            </a:r>
            <a:r>
              <a:rPr lang="en-US" dirty="0">
                <a:solidFill>
                  <a:srgbClr val="444444"/>
                </a:solidFill>
                <a:latin typeface="proxima-nova"/>
              </a:rPr>
              <a:t> (</a:t>
            </a:r>
            <a:r>
              <a:rPr lang="en-US" dirty="0" err="1">
                <a:solidFill>
                  <a:srgbClr val="444444"/>
                </a:solidFill>
                <a:latin typeface="proxima-nova"/>
              </a:rPr>
              <a:t>hou</a:t>
            </a:r>
            <a:r>
              <a:rPr lang="en-US" dirty="0">
                <a:solidFill>
                  <a:srgbClr val="444444"/>
                </a:solidFill>
                <a:latin typeface="proxima-nova"/>
              </a:rPr>
              <a:t> </a:t>
            </a:r>
            <a:r>
              <a:rPr lang="en-US" dirty="0" err="1">
                <a:solidFill>
                  <a:srgbClr val="444444"/>
                </a:solidFill>
                <a:latin typeface="proxima-nova"/>
              </a:rPr>
              <a:t>dit</a:t>
            </a:r>
            <a:r>
              <a:rPr lang="en-US" dirty="0">
                <a:solidFill>
                  <a:srgbClr val="444444"/>
                </a:solidFill>
                <a:latin typeface="proxima-nova"/>
              </a:rPr>
              <a:t> </a:t>
            </a:r>
            <a:r>
              <a:rPr lang="en-US" dirty="0" err="1">
                <a:solidFill>
                  <a:srgbClr val="444444"/>
                </a:solidFill>
                <a:latin typeface="proxima-nova"/>
              </a:rPr>
              <a:t>voor</a:t>
            </a:r>
            <a:r>
              <a:rPr lang="en-US" dirty="0">
                <a:solidFill>
                  <a:srgbClr val="444444"/>
                </a:solidFill>
                <a:latin typeface="proxima-nova"/>
              </a:rPr>
              <a:t> de desktop view)</a:t>
            </a:r>
            <a:endParaRPr lang="en-US" b="0" i="0" dirty="0">
              <a:solidFill>
                <a:srgbClr val="444444"/>
              </a:solidFill>
              <a:effectLst/>
              <a:latin typeface="proxima-nova"/>
            </a:endParaRPr>
          </a:p>
        </p:txBody>
      </p:sp>
    </p:spTree>
    <p:extLst>
      <p:ext uri="{BB962C8B-B14F-4D97-AF65-F5344CB8AC3E}">
        <p14:creationId xmlns:p14="http://schemas.microsoft.com/office/powerpoint/2010/main" val="2982378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34174" y="311085"/>
            <a:ext cx="4421505" cy="1426275"/>
          </a:xfrm>
        </p:spPr>
        <p:txBody>
          <a:bodyPr/>
          <a:lstStyle/>
          <a:p>
            <a:r>
              <a:rPr lang="nl-NL" dirty="0"/>
              <a:t>Desktop view</a:t>
            </a:r>
          </a:p>
        </p:txBody>
      </p:sp>
      <p:sp>
        <p:nvSpPr>
          <p:cNvPr id="3" name="Tijdelijke aanduiding voor inhoud 2"/>
          <p:cNvSpPr>
            <a:spLocks noGrp="1"/>
          </p:cNvSpPr>
          <p:nvPr>
            <p:ph idx="1"/>
          </p:nvPr>
        </p:nvSpPr>
        <p:spPr/>
        <p:txBody>
          <a:bodyPr/>
          <a:lstStyle/>
          <a:p>
            <a:endParaRPr lang="nl-NL" dirty="0"/>
          </a:p>
        </p:txBody>
      </p:sp>
      <p:pic>
        <p:nvPicPr>
          <p:cNvPr id="4" name="Afbeelding 3"/>
          <p:cNvPicPr>
            <a:picLocks noChangeAspect="1"/>
          </p:cNvPicPr>
          <p:nvPr/>
        </p:nvPicPr>
        <p:blipFill>
          <a:blip r:embed="rId2"/>
          <a:stretch>
            <a:fillRect/>
          </a:stretch>
        </p:blipFill>
        <p:spPr>
          <a:xfrm>
            <a:off x="0" y="571500"/>
            <a:ext cx="6734175" cy="6286500"/>
          </a:xfrm>
          <a:prstGeom prst="rect">
            <a:avLst/>
          </a:prstGeom>
        </p:spPr>
      </p:pic>
      <p:sp>
        <p:nvSpPr>
          <p:cNvPr id="5" name="Rechthoek 4"/>
          <p:cNvSpPr/>
          <p:nvPr/>
        </p:nvSpPr>
        <p:spPr>
          <a:xfrm>
            <a:off x="6837576" y="2656250"/>
            <a:ext cx="6096000" cy="1477328"/>
          </a:xfrm>
          <a:prstGeom prst="rect">
            <a:avLst/>
          </a:prstGeom>
        </p:spPr>
        <p:txBody>
          <a:bodyPr>
            <a:spAutoFit/>
          </a:bodyPr>
          <a:lstStyle/>
          <a:p>
            <a:pPr>
              <a:buFont typeface="Arial" panose="020B0604020202020204" pitchFamily="34" charset="0"/>
              <a:buChar char="•"/>
            </a:pPr>
            <a:r>
              <a:rPr lang="en-US" dirty="0">
                <a:solidFill>
                  <a:srgbClr val="444444"/>
                </a:solidFill>
                <a:latin typeface="proxima-nova"/>
              </a:rPr>
              <a:t> Gift certificates</a:t>
            </a:r>
          </a:p>
          <a:p>
            <a:pPr>
              <a:buFont typeface="Arial" panose="020B0604020202020204" pitchFamily="34" charset="0"/>
              <a:buChar char="•"/>
            </a:pPr>
            <a:endParaRPr lang="en-US" dirty="0">
              <a:solidFill>
                <a:srgbClr val="444444"/>
              </a:solidFill>
              <a:latin typeface="proxima-nova"/>
            </a:endParaRPr>
          </a:p>
          <a:p>
            <a:pPr>
              <a:buFont typeface="Arial" panose="020B0604020202020204" pitchFamily="34" charset="0"/>
              <a:buChar char="•"/>
            </a:pPr>
            <a:r>
              <a:rPr lang="en-US" dirty="0">
                <a:solidFill>
                  <a:srgbClr val="444444"/>
                </a:solidFill>
                <a:latin typeface="proxima-nova"/>
              </a:rPr>
              <a:t> Customer testimonials</a:t>
            </a:r>
          </a:p>
          <a:p>
            <a:pPr>
              <a:buFont typeface="Arial" panose="020B0604020202020204" pitchFamily="34" charset="0"/>
              <a:buChar char="•"/>
            </a:pPr>
            <a:endParaRPr lang="en-US" dirty="0">
              <a:solidFill>
                <a:srgbClr val="444444"/>
              </a:solidFill>
              <a:latin typeface="proxima-nova"/>
            </a:endParaRPr>
          </a:p>
          <a:p>
            <a:pPr>
              <a:buFont typeface="Arial" panose="020B0604020202020204" pitchFamily="34" charset="0"/>
              <a:buChar char="•"/>
            </a:pPr>
            <a:r>
              <a:rPr lang="en-US" dirty="0">
                <a:solidFill>
                  <a:srgbClr val="444444"/>
                </a:solidFill>
                <a:latin typeface="proxima-nova"/>
              </a:rPr>
              <a:t> Blog post exploring the newest Lightning Bolt bike</a:t>
            </a:r>
            <a:endParaRPr lang="en-US" b="0" i="0" dirty="0">
              <a:solidFill>
                <a:srgbClr val="444444"/>
              </a:solidFill>
              <a:effectLst/>
              <a:latin typeface="proxima-nova"/>
            </a:endParaRPr>
          </a:p>
        </p:txBody>
      </p:sp>
    </p:spTree>
    <p:extLst>
      <p:ext uri="{BB962C8B-B14F-4D97-AF65-F5344CB8AC3E}">
        <p14:creationId xmlns:p14="http://schemas.microsoft.com/office/powerpoint/2010/main" val="40471230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Read!</a:t>
            </a:r>
          </a:p>
        </p:txBody>
      </p:sp>
      <p:sp>
        <p:nvSpPr>
          <p:cNvPr id="3" name="Tijdelijke aanduiding voor inhoud 2"/>
          <p:cNvSpPr>
            <a:spLocks noGrp="1"/>
          </p:cNvSpPr>
          <p:nvPr>
            <p:ph idx="1"/>
          </p:nvPr>
        </p:nvSpPr>
        <p:spPr/>
        <p:txBody>
          <a:bodyPr/>
          <a:lstStyle/>
          <a:p>
            <a:r>
              <a:rPr lang="nl-BE" dirty="0"/>
              <a:t>http://alistapart.com/article/responsive-web-design</a:t>
            </a:r>
          </a:p>
        </p:txBody>
      </p:sp>
    </p:spTree>
    <p:extLst>
      <p:ext uri="{BB962C8B-B14F-4D97-AF65-F5344CB8AC3E}">
        <p14:creationId xmlns:p14="http://schemas.microsoft.com/office/powerpoint/2010/main" val="35127489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Flexbox</a:t>
            </a:r>
            <a:endParaRPr lang="nl-NL" dirty="0"/>
          </a:p>
        </p:txBody>
      </p:sp>
      <p:sp>
        <p:nvSpPr>
          <p:cNvPr id="4" name="Rechthoek 3"/>
          <p:cNvSpPr/>
          <p:nvPr/>
        </p:nvSpPr>
        <p:spPr>
          <a:xfrm>
            <a:off x="154600" y="2121031"/>
            <a:ext cx="11943760" cy="646331"/>
          </a:xfrm>
          <a:prstGeom prst="rect">
            <a:avLst/>
          </a:prstGeom>
        </p:spPr>
        <p:txBody>
          <a:bodyPr wrap="square">
            <a:spAutoFit/>
          </a:bodyPr>
          <a:lstStyle/>
          <a:p>
            <a:pPr algn="ctr"/>
            <a:r>
              <a:rPr lang="en-US" sz="3600" dirty="0" err="1">
                <a:solidFill>
                  <a:srgbClr val="000000"/>
                </a:solidFill>
                <a:latin typeface="Open Sans"/>
              </a:rPr>
              <a:t>Positioneer</a:t>
            </a:r>
            <a:r>
              <a:rPr lang="en-US" sz="3600" dirty="0">
                <a:solidFill>
                  <a:srgbClr val="000000"/>
                </a:solidFill>
                <a:latin typeface="Open Sans"/>
              </a:rPr>
              <a:t> </a:t>
            </a:r>
            <a:r>
              <a:rPr lang="en-US" sz="3600" dirty="0" err="1">
                <a:solidFill>
                  <a:srgbClr val="000000"/>
                </a:solidFill>
                <a:latin typeface="Open Sans"/>
              </a:rPr>
              <a:t>elementen</a:t>
            </a:r>
            <a:r>
              <a:rPr lang="en-US" sz="3600" dirty="0">
                <a:solidFill>
                  <a:srgbClr val="000000"/>
                </a:solidFill>
                <a:latin typeface="Open Sans"/>
              </a:rPr>
              <a:t> in </a:t>
            </a:r>
            <a:r>
              <a:rPr lang="en-US" sz="3600" dirty="0" err="1">
                <a:solidFill>
                  <a:srgbClr val="000000"/>
                </a:solidFill>
                <a:latin typeface="Open Sans"/>
              </a:rPr>
              <a:t>horizontale</a:t>
            </a:r>
            <a:r>
              <a:rPr lang="en-US" sz="3600" dirty="0">
                <a:solidFill>
                  <a:srgbClr val="000000"/>
                </a:solidFill>
                <a:latin typeface="Open Sans"/>
              </a:rPr>
              <a:t> of </a:t>
            </a:r>
            <a:r>
              <a:rPr lang="en-US" sz="3600" dirty="0" err="1">
                <a:solidFill>
                  <a:srgbClr val="000000"/>
                </a:solidFill>
                <a:latin typeface="Open Sans"/>
              </a:rPr>
              <a:t>vertikale</a:t>
            </a:r>
            <a:r>
              <a:rPr lang="en-US" sz="3600" dirty="0">
                <a:solidFill>
                  <a:srgbClr val="000000"/>
                </a:solidFill>
                <a:latin typeface="Open Sans"/>
              </a:rPr>
              <a:t> stacks</a:t>
            </a:r>
            <a:endParaRPr lang="nl-NL" sz="3600" dirty="0"/>
          </a:p>
        </p:txBody>
      </p:sp>
      <p:pic>
        <p:nvPicPr>
          <p:cNvPr id="5" name="Afbeelding 4"/>
          <p:cNvPicPr>
            <a:picLocks noChangeAspect="1"/>
          </p:cNvPicPr>
          <p:nvPr/>
        </p:nvPicPr>
        <p:blipFill>
          <a:blip r:embed="rId3"/>
          <a:stretch>
            <a:fillRect/>
          </a:stretch>
        </p:blipFill>
        <p:spPr>
          <a:xfrm>
            <a:off x="1891399" y="3067541"/>
            <a:ext cx="8277225" cy="628650"/>
          </a:xfrm>
          <a:prstGeom prst="rect">
            <a:avLst/>
          </a:prstGeom>
        </p:spPr>
      </p:pic>
      <p:pic>
        <p:nvPicPr>
          <p:cNvPr id="6" name="Afbeelding 5"/>
          <p:cNvPicPr>
            <a:picLocks noChangeAspect="1"/>
          </p:cNvPicPr>
          <p:nvPr/>
        </p:nvPicPr>
        <p:blipFill>
          <a:blip r:embed="rId4"/>
          <a:stretch>
            <a:fillRect/>
          </a:stretch>
        </p:blipFill>
        <p:spPr>
          <a:xfrm>
            <a:off x="3763061" y="4506012"/>
            <a:ext cx="4533900" cy="1454576"/>
          </a:xfrm>
          <a:prstGeom prst="rect">
            <a:avLst/>
          </a:prstGeom>
        </p:spPr>
      </p:pic>
      <p:sp>
        <p:nvSpPr>
          <p:cNvPr id="7" name="Pijl-omlaag 6"/>
          <p:cNvSpPr/>
          <p:nvPr/>
        </p:nvSpPr>
        <p:spPr>
          <a:xfrm>
            <a:off x="5759777" y="3789575"/>
            <a:ext cx="622169" cy="716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1246203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Flexbox</a:t>
            </a:r>
            <a:r>
              <a:rPr lang="nl-NL" dirty="0"/>
              <a:t> </a:t>
            </a:r>
          </a:p>
        </p:txBody>
      </p:sp>
      <p:sp>
        <p:nvSpPr>
          <p:cNvPr id="3" name="Tijdelijke aanduiding voor inhoud 2"/>
          <p:cNvSpPr>
            <a:spLocks noGrp="1"/>
          </p:cNvSpPr>
          <p:nvPr>
            <p:ph idx="1"/>
          </p:nvPr>
        </p:nvSpPr>
        <p:spPr/>
        <p:txBody>
          <a:bodyPr>
            <a:normAutofit lnSpcReduction="10000"/>
          </a:bodyPr>
          <a:lstStyle/>
          <a:p>
            <a:r>
              <a:rPr lang="nl-NL" dirty="0"/>
              <a:t>Container VS </a:t>
            </a:r>
            <a:r>
              <a:rPr lang="nl-NL" dirty="0" err="1"/>
              <a:t>flex</a:t>
            </a:r>
            <a:r>
              <a:rPr lang="nl-NL" dirty="0"/>
              <a:t> items</a:t>
            </a:r>
          </a:p>
          <a:p>
            <a:endParaRPr lang="nl-NL" dirty="0"/>
          </a:p>
          <a:p>
            <a:r>
              <a:rPr lang="nl-NL" dirty="0"/>
              <a:t>Meer efficiënte manier om te </a:t>
            </a:r>
            <a:r>
              <a:rPr lang="nl-NL" dirty="0" err="1"/>
              <a:t>layouten</a:t>
            </a:r>
            <a:r>
              <a:rPr lang="nl-NL" dirty="0"/>
              <a:t>, aligneren en spatie te voorzien van items in een container</a:t>
            </a:r>
          </a:p>
          <a:p>
            <a:endParaRPr lang="nl-NL" dirty="0"/>
          </a:p>
          <a:p>
            <a:r>
              <a:rPr lang="nl-NL" dirty="0"/>
              <a:t>Hoofdreden = de container de mogelijkheid te geven om de items van de container te wijzigen om de beschikbare spatie op te vullen</a:t>
            </a:r>
          </a:p>
          <a:p>
            <a:r>
              <a:rPr lang="nl-NL" dirty="0"/>
              <a:t>Normale web flow = block, </a:t>
            </a:r>
            <a:r>
              <a:rPr lang="nl-NL" dirty="0" err="1"/>
              <a:t>inline</a:t>
            </a:r>
            <a:r>
              <a:rPr lang="nl-NL" dirty="0"/>
              <a:t>: dit valt weg bij </a:t>
            </a:r>
            <a:r>
              <a:rPr lang="nl-NL" dirty="0" err="1"/>
              <a:t>flexbox</a:t>
            </a:r>
            <a:r>
              <a:rPr lang="nl-NL" dirty="0"/>
              <a:t>, en de flow is gebaseerd op de </a:t>
            </a:r>
            <a:r>
              <a:rPr lang="nl-NL" dirty="0" err="1"/>
              <a:t>flex</a:t>
            </a:r>
            <a:r>
              <a:rPr lang="nl-NL" dirty="0"/>
              <a:t> flow</a:t>
            </a:r>
          </a:p>
          <a:p>
            <a:endParaRPr lang="nl-NL" dirty="0"/>
          </a:p>
          <a:p>
            <a:r>
              <a:rPr lang="nl-NL" dirty="0"/>
              <a:t>https://css-tricks.com/snippets/css/a-guide-to-flexbox/</a:t>
            </a:r>
          </a:p>
        </p:txBody>
      </p:sp>
    </p:spTree>
    <p:extLst>
      <p:ext uri="{BB962C8B-B14F-4D97-AF65-F5344CB8AC3E}">
        <p14:creationId xmlns:p14="http://schemas.microsoft.com/office/powerpoint/2010/main" val="24512741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Oefening</a:t>
            </a:r>
          </a:p>
        </p:txBody>
      </p:sp>
      <p:sp>
        <p:nvSpPr>
          <p:cNvPr id="3" name="Tijdelijke aanduiding voor inhoud 2"/>
          <p:cNvSpPr>
            <a:spLocks noGrp="1"/>
          </p:cNvSpPr>
          <p:nvPr>
            <p:ph idx="1"/>
          </p:nvPr>
        </p:nvSpPr>
        <p:spPr/>
        <p:txBody>
          <a:bodyPr/>
          <a:lstStyle/>
          <a:p>
            <a:endParaRPr lang="nl-NL"/>
          </a:p>
        </p:txBody>
      </p:sp>
      <p:pic>
        <p:nvPicPr>
          <p:cNvPr id="4" name="Afbeelding 3"/>
          <p:cNvPicPr>
            <a:picLocks noChangeAspect="1"/>
          </p:cNvPicPr>
          <p:nvPr/>
        </p:nvPicPr>
        <p:blipFill>
          <a:blip r:embed="rId3"/>
          <a:stretch>
            <a:fillRect/>
          </a:stretch>
        </p:blipFill>
        <p:spPr>
          <a:xfrm>
            <a:off x="0" y="1845734"/>
            <a:ext cx="11839575" cy="1009650"/>
          </a:xfrm>
          <a:prstGeom prst="rect">
            <a:avLst/>
          </a:prstGeom>
        </p:spPr>
      </p:pic>
      <p:pic>
        <p:nvPicPr>
          <p:cNvPr id="5" name="Afbeelding 4"/>
          <p:cNvPicPr>
            <a:picLocks noChangeAspect="1"/>
          </p:cNvPicPr>
          <p:nvPr/>
        </p:nvPicPr>
        <p:blipFill>
          <a:blip r:embed="rId4"/>
          <a:stretch>
            <a:fillRect/>
          </a:stretch>
        </p:blipFill>
        <p:spPr>
          <a:xfrm>
            <a:off x="1097280" y="2806065"/>
            <a:ext cx="9496425" cy="876300"/>
          </a:xfrm>
          <a:prstGeom prst="rect">
            <a:avLst/>
          </a:prstGeom>
        </p:spPr>
      </p:pic>
      <p:pic>
        <p:nvPicPr>
          <p:cNvPr id="6" name="Afbeelding 5"/>
          <p:cNvPicPr>
            <a:picLocks noChangeAspect="1"/>
          </p:cNvPicPr>
          <p:nvPr/>
        </p:nvPicPr>
        <p:blipFill>
          <a:blip r:embed="rId5"/>
          <a:stretch>
            <a:fillRect/>
          </a:stretch>
        </p:blipFill>
        <p:spPr>
          <a:xfrm>
            <a:off x="2783205" y="3761211"/>
            <a:ext cx="6686550" cy="2409825"/>
          </a:xfrm>
          <a:prstGeom prst="rect">
            <a:avLst/>
          </a:prstGeom>
        </p:spPr>
      </p:pic>
    </p:spTree>
    <p:extLst>
      <p:ext uri="{BB962C8B-B14F-4D97-AF65-F5344CB8AC3E}">
        <p14:creationId xmlns:p14="http://schemas.microsoft.com/office/powerpoint/2010/main" val="36066072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sp>
        <p:nvSpPr>
          <p:cNvPr id="3" name="Tijdelijke aanduiding voor inhoud 2"/>
          <p:cNvSpPr>
            <a:spLocks noGrp="1"/>
          </p:cNvSpPr>
          <p:nvPr>
            <p:ph idx="1"/>
          </p:nvPr>
        </p:nvSpPr>
        <p:spPr/>
        <p:txBody>
          <a:bodyPr/>
          <a:lstStyle/>
          <a:p>
            <a:endParaRPr lang="nl-NL"/>
          </a:p>
        </p:txBody>
      </p:sp>
    </p:spTree>
    <p:extLst>
      <p:ext uri="{BB962C8B-B14F-4D97-AF65-F5344CB8AC3E}">
        <p14:creationId xmlns:p14="http://schemas.microsoft.com/office/powerpoint/2010/main" val="1057285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Fixed</a:t>
            </a:r>
            <a:r>
              <a:rPr lang="nl-BE" dirty="0"/>
              <a:t> positionering</a:t>
            </a:r>
          </a:p>
        </p:txBody>
      </p:sp>
      <p:sp>
        <p:nvSpPr>
          <p:cNvPr id="3" name="Tijdelijke aanduiding voor inhoud 2"/>
          <p:cNvSpPr>
            <a:spLocks noGrp="1"/>
          </p:cNvSpPr>
          <p:nvPr>
            <p:ph idx="1"/>
          </p:nvPr>
        </p:nvSpPr>
        <p:spPr>
          <a:xfrm>
            <a:off x="1097280" y="1845734"/>
            <a:ext cx="5111015" cy="4023360"/>
          </a:xfrm>
        </p:spPr>
        <p:txBody>
          <a:bodyPr/>
          <a:lstStyle/>
          <a:p>
            <a:r>
              <a:rPr lang="nl-BE" dirty="0"/>
              <a:t>Een element wordt bevestigd op een specifieke plaats in een venster (ten opzichte van de body), waar het blijft staan, zelfs al wordt er bijvoorbeeld gescrold.</a:t>
            </a:r>
          </a:p>
        </p:txBody>
      </p:sp>
      <p:pic>
        <p:nvPicPr>
          <p:cNvPr id="4" name="Afbeelding 3"/>
          <p:cNvPicPr>
            <a:picLocks noChangeAspect="1"/>
          </p:cNvPicPr>
          <p:nvPr/>
        </p:nvPicPr>
        <p:blipFill>
          <a:blip r:embed="rId2"/>
          <a:stretch>
            <a:fillRect/>
          </a:stretch>
        </p:blipFill>
        <p:spPr>
          <a:xfrm>
            <a:off x="6678026" y="1930115"/>
            <a:ext cx="4186891" cy="3854598"/>
          </a:xfrm>
          <a:prstGeom prst="rect">
            <a:avLst/>
          </a:prstGeom>
        </p:spPr>
      </p:pic>
    </p:spTree>
    <p:extLst>
      <p:ext uri="{BB962C8B-B14F-4D97-AF65-F5344CB8AC3E}">
        <p14:creationId xmlns:p14="http://schemas.microsoft.com/office/powerpoint/2010/main" val="597454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Z-Index</a:t>
            </a:r>
          </a:p>
        </p:txBody>
      </p:sp>
      <p:sp>
        <p:nvSpPr>
          <p:cNvPr id="3" name="Tijdelijke aanduiding voor inhoud 2"/>
          <p:cNvSpPr>
            <a:spLocks noGrp="1"/>
          </p:cNvSpPr>
          <p:nvPr>
            <p:ph idx="1"/>
          </p:nvPr>
        </p:nvSpPr>
        <p:spPr>
          <a:xfrm>
            <a:off x="1097280" y="1845734"/>
            <a:ext cx="4076299" cy="4023360"/>
          </a:xfrm>
        </p:spPr>
        <p:txBody>
          <a:bodyPr/>
          <a:lstStyle/>
          <a:p>
            <a:r>
              <a:rPr lang="nl-BE" dirty="0"/>
              <a:t>Manueel aanpassen van een overlapping</a:t>
            </a:r>
          </a:p>
          <a:p>
            <a:r>
              <a:rPr lang="nl-BE" dirty="0"/>
              <a:t>Geen </a:t>
            </a:r>
            <a:r>
              <a:rPr lang="nl-BE" dirty="0" err="1"/>
              <a:t>z</a:t>
            </a:r>
            <a:r>
              <a:rPr lang="nl-BE" dirty="0"/>
              <a:t>-index of gelijke index = de overlapping wordt bepaald door plaatsing binnen de DOM</a:t>
            </a:r>
          </a:p>
          <a:p>
            <a:endParaRPr lang="nl-BE" dirty="0"/>
          </a:p>
          <a:p>
            <a:r>
              <a:rPr lang="nl-BE" dirty="0"/>
              <a:t>Hogere waardes worden getoond boven lagere waardes</a:t>
            </a:r>
          </a:p>
          <a:p>
            <a:endParaRPr lang="nl-BE" dirty="0"/>
          </a:p>
          <a:p>
            <a:r>
              <a:rPr lang="nl-BE" dirty="0"/>
              <a:t>Elementen moeten gepositioneerd zijn vooraleer de </a:t>
            </a:r>
            <a:r>
              <a:rPr lang="nl-BE" dirty="0" err="1"/>
              <a:t>z</a:t>
            </a:r>
            <a:r>
              <a:rPr lang="nl-BE" dirty="0"/>
              <a:t>-index werkt!</a:t>
            </a:r>
          </a:p>
        </p:txBody>
      </p:sp>
      <p:pic>
        <p:nvPicPr>
          <p:cNvPr id="4" name="Afbeelding 3"/>
          <p:cNvPicPr>
            <a:picLocks noChangeAspect="1"/>
          </p:cNvPicPr>
          <p:nvPr/>
        </p:nvPicPr>
        <p:blipFill>
          <a:blip r:embed="rId2"/>
          <a:stretch>
            <a:fillRect/>
          </a:stretch>
        </p:blipFill>
        <p:spPr>
          <a:xfrm>
            <a:off x="7998643" y="1845734"/>
            <a:ext cx="3157037" cy="4268393"/>
          </a:xfrm>
          <a:prstGeom prst="rect">
            <a:avLst/>
          </a:prstGeom>
        </p:spPr>
      </p:pic>
      <p:pic>
        <p:nvPicPr>
          <p:cNvPr id="5" name="Afbeelding 4"/>
          <p:cNvPicPr>
            <a:picLocks noChangeAspect="1"/>
          </p:cNvPicPr>
          <p:nvPr/>
        </p:nvPicPr>
        <p:blipFill>
          <a:blip r:embed="rId3"/>
          <a:stretch>
            <a:fillRect/>
          </a:stretch>
        </p:blipFill>
        <p:spPr>
          <a:xfrm>
            <a:off x="9226694" y="148485"/>
            <a:ext cx="2771775" cy="1095375"/>
          </a:xfrm>
          <a:prstGeom prst="rect">
            <a:avLst/>
          </a:prstGeom>
        </p:spPr>
      </p:pic>
    </p:spTree>
    <p:extLst>
      <p:ext uri="{BB962C8B-B14F-4D97-AF65-F5344CB8AC3E}">
        <p14:creationId xmlns:p14="http://schemas.microsoft.com/office/powerpoint/2010/main" val="2083466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Over </a:t>
            </a:r>
            <a:r>
              <a:rPr lang="nl-BE" dirty="0" err="1"/>
              <a:t>selectors</a:t>
            </a:r>
            <a:endParaRPr lang="nl-BE" dirty="0"/>
          </a:p>
        </p:txBody>
      </p:sp>
      <p:sp>
        <p:nvSpPr>
          <p:cNvPr id="3" name="Tijdelijke aanduiding voor inhoud 2"/>
          <p:cNvSpPr>
            <a:spLocks noGrp="1"/>
          </p:cNvSpPr>
          <p:nvPr>
            <p:ph idx="1"/>
          </p:nvPr>
        </p:nvSpPr>
        <p:spPr/>
        <p:txBody>
          <a:bodyPr/>
          <a:lstStyle/>
          <a:p>
            <a:r>
              <a:rPr lang="nl-BE" dirty="0"/>
              <a:t>Primaire DOM </a:t>
            </a:r>
            <a:r>
              <a:rPr lang="nl-BE" dirty="0" err="1"/>
              <a:t>selectors</a:t>
            </a:r>
            <a:r>
              <a:rPr lang="nl-BE" dirty="0"/>
              <a:t>:</a:t>
            </a:r>
          </a:p>
          <a:p>
            <a:r>
              <a:rPr lang="nl-BE" dirty="0"/>
              <a:t>- ID </a:t>
            </a:r>
            <a:r>
              <a:rPr lang="nl-BE" dirty="0" err="1"/>
              <a:t>selector</a:t>
            </a:r>
            <a:endParaRPr lang="nl-BE" dirty="0"/>
          </a:p>
          <a:p>
            <a:r>
              <a:rPr lang="nl-BE" dirty="0"/>
              <a:t>- Class </a:t>
            </a:r>
            <a:r>
              <a:rPr lang="nl-BE" dirty="0" err="1"/>
              <a:t>selector</a:t>
            </a:r>
            <a:endParaRPr lang="nl-BE" dirty="0"/>
          </a:p>
        </p:txBody>
      </p:sp>
      <p:pic>
        <p:nvPicPr>
          <p:cNvPr id="4" name="Afbeelding 3"/>
          <p:cNvPicPr>
            <a:picLocks noChangeAspect="1"/>
          </p:cNvPicPr>
          <p:nvPr/>
        </p:nvPicPr>
        <p:blipFill>
          <a:blip r:embed="rId2"/>
          <a:stretch>
            <a:fillRect/>
          </a:stretch>
        </p:blipFill>
        <p:spPr>
          <a:xfrm>
            <a:off x="5673390" y="2144967"/>
            <a:ext cx="4385009" cy="3424893"/>
          </a:xfrm>
          <a:prstGeom prst="rect">
            <a:avLst/>
          </a:prstGeom>
        </p:spPr>
      </p:pic>
    </p:spTree>
    <p:extLst>
      <p:ext uri="{BB962C8B-B14F-4D97-AF65-F5344CB8AC3E}">
        <p14:creationId xmlns:p14="http://schemas.microsoft.com/office/powerpoint/2010/main" val="280150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Floats</a:t>
            </a:r>
            <a:r>
              <a:rPr lang="nl-BE" dirty="0"/>
              <a:t> </a:t>
            </a:r>
            <a:r>
              <a:rPr lang="nl-BE" dirty="0" err="1"/>
              <a:t>clearen</a:t>
            </a:r>
            <a:endParaRPr lang="nl-BE" dirty="0"/>
          </a:p>
        </p:txBody>
      </p:sp>
      <p:sp>
        <p:nvSpPr>
          <p:cNvPr id="3" name="Tijdelijke aanduiding voor inhoud 2"/>
          <p:cNvSpPr>
            <a:spLocks noGrp="1"/>
          </p:cNvSpPr>
          <p:nvPr>
            <p:ph idx="1"/>
          </p:nvPr>
        </p:nvSpPr>
        <p:spPr/>
        <p:txBody>
          <a:bodyPr/>
          <a:lstStyle/>
          <a:p>
            <a:r>
              <a:rPr lang="nl-BE" dirty="0"/>
              <a:t>We kennen ondertussen </a:t>
            </a:r>
            <a:r>
              <a:rPr lang="nl-BE" dirty="0" err="1"/>
              <a:t>floats</a:t>
            </a:r>
            <a:r>
              <a:rPr lang="nl-BE" dirty="0"/>
              <a:t>…</a:t>
            </a:r>
          </a:p>
          <a:p>
            <a:r>
              <a:rPr lang="nl-BE" dirty="0" err="1"/>
              <a:t>Clearen</a:t>
            </a:r>
            <a:r>
              <a:rPr lang="nl-BE" dirty="0"/>
              <a:t> is noodzakelijk als:</a:t>
            </a:r>
          </a:p>
          <a:p>
            <a:r>
              <a:rPr lang="nl-BE" dirty="0"/>
              <a:t>- </a:t>
            </a:r>
            <a:r>
              <a:rPr lang="nl-BE" dirty="0" err="1"/>
              <a:t>gefloate</a:t>
            </a:r>
            <a:r>
              <a:rPr lang="nl-BE" dirty="0"/>
              <a:t> items groter kunnen zijn dan niet-</a:t>
            </a:r>
            <a:r>
              <a:rPr lang="nl-BE" dirty="0" err="1"/>
              <a:t>gefloate</a:t>
            </a:r>
            <a:r>
              <a:rPr lang="nl-BE" dirty="0"/>
              <a:t> content</a:t>
            </a:r>
          </a:p>
        </p:txBody>
      </p:sp>
      <p:pic>
        <p:nvPicPr>
          <p:cNvPr id="4" name="Afbeelding 3"/>
          <p:cNvPicPr>
            <a:picLocks noChangeAspect="1"/>
          </p:cNvPicPr>
          <p:nvPr/>
        </p:nvPicPr>
        <p:blipFill>
          <a:blip r:embed="rId2"/>
          <a:stretch>
            <a:fillRect/>
          </a:stretch>
        </p:blipFill>
        <p:spPr>
          <a:xfrm>
            <a:off x="2776081" y="3314700"/>
            <a:ext cx="6700797" cy="3011594"/>
          </a:xfrm>
          <a:prstGeom prst="rect">
            <a:avLst/>
          </a:prstGeom>
        </p:spPr>
      </p:pic>
    </p:spTree>
    <p:extLst>
      <p:ext uri="{BB962C8B-B14F-4D97-AF65-F5344CB8AC3E}">
        <p14:creationId xmlns:p14="http://schemas.microsoft.com/office/powerpoint/2010/main" val="2247040846"/>
      </p:ext>
    </p:extLst>
  </p:cSld>
  <p:clrMapOvr>
    <a:masterClrMapping/>
  </p:clrMapOvr>
</p:sld>
</file>

<file path=ppt/theme/theme1.xml><?xml version="1.0" encoding="utf-8"?>
<a:theme xmlns:a="http://schemas.openxmlformats.org/drawingml/2006/main" name="Terugblik">
  <a:themeElements>
    <a:clrScheme name="Terugblik">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Terugbli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rugbli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1615</Words>
  <Application>Microsoft Office PowerPoint</Application>
  <PresentationFormat>Breedbeeld</PresentationFormat>
  <Paragraphs>244</Paragraphs>
  <Slides>56</Slides>
  <Notes>5</Notes>
  <HiddenSlides>0</HiddenSlides>
  <MMClips>0</MMClips>
  <ScaleCrop>false</ScaleCrop>
  <HeadingPairs>
    <vt:vector size="6" baseType="variant">
      <vt:variant>
        <vt:lpstr>Gebruikte lettertypen</vt:lpstr>
      </vt:variant>
      <vt:variant>
        <vt:i4>9</vt:i4>
      </vt:variant>
      <vt:variant>
        <vt:lpstr>Thema</vt:lpstr>
      </vt:variant>
      <vt:variant>
        <vt:i4>1</vt:i4>
      </vt:variant>
      <vt:variant>
        <vt:lpstr>Diatitels</vt:lpstr>
      </vt:variant>
      <vt:variant>
        <vt:i4>56</vt:i4>
      </vt:variant>
    </vt:vector>
  </HeadingPairs>
  <TitlesOfParts>
    <vt:vector size="66" baseType="lpstr">
      <vt:lpstr>Microsoft YaHei</vt:lpstr>
      <vt:lpstr>Arial</vt:lpstr>
      <vt:lpstr>Calibri</vt:lpstr>
      <vt:lpstr>Calibri Light</vt:lpstr>
      <vt:lpstr>Lato</vt:lpstr>
      <vt:lpstr>Mangal</vt:lpstr>
      <vt:lpstr>Open Sans</vt:lpstr>
      <vt:lpstr>proxima-nova</vt:lpstr>
      <vt:lpstr>Times New Roman</vt:lpstr>
      <vt:lpstr>Terugblik</vt:lpstr>
      <vt:lpstr>Web Technology</vt:lpstr>
      <vt:lpstr>Gepositioneerde elementen</vt:lpstr>
      <vt:lpstr>Positioning</vt:lpstr>
      <vt:lpstr>Relatieve positionering</vt:lpstr>
      <vt:lpstr>Absolute positionering</vt:lpstr>
      <vt:lpstr>Fixed positionering</vt:lpstr>
      <vt:lpstr>Z-Index</vt:lpstr>
      <vt:lpstr>Over selectors</vt:lpstr>
      <vt:lpstr>Floats clearen</vt:lpstr>
      <vt:lpstr>Floats clearen</vt:lpstr>
      <vt:lpstr>Floats clearen</vt:lpstr>
      <vt:lpstr>Manueel clearen</vt:lpstr>
      <vt:lpstr>DRY: Don’t repeat yourself</vt:lpstr>
      <vt:lpstr>DRY: Don’t repeat yourself</vt:lpstr>
      <vt:lpstr>DRY = Don’t repeat yourself</vt:lpstr>
      <vt:lpstr>Display types</vt:lpstr>
      <vt:lpstr>Display types</vt:lpstr>
      <vt:lpstr>3 responsive ingrediënten</vt:lpstr>
      <vt:lpstr>Responsive Web Design (RWD)</vt:lpstr>
      <vt:lpstr>De mobiele revolutie</vt:lpstr>
      <vt:lpstr>Definitie</vt:lpstr>
      <vt:lpstr>een snel evoluerende technologie..      </vt:lpstr>
      <vt:lpstr>Voordelen Responsive Webdesign - organizaties</vt:lpstr>
      <vt:lpstr>Voordelen Responsive Webdesign - gebruikers</vt:lpstr>
      <vt:lpstr>Voordelen Responsive Webdesign - gebruikers</vt:lpstr>
      <vt:lpstr>CSS Media Queries</vt:lpstr>
      <vt:lpstr>Responsive design basics</vt:lpstr>
      <vt:lpstr>Responsive design basics</vt:lpstr>
      <vt:lpstr>Responsive design basics</vt:lpstr>
      <vt:lpstr>FLUID LAYOUTS</vt:lpstr>
      <vt:lpstr>Vloeiende afbeeldingen</vt:lpstr>
      <vt:lpstr>Vloeidende typografie</vt:lpstr>
      <vt:lpstr>Media queries</vt:lpstr>
      <vt:lpstr>Media queries</vt:lpstr>
      <vt:lpstr>Media queries</vt:lpstr>
      <vt:lpstr>Media queries</vt:lpstr>
      <vt:lpstr>Getting started</vt:lpstr>
      <vt:lpstr>PowerPoint-presentatie</vt:lpstr>
      <vt:lpstr>Media queries</vt:lpstr>
      <vt:lpstr>Media query - 2</vt:lpstr>
      <vt:lpstr>Media queries</vt:lpstr>
      <vt:lpstr>Mobile First Design</vt:lpstr>
      <vt:lpstr>Mobile First – Progressive VS degradation</vt:lpstr>
      <vt:lpstr>Breakpoints</vt:lpstr>
      <vt:lpstr>Mobile First Design Process</vt:lpstr>
      <vt:lpstr>Mobile First Design Process – cont’d</vt:lpstr>
      <vt:lpstr>Oefening </vt:lpstr>
      <vt:lpstr>Mobile First – een voorbeeld</vt:lpstr>
      <vt:lpstr>Mobile First – Zoek naar een design om de verkoop te laten stijgen</vt:lpstr>
      <vt:lpstr>Mobile First – tablet view</vt:lpstr>
      <vt:lpstr>Desktop view</vt:lpstr>
      <vt:lpstr>Read!</vt:lpstr>
      <vt:lpstr>Flexbox</vt:lpstr>
      <vt:lpstr>Flexbox </vt:lpstr>
      <vt:lpstr>Oefening</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Peeters Tom</dc:creator>
  <cp:lastModifiedBy>Peeters Tom</cp:lastModifiedBy>
  <cp:revision>157</cp:revision>
  <dcterms:created xsi:type="dcterms:W3CDTF">2015-09-21T12:58:58Z</dcterms:created>
  <dcterms:modified xsi:type="dcterms:W3CDTF">2018-11-21T08:23:56Z</dcterms:modified>
</cp:coreProperties>
</file>