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19/12/2023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03579"/>
            <a:ext cx="3214307" cy="2901694"/>
          </a:xfrm>
        </p:spPr>
        <p:txBody>
          <a:bodyPr rtlCol="0" anchor="b"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fr-FR" sz="4400" dirty="0">
                <a:solidFill>
                  <a:schemeClr val="tx1"/>
                </a:solidFill>
              </a:rPr>
              <a:t>Bike count in Paris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fr-FR" sz="1600" dirty="0"/>
              <a:t>Alexandre Brun</a:t>
            </a:r>
          </a:p>
          <a:p>
            <a:pPr algn="ctr" rtl="0">
              <a:lnSpc>
                <a:spcPct val="100000"/>
              </a:lnSpc>
            </a:pPr>
            <a:r>
              <a:rPr lang="fr-FR" sz="1600" dirty="0"/>
              <a:t>Thomas Bordes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AD32-E126-30B2-7D08-891BE15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</a:t>
            </a:r>
            <a:r>
              <a:rPr lang="fr-FR" dirty="0" err="1"/>
              <a:t>Improvements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5AE29-DB2F-81A6-E633-2FD255AA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825983"/>
            <a:ext cx="4639736" cy="374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 models specific to each site would better capture local patterns and factors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dirty="0"/>
              <a:t>Using data relevant to each location, like local events (ex : bike accident for each location…)</a:t>
            </a:r>
          </a:p>
        </p:txBody>
      </p:sp>
      <p:pic>
        <p:nvPicPr>
          <p:cNvPr id="5" name="Espace réservé du contenu 7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3CDD78DF-3609-8980-F8A7-D40B121842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665" y="2305566"/>
            <a:ext cx="4134710" cy="374808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1CADE5-6A2E-98DF-6E8A-B6B04A3500DF}"/>
              </a:ext>
            </a:extLst>
          </p:cNvPr>
          <p:cNvSpPr txBox="1"/>
          <p:nvPr/>
        </p:nvSpPr>
        <p:spPr>
          <a:xfrm>
            <a:off x="2192547" y="1936234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Search</a:t>
            </a:r>
            <a:r>
              <a:rPr lang="fr-FR" dirty="0">
                <a:latin typeface="Bahnschrift Condensed" panose="020B0502040204020203" pitchFamily="34" charset="0"/>
              </a:rPr>
              <a:t> for new </a:t>
            </a:r>
            <a:r>
              <a:rPr lang="fr-FR" dirty="0" err="1">
                <a:latin typeface="Bahnschrift Condensed" panose="020B0502040204020203" pitchFamily="34" charset="0"/>
              </a:rPr>
              <a:t>strategy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enhance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predictions</a:t>
            </a:r>
            <a:endParaRPr lang="fr-FR" dirty="0">
              <a:latin typeface="Bahnschrift Condensed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5014A8-9AE2-5E10-4161-EB10D9F8D2F6}"/>
              </a:ext>
            </a:extLst>
          </p:cNvPr>
          <p:cNvSpPr txBox="1"/>
          <p:nvPr/>
        </p:nvSpPr>
        <p:spPr>
          <a:xfrm>
            <a:off x="912246" y="5949435"/>
            <a:ext cx="506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bike_count</a:t>
            </a:r>
            <a:r>
              <a:rPr lang="en-US" sz="1400" i="1" dirty="0"/>
              <a:t> vs predicted </a:t>
            </a:r>
            <a:r>
              <a:rPr lang="en-US" sz="1400" i="1" dirty="0" err="1"/>
              <a:t>bike_count</a:t>
            </a:r>
            <a:r>
              <a:rPr lang="en-US" sz="1400" i="1" dirty="0"/>
              <a:t> for two different locations on test set for the third week of August 2021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9155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FBBB6-B6E3-BDBF-68F7-41957F40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F3678-9B31-0529-CA65-D1ACBDEDD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774E0-39F0-F1F1-4F63-1CEF90857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04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  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47838"/>
              </p:ext>
            </p:extLst>
          </p:nvPr>
        </p:nvGraphicFramePr>
        <p:xfrm>
          <a:off x="752007" y="2087482"/>
          <a:ext cx="10748945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4978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2379793590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5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First simple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submission</a:t>
                      </a:r>
                      <a:endParaRPr lang="fr-FR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Merging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external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Choice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of model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b="1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Hyperparameters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tuning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Simple Ridge model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Lasso / Ridge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models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LightGBM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model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trained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GridSEARCH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No extra data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DDA39-A429-2C1A-FC4E-AECF786F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First simple </a:t>
            </a:r>
            <a:r>
              <a:rPr lang="fr-FR" dirty="0" err="1"/>
              <a:t>submission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D3DD8-7378-CF66-3838-3FC18570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97109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of the git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starting_kit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Create</a:t>
            </a:r>
            <a:r>
              <a:rPr lang="fr-FR" dirty="0"/>
              <a:t> simple python script to </a:t>
            </a:r>
            <a:r>
              <a:rPr lang="fr-FR" dirty="0" err="1"/>
              <a:t>submit</a:t>
            </a:r>
            <a:r>
              <a:rPr lang="fr-FR" dirty="0"/>
              <a:t> on </a:t>
            </a:r>
            <a:r>
              <a:rPr lang="fr-FR" dirty="0" err="1"/>
              <a:t>kaggle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3FCDF9-B330-0229-543A-FDB5BE5896EF}"/>
              </a:ext>
            </a:extLst>
          </p:cNvPr>
          <p:cNvSpPr txBox="1"/>
          <p:nvPr/>
        </p:nvSpPr>
        <p:spPr>
          <a:xfrm>
            <a:off x="2192547" y="2232568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want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create</a:t>
            </a:r>
            <a:r>
              <a:rPr lang="fr-FR" dirty="0">
                <a:latin typeface="Bahnschrift Condensed" panose="020B0502040204020203" pitchFamily="34" charset="0"/>
              </a:rPr>
              <a:t> the simple pipeline to test in the future </a:t>
            </a:r>
            <a:r>
              <a:rPr lang="fr-FR" dirty="0" err="1">
                <a:latin typeface="Bahnschrift Condensed" panose="020B0502040204020203" pitchFamily="34" charset="0"/>
              </a:rPr>
              <a:t>efficiently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ideas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232E-10BB-923F-B319-727A564C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Merging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4E6F8-A0C9-6D92-B91E-BEDB9842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8747"/>
            <a:ext cx="10058400" cy="44943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Meteorological</a:t>
            </a:r>
            <a:r>
              <a:rPr lang="fr-FR" dirty="0"/>
              <a:t>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 : </a:t>
            </a:r>
            <a:r>
              <a:rPr lang="fr-FR" dirty="0" err="1"/>
              <a:t>temperature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U : </a:t>
            </a:r>
            <a:r>
              <a:rPr lang="fr-FR" dirty="0" err="1"/>
              <a:t>humidity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Rr3 : </a:t>
            </a:r>
            <a:r>
              <a:rPr lang="fr-FR" dirty="0" err="1"/>
              <a:t>precipitation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Holiday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Holidays</a:t>
            </a:r>
            <a:r>
              <a:rPr lang="fr-FR" dirty="0"/>
              <a:t> :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people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Week_ends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COVID-19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Curfew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Lockdown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Hosp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people in </a:t>
            </a:r>
            <a:r>
              <a:rPr lang="fr-FR" dirty="0" err="1"/>
              <a:t>hospitalization</a:t>
            </a:r>
            <a:r>
              <a:rPr lang="fr-FR" dirty="0"/>
              <a:t> due to COVID-19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Rea : </a:t>
            </a:r>
            <a:r>
              <a:rPr lang="fr-FR" dirty="0" err="1"/>
              <a:t>number</a:t>
            </a:r>
            <a:r>
              <a:rPr lang="fr-FR" dirty="0"/>
              <a:t> of people in </a:t>
            </a:r>
            <a:r>
              <a:rPr lang="fr-FR" dirty="0" err="1"/>
              <a:t>reanimation</a:t>
            </a:r>
            <a:r>
              <a:rPr lang="fr-FR" dirty="0"/>
              <a:t> due to COVID-19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Road accident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Count_accidents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accidents by bike per </a:t>
            </a:r>
            <a:r>
              <a:rPr lang="fr-FR" dirty="0" err="1"/>
              <a:t>day</a:t>
            </a:r>
            <a:r>
              <a:rPr lang="fr-FR" dirty="0"/>
              <a:t> in Paris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Max_Grav_accidents</a:t>
            </a:r>
            <a:r>
              <a:rPr lang="fr-FR" dirty="0"/>
              <a:t> : the </a:t>
            </a:r>
            <a:r>
              <a:rPr lang="fr-FR" dirty="0" err="1"/>
              <a:t>degree</a:t>
            </a:r>
            <a:r>
              <a:rPr lang="fr-FR" dirty="0"/>
              <a:t> of the </a:t>
            </a:r>
            <a:r>
              <a:rPr lang="fr-FR" dirty="0" err="1"/>
              <a:t>worst</a:t>
            </a:r>
            <a:r>
              <a:rPr lang="fr-FR" dirty="0"/>
              <a:t> accident </a:t>
            </a:r>
            <a:r>
              <a:rPr lang="fr-FR" dirty="0" err="1"/>
              <a:t>happended</a:t>
            </a:r>
            <a:r>
              <a:rPr lang="fr-FR" dirty="0"/>
              <a:t> in a </a:t>
            </a:r>
            <a:r>
              <a:rPr lang="fr-FR" dirty="0" err="1"/>
              <a:t>day</a:t>
            </a:r>
            <a:r>
              <a:rPr lang="fr-FR" dirty="0"/>
              <a:t> in Paris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FA922A-C02C-71C7-C045-F07EB14CF7E6}"/>
              </a:ext>
            </a:extLst>
          </p:cNvPr>
          <p:cNvSpPr txBox="1"/>
          <p:nvPr/>
        </p:nvSpPr>
        <p:spPr>
          <a:xfrm>
            <a:off x="2223027" y="1899415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want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add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external</a:t>
            </a:r>
            <a:r>
              <a:rPr lang="fr-FR" dirty="0">
                <a:latin typeface="Bahnschrift Condensed" panose="020B0502040204020203" pitchFamily="34" charset="0"/>
              </a:rPr>
              <a:t> data to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the performance of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prediction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D3FA4-77DB-19BC-E18F-B4F835B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4F00B-501B-3C37-786A-F813330A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2050"/>
            <a:ext cx="10058400" cy="37608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total of 27 variables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categoricals</a:t>
            </a:r>
            <a:r>
              <a:rPr lang="fr-FR" dirty="0"/>
              <a:t> and </a:t>
            </a:r>
            <a:r>
              <a:rPr lang="fr-FR" dirty="0" err="1"/>
              <a:t>numericals</a:t>
            </a:r>
            <a:r>
              <a:rPr lang="fr-FR" dirty="0"/>
              <a:t>) as a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the </a:t>
            </a:r>
            <a:r>
              <a:rPr lang="fr-FR" dirty="0" err="1"/>
              <a:t>datetime</a:t>
            </a:r>
            <a:r>
              <a:rPr lang="fr-FR" dirty="0"/>
              <a:t> variable </a:t>
            </a:r>
            <a:r>
              <a:rPr lang="fr-FR" i="1" dirty="0"/>
              <a:t>date</a:t>
            </a:r>
            <a:r>
              <a:rPr lang="fr-FR" dirty="0"/>
              <a:t> on 5 </a:t>
            </a:r>
            <a:r>
              <a:rPr lang="fr-FR" dirty="0" err="1"/>
              <a:t>different</a:t>
            </a:r>
            <a:r>
              <a:rPr lang="fr-FR" dirty="0"/>
              <a:t> variables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 err="1"/>
              <a:t>Year</a:t>
            </a:r>
            <a:endParaRPr lang="fr-FR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 err="1"/>
              <a:t>Month</a:t>
            </a:r>
            <a:endParaRPr lang="fr-FR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/>
              <a:t>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 err="1"/>
              <a:t>Weekday</a:t>
            </a:r>
            <a:endParaRPr lang="fr-FR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i="1" dirty="0" err="1"/>
              <a:t>Hour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one-hot-</a:t>
            </a:r>
            <a:r>
              <a:rPr lang="fr-FR" dirty="0" err="1"/>
              <a:t>encoding</a:t>
            </a:r>
            <a:r>
              <a:rPr lang="fr-FR" dirty="0"/>
              <a:t> on the </a:t>
            </a:r>
            <a:r>
              <a:rPr lang="fr-FR" dirty="0" err="1"/>
              <a:t>categoricals</a:t>
            </a:r>
            <a:r>
              <a:rPr lang="fr-FR" dirty="0"/>
              <a:t> variables (</a:t>
            </a:r>
            <a:r>
              <a:rPr lang="fr-FR" i="1" dirty="0"/>
              <a:t>date</a:t>
            </a:r>
            <a:r>
              <a:rPr lang="fr-FR" dirty="0"/>
              <a:t>, </a:t>
            </a:r>
            <a:r>
              <a:rPr lang="fr-FR" i="1" dirty="0" err="1"/>
              <a:t>counter_name</a:t>
            </a:r>
            <a:r>
              <a:rPr lang="fr-FR" dirty="0"/>
              <a:t>, </a:t>
            </a:r>
            <a:r>
              <a:rPr lang="fr-FR" i="1" dirty="0" err="1"/>
              <a:t>site_id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Standarized</a:t>
            </a:r>
            <a:r>
              <a:rPr lang="fr-FR" dirty="0"/>
              <a:t> scaling on the </a:t>
            </a:r>
            <a:r>
              <a:rPr lang="fr-FR" dirty="0" err="1"/>
              <a:t>numerical</a:t>
            </a:r>
            <a:r>
              <a:rPr lang="fr-FR" dirty="0"/>
              <a:t>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Tha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us a total of 98 variables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6CAF1-320E-5977-FED1-074E268C389F}"/>
              </a:ext>
            </a:extLst>
          </p:cNvPr>
          <p:cNvSpPr txBox="1"/>
          <p:nvPr/>
        </p:nvSpPr>
        <p:spPr>
          <a:xfrm>
            <a:off x="2192547" y="2103171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preprocess</a:t>
            </a:r>
            <a:r>
              <a:rPr lang="fr-FR" dirty="0">
                <a:latin typeface="Bahnschrift Condensed" panose="020B0502040204020203" pitchFamily="34" charset="0"/>
              </a:rPr>
              <a:t> the data to </a:t>
            </a:r>
            <a:r>
              <a:rPr lang="fr-FR" dirty="0" err="1">
                <a:latin typeface="Bahnschrift Condensed" panose="020B0502040204020203" pitchFamily="34" charset="0"/>
              </a:rPr>
              <a:t>comply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with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models</a:t>
            </a:r>
            <a:r>
              <a:rPr lang="fr-FR" dirty="0">
                <a:latin typeface="Bahnschrift Condensed" panose="020B0502040204020203" pitchFamily="34" charset="0"/>
              </a:rPr>
              <a:t> restrictions and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performance </a:t>
            </a:r>
          </a:p>
        </p:txBody>
      </p:sp>
    </p:spTree>
    <p:extLst>
      <p:ext uri="{BB962C8B-B14F-4D97-AF65-F5344CB8AC3E}">
        <p14:creationId xmlns:p14="http://schemas.microsoft.com/office/powerpoint/2010/main" val="9260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6B4C7-527B-0931-4583-D53372E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FR" dirty="0"/>
              <a:t>III. Model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7" name="Espace réservé du contenu 6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873A8903-4C9A-FA9A-9184-54318BAFF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796" y="2918431"/>
            <a:ext cx="4499797" cy="1991160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92C6AB8-0265-1A07-D939-9D6C40F6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605712"/>
            <a:ext cx="6065520" cy="4010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Values to predict are non-linear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decided to change to non-linear models because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Non-Linear Relationships </a:t>
            </a:r>
            <a:r>
              <a:rPr lang="en-US" dirty="0"/>
              <a:t>: can capture non-linear relationships between features and the target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Robustness</a:t>
            </a:r>
            <a:r>
              <a:rPr lang="en-US" dirty="0"/>
              <a:t> : robust to outliers and diverse data distributions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model chosen Is </a:t>
            </a:r>
            <a:r>
              <a:rPr lang="en-US" b="1" dirty="0" err="1"/>
              <a:t>XGBoost</a:t>
            </a:r>
            <a:r>
              <a:rPr lang="en-US" dirty="0"/>
              <a:t> (computational and </a:t>
            </a:r>
            <a:r>
              <a:rPr lang="en-US" b="1" dirty="0"/>
              <a:t>performance</a:t>
            </a:r>
            <a:r>
              <a:rPr lang="en-US" dirty="0"/>
              <a:t> reason)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EA569-E054-9F20-64F1-74E12557C75D}"/>
              </a:ext>
            </a:extLst>
          </p:cNvPr>
          <p:cNvSpPr txBox="1"/>
          <p:nvPr/>
        </p:nvSpPr>
        <p:spPr>
          <a:xfrm>
            <a:off x="1388012" y="4964512"/>
            <a:ext cx="412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Traffic for the site 'Totem 73 boulevard de </a:t>
            </a:r>
            <a:r>
              <a:rPr lang="en-US" sz="1400" i="1" dirty="0" err="1"/>
              <a:t>Sébastopol</a:t>
            </a:r>
            <a:r>
              <a:rPr lang="en-US" sz="1400" i="1" dirty="0"/>
              <a:t>' during the first week of March 2021</a:t>
            </a:r>
            <a:endParaRPr lang="fr-FR" sz="14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9D7358-8563-F964-85F4-9685B695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40" y="4116533"/>
            <a:ext cx="3839111" cy="15051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0BA6E-B2AF-FF99-18CB-1D31BAA74691}"/>
              </a:ext>
            </a:extLst>
          </p:cNvPr>
          <p:cNvSpPr txBox="1"/>
          <p:nvPr/>
        </p:nvSpPr>
        <p:spPr>
          <a:xfrm>
            <a:off x="2192547" y="1993471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test </a:t>
            </a:r>
            <a:r>
              <a:rPr lang="fr-FR" dirty="0" err="1">
                <a:latin typeface="Bahnschrift Condensed" panose="020B0502040204020203" pitchFamily="34" charset="0"/>
              </a:rPr>
              <a:t>different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models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see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which</a:t>
            </a:r>
            <a:r>
              <a:rPr lang="fr-FR" dirty="0">
                <a:latin typeface="Bahnschrift Condensed" panose="020B0502040204020203" pitchFamily="34" charset="0"/>
              </a:rPr>
              <a:t> one </a:t>
            </a:r>
            <a:r>
              <a:rPr lang="fr-FR" dirty="0" err="1">
                <a:latin typeface="Bahnschrift Condensed" panose="020B0502040204020203" pitchFamily="34" charset="0"/>
              </a:rPr>
              <a:t>is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better</a:t>
            </a:r>
            <a:r>
              <a:rPr lang="fr-FR" dirty="0">
                <a:latin typeface="Bahnschrift Condensed" panose="020B0502040204020203" pitchFamily="34" charset="0"/>
              </a:rPr>
              <a:t> at </a:t>
            </a:r>
            <a:r>
              <a:rPr lang="fr-FR" dirty="0" err="1">
                <a:latin typeface="Bahnschrift Condensed" panose="020B0502040204020203" pitchFamily="34" charset="0"/>
              </a:rPr>
              <a:t>predicting</a:t>
            </a:r>
            <a:r>
              <a:rPr lang="fr-FR" dirty="0">
                <a:latin typeface="Bahnschrift Condensed" panose="020B0502040204020203" pitchFamily="34" charset="0"/>
              </a:rPr>
              <a:t> bike </a:t>
            </a:r>
            <a:r>
              <a:rPr lang="fr-FR" dirty="0" err="1">
                <a:latin typeface="Bahnschrift Condensed" panose="020B0502040204020203" pitchFamily="34" charset="0"/>
              </a:rPr>
              <a:t>counts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E3866-E327-1ED9-B845-504566A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DAAC6A-B64F-4061-940C-C0E395D33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585" y="2491835"/>
            <a:ext cx="10638095" cy="3748194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adopted</a:t>
            </a:r>
            <a:r>
              <a:rPr lang="fr-FR" dirty="0"/>
              <a:t> for a total of 27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preprocessing</a:t>
            </a:r>
            <a:r>
              <a:rPr lang="fr-FR" dirty="0"/>
              <a:t>) 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FIXED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believe</a:t>
            </a:r>
            <a:r>
              <a:rPr lang="fr-FR" dirty="0"/>
              <a:t> are essential)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400" dirty="0"/>
              <a:t>[</a:t>
            </a:r>
            <a:r>
              <a:rPr lang="fr-FR" sz="1400" i="1" dirty="0"/>
              <a:t>’</a:t>
            </a:r>
            <a:r>
              <a:rPr lang="fr-FR" sz="1400" i="1" dirty="0">
                <a:solidFill>
                  <a:srgbClr val="00B050"/>
                </a:solidFill>
              </a:rPr>
              <a:t>date</a:t>
            </a:r>
            <a:r>
              <a:rPr lang="fr-FR" sz="1400" i="1" dirty="0"/>
              <a:t>’, "</a:t>
            </a:r>
            <a:r>
              <a:rPr lang="fr-FR" sz="1400" i="1" dirty="0" err="1">
                <a:solidFill>
                  <a:srgbClr val="00B050"/>
                </a:solidFill>
              </a:rPr>
              <a:t>counter_name</a:t>
            </a:r>
            <a:r>
              <a:rPr lang="fr-FR" sz="1400" i="1" dirty="0"/>
              <a:t>", "</a:t>
            </a:r>
            <a:r>
              <a:rPr lang="fr-FR" sz="1400" i="1" dirty="0" err="1">
                <a:solidFill>
                  <a:srgbClr val="00B050"/>
                </a:solidFill>
              </a:rPr>
              <a:t>site_id</a:t>
            </a:r>
            <a:r>
              <a:rPr lang="fr-FR" sz="1400" i="1" dirty="0"/>
              <a:t>", ’</a:t>
            </a:r>
            <a:r>
              <a:rPr lang="fr-FR" sz="1400" i="1" dirty="0">
                <a:solidFill>
                  <a:srgbClr val="00B050"/>
                </a:solidFill>
              </a:rPr>
              <a:t>t</a:t>
            </a:r>
            <a:r>
              <a:rPr lang="fr-FR" sz="1400" i="1" dirty="0"/>
              <a:t>’, ’</a:t>
            </a:r>
            <a:r>
              <a:rPr lang="fr-FR" sz="1400" i="1" dirty="0">
                <a:solidFill>
                  <a:srgbClr val="00B050"/>
                </a:solidFill>
              </a:rPr>
              <a:t>u</a:t>
            </a:r>
            <a:r>
              <a:rPr lang="fr-FR" sz="1400" i="1" dirty="0"/>
              <a:t>’,</a:t>
            </a:r>
            <a:r>
              <a:rPr lang="fr-FR" sz="1400" i="1" dirty="0">
                <a:solidFill>
                  <a:srgbClr val="00B050"/>
                </a:solidFill>
              </a:rPr>
              <a:t>’rr3</a:t>
            </a:r>
            <a:r>
              <a:rPr lang="fr-FR" sz="1400" i="1" dirty="0"/>
              <a:t>’]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NOT FIXED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believe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impact the </a:t>
            </a:r>
            <a:r>
              <a:rPr lang="fr-FR" dirty="0" err="1"/>
              <a:t>prediction</a:t>
            </a:r>
            <a:r>
              <a:rPr lang="fr-FR" dirty="0"/>
              <a:t>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400" dirty="0"/>
              <a:t>[‘</a:t>
            </a:r>
            <a:r>
              <a:rPr lang="fr-FR" sz="1400" i="1" dirty="0" err="1">
                <a:solidFill>
                  <a:srgbClr val="0070C0"/>
                </a:solidFill>
              </a:rPr>
              <a:t>is_holiday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is_weekend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is_lockdown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is_curfew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Max_Grav_accidents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hosp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rea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incid_rea</a:t>
            </a:r>
            <a:r>
              <a:rPr lang="fr-FR" sz="1400" i="1" dirty="0"/>
              <a:t>’, ’</a:t>
            </a:r>
            <a:r>
              <a:rPr lang="fr-FR" sz="1400" i="1" dirty="0">
                <a:solidFill>
                  <a:srgbClr val="0070C0"/>
                </a:solidFill>
              </a:rPr>
              <a:t>rad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Count_accidents</a:t>
            </a:r>
            <a:r>
              <a:rPr lang="fr-FR" sz="1400" i="1" dirty="0"/>
              <a:t>’]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i="1" dirty="0"/>
              <a:t> </a:t>
            </a:r>
            <a:r>
              <a:rPr lang="fr-FR" i="1" dirty="0" err="1"/>
              <a:t>We</a:t>
            </a:r>
            <a:r>
              <a:rPr lang="fr-FR" i="1" dirty="0"/>
              <a:t> test </a:t>
            </a:r>
            <a:r>
              <a:rPr lang="fr-FR" i="1" dirty="0" err="1"/>
              <a:t>with</a:t>
            </a:r>
            <a:r>
              <a:rPr lang="fr-FR" i="1" dirty="0"/>
              <a:t> default </a:t>
            </a:r>
            <a:r>
              <a:rPr lang="fr-FR" i="1" dirty="0" err="1"/>
              <a:t>parameters</a:t>
            </a:r>
            <a:r>
              <a:rPr lang="fr-FR" i="1" dirty="0"/>
              <a:t> </a:t>
            </a:r>
            <a:r>
              <a:rPr lang="fr-FR" i="1" dirty="0" err="1"/>
              <a:t>XGBoost</a:t>
            </a:r>
            <a:r>
              <a:rPr lang="fr-FR" i="1" dirty="0"/>
              <a:t> all the combination </a:t>
            </a:r>
            <a:r>
              <a:rPr lang="fr-FR" i="1" dirty="0" err="1"/>
              <a:t>between</a:t>
            </a:r>
            <a:r>
              <a:rPr lang="fr-FR" i="1" dirty="0"/>
              <a:t> the FIXED and NOT FIXED </a:t>
            </a:r>
            <a:r>
              <a:rPr lang="fr-FR" i="1" dirty="0" err="1"/>
              <a:t>features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It </a:t>
            </a:r>
            <a:r>
              <a:rPr lang="fr-FR" dirty="0" err="1"/>
              <a:t>returned</a:t>
            </a:r>
            <a:r>
              <a:rPr lang="fr-FR" dirty="0"/>
              <a:t> us </a:t>
            </a:r>
            <a:r>
              <a:rPr lang="fr-FR" dirty="0" err="1"/>
              <a:t>with</a:t>
            </a:r>
            <a:r>
              <a:rPr lang="fr-FR" dirty="0"/>
              <a:t> the best RMSE,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[</a:t>
            </a:r>
            <a:r>
              <a:rPr lang="en-US" sz="1400" i="1" dirty="0"/>
              <a:t>’</a:t>
            </a:r>
            <a:r>
              <a:rPr lang="en-US" sz="1400" i="1" dirty="0" err="1"/>
              <a:t>is_holiday</a:t>
            </a:r>
            <a:r>
              <a:rPr lang="en-US" sz="1400" i="1" dirty="0"/>
              <a:t>’, ’</a:t>
            </a:r>
            <a:r>
              <a:rPr lang="en-US" sz="1400" i="1" dirty="0" err="1"/>
              <a:t>is_lockdown</a:t>
            </a:r>
            <a:r>
              <a:rPr lang="en-US" sz="1400" i="1" dirty="0"/>
              <a:t>’, ’</a:t>
            </a:r>
            <a:r>
              <a:rPr lang="en-US" sz="1400" i="1" dirty="0" err="1"/>
              <a:t>hosp</a:t>
            </a:r>
            <a:r>
              <a:rPr lang="en-US" sz="1400" dirty="0"/>
              <a:t>’]</a:t>
            </a:r>
            <a:r>
              <a:rPr lang="en-US" sz="1400" i="1" dirty="0"/>
              <a:t> </a:t>
            </a:r>
            <a:endParaRPr lang="fr-FR" sz="1400" i="1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20AC9-1C10-F855-F5F2-019E66BB18AC}"/>
              </a:ext>
            </a:extLst>
          </p:cNvPr>
          <p:cNvSpPr txBox="1"/>
          <p:nvPr/>
        </p:nvSpPr>
        <p:spPr>
          <a:xfrm>
            <a:off x="2192547" y="2016908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select the </a:t>
            </a:r>
            <a:r>
              <a:rPr lang="fr-FR" dirty="0" err="1">
                <a:latin typeface="Bahnschrift Condensed" panose="020B0502040204020203" pitchFamily="34" charset="0"/>
              </a:rPr>
              <a:t>features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that</a:t>
            </a:r>
            <a:r>
              <a:rPr lang="fr-FR" dirty="0">
                <a:latin typeface="Bahnschrift Condensed" panose="020B0502040204020203" pitchFamily="34" charset="0"/>
              </a:rPr>
              <a:t> have an impact on the bike count </a:t>
            </a:r>
            <a:r>
              <a:rPr lang="fr-FR" dirty="0" err="1">
                <a:latin typeface="Bahnschrift Condensed" panose="020B0502040204020203" pitchFamily="34" charset="0"/>
              </a:rPr>
              <a:t>predictions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737A0-0EC7-486D-8CB2-ADE6EA0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</a:t>
            </a:r>
            <a:r>
              <a:rPr lang="fr-FR" dirty="0" err="1"/>
              <a:t>Hyperparameters</a:t>
            </a:r>
            <a:r>
              <a:rPr lang="fr-FR" dirty="0"/>
              <a:t> tuning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9811E2-E8D3-5C5D-617C-63DE549D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204" y="2368986"/>
            <a:ext cx="9913476" cy="3100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use a </a:t>
            </a:r>
            <a:r>
              <a:rPr lang="en-US" b="1" dirty="0" err="1"/>
              <a:t>GridSearchCV</a:t>
            </a:r>
            <a:r>
              <a:rPr lang="en-US" dirty="0"/>
              <a:t> to tune hyperparameters in which every combination of specified hyperparameter values is evaluated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361D23-6F5B-BD12-E3C0-52C1C7967490}"/>
              </a:ext>
            </a:extLst>
          </p:cNvPr>
          <p:cNvSpPr txBox="1"/>
          <p:nvPr/>
        </p:nvSpPr>
        <p:spPr>
          <a:xfrm>
            <a:off x="2192547" y="1973776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search</a:t>
            </a:r>
            <a:r>
              <a:rPr lang="fr-FR" dirty="0">
                <a:latin typeface="Bahnschrift Condensed" panose="020B0502040204020203" pitchFamily="34" charset="0"/>
              </a:rPr>
              <a:t> the best </a:t>
            </a:r>
            <a:r>
              <a:rPr lang="fr-FR" dirty="0" err="1">
                <a:latin typeface="Bahnschrift Condensed" panose="020B0502040204020203" pitchFamily="34" charset="0"/>
              </a:rPr>
              <a:t>parameters</a:t>
            </a:r>
            <a:r>
              <a:rPr lang="fr-FR" dirty="0">
                <a:latin typeface="Bahnschrift Condensed" panose="020B0502040204020203" pitchFamily="34" charset="0"/>
              </a:rPr>
              <a:t> of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model to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accuracy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DB0655-F232-E828-0458-D026F138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12" y="3266730"/>
            <a:ext cx="3695684" cy="26386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EA16CA-7CD3-1AD4-D49D-962ED017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06" y="3385756"/>
            <a:ext cx="4915586" cy="24006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5D0AEC-AF7D-208A-FB48-D6BC7BC3117C}"/>
              </a:ext>
            </a:extLst>
          </p:cNvPr>
          <p:cNvSpPr txBox="1"/>
          <p:nvPr/>
        </p:nvSpPr>
        <p:spPr>
          <a:xfrm>
            <a:off x="3586001" y="5905418"/>
            <a:ext cx="508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List of all </a:t>
            </a:r>
            <a:r>
              <a:rPr lang="fr-FR" sz="1400" i="1" dirty="0" err="1"/>
              <a:t>parameters</a:t>
            </a:r>
            <a:r>
              <a:rPr lang="fr-FR" sz="1400" i="1" dirty="0"/>
              <a:t> of </a:t>
            </a:r>
            <a:r>
              <a:rPr lang="fr-FR" sz="1400" i="1" dirty="0" err="1"/>
              <a:t>our</a:t>
            </a:r>
            <a:r>
              <a:rPr lang="fr-FR" sz="1400" i="1" dirty="0"/>
              <a:t> model to tune </a:t>
            </a:r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associated</a:t>
            </a:r>
            <a:r>
              <a:rPr lang="fr-FR" sz="1400" i="1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1300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6D5B4-A945-9C6C-9A54-D5C14F6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Final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69B798-2ABE-F3E9-1888-71622872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78" y="3825894"/>
            <a:ext cx="2152950" cy="1114581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191ECA3-78F3-4912-FC2B-813EC94A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42694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attained</a:t>
            </a:r>
            <a:r>
              <a:rPr lang="fr-FR" dirty="0"/>
              <a:t> an RMSE of max 0,7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down to 0.6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8D0B64-0419-8C3A-085B-44D9C0E38B19}"/>
              </a:ext>
            </a:extLst>
          </p:cNvPr>
          <p:cNvSpPr txBox="1"/>
          <p:nvPr/>
        </p:nvSpPr>
        <p:spPr>
          <a:xfrm>
            <a:off x="3276979" y="5143174"/>
            <a:ext cx="506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Final results of our XGBOOST TUNED model on Kaggle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6377924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{DF31D422-1338-458F-8379-59DB3CE18BD8}tf22712842_win32</Template>
  <TotalTime>95</TotalTime>
  <Words>693</Words>
  <Application>Microsoft Office PowerPoint</Application>
  <PresentationFormat>Grand écran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Bookman Old Style</vt:lpstr>
      <vt:lpstr>Calibri</vt:lpstr>
      <vt:lpstr>Franklin Gothic Book</vt:lpstr>
      <vt:lpstr>Wingdings</vt:lpstr>
      <vt:lpstr>Personnalisé</vt:lpstr>
      <vt:lpstr>Bike count in Paris</vt:lpstr>
      <vt:lpstr>Steps   </vt:lpstr>
      <vt:lpstr>I. First simple submission</vt:lpstr>
      <vt:lpstr>II. Merging external data</vt:lpstr>
      <vt:lpstr>II. Preprocessing</vt:lpstr>
      <vt:lpstr>III. Model selection</vt:lpstr>
      <vt:lpstr>IV. Feature selection</vt:lpstr>
      <vt:lpstr>V. Hyperparameters tuning</vt:lpstr>
      <vt:lpstr>V. Final result</vt:lpstr>
      <vt:lpstr>VI. Improvements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counts in Paris</dc:title>
  <dc:creator>Thomas Bordes</dc:creator>
  <cp:lastModifiedBy>Thomas Bordes</cp:lastModifiedBy>
  <cp:revision>5</cp:revision>
  <dcterms:created xsi:type="dcterms:W3CDTF">2023-12-19T15:36:51Z</dcterms:created>
  <dcterms:modified xsi:type="dcterms:W3CDTF">2023-12-19T17:12:42Z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