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5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6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7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  <p:sldMasterId id="2147483695" r:id="rId4"/>
    <p:sldMasterId id="2147483725" r:id="rId5"/>
    <p:sldMasterId id="2147483743" r:id="rId6"/>
    <p:sldMasterId id="2147483755" r:id="rId7"/>
    <p:sldMasterId id="2147483773" r:id="rId8"/>
  </p:sldMasterIdLst>
  <p:sldIdLst>
    <p:sldId id="256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DB148-4CE8-4594-AE3E-B8D57FDFA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018F5F-0DF2-420C-9C9F-EA9C31A23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C8BF7-D73B-4763-B537-70B824A2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1B813-CD9E-4692-B97F-222A5FEE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B6265-F8D7-441C-B49E-2052D72A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61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E6F0C-D945-4ACF-AF39-BC4E9350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4CFF7D-82F7-4AFB-848A-EDAE75F99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BC6D4-6894-48FD-9C13-87E9CD7E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9507F-BD88-45F4-8BE6-1BD8912D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0BD64-BEC5-4E98-A000-2184474E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436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4354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02308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22610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85071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53416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15199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7294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906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6916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8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4137E5-EE13-4BBA-AF0D-0EF558111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6BEBEA-17E8-4019-86F2-917DFA047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AFF25-228C-4ECB-9354-832E1721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97C33-171C-4A35-B9A7-428B879F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86AD7-0350-4FBD-B215-A3D57C44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2926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7215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814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42784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97977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64288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403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9488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0558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852815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3360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9049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9040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6752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42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694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0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58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909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82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915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58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F61AC-C2D4-42E6-86AA-D2827FC2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91152-C70A-497D-8E63-11BB4518A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85C735-8393-41E9-B0C3-9D2C1166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77E16-5D11-4B74-8774-6E07525E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D08AC-9072-4848-90D2-33FF8429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025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486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094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21190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77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4765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347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5250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24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671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94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2E70F-819D-418F-B4B2-DFF2D99B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81C351-EBA9-4246-BBA2-906B31473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32749-4498-41C8-8D68-D53CA62C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879FA-C5F2-4B46-83D0-934B15BD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DAA75-2CC4-4B13-A2BF-3643B58F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128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6046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419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2077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9001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0518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0958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2114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1592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1793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60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916A0-C861-463C-8CE2-49E93732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B9100-CBF6-4EE5-8A57-B3B1DCC12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437520-8989-431E-86EC-E13A5AF30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5197DF-BE18-4DCD-93DB-7C8C462B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BCCC0D-2300-4CF0-9F1D-D0CDA285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E85105-94C9-47B4-B5B3-98D0E65F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1273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441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2486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9531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9143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26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7490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4634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638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0355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55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F971E-B672-41C6-BB35-BBB8EC97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1CEC9D-0F7F-43EB-9744-2269333C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2C228B-6A60-4A8F-9E74-B1AF8FA51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852D3B-E254-40F1-B556-D7F291566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3E153-30AF-437D-A329-49C59AE9E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40A67C-60CA-4434-A80D-99656D8A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5162FD-5A28-43BF-9006-6A413C0F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7D1FA4-FE93-45E7-AC67-1BC069B6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055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7484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712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840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2314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4460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318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45705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526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79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4A174-7F90-4CE9-B7F2-7FFDEE10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65C41F-052B-485A-89EC-4BC36F7B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BF962A-C08C-4103-89FC-C8D1A4F5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4D6ED-4CA6-44C2-A4E7-D8829243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289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5960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3623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15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5884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449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914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6421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831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8867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08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2C3014-D46D-46F1-990A-99E35582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76CFD8-8F8A-4C1D-8DF4-677E8098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DC2514-3C58-4889-8015-52444D61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67793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1633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4034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5753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7138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27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4159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927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8340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0328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50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9DFE6-E849-41AB-ABB5-275F741E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939B5-6244-4D07-A8C4-64E7E6D69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81AC1B-E323-4545-9363-CF8FA9885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3DCE00-A8E7-49B4-9D06-AF373786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11869D-73C0-4DEC-B4BC-36395D40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9834B2-6F75-46F9-85C1-1E716B0E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85458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431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55184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86844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51540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4848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437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503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27112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5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AD692-E13F-47BF-A02F-13067E87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136FAE-BC28-434F-B177-C63B2C1FB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C7A09E-E178-44B4-8195-200E33113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C14B71-46CD-40BC-B8B4-7BE7EA77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9BF629-0919-4F7F-98AB-0FD7BF1C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FD1BB1-EB54-4AF7-99E4-446F2AC3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6671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57989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189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2797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60693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8996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3688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15150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83636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02905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09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19" Type="http://schemas.openxmlformats.org/officeDocument/2006/relationships/image" Target="../media/image9.jpeg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02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91.xml"/><Relationship Id="rId16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99.xml"/><Relationship Id="rId19" Type="http://schemas.openxmlformats.org/officeDocument/2006/relationships/image" Target="../media/image11.png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10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09.xml"/><Relationship Id="rId21" Type="http://schemas.openxmlformats.org/officeDocument/2006/relationships/image" Target="../media/image15.png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16.xml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Relationship Id="rId22" Type="http://schemas.openxmlformats.org/officeDocument/2006/relationships/image" Target="../media/image1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187FF3-84F3-43F8-8F51-09C0ABB9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2DE473-B0E8-48D0-A4EE-11CC11983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3E73D-8B04-4F08-A2F2-74480E007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CC26B-7809-4FEF-85B0-32C987C60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B3658-490A-4707-8258-81984785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0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5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3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965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86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45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675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C39E96-17FB-49D0-A82B-DE27230D86D6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1C03D-7645-400E-B027-7D2BD8E9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07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9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3A10139-87F2-4C48-B153-FCEAC4F4F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063" y="1061976"/>
            <a:ext cx="5715643" cy="97803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算法复杂性问题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EADA95-4658-439B-A9CC-90C481E32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837" y="2362674"/>
            <a:ext cx="5425781" cy="566606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/>
              <a:t>                                              ——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胡高远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9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19120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2000" b="-9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63A82-2546-40FC-A963-3C5CAE46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汉诺塔问题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BFF5B-AFC9-4406-A780-73C3B279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6000" indent="-39600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</a:p>
          <a:p>
            <a:pPr marL="720000" lvl="1" indent="-324000" algn="just">
              <a:lnSpc>
                <a:spcPct val="114000"/>
              </a:lnSpc>
              <a:buClr>
                <a:srgbClr val="ED7D31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将第一根柱子上的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个盘子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借助第二根柱子全部移到第三根柱子上。</a:t>
            </a:r>
            <a:endParaRPr lang="en-US" altLang="zh-CN" sz="3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4E3A1B4-B153-4101-B200-0861310D6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474915"/>
            <a:ext cx="4473302" cy="1994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77E3E81-60EC-45D1-94AF-10444262D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998" y="4507504"/>
            <a:ext cx="4219613" cy="196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89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3000" b="-1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F14D5-FC31-4B62-A1F1-CBE76C99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汉诺塔问题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B47E5-1081-4350-809C-3113E497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103" y="2506717"/>
            <a:ext cx="8406898" cy="3534646"/>
          </a:xfrm>
        </p:spPr>
        <p:txBody>
          <a:bodyPr>
            <a:normAutofit fontScale="55000" lnSpcReduction="20000"/>
          </a:bodyPr>
          <a:lstStyle/>
          <a:p>
            <a:pPr marL="396000" indent="-39600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用递归方法求解</a:t>
            </a:r>
          </a:p>
          <a:p>
            <a:pPr marL="396000" lvl="1" indent="0" algn="just">
              <a:lnSpc>
                <a:spcPct val="114000"/>
              </a:lnSpc>
              <a:buClr>
                <a:srgbClr val="ED7D31"/>
              </a:buClr>
              <a:buFont typeface="Georgia" panose="02040502050405020303" pitchFamily="18" charset="0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等线" pitchFamily="2" charset="-122"/>
              </a:rPr>
              <a:t> h(n) =2h(n-1 )+1</a:t>
            </a:r>
          </a:p>
          <a:p>
            <a:pPr marL="396000" lvl="1" indent="0" algn="just">
              <a:lnSpc>
                <a:spcPct val="114000"/>
              </a:lnSpc>
              <a:buClr>
                <a:srgbClr val="ED7D31"/>
              </a:buClr>
              <a:buFont typeface="Georgia" panose="02040502050405020303" pitchFamily="18" charset="0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等线" pitchFamily="2" charset="-122"/>
              </a:rPr>
              <a:t>         =2(2h(n-2)+1)+1</a:t>
            </a:r>
          </a:p>
          <a:p>
            <a:pPr marL="396000" lvl="1" indent="0" algn="just">
              <a:lnSpc>
                <a:spcPct val="114000"/>
              </a:lnSpc>
              <a:buClr>
                <a:srgbClr val="ED7D31"/>
              </a:buClr>
              <a:buFont typeface="Georgia" panose="02040502050405020303" pitchFamily="18" charset="0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等线" pitchFamily="2" charset="-122"/>
              </a:rPr>
              <a:t>         =2</a:t>
            </a:r>
            <a:r>
              <a:rPr lang="en-US" altLang="zh-CN" sz="2800" b="1" baseline="30000" dirty="0">
                <a:solidFill>
                  <a:srgbClr val="002060"/>
                </a:solidFill>
                <a:latin typeface="等线" pitchFamily="2" charset="-122"/>
              </a:rPr>
              <a:t>2</a:t>
            </a:r>
            <a:r>
              <a:rPr lang="en-US" altLang="zh-CN" sz="2800" b="1" dirty="0">
                <a:solidFill>
                  <a:srgbClr val="002060"/>
                </a:solidFill>
                <a:latin typeface="等线" pitchFamily="2" charset="-122"/>
              </a:rPr>
              <a:t>h(n-2)+2+1</a:t>
            </a:r>
          </a:p>
          <a:p>
            <a:pPr marL="396000" lvl="1" indent="0" algn="just">
              <a:lnSpc>
                <a:spcPct val="114000"/>
              </a:lnSpc>
              <a:buClr>
                <a:srgbClr val="ED7D31"/>
              </a:buClr>
              <a:buFont typeface="Georgia" panose="02040502050405020303" pitchFamily="18" charset="0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等线" pitchFamily="2" charset="-122"/>
              </a:rPr>
              <a:t>         =2</a:t>
            </a:r>
            <a:r>
              <a:rPr lang="en-US" altLang="zh-CN" sz="2800" b="1" baseline="30000" dirty="0">
                <a:solidFill>
                  <a:srgbClr val="002060"/>
                </a:solidFill>
                <a:latin typeface="等线" pitchFamily="2" charset="-122"/>
              </a:rPr>
              <a:t>3</a:t>
            </a:r>
            <a:r>
              <a:rPr lang="en-US" altLang="zh-CN" sz="2800" b="1" dirty="0">
                <a:solidFill>
                  <a:srgbClr val="002060"/>
                </a:solidFill>
                <a:latin typeface="等线" pitchFamily="2" charset="-122"/>
              </a:rPr>
              <a:t>h(n-3)+2</a:t>
            </a:r>
            <a:r>
              <a:rPr lang="en-US" altLang="zh-CN" sz="2800" b="1" baseline="30000" dirty="0">
                <a:solidFill>
                  <a:srgbClr val="002060"/>
                </a:solidFill>
                <a:latin typeface="等线" pitchFamily="2" charset="-122"/>
              </a:rPr>
              <a:t>2</a:t>
            </a:r>
            <a:r>
              <a:rPr lang="en-US" altLang="zh-CN" sz="2800" b="1" dirty="0">
                <a:solidFill>
                  <a:srgbClr val="002060"/>
                </a:solidFill>
                <a:latin typeface="等线" pitchFamily="2" charset="-122"/>
              </a:rPr>
              <a:t>+2+1</a:t>
            </a:r>
          </a:p>
          <a:p>
            <a:pPr marL="396000" lvl="1" indent="0" algn="just">
              <a:lnSpc>
                <a:spcPct val="114000"/>
              </a:lnSpc>
              <a:buClr>
                <a:srgbClr val="ED7D31"/>
              </a:buClr>
              <a:buFont typeface="Georgia" panose="02040502050405020303" pitchFamily="18" charset="0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等线" pitchFamily="2" charset="-122"/>
              </a:rPr>
              <a:t>         =……</a:t>
            </a:r>
          </a:p>
          <a:p>
            <a:pPr marL="396000" lvl="1" indent="0" algn="just">
              <a:lnSpc>
                <a:spcPct val="114000"/>
              </a:lnSpc>
              <a:buClr>
                <a:srgbClr val="ED7D31"/>
              </a:buClr>
              <a:buFont typeface="Georgia" panose="02040502050405020303" pitchFamily="18" charset="0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等线" pitchFamily="2" charset="-122"/>
              </a:rPr>
              <a:t>         =2</a:t>
            </a:r>
            <a:r>
              <a:rPr lang="en-US" altLang="zh-CN" sz="2800" b="1" baseline="30000" dirty="0">
                <a:solidFill>
                  <a:srgbClr val="002060"/>
                </a:solidFill>
                <a:latin typeface="等线" pitchFamily="2" charset="-122"/>
              </a:rPr>
              <a:t>n</a:t>
            </a:r>
            <a:r>
              <a:rPr lang="en-US" altLang="zh-CN" sz="2800" b="1" dirty="0">
                <a:solidFill>
                  <a:srgbClr val="002060"/>
                </a:solidFill>
                <a:latin typeface="等线" pitchFamily="2" charset="-122"/>
              </a:rPr>
              <a:t>h(0)+2</a:t>
            </a:r>
            <a:r>
              <a:rPr lang="en-US" altLang="zh-CN" sz="2800" b="1" baseline="30000" dirty="0">
                <a:solidFill>
                  <a:srgbClr val="002060"/>
                </a:solidFill>
                <a:latin typeface="等线" pitchFamily="2" charset="-122"/>
              </a:rPr>
              <a:t>n-1</a:t>
            </a:r>
            <a:r>
              <a:rPr lang="en-US" altLang="zh-CN" sz="2800" b="1" dirty="0">
                <a:solidFill>
                  <a:srgbClr val="002060"/>
                </a:solidFill>
                <a:latin typeface="等线" pitchFamily="2" charset="-122"/>
              </a:rPr>
              <a:t>+…+2</a:t>
            </a:r>
            <a:r>
              <a:rPr lang="en-US" altLang="zh-CN" sz="2800" b="1" baseline="30000" dirty="0">
                <a:solidFill>
                  <a:srgbClr val="002060"/>
                </a:solidFill>
                <a:latin typeface="等线" pitchFamily="2" charset="-122"/>
              </a:rPr>
              <a:t>2</a:t>
            </a:r>
            <a:r>
              <a:rPr lang="en-US" altLang="zh-CN" sz="2800" b="1" dirty="0">
                <a:solidFill>
                  <a:srgbClr val="002060"/>
                </a:solidFill>
                <a:latin typeface="等线" pitchFamily="2" charset="-122"/>
              </a:rPr>
              <a:t>+2+1</a:t>
            </a:r>
          </a:p>
          <a:p>
            <a:pPr marL="396000" lvl="1" indent="0" algn="just">
              <a:lnSpc>
                <a:spcPct val="114000"/>
              </a:lnSpc>
              <a:buClr>
                <a:srgbClr val="ED7D31"/>
              </a:buClr>
              <a:buFont typeface="Georgia" panose="02040502050405020303" pitchFamily="18" charset="0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等线" pitchFamily="2" charset="-122"/>
              </a:rPr>
              <a:t>         =2</a:t>
            </a:r>
            <a:r>
              <a:rPr lang="en-US" altLang="zh-CN" sz="2800" b="1" baseline="30000" dirty="0">
                <a:solidFill>
                  <a:srgbClr val="002060"/>
                </a:solidFill>
                <a:latin typeface="等线" pitchFamily="2" charset="-122"/>
              </a:rPr>
              <a:t>n-1</a:t>
            </a:r>
            <a:r>
              <a:rPr lang="en-US" altLang="zh-CN" sz="2800" b="1" dirty="0">
                <a:solidFill>
                  <a:srgbClr val="002060"/>
                </a:solidFill>
                <a:latin typeface="等线" pitchFamily="2" charset="-122"/>
              </a:rPr>
              <a:t>+…+2</a:t>
            </a:r>
            <a:r>
              <a:rPr lang="en-US" altLang="zh-CN" sz="2800" b="1" baseline="30000" dirty="0">
                <a:solidFill>
                  <a:srgbClr val="002060"/>
                </a:solidFill>
                <a:latin typeface="等线" pitchFamily="2" charset="-122"/>
              </a:rPr>
              <a:t>2</a:t>
            </a:r>
            <a:r>
              <a:rPr lang="en-US" altLang="zh-CN" sz="2800" b="1" dirty="0">
                <a:solidFill>
                  <a:srgbClr val="002060"/>
                </a:solidFill>
                <a:latin typeface="等线" pitchFamily="2" charset="-122"/>
              </a:rPr>
              <a:t>+2+1</a:t>
            </a:r>
          </a:p>
          <a:p>
            <a:pPr marL="396000" lvl="1" indent="0" algn="just">
              <a:lnSpc>
                <a:spcPct val="114000"/>
              </a:lnSpc>
              <a:buClr>
                <a:srgbClr val="ED7D31"/>
              </a:buClr>
              <a:buFont typeface="Georgia" panose="02040502050405020303" pitchFamily="18" charset="0"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等线" pitchFamily="2" charset="-122"/>
              </a:rPr>
              <a:t>         =</a:t>
            </a:r>
            <a:r>
              <a:rPr lang="en-US" altLang="zh-CN" sz="2800" b="1" dirty="0">
                <a:solidFill>
                  <a:srgbClr val="C00000"/>
                </a:solidFill>
                <a:latin typeface="等线" pitchFamily="2" charset="-122"/>
              </a:rPr>
              <a:t>2</a:t>
            </a:r>
            <a:r>
              <a:rPr lang="en-US" altLang="zh-CN" sz="2800" b="1" baseline="30000" dirty="0">
                <a:solidFill>
                  <a:srgbClr val="C00000"/>
                </a:solidFill>
                <a:latin typeface="等线" pitchFamily="2" charset="-122"/>
              </a:rPr>
              <a:t>n</a:t>
            </a:r>
            <a:r>
              <a:rPr lang="en-US" altLang="zh-CN" sz="2800" b="1" dirty="0">
                <a:solidFill>
                  <a:srgbClr val="C00000"/>
                </a:solidFill>
                <a:latin typeface="等线" pitchFamily="2" charset="-122"/>
              </a:rPr>
              <a:t>-1</a:t>
            </a:r>
          </a:p>
          <a:p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598D9FD-74A6-4EE8-B727-DE1E972C9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869" y="3128581"/>
            <a:ext cx="4623146" cy="170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57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3000" b="-1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8467D-9B60-4C64-8A41-92F33E72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462" y="618518"/>
            <a:ext cx="10069949" cy="1289110"/>
          </a:xfrm>
        </p:spPr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汉诺塔问题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F2DF2-48E2-4475-97F0-8384E1F6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62" y="2349061"/>
            <a:ext cx="10069949" cy="3442139"/>
          </a:xfrm>
        </p:spPr>
        <p:txBody>
          <a:bodyPr/>
          <a:lstStyle/>
          <a:p>
            <a:pPr marL="396000" indent="-39600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用递归方法求解</a:t>
            </a:r>
            <a:endParaRPr lang="en-US" altLang="zh-CN" sz="36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0" lvl="1" indent="-324000" algn="just">
              <a:lnSpc>
                <a:spcPct val="125000"/>
              </a:lnSpc>
              <a:buClr>
                <a:srgbClr val="ED7D31"/>
              </a:buClr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每次只能移动一个盘子，要完成汉诺塔的搬迁，需要移动盘子的次数为：</a:t>
            </a:r>
          </a:p>
          <a:p>
            <a:pPr marL="796050" lvl="2" indent="0" algn="just">
              <a:lnSpc>
                <a:spcPct val="125000"/>
              </a:lnSpc>
              <a:buClr>
                <a:srgbClr val="4472C4"/>
              </a:buClr>
              <a:buFont typeface="Wingdings 2" panose="05020102010507070707" pitchFamily="18" charset="2"/>
              <a:buNone/>
            </a:pPr>
            <a:r>
              <a:rPr lang="zh-CN" altLang="en-US" sz="3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3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000" b="1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en-US" altLang="zh-CN" sz="3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-1=18 446 744 073 709 551 615</a:t>
            </a:r>
          </a:p>
          <a:p>
            <a:pPr marL="796050" lvl="2" indent="0" algn="just">
              <a:lnSpc>
                <a:spcPct val="125000"/>
              </a:lnSpc>
              <a:buClr>
                <a:srgbClr val="4472C4"/>
              </a:buClr>
              <a:buFont typeface="Wingdings 2" panose="05020102010507070707" pitchFamily="18" charset="2"/>
              <a:buNone/>
            </a:pPr>
            <a:r>
              <a:rPr lang="zh-CN" altLang="en-US" sz="3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如果每秒移动一次，需要大约</a:t>
            </a:r>
            <a:r>
              <a:rPr lang="en-US" altLang="zh-CN" sz="3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5849</a:t>
            </a:r>
            <a:r>
              <a:rPr lang="zh-CN" altLang="en-US" sz="3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亿年的时间。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99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BC42C-FC4D-4396-A347-1B80A796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汉诺塔问题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0A31F-DD22-4BD2-AABC-36594A6990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04" y="2776921"/>
            <a:ext cx="5470696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52F26D61-37F0-47E6-A5B1-93CB89419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097" y="2326976"/>
            <a:ext cx="4545200" cy="160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1065EFD-1763-4F48-9A4E-12135B07B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82" y="4132449"/>
            <a:ext cx="3152775" cy="272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C256E-7414-42B5-A7BA-498FA959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Second</a:t>
            </a:r>
            <a:r>
              <a:rPr lang="zh-CN" altLang="en-US" dirty="0"/>
              <a:t>：旅行商问题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DA12F-66E8-47F6-A1EC-306B3831F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96000" indent="-39600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36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0" lvl="1" indent="-324000" algn="just">
              <a:lnSpc>
                <a:spcPct val="125000"/>
              </a:lnSpc>
              <a:buClr>
                <a:srgbClr val="ED7D31"/>
              </a:buClr>
              <a:buFont typeface="Wingdings" panose="05000000000000000000" pitchFamily="2" charset="2"/>
              <a:buChar char="Ø"/>
            </a:pP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一旅行商从某城市出发，必须经过每个城市且只能经过一次，最后回到原出发城市。</a:t>
            </a:r>
          </a:p>
          <a:p>
            <a:pPr marL="720000" lvl="1" indent="-324000" algn="just">
              <a:lnSpc>
                <a:spcPct val="125000"/>
              </a:lnSpc>
              <a:buClr>
                <a:srgbClr val="ED7D31"/>
              </a:buClr>
              <a:buFont typeface="Wingdings" panose="05000000000000000000" pitchFamily="2" charset="2"/>
              <a:buChar char="Ø"/>
            </a:pP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要求找到一条距离最短的路径（或费用最少的路径）。</a:t>
            </a:r>
          </a:p>
          <a:p>
            <a:pPr marL="396000" indent="-39600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简单解决办法</a:t>
            </a:r>
            <a:endParaRPr lang="en-US" altLang="zh-CN" sz="36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69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列出每条可能的路径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69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从中选择距离最短的路径</a:t>
            </a:r>
          </a:p>
          <a:p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A292582-57D1-4092-9BFC-0542A4B71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616" y="4418951"/>
            <a:ext cx="2511425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50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27D2A-0050-4180-AB5C-85F9FBCD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0106"/>
            <a:ext cx="8610600" cy="1293028"/>
          </a:xfrm>
        </p:spPr>
        <p:txBody>
          <a:bodyPr/>
          <a:lstStyle/>
          <a:p>
            <a:r>
              <a:rPr lang="en-US" altLang="zh-CN" dirty="0"/>
              <a:t>Second</a:t>
            </a:r>
            <a:r>
              <a:rPr lang="zh-CN" altLang="en-US" dirty="0"/>
              <a:t>：旅行商问题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5778B-7BF3-4AC5-942B-EB403AE78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6000" indent="-39600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0" lvl="1" indent="-324000" algn="just">
              <a:lnSpc>
                <a:spcPct val="125000"/>
              </a:lnSpc>
              <a:buClr>
                <a:srgbClr val="ED7D31"/>
              </a:buClr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城市个数较多时难以实现</a:t>
            </a:r>
          </a:p>
          <a:p>
            <a:pPr marL="720000" lvl="1" indent="-324000" algn="just">
              <a:lnSpc>
                <a:spcPct val="125000"/>
              </a:lnSpc>
              <a:buClr>
                <a:srgbClr val="ED7D31"/>
              </a:buClr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出现组合爆炸问题</a:t>
            </a:r>
          </a:p>
          <a:p>
            <a:pPr marL="396000" indent="-39600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可行的解决办法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69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启发式算法</a:t>
            </a:r>
          </a:p>
          <a:p>
            <a:pPr lvl="1" indent="-3469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近似算法</a:t>
            </a:r>
          </a:p>
          <a:p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A72D201-A7CB-44EA-BA31-0C48F47E0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896" y="2513471"/>
            <a:ext cx="3792538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85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3000" b="-1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736D7-C22E-4916-A781-67C6448A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1944"/>
          </a:xfrm>
        </p:spPr>
        <p:txBody>
          <a:bodyPr/>
          <a:lstStyle/>
          <a:p>
            <a:r>
              <a:rPr lang="en-US" altLang="zh-CN" sz="6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NP</a:t>
            </a:r>
            <a:r>
              <a:rPr lang="zh-CN" altLang="en-US" sz="6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完全问题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8EDEA-E9B6-4E48-8BED-30986E41C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71146"/>
            <a:ext cx="8946541" cy="4577254"/>
          </a:xfrm>
        </p:spPr>
        <p:txBody>
          <a:bodyPr>
            <a:normAutofit fontScale="85000" lnSpcReduction="10000"/>
          </a:bodyPr>
          <a:lstStyle/>
          <a:p>
            <a:pPr marL="396000" indent="-39600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33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33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类问题</a:t>
            </a:r>
            <a:endParaRPr lang="en-US" altLang="zh-CN" sz="3300" b="1" dirty="0">
              <a:solidFill>
                <a:schemeClr val="accent6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0" lvl="1" indent="-324000" algn="just">
              <a:lnSpc>
                <a:spcPct val="125000"/>
              </a:lnSpc>
              <a:buClr>
                <a:srgbClr val="ED7D31"/>
              </a:buClr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将所有可以在多项式时间内求解的问题称为</a:t>
            </a:r>
            <a:r>
              <a:rPr lang="en-US" altLang="zh-CN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类问题。</a:t>
            </a:r>
          </a:p>
          <a:p>
            <a:pPr marL="396000" indent="-39600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33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33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类问题</a:t>
            </a:r>
            <a:endParaRPr lang="en-US" altLang="zh-CN" sz="33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69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将所有在多项式时间内可以验证的问题称为</a:t>
            </a:r>
            <a:r>
              <a:rPr lang="en-US" altLang="zh-CN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3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类问题。 </a:t>
            </a:r>
          </a:p>
          <a:p>
            <a:pPr marL="396000" indent="-39600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33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33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完全问题</a:t>
            </a:r>
            <a:endParaRPr lang="en-US" altLang="zh-CN" sz="33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69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800" b="1" spc="-1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b="1" spc="-1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2800" b="1" spc="-1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类问题中，某些问题的复杂性与整个类的复杂性有关，如果这些问题中的任意一个能在多项式的时间内求解，则所有</a:t>
            </a:r>
            <a:r>
              <a:rPr lang="en-US" altLang="zh-CN" sz="2800" b="1" spc="-1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2800" b="1" spc="-1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类问题都能在多项式时间内求解，这些</a:t>
            </a:r>
            <a:r>
              <a:rPr lang="en-US" altLang="zh-CN" sz="2800" b="1" spc="-1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2800" b="1" spc="-1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类问题称为</a:t>
            </a:r>
            <a:r>
              <a:rPr lang="en-US" altLang="zh-CN" sz="2800" b="1" spc="-1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2800" b="1" spc="-1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完全问题。 </a:t>
            </a:r>
          </a:p>
          <a:p>
            <a:pPr lvl="1" indent="-346950"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zh-CN" altLang="en-US" sz="3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492540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5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6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带状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7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8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87</TotalTime>
  <Words>338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8</vt:i4>
      </vt:variant>
    </vt:vector>
  </HeadingPairs>
  <TitlesOfParts>
    <vt:vector size="31" baseType="lpstr">
      <vt:lpstr>等线</vt:lpstr>
      <vt:lpstr>等线 Light</vt:lpstr>
      <vt:lpstr>华文行楷</vt:lpstr>
      <vt:lpstr>隶书</vt:lpstr>
      <vt:lpstr>微软雅黑</vt:lpstr>
      <vt:lpstr>Arial</vt:lpstr>
      <vt:lpstr>Century Gothic</vt:lpstr>
      <vt:lpstr>Corbel</vt:lpstr>
      <vt:lpstr>Garamond</vt:lpstr>
      <vt:lpstr>Georgia</vt:lpstr>
      <vt:lpstr>Trebuchet MS</vt:lpstr>
      <vt:lpstr>Tw Cen MT</vt:lpstr>
      <vt:lpstr>Wingdings</vt:lpstr>
      <vt:lpstr>Wingdings 2</vt:lpstr>
      <vt:lpstr>Wingdings 3</vt:lpstr>
      <vt:lpstr>Office 主题​​</vt:lpstr>
      <vt:lpstr>平面</vt:lpstr>
      <vt:lpstr>环保</vt:lpstr>
      <vt:lpstr>电路</vt:lpstr>
      <vt:lpstr>离子会议室</vt:lpstr>
      <vt:lpstr>带状</vt:lpstr>
      <vt:lpstr>水汽尾迹</vt:lpstr>
      <vt:lpstr>离子</vt:lpstr>
      <vt:lpstr>算法复杂性问题</vt:lpstr>
      <vt:lpstr>First：汉诺塔问题</vt:lpstr>
      <vt:lpstr>First：汉诺塔问题</vt:lpstr>
      <vt:lpstr>First：汉诺塔问题</vt:lpstr>
      <vt:lpstr>First：汉诺塔问题</vt:lpstr>
      <vt:lpstr>Second：旅行商问题</vt:lpstr>
      <vt:lpstr>Second：旅行商问题</vt:lpstr>
      <vt:lpstr>NP完全问题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算法复杂性问题</dc:title>
  <dc:creator>胡 高远</dc:creator>
  <cp:lastModifiedBy>胡 高远</cp:lastModifiedBy>
  <cp:revision>10</cp:revision>
  <dcterms:created xsi:type="dcterms:W3CDTF">2020-12-05T05:01:13Z</dcterms:created>
  <dcterms:modified xsi:type="dcterms:W3CDTF">2020-12-06T05:29:14Z</dcterms:modified>
</cp:coreProperties>
</file>