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40"/>
  </p:notesMasterIdLst>
  <p:handoutMasterIdLst>
    <p:handoutMasterId r:id="rId41"/>
  </p:handoutMasterIdLst>
  <p:sldIdLst>
    <p:sldId id="258" r:id="rId3"/>
    <p:sldId id="259" r:id="rId4"/>
    <p:sldId id="261" r:id="rId5"/>
    <p:sldId id="352" r:id="rId6"/>
    <p:sldId id="355" r:id="rId7"/>
    <p:sldId id="359" r:id="rId8"/>
    <p:sldId id="441" r:id="rId9"/>
    <p:sldId id="363" r:id="rId10"/>
    <p:sldId id="364" r:id="rId11"/>
    <p:sldId id="365" r:id="rId12"/>
    <p:sldId id="366" r:id="rId13"/>
    <p:sldId id="367" r:id="rId14"/>
    <p:sldId id="369" r:id="rId15"/>
    <p:sldId id="409" r:id="rId16"/>
    <p:sldId id="408" r:id="rId17"/>
    <p:sldId id="410" r:id="rId18"/>
    <p:sldId id="411" r:id="rId19"/>
    <p:sldId id="412" r:id="rId20"/>
    <p:sldId id="413" r:id="rId21"/>
    <p:sldId id="370" r:id="rId22"/>
    <p:sldId id="349" r:id="rId23"/>
    <p:sldId id="350" r:id="rId24"/>
    <p:sldId id="347" r:id="rId25"/>
    <p:sldId id="372" r:id="rId26"/>
    <p:sldId id="371" r:id="rId27"/>
    <p:sldId id="265" r:id="rId28"/>
    <p:sldId id="373" r:id="rId29"/>
    <p:sldId id="348" r:id="rId30"/>
    <p:sldId id="426" r:id="rId31"/>
    <p:sldId id="427" r:id="rId32"/>
    <p:sldId id="429" r:id="rId33"/>
    <p:sldId id="430" r:id="rId34"/>
    <p:sldId id="431" r:id="rId35"/>
    <p:sldId id="432" r:id="rId36"/>
    <p:sldId id="428" r:id="rId37"/>
    <p:sldId id="374" r:id="rId38"/>
    <p:sldId id="346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6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  <p:ext uri="{505F2C04-C923-438B-8C0F-E0CD2BADF298}">
      <wppc:fontMiss xmlns="" xmlns:wppc="http://www.wps.cn/officeDocument/PresentationCustomData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施黎伟 施" initials="施黎伟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>
        <p:scale>
          <a:sx n="89" d="100"/>
          <a:sy n="89" d="100"/>
        </p:scale>
        <p:origin x="688" y="-444"/>
      </p:cViewPr>
      <p:guideLst>
        <p:guide orient="horz" pos="2096"/>
        <p:guide pos="286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2019/11/23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F66220-688E-47F4-A4B7-87720CFD683C}" type="slidenum">
              <a:rPr lang="en-US" altLang="zh-CN" smtClean="0"/>
              <a:t>1</a:t>
            </a:fld>
            <a:endParaRPr lang="en-US" altLang="zh-CN" dirty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标题封面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特点简要说明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特点简要说明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特点简要说明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特点简要说明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特点简要说明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特点简要说明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特点简要说明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特点简要说明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特点简要说明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特点简要说明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二级标题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特点说明，图</a:t>
            </a:r>
            <a:r>
              <a:rPr lang="en-US" altLang="zh-CN"/>
              <a:t>+</a:t>
            </a:r>
            <a:r>
              <a:rPr lang="zh-CN" altLang="en-US"/>
              <a:t>数字</a:t>
            </a:r>
            <a:r>
              <a:rPr lang="en-US" altLang="zh-CN"/>
              <a:t>+3</a:t>
            </a:r>
            <a:r>
              <a:rPr lang="zh-CN" altLang="en-US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二级标题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说明，一级大标题</a:t>
            </a:r>
            <a:r>
              <a:rPr lang="en-US" altLang="zh-CN"/>
              <a:t>3</a:t>
            </a:r>
            <a:r>
              <a:rPr lang="zh-CN" altLang="en-US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说明，一级大标题</a:t>
            </a:r>
            <a:r>
              <a:rPr lang="en-US" altLang="zh-CN"/>
              <a:t>3</a:t>
            </a:r>
            <a:r>
              <a:rPr lang="zh-CN" altLang="en-US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说明，一级大标题</a:t>
            </a:r>
            <a:r>
              <a:rPr lang="en-US" altLang="zh-CN"/>
              <a:t>3</a:t>
            </a:r>
            <a:r>
              <a:rPr lang="zh-CN" altLang="en-US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说明，一级大标题</a:t>
            </a:r>
            <a:r>
              <a:rPr lang="en-US" altLang="zh-CN"/>
              <a:t>3</a:t>
            </a:r>
            <a:r>
              <a:rPr lang="zh-CN" altLang="en-US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特点简要说明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特点简要说明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说明，一级大标题</a:t>
            </a:r>
            <a:r>
              <a:rPr lang="en-US" altLang="zh-CN"/>
              <a:t>3</a:t>
            </a:r>
            <a:r>
              <a:rPr lang="zh-CN" altLang="en-US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说明，一级大标题</a:t>
            </a:r>
            <a:r>
              <a:rPr lang="en-US" altLang="zh-CN"/>
              <a:t>3</a:t>
            </a:r>
            <a:r>
              <a:rPr lang="zh-CN" altLang="en-US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说明，一级大标题</a:t>
            </a:r>
            <a:r>
              <a:rPr lang="en-US" altLang="zh-CN"/>
              <a:t>3</a:t>
            </a:r>
            <a:r>
              <a:rPr lang="zh-CN" altLang="en-US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说明，一级大标题</a:t>
            </a:r>
            <a:r>
              <a:rPr lang="en-US" altLang="zh-CN"/>
              <a:t>3</a:t>
            </a:r>
            <a:r>
              <a:rPr lang="zh-CN" altLang="en-US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说明，一级大标题</a:t>
            </a:r>
            <a:r>
              <a:rPr lang="en-US" altLang="zh-CN"/>
              <a:t>3</a:t>
            </a:r>
            <a:r>
              <a:rPr lang="zh-CN" altLang="en-US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说明，一级大标题</a:t>
            </a:r>
            <a:r>
              <a:rPr lang="en-US" altLang="zh-CN"/>
              <a:t>3</a:t>
            </a:r>
            <a:r>
              <a:rPr lang="zh-CN" altLang="en-US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说明，一级大标题</a:t>
            </a:r>
            <a:r>
              <a:rPr lang="en-US" altLang="zh-CN"/>
              <a:t>3</a:t>
            </a:r>
            <a:r>
              <a:rPr lang="zh-CN" altLang="en-US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说明，一级大标题</a:t>
            </a:r>
            <a:r>
              <a:rPr lang="en-US" altLang="zh-CN"/>
              <a:t>3</a:t>
            </a:r>
            <a:r>
              <a:rPr lang="zh-CN" altLang="en-US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说明，一级大标题</a:t>
            </a:r>
            <a:r>
              <a:rPr lang="en-US" altLang="zh-CN"/>
              <a:t>3</a:t>
            </a:r>
            <a:r>
              <a:rPr lang="zh-CN" altLang="en-US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二级标题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简单的操作步骤说明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特点简要说明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特点简要说明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特点简要说明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特点简要说明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特点简要说明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502412" y="2588281"/>
            <a:ext cx="8139178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502412" y="3566160"/>
            <a:ext cx="8139178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02448" y="952508"/>
            <a:ext cx="8139178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02412" y="2588281"/>
            <a:ext cx="8139178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432000"/>
            <a:ext cx="8139178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02412" y="1296000"/>
            <a:ext cx="8139178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48" y="3808730"/>
            <a:ext cx="8139178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02444" y="4511675"/>
            <a:ext cx="8139178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432000"/>
            <a:ext cx="8139178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502448" y="1296000"/>
            <a:ext cx="396243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79158" y="1296000"/>
            <a:ext cx="396243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432000"/>
            <a:ext cx="8139178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02448" y="1296000"/>
            <a:ext cx="396243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02444" y="1789043"/>
            <a:ext cx="39624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4676813" y="1296000"/>
            <a:ext cx="396243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76813" y="1789043"/>
            <a:ext cx="396243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502448" y="1296000"/>
            <a:ext cx="396243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4679194" y="1296000"/>
            <a:ext cx="396243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02412" y="432000"/>
            <a:ext cx="8139178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502412" y="1296000"/>
            <a:ext cx="8139178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38900"/>
            <a:ext cx="28956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7315200" y="5943600"/>
          <a:ext cx="1600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" name="位图图像" r:id="rId16" imgW="1600200" imgH="685800" progId="PBrush">
                  <p:embed/>
                </p:oleObj>
              </mc:Choice>
              <mc:Fallback>
                <p:oleObj name="位图图像" r:id="rId16" imgW="1600200" imgH="685800" progId="PBrush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943600"/>
                        <a:ext cx="1600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Line 8"/>
          <p:cNvSpPr>
            <a:spLocks noChangeShapeType="1"/>
          </p:cNvSpPr>
          <p:nvPr/>
        </p:nvSpPr>
        <p:spPr bwMode="auto">
          <a:xfrm flipH="1">
            <a:off x="228600" y="6400800"/>
            <a:ext cx="701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 flipH="1">
            <a:off x="228600" y="609600"/>
            <a:ext cx="868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457200" y="292100"/>
            <a:ext cx="1221740" cy="2038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altLang="ko-KR" sz="1050" i="1">
                <a:latin typeface="Arial" panose="020B0604020202020204" pitchFamily="34" charset="0"/>
              </a:rPr>
              <a:t>Nankai University</a:t>
            </a:r>
          </a:p>
        </p:txBody>
      </p:sp>
      <p:pic>
        <p:nvPicPr>
          <p:cNvPr id="1034" name="Picture 11" descr="无标题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28600" y="228600"/>
            <a:ext cx="296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华文新魏" panose="02010800040101010101" pitchFamily="2" charset="-122"/>
          <a:ea typeface="华文新魏" panose="0201080004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华文新魏" panose="02010800040101010101" pitchFamily="2" charset="-122"/>
          <a:ea typeface="华文新魏" panose="0201080004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华文新魏" panose="02010800040101010101" pitchFamily="2" charset="-122"/>
          <a:ea typeface="华文新魏" panose="0201080004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华文新魏" panose="02010800040101010101" pitchFamily="2" charset="-122"/>
          <a:ea typeface="华文新魏" panose="0201080004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华文新魏" panose="02010800040101010101" pitchFamily="2" charset="-122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华文新魏" panose="02010800040101010101" pitchFamily="2" charset="-122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华文新魏" panose="02010800040101010101" pitchFamily="2" charset="-122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华文新魏" panose="02010800040101010101" pitchFamily="2" charset="-122"/>
          <a:ea typeface="华文新魏" panose="020108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png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64.xml"/><Relationship Id="rId7" Type="http://schemas.openxmlformats.org/officeDocument/2006/relationships/image" Target="../media/image45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44.png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8.wmf"/><Relationship Id="rId4" Type="http://schemas.openxmlformats.org/officeDocument/2006/relationships/image" Target="../media/image20.png"/><Relationship Id="rId9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 bwMode="auto">
          <a:xfrm>
            <a:off x="2506429" y="3852711"/>
            <a:ext cx="5319344" cy="450528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/>
          <a:lstStyle/>
          <a:p>
            <a:endParaRPr lang="zh-CN" altLang="en-US" sz="135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2482883" y="3018210"/>
            <a:ext cx="5319344" cy="421915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/>
          <a:lstStyle/>
          <a:p>
            <a:endParaRPr lang="zh-CN" altLang="en-US" sz="135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6335" y="1434465"/>
            <a:ext cx="6858000" cy="949960"/>
          </a:xfrm>
          <a:prstGeom prst="rect">
            <a:avLst/>
          </a:prstGeom>
          <a:solidFill>
            <a:srgbClr val="1B4B7B"/>
          </a:solidFill>
          <a:ln w="25400" cap="flat" cmpd="sng" algn="ctr">
            <a:solidFill>
              <a:srgbClr val="1B4B7B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zh-CN" altLang="en-US" sz="1350" ker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7"/>
          <p:cNvSpPr txBox="1"/>
          <p:nvPr/>
        </p:nvSpPr>
        <p:spPr>
          <a:xfrm>
            <a:off x="1351440" y="1575258"/>
            <a:ext cx="644021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SVD algorithm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155700" y="2676967"/>
            <a:ext cx="6831378" cy="0"/>
          </a:xfrm>
          <a:prstGeom prst="line">
            <a:avLst/>
          </a:prstGeom>
          <a:noFill/>
          <a:ln w="76200" cap="rnd" cmpd="sng" algn="ctr">
            <a:solidFill>
              <a:srgbClr val="1B4B7B"/>
            </a:solidFill>
            <a:prstDash val="solid"/>
          </a:ln>
          <a:effectLst/>
        </p:spPr>
      </p:cxnSp>
      <p:cxnSp>
        <p:nvCxnSpPr>
          <p:cNvPr id="8" name="直接连接符 7"/>
          <p:cNvCxnSpPr/>
          <p:nvPr/>
        </p:nvCxnSpPr>
        <p:spPr>
          <a:xfrm>
            <a:off x="1156335" y="1297707"/>
            <a:ext cx="6858000" cy="0"/>
          </a:xfrm>
          <a:prstGeom prst="line">
            <a:avLst/>
          </a:prstGeom>
          <a:noFill/>
          <a:ln w="76200" cap="rnd" cmpd="sng" algn="ctr">
            <a:solidFill>
              <a:srgbClr val="1B4B7B"/>
            </a:solidFill>
            <a:prstDash val="solid"/>
          </a:ln>
          <a:effectLst/>
        </p:spPr>
      </p:cxnSp>
      <p:sp>
        <p:nvSpPr>
          <p:cNvPr id="13" name="文本框 12"/>
          <p:cNvSpPr txBox="1"/>
          <p:nvPr/>
        </p:nvSpPr>
        <p:spPr>
          <a:xfrm>
            <a:off x="2506345" y="3018155"/>
            <a:ext cx="45516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sz="2100">
                <a:solidFill>
                  <a:prstClr val="black">
                    <a:alpha val="75000"/>
                  </a:prstClr>
                </a:solidFill>
                <a:sym typeface="+mn-ea"/>
              </a:rPr>
              <a:t>I</a:t>
            </a:r>
            <a:r>
              <a:rPr sz="2100">
                <a:solidFill>
                  <a:prstClr val="black">
                    <a:alpha val="75000"/>
                  </a:prstClr>
                </a:solidFill>
                <a:sym typeface="+mn-ea"/>
              </a:rPr>
              <a:t>ntroduction</a:t>
            </a:r>
            <a:endParaRPr sz="2100">
              <a:solidFill>
                <a:prstClr val="black">
                  <a:alpha val="75000"/>
                </a:prstClr>
              </a:solidFill>
            </a:endParaRPr>
          </a:p>
          <a:p>
            <a:endParaRPr lang="en-US" altLang="zh-CN" sz="2100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82845" y="3852773"/>
            <a:ext cx="519088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sz="2100">
                <a:solidFill>
                  <a:prstClr val="black">
                    <a:alpha val="75000"/>
                  </a:prstClr>
                </a:solidFill>
                <a:sym typeface="+mn-ea"/>
              </a:rPr>
              <a:t>Example</a:t>
            </a:r>
          </a:p>
        </p:txBody>
      </p:sp>
      <p:sp>
        <p:nvSpPr>
          <p:cNvPr id="27" name="圆角矩形 26"/>
          <p:cNvSpPr/>
          <p:nvPr/>
        </p:nvSpPr>
        <p:spPr bwMode="auto">
          <a:xfrm>
            <a:off x="1722444" y="3038970"/>
            <a:ext cx="537587" cy="379510"/>
          </a:xfrm>
          <a:prstGeom prst="roundRect">
            <a:avLst/>
          </a:prstGeom>
          <a:solidFill>
            <a:srgbClr val="1B4B7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kumimoji="0" lang="zh-CN" altLang="en-US" sz="2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1722444" y="3869805"/>
            <a:ext cx="537587" cy="379511"/>
          </a:xfrm>
          <a:prstGeom prst="roundRect">
            <a:avLst/>
          </a:prstGeom>
          <a:solidFill>
            <a:srgbClr val="1B4B7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kumimoji="0" lang="zh-CN" altLang="en-US" sz="2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2482935" y="4521165"/>
            <a:ext cx="5308813" cy="450527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/>
          <a:lstStyle/>
          <a:p>
            <a:endParaRPr lang="zh-CN" altLang="en-US" sz="135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6186" y="4521359"/>
            <a:ext cx="5298281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2100"/>
              <a:t>Demonstration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1722444" y="4585092"/>
            <a:ext cx="537587" cy="350033"/>
          </a:xfrm>
          <a:prstGeom prst="roundRect">
            <a:avLst/>
          </a:prstGeom>
          <a:solidFill>
            <a:srgbClr val="1B4B7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kumimoji="0" lang="en-US" sz="1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 bwMode="auto">
          <a:xfrm>
            <a:off x="1879289" y="1150943"/>
            <a:ext cx="6048672" cy="266371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/>
          <a:lstStyle/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79441" y="1111885"/>
            <a:ext cx="6276499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sz="1500">
                <a:solidFill>
                  <a:prstClr val="black">
                    <a:alpha val="75000"/>
                  </a:prstClr>
                </a:solidFill>
                <a:sym typeface="+mn-ea"/>
              </a:rPr>
              <a:t>【</a:t>
            </a:r>
            <a:r>
              <a:rPr sz="1500">
                <a:solidFill>
                  <a:prstClr val="black">
                    <a:alpha val="75000"/>
                  </a:prstClr>
                </a:solidFill>
                <a:sym typeface="+mn-ea"/>
              </a:rPr>
              <a:t>The singular value decomposition</a:t>
            </a:r>
          </a:p>
        </p:txBody>
      </p:sp>
      <p:sp>
        <p:nvSpPr>
          <p:cNvPr id="15" name="圆角矩形 14"/>
          <p:cNvSpPr/>
          <p:nvPr/>
        </p:nvSpPr>
        <p:spPr bwMode="auto">
          <a:xfrm>
            <a:off x="1174750" y="1128395"/>
            <a:ext cx="527685" cy="288608"/>
          </a:xfrm>
          <a:prstGeom prst="roundRect">
            <a:avLst/>
          </a:prstGeom>
          <a:solidFill>
            <a:srgbClr val="1B4B7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1.2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323975" y="1631315"/>
            <a:ext cx="6604000" cy="636905"/>
            <a:chOff x="1823586" y="1069469"/>
            <a:chExt cx="9331990" cy="2533337"/>
          </a:xfrm>
        </p:grpSpPr>
        <p:sp>
          <p:nvSpPr>
            <p:cNvPr id="53" name="Freeform 10"/>
            <p:cNvSpPr/>
            <p:nvPr/>
          </p:nvSpPr>
          <p:spPr bwMode="auto">
            <a:xfrm>
              <a:off x="1823586" y="1069469"/>
              <a:ext cx="9331990" cy="2533337"/>
            </a:xfrm>
            <a:custGeom>
              <a:avLst/>
              <a:gdLst>
                <a:gd name="T0" fmla="*/ 135915 w 5680584"/>
                <a:gd name="T1" fmla="*/ 0 h 2616525"/>
                <a:gd name="T2" fmla="*/ 5679057 w 5680584"/>
                <a:gd name="T3" fmla="*/ 0 h 2616525"/>
                <a:gd name="T4" fmla="*/ 5679057 w 5680584"/>
                <a:gd name="T5" fmla="*/ 2615550 h 2616525"/>
                <a:gd name="T6" fmla="*/ 135915 w 5680584"/>
                <a:gd name="T7" fmla="*/ 2615550 h 2616525"/>
                <a:gd name="T8" fmla="*/ 0 w 5680584"/>
                <a:gd name="T9" fmla="*/ 2462077 h 2616525"/>
                <a:gd name="T10" fmla="*/ 0 w 5680584"/>
                <a:gd name="T11" fmla="*/ 153474 h 2616525"/>
                <a:gd name="T12" fmla="*/ 135915 w 5680584"/>
                <a:gd name="T13" fmla="*/ 0 h 26165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80584" h="2616525">
                  <a:moveTo>
                    <a:pt x="135951" y="0"/>
                  </a:moveTo>
                  <a:lnTo>
                    <a:pt x="5680584" y="0"/>
                  </a:lnTo>
                  <a:lnTo>
                    <a:pt x="5680584" y="2616525"/>
                  </a:lnTo>
                  <a:lnTo>
                    <a:pt x="135951" y="2616525"/>
                  </a:lnTo>
                  <a:cubicBezTo>
                    <a:pt x="61063" y="2616525"/>
                    <a:pt x="0" y="2547567"/>
                    <a:pt x="0" y="2462995"/>
                  </a:cubicBezTo>
                  <a:lnTo>
                    <a:pt x="0" y="153531"/>
                  </a:lnTo>
                  <a:cubicBezTo>
                    <a:pt x="0" y="68959"/>
                    <a:pt x="61063" y="0"/>
                    <a:pt x="135951" y="0"/>
                  </a:cubicBezTo>
                  <a:close/>
                </a:path>
              </a:pathLst>
            </a:custGeom>
            <a:solidFill>
              <a:srgbClr val="024C89"/>
            </a:solidFill>
            <a:ln>
              <a:noFill/>
            </a:ln>
            <a:effectLst>
              <a:outerShdw blurRad="317500" dist="190500" dir="8100000"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1B4B7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134454" y="1573227"/>
              <a:ext cx="8710794" cy="12805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sz="15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We therefore have</a:t>
              </a:r>
              <a:r>
                <a:rPr lang="en-US" sz="15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: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439160" y="2467610"/>
            <a:ext cx="20478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/>
              <a:t>Mv</a:t>
            </a:r>
            <a:r>
              <a:rPr lang="zh-CN" altLang="en-US" sz="2800" b="1" baseline="-25000"/>
              <a:t>1</a:t>
            </a:r>
            <a:r>
              <a:rPr lang="zh-CN" altLang="en-US" sz="2800" b="1"/>
              <a:t> = σ</a:t>
            </a:r>
            <a:r>
              <a:rPr lang="zh-CN" altLang="en-US" sz="2800" b="1" baseline="-25000"/>
              <a:t>1</a:t>
            </a:r>
            <a:r>
              <a:rPr lang="zh-CN" altLang="en-US" sz="2800" b="1"/>
              <a:t>u</a:t>
            </a:r>
            <a:r>
              <a:rPr lang="zh-CN" altLang="en-US" sz="2800" b="1" baseline="-25000"/>
              <a:t>1</a:t>
            </a:r>
            <a:endParaRPr lang="zh-CN" altLang="en-US" sz="2800" b="1"/>
          </a:p>
          <a:p>
            <a:pPr algn="l"/>
            <a:r>
              <a:rPr lang="zh-CN" altLang="en-US" sz="2800" b="1"/>
              <a:t>Mv</a:t>
            </a:r>
            <a:r>
              <a:rPr lang="zh-CN" altLang="en-US" sz="2800" b="1" baseline="-25000"/>
              <a:t>2</a:t>
            </a:r>
            <a:r>
              <a:rPr lang="zh-CN" altLang="en-US" sz="2800" b="1"/>
              <a:t> = σ</a:t>
            </a:r>
            <a:r>
              <a:rPr lang="zh-CN" altLang="en-US" sz="2800" b="1" baseline="-25000"/>
              <a:t>2</a:t>
            </a:r>
            <a:r>
              <a:rPr lang="zh-CN" altLang="en-US" sz="2800" b="1"/>
              <a:t>u</a:t>
            </a:r>
            <a:r>
              <a:rPr lang="zh-CN" altLang="en-US" sz="2800" b="1" baseline="-25000"/>
              <a:t>2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270000" y="3420745"/>
            <a:ext cx="6604000" cy="909955"/>
            <a:chOff x="1823586" y="1069469"/>
            <a:chExt cx="9331990" cy="3619414"/>
          </a:xfrm>
        </p:grpSpPr>
        <p:sp>
          <p:nvSpPr>
            <p:cNvPr id="7" name="Freeform 10"/>
            <p:cNvSpPr/>
            <p:nvPr/>
          </p:nvSpPr>
          <p:spPr bwMode="auto">
            <a:xfrm>
              <a:off x="1823586" y="1069469"/>
              <a:ext cx="9331990" cy="3619414"/>
            </a:xfrm>
            <a:custGeom>
              <a:avLst/>
              <a:gdLst>
                <a:gd name="T0" fmla="*/ 135915 w 5680584"/>
                <a:gd name="T1" fmla="*/ 0 h 2616525"/>
                <a:gd name="T2" fmla="*/ 5679057 w 5680584"/>
                <a:gd name="T3" fmla="*/ 0 h 2616525"/>
                <a:gd name="T4" fmla="*/ 5679057 w 5680584"/>
                <a:gd name="T5" fmla="*/ 2615550 h 2616525"/>
                <a:gd name="T6" fmla="*/ 135915 w 5680584"/>
                <a:gd name="T7" fmla="*/ 2615550 h 2616525"/>
                <a:gd name="T8" fmla="*/ 0 w 5680584"/>
                <a:gd name="T9" fmla="*/ 2462077 h 2616525"/>
                <a:gd name="T10" fmla="*/ 0 w 5680584"/>
                <a:gd name="T11" fmla="*/ 153474 h 2616525"/>
                <a:gd name="T12" fmla="*/ 135915 w 5680584"/>
                <a:gd name="T13" fmla="*/ 0 h 26165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80584" h="2616525">
                  <a:moveTo>
                    <a:pt x="135951" y="0"/>
                  </a:moveTo>
                  <a:lnTo>
                    <a:pt x="5680584" y="0"/>
                  </a:lnTo>
                  <a:lnTo>
                    <a:pt x="5680584" y="2616525"/>
                  </a:lnTo>
                  <a:lnTo>
                    <a:pt x="135951" y="2616525"/>
                  </a:lnTo>
                  <a:cubicBezTo>
                    <a:pt x="61063" y="2616525"/>
                    <a:pt x="0" y="2547567"/>
                    <a:pt x="0" y="2462995"/>
                  </a:cubicBezTo>
                  <a:lnTo>
                    <a:pt x="0" y="153531"/>
                  </a:lnTo>
                  <a:cubicBezTo>
                    <a:pt x="0" y="68959"/>
                    <a:pt x="61063" y="0"/>
                    <a:pt x="135951" y="0"/>
                  </a:cubicBezTo>
                  <a:close/>
                </a:path>
              </a:pathLst>
            </a:custGeom>
            <a:solidFill>
              <a:srgbClr val="024C89"/>
            </a:solidFill>
            <a:ln>
              <a:noFill/>
            </a:ln>
            <a:effectLst>
              <a:outerShdw blurRad="317500" dist="190500" dir="8100000"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1B4B7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134454" y="1323177"/>
              <a:ext cx="8710794" cy="3116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sz="15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We may now give a simple description for how the matrix M treats a general vector x. Since the vectors v</a:t>
              </a:r>
              <a:r>
                <a:rPr sz="1500" baseline="-25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1</a:t>
              </a:r>
              <a:r>
                <a:rPr sz="15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and v</a:t>
              </a:r>
              <a:r>
                <a:rPr sz="1500" baseline="-25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2</a:t>
              </a:r>
              <a:r>
                <a:rPr sz="15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are orthogonal unit vectors, we have</a:t>
              </a:r>
              <a:r>
                <a:rPr lang="en-US" sz="15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: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739390" y="4512310"/>
            <a:ext cx="3772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/>
              <a:t>x = (v</a:t>
            </a:r>
            <a:r>
              <a:rPr lang="zh-CN" altLang="en-US" sz="2800" b="1" baseline="-25000"/>
              <a:t>1</a:t>
            </a:r>
            <a:r>
              <a:rPr lang="en-US" altLang="zh-CN" sz="2800" b="1"/>
              <a:t>·</a:t>
            </a:r>
            <a:r>
              <a:rPr lang="zh-CN" altLang="en-US" sz="2800" b="1"/>
              <a:t>x) v</a:t>
            </a:r>
            <a:r>
              <a:rPr lang="zh-CN" altLang="en-US" sz="2800" b="1" baseline="-25000"/>
              <a:t>1</a:t>
            </a:r>
            <a:r>
              <a:rPr lang="zh-CN" altLang="en-US" sz="2800" b="1"/>
              <a:t> + (v</a:t>
            </a:r>
            <a:r>
              <a:rPr lang="zh-CN" altLang="en-US" sz="2800" b="1" baseline="-25000"/>
              <a:t>2</a:t>
            </a:r>
            <a:r>
              <a:rPr lang="en-US" altLang="zh-CN" sz="2800" b="1">
                <a:sym typeface="+mn-ea"/>
              </a:rPr>
              <a:t>·</a:t>
            </a:r>
            <a:r>
              <a:rPr lang="zh-CN" altLang="en-US" sz="2800" b="1"/>
              <a:t>x) v</a:t>
            </a:r>
            <a:r>
              <a:rPr lang="zh-CN" altLang="en-US" sz="2800" b="1" baseline="-25000"/>
              <a:t>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 bwMode="auto">
          <a:xfrm>
            <a:off x="1879289" y="1150943"/>
            <a:ext cx="6048672" cy="266371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/>
          <a:lstStyle/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79441" y="1111885"/>
            <a:ext cx="6276499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sz="1500">
                <a:solidFill>
                  <a:prstClr val="black">
                    <a:alpha val="75000"/>
                  </a:prstClr>
                </a:solidFill>
                <a:sym typeface="+mn-ea"/>
              </a:rPr>
              <a:t>【</a:t>
            </a:r>
            <a:r>
              <a:rPr sz="1500">
                <a:solidFill>
                  <a:prstClr val="black">
                    <a:alpha val="75000"/>
                  </a:prstClr>
                </a:solidFill>
                <a:sym typeface="+mn-ea"/>
              </a:rPr>
              <a:t>The singular value decomposition</a:t>
            </a:r>
          </a:p>
        </p:txBody>
      </p:sp>
      <p:sp>
        <p:nvSpPr>
          <p:cNvPr id="15" name="圆角矩形 14"/>
          <p:cNvSpPr/>
          <p:nvPr/>
        </p:nvSpPr>
        <p:spPr bwMode="auto">
          <a:xfrm>
            <a:off x="1174750" y="1128395"/>
            <a:ext cx="527685" cy="288608"/>
          </a:xfrm>
          <a:prstGeom prst="roundRect">
            <a:avLst/>
          </a:prstGeom>
          <a:solidFill>
            <a:srgbClr val="1B4B7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1.2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323975" y="1746885"/>
            <a:ext cx="6604000" cy="626675"/>
            <a:chOff x="1823586" y="776229"/>
            <a:chExt cx="9331990" cy="4657682"/>
          </a:xfrm>
        </p:grpSpPr>
        <p:sp>
          <p:nvSpPr>
            <p:cNvPr id="53" name="Freeform 10"/>
            <p:cNvSpPr/>
            <p:nvPr/>
          </p:nvSpPr>
          <p:spPr bwMode="auto">
            <a:xfrm>
              <a:off x="1823586" y="776229"/>
              <a:ext cx="9331990" cy="3619414"/>
            </a:xfrm>
            <a:custGeom>
              <a:avLst/>
              <a:gdLst>
                <a:gd name="T0" fmla="*/ 135915 w 5680584"/>
                <a:gd name="T1" fmla="*/ 0 h 2616525"/>
                <a:gd name="T2" fmla="*/ 5679057 w 5680584"/>
                <a:gd name="T3" fmla="*/ 0 h 2616525"/>
                <a:gd name="T4" fmla="*/ 5679057 w 5680584"/>
                <a:gd name="T5" fmla="*/ 2615550 h 2616525"/>
                <a:gd name="T6" fmla="*/ 135915 w 5680584"/>
                <a:gd name="T7" fmla="*/ 2615550 h 2616525"/>
                <a:gd name="T8" fmla="*/ 0 w 5680584"/>
                <a:gd name="T9" fmla="*/ 2462077 h 2616525"/>
                <a:gd name="T10" fmla="*/ 0 w 5680584"/>
                <a:gd name="T11" fmla="*/ 153474 h 2616525"/>
                <a:gd name="T12" fmla="*/ 135915 w 5680584"/>
                <a:gd name="T13" fmla="*/ 0 h 26165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80584" h="2616525">
                  <a:moveTo>
                    <a:pt x="135951" y="0"/>
                  </a:moveTo>
                  <a:lnTo>
                    <a:pt x="5680584" y="0"/>
                  </a:lnTo>
                  <a:lnTo>
                    <a:pt x="5680584" y="2616525"/>
                  </a:lnTo>
                  <a:lnTo>
                    <a:pt x="135951" y="2616525"/>
                  </a:lnTo>
                  <a:cubicBezTo>
                    <a:pt x="61063" y="2616525"/>
                    <a:pt x="0" y="2547567"/>
                    <a:pt x="0" y="2462995"/>
                  </a:cubicBezTo>
                  <a:lnTo>
                    <a:pt x="0" y="153531"/>
                  </a:lnTo>
                  <a:cubicBezTo>
                    <a:pt x="0" y="68959"/>
                    <a:pt x="61063" y="0"/>
                    <a:pt x="135951" y="0"/>
                  </a:cubicBezTo>
                  <a:close/>
                </a:path>
              </a:pathLst>
            </a:custGeom>
            <a:solidFill>
              <a:srgbClr val="024C89"/>
            </a:solidFill>
            <a:ln>
              <a:noFill/>
            </a:ln>
            <a:effectLst>
              <a:outerShdw blurRad="317500" dist="190500" dir="8100000"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1B4B7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134454" y="1323177"/>
              <a:ext cx="8710794" cy="4110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sz="15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This means that</a:t>
              </a:r>
              <a:r>
                <a:rPr lang="en-US" sz="15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:</a:t>
              </a:r>
              <a:endParaRPr sz="15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algn="just"/>
              <a:endParaRPr sz="15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169160" y="2520950"/>
            <a:ext cx="48050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/>
              <a:t>Mx = (v</a:t>
            </a:r>
            <a:r>
              <a:rPr lang="zh-CN" altLang="en-US" sz="2800" b="1" baseline="-25000"/>
              <a:t>1</a:t>
            </a:r>
            <a:r>
              <a:rPr lang="en-US" altLang="zh-CN" sz="2800" b="1">
                <a:sym typeface="+mn-ea"/>
              </a:rPr>
              <a:t>·</a:t>
            </a:r>
            <a:r>
              <a:rPr lang="zh-CN" altLang="en-US" sz="2800" b="1"/>
              <a:t>x) Mv</a:t>
            </a:r>
            <a:r>
              <a:rPr lang="zh-CN" altLang="en-US" sz="2800" b="1" baseline="-25000"/>
              <a:t>1</a:t>
            </a:r>
            <a:r>
              <a:rPr lang="zh-CN" altLang="en-US" sz="2800" b="1"/>
              <a:t> + (v</a:t>
            </a:r>
            <a:r>
              <a:rPr lang="zh-CN" altLang="en-US" sz="2800" b="1" baseline="-25000"/>
              <a:t>2</a:t>
            </a:r>
            <a:r>
              <a:rPr lang="en-US" altLang="zh-CN" sz="2800" b="1">
                <a:sym typeface="+mn-ea"/>
              </a:rPr>
              <a:t>·</a:t>
            </a:r>
            <a:r>
              <a:rPr lang="zh-CN" altLang="en-US" sz="2800" b="1"/>
              <a:t>x) Mv</a:t>
            </a:r>
            <a:r>
              <a:rPr lang="zh-CN" altLang="en-US" sz="2800" b="1" baseline="-25000"/>
              <a:t>2</a:t>
            </a:r>
            <a:endParaRPr lang="zh-CN" altLang="en-US" sz="2800"/>
          </a:p>
          <a:p>
            <a:pPr algn="l"/>
            <a:r>
              <a:rPr lang="zh-CN" altLang="en-US" sz="2800" b="1"/>
              <a:t>Mx = (v</a:t>
            </a:r>
            <a:r>
              <a:rPr lang="zh-CN" altLang="en-US" sz="2800" b="1" baseline="-25000"/>
              <a:t>1</a:t>
            </a:r>
            <a:r>
              <a:rPr lang="en-US" altLang="zh-CN" sz="2800" b="1">
                <a:sym typeface="+mn-ea"/>
              </a:rPr>
              <a:t>·</a:t>
            </a:r>
            <a:r>
              <a:rPr lang="zh-CN" altLang="en-US" sz="2800" b="1"/>
              <a:t>x) σ</a:t>
            </a:r>
            <a:r>
              <a:rPr lang="zh-CN" altLang="en-US" sz="2800" b="1" baseline="-25000"/>
              <a:t>1</a:t>
            </a:r>
            <a:r>
              <a:rPr lang="zh-CN" altLang="en-US" sz="2800" b="1"/>
              <a:t>u</a:t>
            </a:r>
            <a:r>
              <a:rPr lang="zh-CN" altLang="en-US" sz="2800" b="1" baseline="-25000"/>
              <a:t>1</a:t>
            </a:r>
            <a:r>
              <a:rPr lang="zh-CN" altLang="en-US" sz="2800" b="1"/>
              <a:t> + (v</a:t>
            </a:r>
            <a:r>
              <a:rPr lang="zh-CN" altLang="en-US" sz="2800" b="1" baseline="-25000"/>
              <a:t>2</a:t>
            </a:r>
            <a:r>
              <a:rPr lang="en-US" altLang="zh-CN" sz="2800" b="1">
                <a:sym typeface="+mn-ea"/>
              </a:rPr>
              <a:t>·</a:t>
            </a:r>
            <a:r>
              <a:rPr lang="zh-CN" altLang="en-US" sz="2800" b="1"/>
              <a:t>x) σ</a:t>
            </a:r>
            <a:r>
              <a:rPr lang="zh-CN" altLang="en-US" sz="2800" b="1" baseline="-25000"/>
              <a:t>2</a:t>
            </a:r>
            <a:r>
              <a:rPr lang="zh-CN" altLang="en-US" sz="2800" b="1"/>
              <a:t>u</a:t>
            </a:r>
            <a:r>
              <a:rPr lang="zh-CN" altLang="en-US" sz="2800" b="1" baseline="-25000"/>
              <a:t>2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323975" y="3621405"/>
            <a:ext cx="6604000" cy="591543"/>
            <a:chOff x="1823586" y="1069469"/>
            <a:chExt cx="9331990" cy="3902444"/>
          </a:xfrm>
        </p:grpSpPr>
        <p:sp>
          <p:nvSpPr>
            <p:cNvPr id="7" name="Freeform 10"/>
            <p:cNvSpPr/>
            <p:nvPr/>
          </p:nvSpPr>
          <p:spPr bwMode="auto">
            <a:xfrm>
              <a:off x="1823586" y="1069469"/>
              <a:ext cx="9331990" cy="3619414"/>
            </a:xfrm>
            <a:custGeom>
              <a:avLst/>
              <a:gdLst>
                <a:gd name="T0" fmla="*/ 135915 w 5680584"/>
                <a:gd name="T1" fmla="*/ 0 h 2616525"/>
                <a:gd name="T2" fmla="*/ 5679057 w 5680584"/>
                <a:gd name="T3" fmla="*/ 0 h 2616525"/>
                <a:gd name="T4" fmla="*/ 5679057 w 5680584"/>
                <a:gd name="T5" fmla="*/ 2615550 h 2616525"/>
                <a:gd name="T6" fmla="*/ 135915 w 5680584"/>
                <a:gd name="T7" fmla="*/ 2615550 h 2616525"/>
                <a:gd name="T8" fmla="*/ 0 w 5680584"/>
                <a:gd name="T9" fmla="*/ 2462077 h 2616525"/>
                <a:gd name="T10" fmla="*/ 0 w 5680584"/>
                <a:gd name="T11" fmla="*/ 153474 h 2616525"/>
                <a:gd name="T12" fmla="*/ 135915 w 5680584"/>
                <a:gd name="T13" fmla="*/ 0 h 26165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80584" h="2616525">
                  <a:moveTo>
                    <a:pt x="135951" y="0"/>
                  </a:moveTo>
                  <a:lnTo>
                    <a:pt x="5680584" y="0"/>
                  </a:lnTo>
                  <a:lnTo>
                    <a:pt x="5680584" y="2616525"/>
                  </a:lnTo>
                  <a:lnTo>
                    <a:pt x="135951" y="2616525"/>
                  </a:lnTo>
                  <a:cubicBezTo>
                    <a:pt x="61063" y="2616525"/>
                    <a:pt x="0" y="2547567"/>
                    <a:pt x="0" y="2462995"/>
                  </a:cubicBezTo>
                  <a:lnTo>
                    <a:pt x="0" y="153531"/>
                  </a:lnTo>
                  <a:cubicBezTo>
                    <a:pt x="0" y="68959"/>
                    <a:pt x="61063" y="0"/>
                    <a:pt x="135951" y="0"/>
                  </a:cubicBezTo>
                  <a:close/>
                </a:path>
              </a:pathLst>
            </a:custGeom>
            <a:solidFill>
              <a:srgbClr val="024C89"/>
            </a:solidFill>
            <a:ln>
              <a:noFill/>
            </a:ln>
            <a:effectLst>
              <a:outerShdw blurRad="317500" dist="190500" dir="8100000"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1B4B7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134454" y="1323177"/>
              <a:ext cx="8710794" cy="3648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sz="15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Remember that the dot product may be computed using the vector transpose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498850" y="4420870"/>
            <a:ext cx="15995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/>
              <a:t>v</a:t>
            </a:r>
            <a:r>
              <a:rPr lang="en-US" altLang="zh-CN" sz="2800" b="1">
                <a:sym typeface="+mn-ea"/>
              </a:rPr>
              <a:t>·</a:t>
            </a:r>
            <a:r>
              <a:rPr lang="zh-CN" altLang="en-US" sz="2800" b="1"/>
              <a:t>x = v</a:t>
            </a:r>
            <a:r>
              <a:rPr lang="zh-CN" altLang="en-US" sz="2800" b="1" baseline="30000"/>
              <a:t>T</a:t>
            </a:r>
            <a:r>
              <a:rPr lang="zh-CN" altLang="en-US" sz="2800" b="1"/>
              <a:t>x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 bwMode="auto">
          <a:xfrm>
            <a:off x="1879289" y="1150943"/>
            <a:ext cx="6048672" cy="266371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/>
          <a:lstStyle/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79441" y="1111885"/>
            <a:ext cx="6276499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sz="1500">
                <a:solidFill>
                  <a:prstClr val="black">
                    <a:alpha val="75000"/>
                  </a:prstClr>
                </a:solidFill>
                <a:sym typeface="+mn-ea"/>
              </a:rPr>
              <a:t>【</a:t>
            </a:r>
            <a:r>
              <a:rPr sz="1500">
                <a:solidFill>
                  <a:prstClr val="black">
                    <a:alpha val="75000"/>
                  </a:prstClr>
                </a:solidFill>
                <a:sym typeface="+mn-ea"/>
              </a:rPr>
              <a:t>The singular value decomposition</a:t>
            </a:r>
          </a:p>
        </p:txBody>
      </p:sp>
      <p:sp>
        <p:nvSpPr>
          <p:cNvPr id="15" name="圆角矩形 14"/>
          <p:cNvSpPr/>
          <p:nvPr/>
        </p:nvSpPr>
        <p:spPr bwMode="auto">
          <a:xfrm>
            <a:off x="1174750" y="1128395"/>
            <a:ext cx="527685" cy="288608"/>
          </a:xfrm>
          <a:prstGeom prst="roundRect">
            <a:avLst/>
          </a:prstGeom>
          <a:solidFill>
            <a:srgbClr val="1B4B7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1.2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323975" y="1746885"/>
            <a:ext cx="6604000" cy="626675"/>
            <a:chOff x="1823586" y="776229"/>
            <a:chExt cx="9331990" cy="4657682"/>
          </a:xfrm>
        </p:grpSpPr>
        <p:sp>
          <p:nvSpPr>
            <p:cNvPr id="53" name="Freeform 10"/>
            <p:cNvSpPr/>
            <p:nvPr/>
          </p:nvSpPr>
          <p:spPr bwMode="auto">
            <a:xfrm>
              <a:off x="1823586" y="776229"/>
              <a:ext cx="9331990" cy="3619414"/>
            </a:xfrm>
            <a:custGeom>
              <a:avLst/>
              <a:gdLst>
                <a:gd name="T0" fmla="*/ 135915 w 5680584"/>
                <a:gd name="T1" fmla="*/ 0 h 2616525"/>
                <a:gd name="T2" fmla="*/ 5679057 w 5680584"/>
                <a:gd name="T3" fmla="*/ 0 h 2616525"/>
                <a:gd name="T4" fmla="*/ 5679057 w 5680584"/>
                <a:gd name="T5" fmla="*/ 2615550 h 2616525"/>
                <a:gd name="T6" fmla="*/ 135915 w 5680584"/>
                <a:gd name="T7" fmla="*/ 2615550 h 2616525"/>
                <a:gd name="T8" fmla="*/ 0 w 5680584"/>
                <a:gd name="T9" fmla="*/ 2462077 h 2616525"/>
                <a:gd name="T10" fmla="*/ 0 w 5680584"/>
                <a:gd name="T11" fmla="*/ 153474 h 2616525"/>
                <a:gd name="T12" fmla="*/ 135915 w 5680584"/>
                <a:gd name="T13" fmla="*/ 0 h 26165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80584" h="2616525">
                  <a:moveTo>
                    <a:pt x="135951" y="0"/>
                  </a:moveTo>
                  <a:lnTo>
                    <a:pt x="5680584" y="0"/>
                  </a:lnTo>
                  <a:lnTo>
                    <a:pt x="5680584" y="2616525"/>
                  </a:lnTo>
                  <a:lnTo>
                    <a:pt x="135951" y="2616525"/>
                  </a:lnTo>
                  <a:cubicBezTo>
                    <a:pt x="61063" y="2616525"/>
                    <a:pt x="0" y="2547567"/>
                    <a:pt x="0" y="2462995"/>
                  </a:cubicBezTo>
                  <a:lnTo>
                    <a:pt x="0" y="153531"/>
                  </a:lnTo>
                  <a:cubicBezTo>
                    <a:pt x="0" y="68959"/>
                    <a:pt x="61063" y="0"/>
                    <a:pt x="135951" y="0"/>
                  </a:cubicBezTo>
                  <a:close/>
                </a:path>
              </a:pathLst>
            </a:custGeom>
            <a:solidFill>
              <a:srgbClr val="024C89"/>
            </a:solidFill>
            <a:ln>
              <a:noFill/>
            </a:ln>
            <a:effectLst>
              <a:outerShdw blurRad="317500" dist="190500" dir="8100000"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1B4B7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134454" y="1323177"/>
              <a:ext cx="8710794" cy="4110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5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W</a:t>
              </a:r>
              <a:r>
                <a:rPr sz="15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hich leads to</a:t>
              </a:r>
              <a:r>
                <a:rPr lang="en-US" sz="15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:</a:t>
              </a:r>
              <a:endParaRPr sz="15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algn="just"/>
              <a:endParaRPr sz="15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169160" y="2520950"/>
            <a:ext cx="48050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/>
              <a:t>Mx = u</a:t>
            </a:r>
            <a:r>
              <a:rPr lang="zh-CN" altLang="en-US" sz="2800" b="1" baseline="-25000"/>
              <a:t>1</a:t>
            </a:r>
            <a:r>
              <a:rPr lang="zh-CN" altLang="en-US" sz="2800" b="1"/>
              <a:t>σ</a:t>
            </a:r>
            <a:r>
              <a:rPr lang="zh-CN" altLang="en-US" sz="2800" b="1" baseline="-25000"/>
              <a:t>1</a:t>
            </a:r>
            <a:r>
              <a:rPr lang="zh-CN" altLang="en-US" sz="2800" b="1"/>
              <a:t> v</a:t>
            </a:r>
            <a:r>
              <a:rPr lang="zh-CN" altLang="en-US" sz="2800" b="1" baseline="-25000"/>
              <a:t>1</a:t>
            </a:r>
            <a:r>
              <a:rPr lang="zh-CN" altLang="en-US" sz="2800" b="1" baseline="30000"/>
              <a:t>T</a:t>
            </a:r>
            <a:r>
              <a:rPr lang="zh-CN" altLang="en-US" sz="2800" b="1"/>
              <a:t>x + u</a:t>
            </a:r>
            <a:r>
              <a:rPr lang="zh-CN" altLang="en-US" sz="2800" b="1" baseline="-25000"/>
              <a:t>2</a:t>
            </a:r>
            <a:r>
              <a:rPr lang="zh-CN" altLang="en-US" sz="2800" b="1"/>
              <a:t>σ</a:t>
            </a:r>
            <a:r>
              <a:rPr lang="zh-CN" altLang="en-US" sz="2800" b="1" baseline="-25000"/>
              <a:t>2</a:t>
            </a:r>
            <a:r>
              <a:rPr lang="zh-CN" altLang="en-US" sz="2800" b="1"/>
              <a:t> v</a:t>
            </a:r>
            <a:r>
              <a:rPr lang="zh-CN" altLang="en-US" sz="2800" b="1" baseline="-25000"/>
              <a:t>2</a:t>
            </a:r>
            <a:r>
              <a:rPr lang="zh-CN" altLang="en-US" sz="2800" b="1" baseline="30000"/>
              <a:t>T</a:t>
            </a:r>
            <a:r>
              <a:rPr lang="zh-CN" altLang="en-US" sz="2800" b="1"/>
              <a:t>x</a:t>
            </a:r>
          </a:p>
          <a:p>
            <a:pPr algn="l"/>
            <a:r>
              <a:rPr lang="zh-CN" altLang="en-US" sz="2800" b="1"/>
              <a:t>M = u</a:t>
            </a:r>
            <a:r>
              <a:rPr lang="zh-CN" altLang="en-US" sz="2800" b="1" baseline="-25000"/>
              <a:t>1</a:t>
            </a:r>
            <a:r>
              <a:rPr lang="zh-CN" altLang="en-US" sz="2800" b="1"/>
              <a:t>σ</a:t>
            </a:r>
            <a:r>
              <a:rPr lang="zh-CN" altLang="en-US" sz="2800" b="1" baseline="-25000"/>
              <a:t>1</a:t>
            </a:r>
            <a:r>
              <a:rPr lang="zh-CN" altLang="en-US" sz="2800" b="1"/>
              <a:t> v</a:t>
            </a:r>
            <a:r>
              <a:rPr lang="zh-CN" altLang="en-US" sz="2800" b="1" baseline="-25000"/>
              <a:t>1</a:t>
            </a:r>
            <a:r>
              <a:rPr lang="zh-CN" altLang="en-US" sz="2800" b="1" baseline="30000"/>
              <a:t>T</a:t>
            </a:r>
            <a:r>
              <a:rPr lang="zh-CN" altLang="en-US" sz="2800" b="1"/>
              <a:t> + u</a:t>
            </a:r>
            <a:r>
              <a:rPr lang="zh-CN" altLang="en-US" sz="2800" b="1" baseline="-25000"/>
              <a:t>2</a:t>
            </a:r>
            <a:r>
              <a:rPr lang="zh-CN" altLang="en-US" sz="2800" b="1"/>
              <a:t>σ</a:t>
            </a:r>
            <a:r>
              <a:rPr lang="zh-CN" altLang="en-US" sz="2800" b="1" baseline="-25000"/>
              <a:t>2</a:t>
            </a:r>
            <a:r>
              <a:rPr lang="zh-CN" altLang="en-US" sz="2800" b="1"/>
              <a:t> v</a:t>
            </a:r>
            <a:r>
              <a:rPr lang="zh-CN" altLang="en-US" sz="2800" b="1" baseline="-25000"/>
              <a:t>2</a:t>
            </a:r>
            <a:r>
              <a:rPr lang="zh-CN" altLang="en-US" sz="2800" b="1" baseline="30000"/>
              <a:t>T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323975" y="3872230"/>
            <a:ext cx="6604000" cy="548641"/>
            <a:chOff x="1823586" y="1915674"/>
            <a:chExt cx="9331990" cy="3619414"/>
          </a:xfrm>
        </p:grpSpPr>
        <p:sp>
          <p:nvSpPr>
            <p:cNvPr id="7" name="Freeform 10"/>
            <p:cNvSpPr/>
            <p:nvPr/>
          </p:nvSpPr>
          <p:spPr bwMode="auto">
            <a:xfrm>
              <a:off x="1823586" y="1915674"/>
              <a:ext cx="9331990" cy="3619414"/>
            </a:xfrm>
            <a:custGeom>
              <a:avLst/>
              <a:gdLst>
                <a:gd name="T0" fmla="*/ 135915 w 5680584"/>
                <a:gd name="T1" fmla="*/ 0 h 2616525"/>
                <a:gd name="T2" fmla="*/ 5679057 w 5680584"/>
                <a:gd name="T3" fmla="*/ 0 h 2616525"/>
                <a:gd name="T4" fmla="*/ 5679057 w 5680584"/>
                <a:gd name="T5" fmla="*/ 2615550 h 2616525"/>
                <a:gd name="T6" fmla="*/ 135915 w 5680584"/>
                <a:gd name="T7" fmla="*/ 2615550 h 2616525"/>
                <a:gd name="T8" fmla="*/ 0 w 5680584"/>
                <a:gd name="T9" fmla="*/ 2462077 h 2616525"/>
                <a:gd name="T10" fmla="*/ 0 w 5680584"/>
                <a:gd name="T11" fmla="*/ 153474 h 2616525"/>
                <a:gd name="T12" fmla="*/ 135915 w 5680584"/>
                <a:gd name="T13" fmla="*/ 0 h 26165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80584" h="2616525">
                  <a:moveTo>
                    <a:pt x="135951" y="0"/>
                  </a:moveTo>
                  <a:lnTo>
                    <a:pt x="5680584" y="0"/>
                  </a:lnTo>
                  <a:lnTo>
                    <a:pt x="5680584" y="2616525"/>
                  </a:lnTo>
                  <a:lnTo>
                    <a:pt x="135951" y="2616525"/>
                  </a:lnTo>
                  <a:cubicBezTo>
                    <a:pt x="61063" y="2616525"/>
                    <a:pt x="0" y="2547567"/>
                    <a:pt x="0" y="2462995"/>
                  </a:cubicBezTo>
                  <a:lnTo>
                    <a:pt x="0" y="153531"/>
                  </a:lnTo>
                  <a:cubicBezTo>
                    <a:pt x="0" y="68959"/>
                    <a:pt x="61063" y="0"/>
                    <a:pt x="135951" y="0"/>
                  </a:cubicBezTo>
                  <a:close/>
                </a:path>
              </a:pathLst>
            </a:custGeom>
            <a:solidFill>
              <a:srgbClr val="024C89"/>
            </a:solidFill>
            <a:ln>
              <a:noFill/>
            </a:ln>
            <a:effectLst>
              <a:outerShdw blurRad="317500" dist="190500" dir="8100000"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1B4B7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134454" y="2659511"/>
              <a:ext cx="8710794" cy="2123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sz="15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This is usually expressed by writing</a:t>
              </a:r>
              <a:r>
                <a:rPr lang="zh-CN" sz="15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：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331845" y="4733925"/>
            <a:ext cx="20040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/>
              <a:t>M = UΣV</a:t>
            </a:r>
            <a:r>
              <a:rPr lang="zh-CN" altLang="en-US" sz="2800" b="1" baseline="30000"/>
              <a:t>T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102485" y="5356225"/>
            <a:ext cx="48717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ym typeface="+mn-ea"/>
              </a:rPr>
              <a:t>M = u</a:t>
            </a:r>
            <a:r>
              <a:rPr lang="zh-CN" altLang="en-US" sz="2400" b="1" baseline="-25000">
                <a:sym typeface="+mn-ea"/>
              </a:rPr>
              <a:t>1</a:t>
            </a:r>
            <a:r>
              <a:rPr lang="zh-CN" altLang="en-US" sz="2400" b="1">
                <a:sym typeface="+mn-ea"/>
              </a:rPr>
              <a:t>σ</a:t>
            </a:r>
            <a:r>
              <a:rPr lang="zh-CN" altLang="en-US" sz="2400" b="1" baseline="-25000">
                <a:sym typeface="+mn-ea"/>
              </a:rPr>
              <a:t>1</a:t>
            </a:r>
            <a:r>
              <a:rPr lang="zh-CN" altLang="en-US" sz="2400" b="1">
                <a:sym typeface="+mn-ea"/>
              </a:rPr>
              <a:t> v</a:t>
            </a:r>
            <a:r>
              <a:rPr lang="zh-CN" altLang="en-US" sz="2400" b="1" baseline="-25000">
                <a:sym typeface="+mn-ea"/>
              </a:rPr>
              <a:t>1</a:t>
            </a:r>
            <a:r>
              <a:rPr lang="zh-CN" altLang="en-US" sz="2400" b="1" baseline="30000">
                <a:sym typeface="+mn-ea"/>
              </a:rPr>
              <a:t>T</a:t>
            </a:r>
            <a:r>
              <a:rPr lang="zh-CN" altLang="en-US" sz="2400" b="1">
                <a:sym typeface="+mn-ea"/>
              </a:rPr>
              <a:t> + u</a:t>
            </a:r>
            <a:r>
              <a:rPr lang="zh-CN" altLang="en-US" sz="2400" b="1" baseline="-25000">
                <a:sym typeface="+mn-ea"/>
              </a:rPr>
              <a:t>2</a:t>
            </a:r>
            <a:r>
              <a:rPr lang="zh-CN" altLang="en-US" sz="2400" b="1">
                <a:sym typeface="+mn-ea"/>
              </a:rPr>
              <a:t>σ</a:t>
            </a:r>
            <a:r>
              <a:rPr lang="zh-CN" altLang="en-US" sz="2400" b="1" baseline="-25000">
                <a:sym typeface="+mn-ea"/>
              </a:rPr>
              <a:t>2</a:t>
            </a:r>
            <a:r>
              <a:rPr lang="zh-CN" altLang="en-US" sz="2400" b="1">
                <a:sym typeface="+mn-ea"/>
              </a:rPr>
              <a:t> v</a:t>
            </a:r>
            <a:r>
              <a:rPr lang="zh-CN" altLang="en-US" sz="2400" b="1" baseline="-25000">
                <a:sym typeface="+mn-ea"/>
              </a:rPr>
              <a:t>2</a:t>
            </a:r>
            <a:r>
              <a:rPr lang="zh-CN" altLang="en-US" sz="2400" b="1" baseline="30000">
                <a:sym typeface="+mn-ea"/>
              </a:rPr>
              <a:t>T</a:t>
            </a:r>
            <a:r>
              <a:rPr lang="en-US" altLang="zh-CN" sz="2400" b="1">
                <a:sym typeface="+mn-ea"/>
              </a:rPr>
              <a:t>+...+</a:t>
            </a:r>
            <a:r>
              <a:rPr lang="zh-CN" altLang="en-US" sz="2400" b="1">
                <a:sym typeface="+mn-ea"/>
              </a:rPr>
              <a:t>u</a:t>
            </a:r>
            <a:r>
              <a:rPr lang="en-US" altLang="zh-CN" sz="2400" b="1" baseline="-25000">
                <a:sym typeface="+mn-ea"/>
              </a:rPr>
              <a:t>n</a:t>
            </a:r>
            <a:r>
              <a:rPr lang="zh-CN" altLang="en-US" sz="2400" b="1">
                <a:sym typeface="+mn-ea"/>
              </a:rPr>
              <a:t>σ</a:t>
            </a:r>
            <a:r>
              <a:rPr lang="en-US" altLang="zh-CN" sz="2400" b="1" baseline="-25000">
                <a:sym typeface="+mn-ea"/>
              </a:rPr>
              <a:t>n</a:t>
            </a:r>
            <a:r>
              <a:rPr lang="zh-CN" altLang="en-US" sz="2400" b="1">
                <a:sym typeface="+mn-ea"/>
              </a:rPr>
              <a:t> v</a:t>
            </a:r>
            <a:r>
              <a:rPr lang="en-US" altLang="zh-CN" sz="2400" b="1" baseline="-25000">
                <a:sym typeface="+mn-ea"/>
              </a:rPr>
              <a:t>n</a:t>
            </a:r>
            <a:r>
              <a:rPr lang="zh-CN" altLang="en-US" sz="2400" b="1" baseline="30000">
                <a:sym typeface="+mn-ea"/>
              </a:rPr>
              <a:t>T</a:t>
            </a:r>
            <a:endParaRPr lang="en-US" altLang="zh-CN" sz="2400" b="1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810250" y="313245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algn="ctr"/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1879289" y="1150943"/>
            <a:ext cx="6048672" cy="266371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/>
          <a:lstStyle/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79441" y="1111885"/>
            <a:ext cx="6276499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sz="1500">
                <a:solidFill>
                  <a:prstClr val="black">
                    <a:alpha val="75000"/>
                  </a:prstClr>
                </a:solidFill>
                <a:sym typeface="+mn-ea"/>
              </a:rPr>
              <a:t>【</a:t>
            </a:r>
            <a:r>
              <a:rPr sz="1500">
                <a:solidFill>
                  <a:prstClr val="black">
                    <a:alpha val="75000"/>
                  </a:prstClr>
                </a:solidFill>
                <a:sym typeface="+mn-ea"/>
              </a:rPr>
              <a:t>The singular value decomposition</a:t>
            </a:r>
          </a:p>
          <a:p>
            <a:r>
              <a:rPr lang="en-US" sz="1500">
                <a:solidFill>
                  <a:prstClr val="black">
                    <a:alpha val="75000"/>
                  </a:prstClr>
                </a:solidFill>
                <a:sym typeface="+mn-ea"/>
              </a:rPr>
              <a:t> </a:t>
            </a:r>
            <a:endParaRPr lang="zh-CN" altLang="en-US" sz="1500">
              <a:solidFill>
                <a:prstClr val="black">
                  <a:alpha val="75000"/>
                </a:prstClr>
              </a:solidFill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1174750" y="1128395"/>
            <a:ext cx="527685" cy="288608"/>
          </a:xfrm>
          <a:prstGeom prst="roundRect">
            <a:avLst/>
          </a:prstGeom>
          <a:solidFill>
            <a:srgbClr val="1B4B7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1.2</a:t>
            </a:r>
          </a:p>
        </p:txBody>
      </p:sp>
      <p:sp>
        <p:nvSpPr>
          <p:cNvPr id="3" name="矩形 2"/>
          <p:cNvSpPr/>
          <p:nvPr/>
        </p:nvSpPr>
        <p:spPr>
          <a:xfrm>
            <a:off x="1543685" y="3132455"/>
            <a:ext cx="9144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86560" y="3315970"/>
            <a:ext cx="676275" cy="598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en-US"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</a:p>
          <a:p>
            <a:pPr algn="l"/>
            <a:r>
              <a:rPr lang="en-US" sz="2000" b="1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(mxn)</a:t>
            </a:r>
            <a:endParaRPr lang="en-US" altLang="en-US" sz="2000" b="1" baseline="-25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39695" y="3390265"/>
            <a:ext cx="4171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endParaRPr lang="en-US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53715" y="3132455"/>
            <a:ext cx="9144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algn="ctr"/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72460" y="3321050"/>
            <a:ext cx="731520" cy="598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en-US"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</a:t>
            </a:r>
          </a:p>
          <a:p>
            <a:pPr algn="l"/>
            <a:r>
              <a:rPr lang="en-US" sz="2000" b="1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(mxm)</a:t>
            </a:r>
            <a:endParaRPr lang="en-US" altLang="en-US" sz="2000" b="1" baseline="-25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46905" y="3132455"/>
            <a:ext cx="914400" cy="914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algn="ctr"/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44060" y="3289935"/>
            <a:ext cx="676275" cy="598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en-US"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Σ</a:t>
            </a:r>
          </a:p>
          <a:p>
            <a:pPr algn="l"/>
            <a:r>
              <a:rPr lang="en-US" sz="2000" b="1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(mxn)</a:t>
            </a:r>
            <a:endParaRPr lang="en-US" altLang="en-US" sz="2000" b="1" baseline="-25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58920" y="3328670"/>
            <a:ext cx="2425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endParaRPr lang="en-US" altLang="en-US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61000" y="3328670"/>
            <a:ext cx="3492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endParaRPr lang="en-US" altLang="en-US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01690" y="3251835"/>
            <a:ext cx="621030" cy="598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en-US"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</a:t>
            </a:r>
            <a:r>
              <a:rPr lang="en-US" sz="2000" b="1" baseline="30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</a:t>
            </a:r>
            <a:endParaRPr lang="en-US" sz="2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sz="2000" b="1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(nxn)</a:t>
            </a:r>
            <a:endParaRPr lang="en-US" altLang="en-US" sz="2000" b="1" baseline="-25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 bwMode="auto">
          <a:xfrm>
            <a:off x="1879289" y="1150943"/>
            <a:ext cx="6048672" cy="266371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/>
          <a:lstStyle/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79441" y="1111885"/>
            <a:ext cx="6276499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sz="1500">
                <a:solidFill>
                  <a:prstClr val="black">
                    <a:alpha val="75000"/>
                  </a:prstClr>
                </a:solidFill>
                <a:sym typeface="+mn-ea"/>
              </a:rPr>
              <a:t>【</a:t>
            </a:r>
            <a:r>
              <a:rPr sz="1500">
                <a:solidFill>
                  <a:prstClr val="black">
                    <a:alpha val="75000"/>
                  </a:prstClr>
                </a:solidFill>
                <a:sym typeface="+mn-ea"/>
              </a:rPr>
              <a:t>The singular value decomposition</a:t>
            </a:r>
          </a:p>
          <a:p>
            <a:r>
              <a:rPr lang="en-US" sz="1500">
                <a:solidFill>
                  <a:prstClr val="black">
                    <a:alpha val="75000"/>
                  </a:prstClr>
                </a:solidFill>
                <a:sym typeface="+mn-ea"/>
              </a:rPr>
              <a:t> </a:t>
            </a:r>
            <a:endParaRPr lang="zh-CN" altLang="en-US" sz="1500">
              <a:solidFill>
                <a:prstClr val="black">
                  <a:alpha val="75000"/>
                </a:prstClr>
              </a:solidFill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1174750" y="1128395"/>
            <a:ext cx="527685" cy="288608"/>
          </a:xfrm>
          <a:prstGeom prst="roundRect">
            <a:avLst/>
          </a:prstGeom>
          <a:solidFill>
            <a:srgbClr val="1B4B7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1.2</a:t>
            </a:r>
          </a:p>
        </p:txBody>
      </p:sp>
      <p:sp>
        <p:nvSpPr>
          <p:cNvPr id="2" name="矩形 1"/>
          <p:cNvSpPr/>
          <p:nvPr/>
        </p:nvSpPr>
        <p:spPr>
          <a:xfrm>
            <a:off x="1273810" y="1979930"/>
            <a:ext cx="6882130" cy="2676525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sz="2100">
                <a:latin typeface="微软雅黑" panose="020B0503020204020204" charset="-122"/>
                <a:ea typeface="微软雅黑" panose="020B0503020204020204" charset="-122"/>
              </a:rPr>
              <a:t>input:int A[m,n],B[n,p] </a:t>
            </a:r>
          </a:p>
          <a:p>
            <a:r>
              <a:rPr sz="2100">
                <a:latin typeface="微软雅黑" panose="020B0503020204020204" charset="-122"/>
                <a:ea typeface="微软雅黑" panose="020B0503020204020204" charset="-122"/>
              </a:rPr>
              <a:t>Let C be a new matrix of the appropriate size     </a:t>
            </a:r>
          </a:p>
          <a:p>
            <a:r>
              <a:rPr sz="2100">
                <a:latin typeface="微软雅黑" panose="020B0503020204020204" charset="-122"/>
                <a:ea typeface="微软雅黑" panose="020B0503020204020204" charset="-122"/>
              </a:rPr>
              <a:t>for i in 1 to n           </a:t>
            </a:r>
          </a:p>
          <a:p>
            <a:r>
              <a:rPr lang="en-US" sz="210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sz="2100">
                <a:latin typeface="微软雅黑" panose="020B0503020204020204" charset="-122"/>
                <a:ea typeface="微软雅黑" panose="020B0503020204020204" charset="-122"/>
              </a:rPr>
              <a:t>for j in 1 to p </a:t>
            </a:r>
          </a:p>
          <a:p>
            <a:r>
              <a:rPr lang="en-US" sz="2100"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sz="2100">
                <a:latin typeface="微软雅黑" panose="020B0503020204020204" charset="-122"/>
                <a:ea typeface="微软雅黑" panose="020B0503020204020204" charset="-122"/>
              </a:rPr>
              <a:t>Let sum = 0</a:t>
            </a:r>
          </a:p>
          <a:p>
            <a:r>
              <a:rPr sz="210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sz="2100"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sz="2100">
                <a:latin typeface="微软雅黑" panose="020B0503020204020204" charset="-122"/>
                <a:ea typeface="微软雅黑" panose="020B0503020204020204" charset="-122"/>
              </a:rPr>
              <a:t>for k in 1 to m    </a:t>
            </a:r>
          </a:p>
          <a:p>
            <a:r>
              <a:rPr lang="en-US" sz="2100">
                <a:latin typeface="微软雅黑" panose="020B0503020204020204" charset="-122"/>
                <a:ea typeface="微软雅黑" panose="020B0503020204020204" charset="-122"/>
              </a:rPr>
              <a:t>			</a:t>
            </a:r>
            <a:r>
              <a:rPr sz="2100">
                <a:latin typeface="微软雅黑" panose="020B0503020204020204" charset="-122"/>
                <a:ea typeface="微软雅黑" panose="020B0503020204020204" charset="-122"/>
              </a:rPr>
              <a:t>sum += A[i,k]*B[k,j]  </a:t>
            </a:r>
          </a:p>
          <a:p>
            <a:r>
              <a:rPr lang="en-US" sz="2100"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sz="2100">
                <a:latin typeface="微软雅黑" panose="020B0503020204020204" charset="-122"/>
                <a:ea typeface="微软雅黑" panose="020B0503020204020204" charset="-122"/>
              </a:rPr>
              <a:t>Set Cij = sum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22095" y="4953635"/>
            <a:ext cx="609917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The time complexity of multiplying two matrices is</a:t>
            </a:r>
            <a:r>
              <a:rPr lang="en-US" altLang="zh-CN" sz="2000"/>
              <a:t>:</a:t>
            </a:r>
            <a:r>
              <a:rPr lang="en-US" altLang="zh-CN" sz="2000">
                <a:ea typeface="宋体" panose="02010600030101010101" pitchFamily="2" charset="-122"/>
              </a:rPr>
              <a:t>O</a:t>
            </a:r>
            <a:r>
              <a:rPr lang="en-US" altLang="zh-CN" sz="2000"/>
              <a:t>(</a:t>
            </a:r>
            <a:r>
              <a:rPr lang="en-US" altLang="zh-CN" sz="2000" b="1"/>
              <a:t>n</a:t>
            </a:r>
            <a:r>
              <a:rPr lang="en-US" altLang="zh-CN" sz="2000" b="1" baseline="30000"/>
              <a:t>3</a:t>
            </a:r>
            <a:r>
              <a:rPr lang="en-US" altLang="zh-CN" sz="2000"/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 bwMode="auto">
          <a:xfrm>
            <a:off x="1879289" y="1150943"/>
            <a:ext cx="6048672" cy="266371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/>
          <a:lstStyle/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79441" y="1111885"/>
            <a:ext cx="6276499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sz="1500">
                <a:solidFill>
                  <a:prstClr val="black">
                    <a:alpha val="75000"/>
                  </a:prstClr>
                </a:solidFill>
                <a:sym typeface="+mn-ea"/>
              </a:rPr>
              <a:t>【</a:t>
            </a:r>
            <a:r>
              <a:rPr sz="1500">
                <a:solidFill>
                  <a:prstClr val="black">
                    <a:alpha val="75000"/>
                  </a:prstClr>
                </a:solidFill>
                <a:sym typeface="+mn-ea"/>
              </a:rPr>
              <a:t>The singular value decomposition</a:t>
            </a:r>
          </a:p>
          <a:p>
            <a:r>
              <a:rPr lang="en-US" sz="1500">
                <a:solidFill>
                  <a:prstClr val="black">
                    <a:alpha val="75000"/>
                  </a:prstClr>
                </a:solidFill>
                <a:sym typeface="+mn-ea"/>
              </a:rPr>
              <a:t> </a:t>
            </a:r>
            <a:endParaRPr lang="zh-CN" altLang="en-US" sz="1500">
              <a:solidFill>
                <a:prstClr val="black">
                  <a:alpha val="75000"/>
                </a:prstClr>
              </a:solidFill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1174750" y="1128395"/>
            <a:ext cx="527685" cy="288608"/>
          </a:xfrm>
          <a:prstGeom prst="roundRect">
            <a:avLst/>
          </a:prstGeom>
          <a:solidFill>
            <a:srgbClr val="1B4B7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1.3</a:t>
            </a:r>
          </a:p>
        </p:txBody>
      </p:sp>
      <p:sp>
        <p:nvSpPr>
          <p:cNvPr id="2" name="矩形 1"/>
          <p:cNvSpPr/>
          <p:nvPr/>
        </p:nvSpPr>
        <p:spPr>
          <a:xfrm>
            <a:off x="1763395" y="1866265"/>
            <a:ext cx="616458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>
                <a:sym typeface="+mn-ea"/>
              </a:rPr>
              <a:t>σ</a:t>
            </a:r>
            <a:r>
              <a:rPr lang="zh-CN" altLang="en-US" sz="2400" b="1" baseline="-25000">
                <a:sym typeface="+mn-ea"/>
              </a:rPr>
              <a:t>1</a:t>
            </a:r>
            <a:r>
              <a:rPr lang="en-US" altLang="zh-CN" sz="2400" b="1">
                <a:sym typeface="+mn-ea"/>
              </a:rPr>
              <a:t>&gt;</a:t>
            </a:r>
            <a:r>
              <a:rPr lang="zh-CN" altLang="en-US" sz="2400" b="1">
                <a:sym typeface="+mn-ea"/>
              </a:rPr>
              <a:t>σ</a:t>
            </a:r>
            <a:r>
              <a:rPr lang="en-US" altLang="zh-CN" sz="2400" b="1" baseline="-25000">
                <a:sym typeface="+mn-ea"/>
              </a:rPr>
              <a:t>2</a:t>
            </a:r>
            <a:r>
              <a:rPr lang="en-US" altLang="zh-CN" sz="2400" b="1">
                <a:sym typeface="+mn-ea"/>
              </a:rPr>
              <a:t>&gt;</a:t>
            </a:r>
            <a:r>
              <a:rPr lang="zh-CN" altLang="en-US" sz="2400" b="1">
                <a:sym typeface="+mn-ea"/>
              </a:rPr>
              <a:t>σ</a:t>
            </a:r>
            <a:r>
              <a:rPr lang="en-US" altLang="zh-CN" sz="2400" b="1" baseline="-25000">
                <a:sym typeface="+mn-ea"/>
              </a:rPr>
              <a:t>3</a:t>
            </a:r>
            <a:r>
              <a:rPr lang="en-US" altLang="zh-CN" sz="2400" b="1">
                <a:sym typeface="+mn-ea"/>
              </a:rPr>
              <a:t>&gt;...</a:t>
            </a:r>
            <a:r>
              <a:rPr lang="zh-CN" altLang="en-US" sz="2400" b="1">
                <a:sym typeface="+mn-ea"/>
              </a:rPr>
              <a:t>σ</a:t>
            </a:r>
            <a:r>
              <a:rPr lang="en-US" altLang="zh-CN" sz="2400" b="1" baseline="-25000">
                <a:sym typeface="+mn-ea"/>
              </a:rPr>
              <a:t>k</a:t>
            </a:r>
            <a:r>
              <a:rPr lang="en-US" altLang="zh-CN" sz="2400" b="1">
                <a:sym typeface="+mn-ea"/>
              </a:rPr>
              <a:t>≫</a:t>
            </a:r>
            <a:r>
              <a:rPr lang="zh-CN" altLang="en-US" sz="2400" b="1">
                <a:sym typeface="+mn-ea"/>
              </a:rPr>
              <a:t>σ</a:t>
            </a:r>
            <a:r>
              <a:rPr lang="en-US" altLang="zh-CN" sz="2400" b="1" baseline="-25000">
                <a:sym typeface="+mn-ea"/>
              </a:rPr>
              <a:t>k+1</a:t>
            </a:r>
            <a:r>
              <a:rPr lang="en-US" altLang="zh-CN" sz="2400" b="1">
                <a:sym typeface="+mn-ea"/>
              </a:rPr>
              <a:t>&gt;...&gt;</a:t>
            </a:r>
            <a:r>
              <a:rPr lang="zh-CN" altLang="en-US" sz="2400" b="1">
                <a:sym typeface="+mn-ea"/>
              </a:rPr>
              <a:t>σ</a:t>
            </a:r>
            <a:r>
              <a:rPr lang="en-US" altLang="zh-CN" sz="2400" b="1" baseline="-25000">
                <a:sym typeface="+mn-ea"/>
              </a:rPr>
              <a:t>n</a:t>
            </a:r>
            <a:endParaRPr lang="zh-CN" altLang="en-US" sz="2400" b="1"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63725" y="2482215"/>
          <a:ext cx="423291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r:id="rId4" imgW="2019300" imgH="431800" progId="Equation.KSEE3">
                  <p:embed/>
                </p:oleObj>
              </mc:Choice>
              <mc:Fallback>
                <p:oleObj r:id="rId4" imgW="20193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63725" y="2482215"/>
                        <a:ext cx="4232910" cy="90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6130290" y="402145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algn="ctr"/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63725" y="4021455"/>
            <a:ext cx="9144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06600" y="4204970"/>
            <a:ext cx="676275" cy="598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en-US"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</a:p>
          <a:p>
            <a:pPr algn="l"/>
            <a:r>
              <a:rPr lang="en-US" sz="2000" b="1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(mxn)</a:t>
            </a:r>
            <a:endParaRPr lang="en-US" altLang="en-US" sz="2000" b="1" baseline="-25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56560" y="4248150"/>
            <a:ext cx="4171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≈</a:t>
            </a:r>
          </a:p>
        </p:txBody>
      </p:sp>
      <p:sp>
        <p:nvSpPr>
          <p:cNvPr id="9" name="矩形 8"/>
          <p:cNvSpPr/>
          <p:nvPr/>
        </p:nvSpPr>
        <p:spPr>
          <a:xfrm>
            <a:off x="3373755" y="4021455"/>
            <a:ext cx="9144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algn="ctr"/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92500" y="4210050"/>
            <a:ext cx="668020" cy="598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en-US"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</a:t>
            </a:r>
          </a:p>
          <a:p>
            <a:pPr algn="l"/>
            <a:r>
              <a:rPr lang="en-US" sz="2000" b="1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(mxk)</a:t>
            </a:r>
            <a:endParaRPr lang="en-US" altLang="en-US" sz="2000" b="1" baseline="-25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66945" y="4021455"/>
            <a:ext cx="914400" cy="914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algn="ctr"/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47285" y="4204970"/>
            <a:ext cx="604520" cy="598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Σ</a:t>
            </a:r>
          </a:p>
          <a:p>
            <a:pPr algn="l"/>
            <a:r>
              <a:rPr lang="en-US" sz="2000" b="1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(kxk)</a:t>
            </a:r>
            <a:endParaRPr lang="en-US" altLang="en-US" sz="2000" b="1" baseline="-25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78960" y="4217670"/>
            <a:ext cx="2425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endParaRPr lang="en-US" altLang="en-US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781040" y="4217670"/>
            <a:ext cx="3492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endParaRPr lang="en-US" altLang="en-US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221730" y="4140835"/>
            <a:ext cx="612775" cy="598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V</a:t>
            </a:r>
            <a:r>
              <a:rPr lang="en-US" sz="2000" b="1" baseline="30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</a:t>
            </a:r>
            <a:endParaRPr lang="en-US" sz="2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sz="2000" b="1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(kxn)</a:t>
            </a:r>
            <a:endParaRPr lang="en-US" altLang="en-US" sz="2000" b="1" baseline="-25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 bwMode="auto">
          <a:xfrm>
            <a:off x="1879289" y="1150943"/>
            <a:ext cx="6048672" cy="266371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/>
          <a:lstStyle/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79441" y="1111885"/>
            <a:ext cx="6276499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sz="1500">
                <a:solidFill>
                  <a:prstClr val="black">
                    <a:alpha val="75000"/>
                  </a:prstClr>
                </a:solidFill>
                <a:sym typeface="+mn-ea"/>
              </a:rPr>
              <a:t>【</a:t>
            </a:r>
            <a:r>
              <a:rPr lang="en-US" sz="1500">
                <a:solidFill>
                  <a:prstClr val="black">
                    <a:alpha val="75000"/>
                  </a:prstClr>
                </a:solidFill>
                <a:sym typeface="+mn-ea"/>
              </a:rPr>
              <a:t>How to find SVD </a:t>
            </a:r>
            <a:endParaRPr lang="zh-CN" altLang="en-US" sz="1500">
              <a:solidFill>
                <a:prstClr val="black">
                  <a:alpha val="75000"/>
                </a:prstClr>
              </a:solidFill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1174750" y="1128395"/>
            <a:ext cx="527685" cy="288608"/>
          </a:xfrm>
          <a:prstGeom prst="roundRect">
            <a:avLst/>
          </a:prstGeom>
          <a:solidFill>
            <a:srgbClr val="1B4B7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1.3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88820" y="1964690"/>
            <a:ext cx="1240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Example</a:t>
            </a:r>
            <a:r>
              <a:rPr lang="zh-CN" altLang="en-US" sz="2000">
                <a:ea typeface="宋体" panose="02010600030101010101" pitchFamily="2" charset="-122"/>
              </a:rPr>
              <a:t>：</a:t>
            </a:r>
          </a:p>
        </p:txBody>
      </p:sp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228975" y="1596390"/>
          <a:ext cx="1323975" cy="1195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r:id="rId4" imgW="787400" imgH="711200" progId="Equation.KSEE3">
                  <p:embed/>
                </p:oleObj>
              </mc:Choice>
              <mc:Fallback>
                <p:oleObj r:id="rId4" imgW="787400" imgH="711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28975" y="1596390"/>
                        <a:ext cx="1323975" cy="1195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630545" y="1596390"/>
            <a:ext cx="3075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https://www.wolframalpha.com</a:t>
            </a:r>
          </a:p>
        </p:txBody>
      </p:sp>
      <p:sp>
        <p:nvSpPr>
          <p:cNvPr id="5" name="矩形 4"/>
          <p:cNvSpPr/>
          <p:nvPr/>
        </p:nvSpPr>
        <p:spPr>
          <a:xfrm>
            <a:off x="1174750" y="2792095"/>
            <a:ext cx="6882130" cy="299974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10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100">
                <a:latin typeface="微软雅黑" panose="020B0503020204020204" charset="-122"/>
                <a:ea typeface="微软雅黑" panose="020B0503020204020204" charset="-122"/>
              </a:rPr>
              <a:t>° Calculate </a:t>
            </a:r>
            <a:r>
              <a:rPr lang="en-US" altLang="zh-CN" sz="210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2100" baseline="30000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210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100"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 sz="2100">
                <a:latin typeface="微软雅黑" panose="020B0503020204020204" charset="-122"/>
                <a:ea typeface="微软雅黑" panose="020B0503020204020204" charset="-122"/>
              </a:rPr>
              <a:t>AA</a:t>
            </a:r>
            <a:r>
              <a:rPr lang="en-US" altLang="zh-CN" sz="2100" baseline="30000">
                <a:latin typeface="微软雅黑" panose="020B0503020204020204" charset="-122"/>
                <a:ea typeface="微软雅黑" panose="020B0503020204020204" charset="-122"/>
              </a:rPr>
              <a:t>T</a:t>
            </a:r>
            <a:endParaRPr lang="zh-CN" altLang="en-US" sz="21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1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sz="2100">
              <a:latin typeface="微软雅黑" panose="020B0503020204020204" charset="-122"/>
              <a:ea typeface="微软雅黑" panose="020B0503020204020204" charset="-122"/>
            </a:endParaRPr>
          </a:p>
          <a:p>
            <a:endParaRPr sz="2100">
              <a:latin typeface="微软雅黑" panose="020B0503020204020204" charset="-122"/>
              <a:ea typeface="微软雅黑" panose="020B0503020204020204" charset="-122"/>
            </a:endParaRPr>
          </a:p>
          <a:p>
            <a:endParaRPr sz="2100">
              <a:latin typeface="微软雅黑" panose="020B0503020204020204" charset="-122"/>
              <a:ea typeface="微软雅黑" panose="020B0503020204020204" charset="-122"/>
            </a:endParaRPr>
          </a:p>
          <a:p>
            <a:endParaRPr sz="21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1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100">
              <a:latin typeface="微软雅黑" panose="020B0503020204020204" charset="-122"/>
              <a:ea typeface="微软雅黑" panose="020B0503020204020204" charset="-122"/>
            </a:endParaRPr>
          </a:p>
          <a:p>
            <a:endParaRPr sz="21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320" y="3160395"/>
            <a:ext cx="3538855" cy="7518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7320" y="4398645"/>
            <a:ext cx="3551555" cy="7912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 bwMode="auto">
          <a:xfrm>
            <a:off x="1879289" y="1150943"/>
            <a:ext cx="6048672" cy="266371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/>
          <a:lstStyle/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79441" y="1111885"/>
            <a:ext cx="6276499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sz="1500">
                <a:solidFill>
                  <a:prstClr val="black">
                    <a:alpha val="75000"/>
                  </a:prstClr>
                </a:solidFill>
                <a:sym typeface="+mn-ea"/>
              </a:rPr>
              <a:t>【</a:t>
            </a:r>
            <a:r>
              <a:rPr lang="en-US" sz="1500">
                <a:solidFill>
                  <a:prstClr val="black">
                    <a:alpha val="75000"/>
                  </a:prstClr>
                </a:solidFill>
                <a:sym typeface="+mn-ea"/>
              </a:rPr>
              <a:t>How to find SVD </a:t>
            </a:r>
            <a:endParaRPr lang="zh-CN" altLang="en-US" sz="1500">
              <a:solidFill>
                <a:prstClr val="black">
                  <a:alpha val="75000"/>
                </a:prstClr>
              </a:solidFill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1174750" y="1128395"/>
            <a:ext cx="527685" cy="288608"/>
          </a:xfrm>
          <a:prstGeom prst="roundRect">
            <a:avLst/>
          </a:prstGeom>
          <a:solidFill>
            <a:srgbClr val="1B4B7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1.3</a:t>
            </a:r>
          </a:p>
        </p:txBody>
      </p:sp>
      <p:sp>
        <p:nvSpPr>
          <p:cNvPr id="5" name="矩形 4"/>
          <p:cNvSpPr/>
          <p:nvPr/>
        </p:nvSpPr>
        <p:spPr>
          <a:xfrm>
            <a:off x="1273810" y="2154555"/>
            <a:ext cx="6882130" cy="299974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1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100">
                <a:latin typeface="微软雅黑" panose="020B0503020204020204" charset="-122"/>
                <a:ea typeface="微软雅黑" panose="020B0503020204020204" charset="-122"/>
              </a:rPr>
              <a:t>°</a:t>
            </a:r>
            <a:r>
              <a:rPr lang="zh-CN" altLang="en-US" sz="2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Calculate </a:t>
            </a:r>
            <a:r>
              <a:rPr lang="en-US" altLang="zh-CN" sz="2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en-US" altLang="zh-CN" sz="2100" baseline="30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T</a:t>
            </a:r>
            <a:r>
              <a:rPr lang="en-US" altLang="zh-CN" sz="2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zh-CN" altLang="en-US" sz="2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与</a:t>
            </a:r>
            <a:r>
              <a:rPr lang="en-US" altLang="zh-CN" sz="2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AA</a:t>
            </a:r>
            <a:r>
              <a:rPr lang="en-US" altLang="zh-CN" sz="2100" baseline="30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T </a:t>
            </a:r>
            <a:r>
              <a:rPr lang="en-US" altLang="zh-CN" sz="2100"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zh-CN" altLang="en-US" sz="2100">
                <a:latin typeface="微软雅黑" panose="020B0503020204020204" charset="-122"/>
                <a:ea typeface="微软雅黑" panose="020B0503020204020204" charset="-122"/>
              </a:rPr>
              <a:t>igenvalue and eigenvector</a:t>
            </a:r>
          </a:p>
          <a:p>
            <a:r>
              <a:rPr lang="en-US" altLang="zh-CN" sz="2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en-US" altLang="zh-CN" sz="2100" baseline="30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T</a:t>
            </a:r>
            <a:r>
              <a:rPr lang="en-US" altLang="zh-CN" sz="2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A:</a:t>
            </a:r>
            <a:endParaRPr lang="zh-CN" altLang="en-US" sz="21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1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1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AA</a:t>
            </a:r>
            <a:r>
              <a:rPr lang="en-US" altLang="zh-CN" sz="2100" baseline="30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T</a:t>
            </a:r>
            <a:r>
              <a:rPr lang="en-US" altLang="zh-CN" sz="2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</a:p>
          <a:p>
            <a:endParaRPr lang="zh-CN" altLang="en-US" sz="21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1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100">
              <a:latin typeface="微软雅黑" panose="020B0503020204020204" charset="-122"/>
              <a:ea typeface="微软雅黑" panose="020B0503020204020204" charset="-122"/>
            </a:endParaRPr>
          </a:p>
          <a:p>
            <a:endParaRPr sz="21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760" y="2708275"/>
            <a:ext cx="3621405" cy="7956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435" y="3753485"/>
            <a:ext cx="5922010" cy="10718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 bwMode="auto">
          <a:xfrm>
            <a:off x="1879289" y="1150943"/>
            <a:ext cx="6048672" cy="266371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/>
          <a:lstStyle/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79441" y="1111885"/>
            <a:ext cx="6276499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sz="1500">
                <a:solidFill>
                  <a:prstClr val="black">
                    <a:alpha val="75000"/>
                  </a:prstClr>
                </a:solidFill>
                <a:sym typeface="+mn-ea"/>
              </a:rPr>
              <a:t>【</a:t>
            </a:r>
            <a:r>
              <a:rPr lang="en-US" sz="1500">
                <a:solidFill>
                  <a:prstClr val="black">
                    <a:alpha val="75000"/>
                  </a:prstClr>
                </a:solidFill>
                <a:sym typeface="+mn-ea"/>
              </a:rPr>
              <a:t>How to find SVD </a:t>
            </a:r>
            <a:endParaRPr lang="zh-CN" altLang="en-US" sz="1500">
              <a:solidFill>
                <a:prstClr val="black">
                  <a:alpha val="75000"/>
                </a:prstClr>
              </a:solidFill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1174750" y="1128395"/>
            <a:ext cx="527685" cy="288608"/>
          </a:xfrm>
          <a:prstGeom prst="roundRect">
            <a:avLst/>
          </a:prstGeom>
          <a:solidFill>
            <a:srgbClr val="1B4B7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1.3</a:t>
            </a:r>
          </a:p>
        </p:txBody>
      </p:sp>
      <p:sp>
        <p:nvSpPr>
          <p:cNvPr id="5" name="矩形 4"/>
          <p:cNvSpPr/>
          <p:nvPr/>
        </p:nvSpPr>
        <p:spPr>
          <a:xfrm>
            <a:off x="1130935" y="2245995"/>
            <a:ext cx="6882130" cy="299974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10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100">
                <a:latin typeface="微软雅黑" panose="020B0503020204020204" charset="-122"/>
                <a:ea typeface="微软雅黑" panose="020B0503020204020204" charset="-122"/>
              </a:rPr>
              <a:t>°</a:t>
            </a:r>
            <a:r>
              <a:rPr lang="en-US" altLang="zh-CN" sz="2100">
                <a:latin typeface="微软雅黑" panose="020B0503020204020204" charset="-122"/>
                <a:ea typeface="微软雅黑" panose="020B0503020204020204" charset="-122"/>
              </a:rPr>
              <a:t>Use </a:t>
            </a:r>
            <a:r>
              <a:rPr lang="en-US" altLang="zh-CN" sz="2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Av</a:t>
            </a:r>
            <a:r>
              <a:rPr lang="en-US" altLang="zh-CN" sz="2100" baseline="-25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 </a:t>
            </a:r>
            <a:r>
              <a:rPr lang="en-US" altLang="zh-CN" sz="2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r>
              <a:rPr lang="zh-CN" altLang="en-US" sz="2100" b="1">
                <a:sym typeface="+mn-ea"/>
              </a:rPr>
              <a:t>σ</a:t>
            </a:r>
            <a:r>
              <a:rPr lang="en-US" altLang="zh-CN" sz="2100" b="1" baseline="-25000">
                <a:sym typeface="+mn-ea"/>
              </a:rPr>
              <a:t>i</a:t>
            </a:r>
            <a:r>
              <a:rPr lang="zh-CN" altLang="en-US" sz="2100" b="1">
                <a:sym typeface="+mn-ea"/>
              </a:rPr>
              <a:t>u</a:t>
            </a:r>
            <a:r>
              <a:rPr lang="en-US" altLang="zh-CN" sz="2100" b="1" baseline="-25000">
                <a:sym typeface="+mn-ea"/>
              </a:rPr>
              <a:t>i</a:t>
            </a:r>
            <a:r>
              <a:rPr lang="en-US" altLang="zh-CN" sz="2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(i=1,2) to </a:t>
            </a:r>
            <a:r>
              <a:rPr lang="en-US" altLang="zh-CN" sz="2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c</a:t>
            </a:r>
            <a:r>
              <a:rPr lang="zh-CN" altLang="en-US" sz="2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alculate</a:t>
            </a:r>
            <a:r>
              <a:rPr lang="en-US" altLang="zh-CN" sz="2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SVD</a:t>
            </a:r>
            <a:endParaRPr lang="zh-CN" altLang="en-US" sz="21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1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1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1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1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21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1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100">
              <a:latin typeface="微软雅黑" panose="020B0503020204020204" charset="-122"/>
              <a:ea typeface="微软雅黑" panose="020B0503020204020204" charset="-122"/>
            </a:endParaRPr>
          </a:p>
          <a:p>
            <a:endParaRPr sz="21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280" y="2689225"/>
            <a:ext cx="3639820" cy="11347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280" y="4014470"/>
            <a:ext cx="3451860" cy="10064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 bwMode="auto">
          <a:xfrm>
            <a:off x="1879289" y="1150943"/>
            <a:ext cx="6048672" cy="266371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/>
          <a:lstStyle/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79441" y="1111885"/>
            <a:ext cx="6276499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sz="1500">
                <a:solidFill>
                  <a:prstClr val="black">
                    <a:alpha val="75000"/>
                  </a:prstClr>
                </a:solidFill>
                <a:sym typeface="+mn-ea"/>
              </a:rPr>
              <a:t>【</a:t>
            </a:r>
            <a:r>
              <a:rPr lang="en-US" sz="1500">
                <a:solidFill>
                  <a:prstClr val="black">
                    <a:alpha val="75000"/>
                  </a:prstClr>
                </a:solidFill>
                <a:sym typeface="+mn-ea"/>
              </a:rPr>
              <a:t>How to find SVD </a:t>
            </a:r>
            <a:endParaRPr lang="zh-CN" altLang="en-US" sz="1500">
              <a:solidFill>
                <a:prstClr val="black">
                  <a:alpha val="75000"/>
                </a:prstClr>
              </a:solidFill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1174750" y="1128395"/>
            <a:ext cx="527685" cy="288608"/>
          </a:xfrm>
          <a:prstGeom prst="roundRect">
            <a:avLst/>
          </a:prstGeom>
          <a:solidFill>
            <a:srgbClr val="1B4B7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1.3</a:t>
            </a:r>
          </a:p>
        </p:txBody>
      </p:sp>
      <p:sp>
        <p:nvSpPr>
          <p:cNvPr id="5" name="矩形 4"/>
          <p:cNvSpPr/>
          <p:nvPr/>
        </p:nvSpPr>
        <p:spPr>
          <a:xfrm>
            <a:off x="1174750" y="2136140"/>
            <a:ext cx="6882130" cy="299974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10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100">
                <a:latin typeface="微软雅黑" panose="020B0503020204020204" charset="-122"/>
                <a:ea typeface="微软雅黑" panose="020B0503020204020204" charset="-122"/>
              </a:rPr>
              <a:t>° </a:t>
            </a:r>
            <a:r>
              <a:rPr lang="en-US" altLang="zh-CN" sz="2100">
                <a:latin typeface="微软雅黑" panose="020B0503020204020204" charset="-122"/>
                <a:ea typeface="微软雅黑" panose="020B0503020204020204" charset="-122"/>
              </a:rPr>
              <a:t>The SVD of A :</a:t>
            </a:r>
            <a:endParaRPr lang="zh-CN" altLang="en-US" sz="21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1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1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1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1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21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1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100">
              <a:latin typeface="微软雅黑" panose="020B0503020204020204" charset="-122"/>
              <a:ea typeface="微软雅黑" panose="020B0503020204020204" charset="-122"/>
            </a:endParaRPr>
          </a:p>
          <a:p>
            <a:endParaRPr sz="21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878455"/>
            <a:ext cx="5831840" cy="15157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98763" y="3129280"/>
            <a:ext cx="5016818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sz="3300">
                <a:solidFill>
                  <a:prstClr val="black">
                    <a:alpha val="75000"/>
                  </a:prstClr>
                </a:solidFill>
                <a:sym typeface="+mn-ea"/>
              </a:rPr>
              <a:t>I</a:t>
            </a:r>
            <a:r>
              <a:rPr sz="3300">
                <a:solidFill>
                  <a:prstClr val="black">
                    <a:alpha val="75000"/>
                  </a:prstClr>
                </a:solidFill>
                <a:sym typeface="+mn-ea"/>
              </a:rPr>
              <a:t>ntroduction</a:t>
            </a:r>
            <a:endParaRPr lang="zh-CN" altLang="en-US" sz="3300" dirty="0">
              <a:solidFill>
                <a:prstClr val="black">
                  <a:alpha val="75000"/>
                </a:prstClr>
              </a:solidFill>
              <a:sym typeface="+mn-ea"/>
            </a:endParaRPr>
          </a:p>
        </p:txBody>
      </p:sp>
      <p:sp>
        <p:nvSpPr>
          <p:cNvPr id="5" name="圆角矩形 26"/>
          <p:cNvSpPr/>
          <p:nvPr/>
        </p:nvSpPr>
        <p:spPr bwMode="auto">
          <a:xfrm>
            <a:off x="1763688" y="3154357"/>
            <a:ext cx="864096" cy="478295"/>
          </a:xfrm>
          <a:prstGeom prst="roundRect">
            <a:avLst/>
          </a:prstGeom>
          <a:solidFill>
            <a:srgbClr val="1B4B7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kumimoji="0" lang="zh-CN" altLang="en-US" sz="33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 bwMode="auto">
          <a:xfrm>
            <a:off x="1755424" y="1174438"/>
            <a:ext cx="5633809" cy="266371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/>
          <a:lstStyle/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03015" y="1146603"/>
            <a:ext cx="5562618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sz="1500" dirty="0">
                <a:solidFill>
                  <a:prstClr val="black">
                    <a:alpha val="75000"/>
                  </a:prstClr>
                </a:solidFill>
              </a:rPr>
              <a:t> </a:t>
            </a:r>
            <a:r>
              <a:rPr lang="en-US" altLang="zh-CN" sz="1500">
                <a:solidFill>
                  <a:prstClr val="black">
                    <a:alpha val="75000"/>
                  </a:prstClr>
                </a:solidFill>
                <a:sym typeface="+mn-ea"/>
              </a:rPr>
              <a:t>【</a:t>
            </a:r>
            <a:r>
              <a:rPr lang="en-US" sz="1500">
                <a:solidFill>
                  <a:prstClr val="black">
                    <a:alpha val="75000"/>
                  </a:prstClr>
                </a:solidFill>
                <a:sym typeface="+mn-ea"/>
              </a:rPr>
              <a:t>How to find SVD</a:t>
            </a:r>
            <a:endParaRPr lang="zh-CN" altLang="en-US" sz="1500" dirty="0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234758" y="1174909"/>
            <a:ext cx="467678" cy="266224"/>
          </a:xfrm>
          <a:prstGeom prst="roundRect">
            <a:avLst/>
          </a:prstGeom>
          <a:solidFill>
            <a:srgbClr val="1B4B7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1.3</a:t>
            </a:r>
            <a:endParaRPr kumimoji="0" lang="zh-CN" altLang="en-US" sz="1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934445" y="2068012"/>
            <a:ext cx="417101" cy="409985"/>
            <a:chOff x="2411765" y="2294077"/>
            <a:chExt cx="556135" cy="546646"/>
          </a:xfrm>
        </p:grpSpPr>
        <p:sp>
          <p:nvSpPr>
            <p:cNvPr id="16" name="椭圆 15"/>
            <p:cNvSpPr/>
            <p:nvPr/>
          </p:nvSpPr>
          <p:spPr bwMode="auto">
            <a:xfrm>
              <a:off x="2411765" y="2294077"/>
              <a:ext cx="556135" cy="546646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7" rIns="51435" bIns="25717"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文本框 13"/>
            <p:cNvSpPr txBox="1">
              <a:spLocks noChangeArrowheads="1"/>
            </p:cNvSpPr>
            <p:nvPr/>
          </p:nvSpPr>
          <p:spPr bwMode="auto">
            <a:xfrm>
              <a:off x="2519767" y="2336567"/>
              <a:ext cx="412122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50" dirty="0">
                  <a:solidFill>
                    <a:srgbClr val="003366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zh-CN" altLang="en-US" sz="135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0" name="文本框 48"/>
          <p:cNvSpPr txBox="1">
            <a:spLocks noChangeArrowheads="1"/>
          </p:cNvSpPr>
          <p:nvPr/>
        </p:nvSpPr>
        <p:spPr bwMode="auto">
          <a:xfrm>
            <a:off x="3501203" y="2123043"/>
            <a:ext cx="4177901" cy="32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>
                <a:latin typeface="微软雅黑" panose="020B0503020204020204" charset="-122"/>
                <a:ea typeface="微软雅黑" panose="020B0503020204020204" charset="-122"/>
                <a:sym typeface="+mn-ea"/>
              </a:rPr>
              <a:t>C</a:t>
            </a:r>
            <a:r>
              <a:rPr lang="zh-CN" altLang="en-US" sz="15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alculate </a:t>
            </a:r>
            <a:r>
              <a:rPr lang="en-US" altLang="zh-CN" sz="150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1500" baseline="30000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150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150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500">
                <a:latin typeface="微软雅黑" panose="020B0503020204020204" charset="-122"/>
                <a:ea typeface="微软雅黑" panose="020B0503020204020204" charset="-122"/>
              </a:rPr>
              <a:t>AA</a:t>
            </a:r>
            <a:r>
              <a:rPr lang="en-US" altLang="zh-CN" sz="1500" baseline="30000">
                <a:latin typeface="微软雅黑" panose="020B0503020204020204" charset="-122"/>
                <a:ea typeface="微软雅黑" panose="020B0503020204020204" charset="-122"/>
              </a:rPr>
              <a:t>T</a:t>
            </a:r>
          </a:p>
        </p:txBody>
      </p:sp>
      <p:sp>
        <p:nvSpPr>
          <p:cNvPr id="25" name="文本框 34"/>
          <p:cNvSpPr txBox="1">
            <a:spLocks noChangeArrowheads="1"/>
          </p:cNvSpPr>
          <p:nvPr/>
        </p:nvSpPr>
        <p:spPr bwMode="auto">
          <a:xfrm>
            <a:off x="3501390" y="2821940"/>
            <a:ext cx="4570095" cy="32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00">
                <a:latin typeface="微软雅黑" panose="020B0503020204020204" charset="-122"/>
                <a:ea typeface="微软雅黑" panose="020B0503020204020204" charset="-122"/>
                <a:sym typeface="+mn-ea"/>
              </a:rPr>
              <a:t>Calculate </a:t>
            </a:r>
            <a:r>
              <a:rPr lang="en-US" altLang="zh-CN" sz="15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en-US" altLang="zh-CN" sz="1500" baseline="30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T</a:t>
            </a:r>
            <a:r>
              <a:rPr lang="en-US" altLang="zh-CN" sz="15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zh-CN" altLang="en-US" sz="15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与</a:t>
            </a:r>
            <a:r>
              <a:rPr lang="en-US" altLang="zh-CN" sz="15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AA</a:t>
            </a:r>
            <a:r>
              <a:rPr lang="en-US" altLang="zh-CN" sz="1500" baseline="30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T </a:t>
            </a:r>
            <a:r>
              <a:rPr lang="en-US" altLang="zh-CN" sz="15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</a:t>
            </a:r>
            <a:r>
              <a:rPr lang="zh-CN" altLang="en-US" sz="1500">
                <a:latin typeface="微软雅黑" panose="020B0503020204020204" charset="-122"/>
                <a:ea typeface="微软雅黑" panose="020B0503020204020204" charset="-122"/>
                <a:sym typeface="+mn-ea"/>
              </a:rPr>
              <a:t>igenvalue and eigenvector</a:t>
            </a:r>
            <a:endParaRPr lang="zh-CN" altLang="en-US" sz="15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9" name="左大括号 28"/>
          <p:cNvSpPr/>
          <p:nvPr/>
        </p:nvSpPr>
        <p:spPr>
          <a:xfrm>
            <a:off x="2504123" y="2252186"/>
            <a:ext cx="329565" cy="2262188"/>
          </a:xfrm>
          <a:prstGeom prst="leftBrace">
            <a:avLst/>
          </a:prstGeom>
          <a:ln w="38100">
            <a:solidFill>
              <a:srgbClr val="1B4B7B"/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908113" y="2766593"/>
            <a:ext cx="417101" cy="409985"/>
            <a:chOff x="2411765" y="2294077"/>
            <a:chExt cx="556135" cy="546646"/>
          </a:xfrm>
        </p:grpSpPr>
        <p:sp>
          <p:nvSpPr>
            <p:cNvPr id="32" name="椭圆 31"/>
            <p:cNvSpPr/>
            <p:nvPr/>
          </p:nvSpPr>
          <p:spPr bwMode="auto">
            <a:xfrm>
              <a:off x="2411765" y="2294077"/>
              <a:ext cx="556135" cy="546646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7" rIns="51435" bIns="25717"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" name="文本框 13"/>
            <p:cNvSpPr txBox="1">
              <a:spLocks noChangeArrowheads="1"/>
            </p:cNvSpPr>
            <p:nvPr/>
          </p:nvSpPr>
          <p:spPr bwMode="auto">
            <a:xfrm>
              <a:off x="2519767" y="2336567"/>
              <a:ext cx="412122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50" dirty="0">
                  <a:solidFill>
                    <a:srgbClr val="003366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zh-CN" altLang="en-US" sz="135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908113" y="4189958"/>
            <a:ext cx="417101" cy="409985"/>
            <a:chOff x="2411765" y="2294077"/>
            <a:chExt cx="556135" cy="546646"/>
          </a:xfrm>
        </p:grpSpPr>
        <p:sp>
          <p:nvSpPr>
            <p:cNvPr id="44" name="椭圆 43"/>
            <p:cNvSpPr/>
            <p:nvPr/>
          </p:nvSpPr>
          <p:spPr bwMode="auto">
            <a:xfrm>
              <a:off x="2411765" y="2294077"/>
              <a:ext cx="556135" cy="546646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7" rIns="51435" bIns="25717"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" name="文本框 13"/>
            <p:cNvSpPr txBox="1">
              <a:spLocks noChangeArrowheads="1"/>
            </p:cNvSpPr>
            <p:nvPr/>
          </p:nvSpPr>
          <p:spPr bwMode="auto">
            <a:xfrm>
              <a:off x="2519767" y="2336567"/>
              <a:ext cx="412122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50" dirty="0">
                  <a:solidFill>
                    <a:srgbClr val="003366"/>
                  </a:solidFill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11091" y="3097213"/>
            <a:ext cx="11042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SVD</a:t>
            </a:r>
          </a:p>
        </p:txBody>
      </p:sp>
      <p:sp>
        <p:nvSpPr>
          <p:cNvPr id="3" name="文本框 34"/>
          <p:cNvSpPr txBox="1">
            <a:spLocks noChangeArrowheads="1"/>
          </p:cNvSpPr>
          <p:nvPr/>
        </p:nvSpPr>
        <p:spPr bwMode="auto">
          <a:xfrm>
            <a:off x="3477895" y="3489325"/>
            <a:ext cx="4201160" cy="32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>
                <a:latin typeface="微软雅黑" panose="020B0503020204020204" charset="-122"/>
                <a:ea typeface="微软雅黑" panose="020B0503020204020204" charset="-122"/>
                <a:sym typeface="+mn-ea"/>
              </a:rPr>
              <a:t>Use 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Av</a:t>
            </a:r>
            <a:r>
              <a:rPr lang="en-US" altLang="zh-CN" sz="1500" baseline="-25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 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r>
              <a:rPr lang="zh-CN" altLang="en-US" sz="1500" b="1">
                <a:sym typeface="+mn-ea"/>
              </a:rPr>
              <a:t>σ</a:t>
            </a:r>
            <a:r>
              <a:rPr lang="en-US" altLang="zh-CN" sz="1500" b="1" baseline="-25000">
                <a:sym typeface="+mn-ea"/>
              </a:rPr>
              <a:t>i</a:t>
            </a:r>
            <a:r>
              <a:rPr lang="zh-CN" altLang="en-US" sz="1500" b="1">
                <a:sym typeface="+mn-ea"/>
              </a:rPr>
              <a:t>u</a:t>
            </a:r>
            <a:r>
              <a:rPr lang="en-US" altLang="zh-CN" sz="1500" b="1" baseline="-25000">
                <a:sym typeface="+mn-ea"/>
              </a:rPr>
              <a:t>i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(i=1,2) to </a:t>
            </a:r>
            <a:r>
              <a:rPr lang="en-US" altLang="zh-CN" sz="1500">
                <a:latin typeface="微软雅黑" panose="020B0503020204020204" charset="-122"/>
                <a:ea typeface="微软雅黑" panose="020B0503020204020204" charset="-122"/>
                <a:sym typeface="+mn-ea"/>
              </a:rPr>
              <a:t>c</a:t>
            </a:r>
            <a:r>
              <a:rPr lang="zh-CN" altLang="en-US" sz="15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alculate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SVD</a:t>
            </a:r>
            <a:r>
              <a:rPr lang="en-US" altLang="zh-CN" sz="1500" baseline="-25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908113" y="3447484"/>
            <a:ext cx="417101" cy="409985"/>
            <a:chOff x="2411765" y="2294077"/>
            <a:chExt cx="556135" cy="546646"/>
          </a:xfrm>
        </p:grpSpPr>
        <p:sp>
          <p:nvSpPr>
            <p:cNvPr id="6" name="椭圆 5"/>
            <p:cNvSpPr/>
            <p:nvPr/>
          </p:nvSpPr>
          <p:spPr bwMode="auto">
            <a:xfrm>
              <a:off x="2411765" y="2294077"/>
              <a:ext cx="556135" cy="546646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7" rIns="51435" bIns="25717"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文本框 13"/>
            <p:cNvSpPr txBox="1">
              <a:spLocks noChangeArrowheads="1"/>
            </p:cNvSpPr>
            <p:nvPr/>
          </p:nvSpPr>
          <p:spPr bwMode="auto">
            <a:xfrm>
              <a:off x="2519767" y="2336567"/>
              <a:ext cx="412122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50" dirty="0">
                  <a:solidFill>
                    <a:srgbClr val="003366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zh-CN" altLang="en-US" sz="135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" name="文本框 34"/>
          <p:cNvSpPr txBox="1">
            <a:spLocks noChangeArrowheads="1"/>
          </p:cNvSpPr>
          <p:nvPr/>
        </p:nvSpPr>
        <p:spPr bwMode="auto">
          <a:xfrm>
            <a:off x="3477578" y="4245293"/>
            <a:ext cx="3640455" cy="32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 the SVD of A</a:t>
            </a:r>
            <a:endParaRPr lang="zh-CN" altLang="en-US" sz="15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98763" y="3129280"/>
            <a:ext cx="5016818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sz="3300">
                <a:solidFill>
                  <a:prstClr val="black">
                    <a:alpha val="75000"/>
                  </a:prstClr>
                </a:solidFill>
                <a:sym typeface="+mn-ea"/>
              </a:rPr>
              <a:t>Example </a:t>
            </a:r>
            <a:endParaRPr lang="zh-CN" altLang="en-US" sz="3300" dirty="0">
              <a:solidFill>
                <a:prstClr val="black">
                  <a:alpha val="75000"/>
                </a:prstClr>
              </a:solidFill>
              <a:sym typeface="+mn-ea"/>
            </a:endParaRPr>
          </a:p>
        </p:txBody>
      </p:sp>
      <p:sp>
        <p:nvSpPr>
          <p:cNvPr id="5" name="圆角矩形 26"/>
          <p:cNvSpPr/>
          <p:nvPr/>
        </p:nvSpPr>
        <p:spPr bwMode="auto">
          <a:xfrm>
            <a:off x="1763688" y="3154357"/>
            <a:ext cx="864096" cy="478295"/>
          </a:xfrm>
          <a:prstGeom prst="roundRect">
            <a:avLst/>
          </a:prstGeom>
          <a:solidFill>
            <a:srgbClr val="1B4B7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3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 bwMode="auto">
          <a:xfrm>
            <a:off x="1799874" y="1123003"/>
            <a:ext cx="5903839" cy="266371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/>
          <a:lstStyle/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02632" y="1115880"/>
            <a:ext cx="616316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sz="1500">
                <a:solidFill>
                  <a:prstClr val="black">
                    <a:alpha val="75000"/>
                  </a:prstClr>
                </a:solidFill>
                <a:sym typeface="+mn-ea"/>
              </a:rPr>
              <a:t> </a:t>
            </a:r>
            <a:r>
              <a:rPr lang="en-US" altLang="zh-CN" sz="1500">
                <a:solidFill>
                  <a:prstClr val="black">
                    <a:alpha val="75000"/>
                  </a:prstClr>
                </a:solidFill>
                <a:sym typeface="+mn-ea"/>
              </a:rPr>
              <a:t>【Example-1 Data compression</a:t>
            </a:r>
          </a:p>
          <a:p>
            <a:endParaRPr lang="en-US" altLang="zh-CN" sz="1500">
              <a:solidFill>
                <a:prstClr val="black">
                  <a:alpha val="75000"/>
                </a:prstClr>
              </a:solidFill>
              <a:sym typeface="+mn-ea"/>
            </a:endParaRPr>
          </a:p>
          <a:p>
            <a:endParaRPr lang="zh-CN" altLang="en-US" sz="1500" dirty="0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342361" y="1115880"/>
            <a:ext cx="360211" cy="266371"/>
          </a:xfrm>
          <a:prstGeom prst="roundRect">
            <a:avLst/>
          </a:prstGeom>
          <a:solidFill>
            <a:srgbClr val="1B4B7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2.1</a:t>
            </a:r>
            <a:endParaRPr kumimoji="0" lang="zh-CN" altLang="en-US" sz="1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64920" y="1700530"/>
            <a:ext cx="7038975" cy="1383665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sz="2100">
                <a:latin typeface="微软雅黑" panose="020B0503020204020204" charset="-122"/>
                <a:ea typeface="微软雅黑" panose="020B0503020204020204" charset="-122"/>
              </a:rPr>
              <a:t>Singular value decompositions can be used to represent data efficiently. Suppose, for instance, that we wish to transmit the following image, which consists of an array of 15</a:t>
            </a:r>
            <a:r>
              <a:rPr lang="en-US" sz="2100"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sz="2100">
                <a:latin typeface="微软雅黑" panose="020B0503020204020204" charset="-122"/>
                <a:ea typeface="微软雅黑" panose="020B0503020204020204" charset="-122"/>
              </a:rPr>
              <a:t>25 black or white pixels.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225" y="3613150"/>
            <a:ext cx="1424940" cy="2331720"/>
          </a:xfrm>
          <a:prstGeom prst="rect">
            <a:avLst/>
          </a:prstGeom>
        </p:spPr>
      </p:pic>
      <p:sp>
        <p:nvSpPr>
          <p:cNvPr id="25" name="左大括号 24"/>
          <p:cNvSpPr/>
          <p:nvPr/>
        </p:nvSpPr>
        <p:spPr>
          <a:xfrm>
            <a:off x="3552190" y="3677920"/>
            <a:ext cx="407035" cy="2266950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itchFamily="34" charset="0"/>
              <a:ea typeface="Gulim" panose="020B0600000101010101" pitchFamily="34" charset="-127"/>
            </a:endParaRPr>
          </a:p>
        </p:txBody>
      </p:sp>
      <p:sp>
        <p:nvSpPr>
          <p:cNvPr id="26" name="左大括号 25"/>
          <p:cNvSpPr/>
          <p:nvPr/>
        </p:nvSpPr>
        <p:spPr>
          <a:xfrm rot="5400000">
            <a:off x="4561840" y="2791460"/>
            <a:ext cx="219075" cy="1424940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itchFamily="34" charset="0"/>
              <a:ea typeface="Gulim" panose="020B0600000101010101" pitchFamily="34" charset="-127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72410" y="4581525"/>
            <a:ext cx="840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sz="1600">
                <a:solidFill>
                  <a:prstClr val="black">
                    <a:alpha val="75000"/>
                  </a:prstClr>
                </a:solidFill>
                <a:sym typeface="+mn-ea"/>
              </a:rPr>
              <a:t>m=25</a:t>
            </a:r>
            <a:r>
              <a:rPr lang="en-US" altLang="zh-CN" sz="2400">
                <a:solidFill>
                  <a:prstClr val="black">
                    <a:alpha val="75000"/>
                  </a:prstClr>
                </a:solidFill>
                <a:sym typeface="+mn-ea"/>
              </a:rPr>
              <a:t> </a:t>
            </a:r>
            <a:endParaRPr lang="zh-CN" altLang="en-US" sz="2400" dirty="0">
              <a:solidFill>
                <a:prstClr val="black">
                  <a:alpha val="75000"/>
                </a:prstClr>
              </a:solidFill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272915" y="2987040"/>
            <a:ext cx="956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sz="1600">
                <a:solidFill>
                  <a:prstClr val="black">
                    <a:alpha val="75000"/>
                  </a:prstClr>
                </a:solidFill>
                <a:sym typeface="+mn-ea"/>
              </a:rPr>
              <a:t>n=15</a:t>
            </a:r>
            <a:r>
              <a:rPr lang="en-US" altLang="zh-CN" sz="2400">
                <a:solidFill>
                  <a:prstClr val="black">
                    <a:alpha val="75000"/>
                  </a:prstClr>
                </a:solidFill>
                <a:sym typeface="+mn-ea"/>
              </a:rPr>
              <a:t> </a:t>
            </a:r>
            <a:endParaRPr lang="zh-CN" altLang="en-US" sz="2400" dirty="0">
              <a:solidFill>
                <a:prstClr val="black">
                  <a:alpha val="75000"/>
                </a:prstClr>
              </a:solidFill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087495" y="6066790"/>
            <a:ext cx="1141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sz="1600">
                <a:solidFill>
                  <a:prstClr val="black">
                    <a:alpha val="75000"/>
                  </a:prstClr>
                </a:solidFill>
                <a:sym typeface="+mn-ea"/>
              </a:rPr>
              <a:t>r=25x15</a:t>
            </a:r>
            <a:r>
              <a:rPr lang="en-US" altLang="zh-CN" sz="2400">
                <a:solidFill>
                  <a:prstClr val="black">
                    <a:alpha val="75000"/>
                  </a:prstClr>
                </a:solidFill>
                <a:sym typeface="+mn-ea"/>
              </a:rPr>
              <a:t> </a:t>
            </a:r>
            <a:endParaRPr lang="zh-CN" altLang="en-US" sz="2400" dirty="0">
              <a:solidFill>
                <a:prstClr val="black">
                  <a:alpha val="75000"/>
                </a:prst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 bwMode="auto">
          <a:xfrm>
            <a:off x="1799874" y="1123003"/>
            <a:ext cx="5903839" cy="266371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/>
          <a:lstStyle/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02632" y="1115880"/>
            <a:ext cx="616316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sz="1500">
                <a:solidFill>
                  <a:prstClr val="black">
                    <a:alpha val="75000"/>
                  </a:prstClr>
                </a:solidFill>
                <a:sym typeface="+mn-ea"/>
              </a:rPr>
              <a:t> </a:t>
            </a:r>
            <a:r>
              <a:rPr lang="en-US" altLang="zh-CN" sz="1500">
                <a:solidFill>
                  <a:prstClr val="black">
                    <a:alpha val="75000"/>
                  </a:prstClr>
                </a:solidFill>
                <a:sym typeface="+mn-ea"/>
              </a:rPr>
              <a:t>【Example-1 Data compression</a:t>
            </a:r>
          </a:p>
          <a:p>
            <a:endParaRPr lang="en-US" altLang="zh-CN" sz="1500">
              <a:solidFill>
                <a:prstClr val="black">
                  <a:alpha val="75000"/>
                </a:prstClr>
              </a:solidFill>
              <a:sym typeface="+mn-ea"/>
            </a:endParaRPr>
          </a:p>
          <a:p>
            <a:endParaRPr lang="zh-CN" altLang="en-US" sz="1500" dirty="0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342361" y="1115880"/>
            <a:ext cx="360211" cy="266371"/>
          </a:xfrm>
          <a:prstGeom prst="roundRect">
            <a:avLst/>
          </a:prstGeom>
          <a:solidFill>
            <a:srgbClr val="1B4B7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2.1</a:t>
            </a:r>
            <a:endParaRPr kumimoji="0" lang="zh-CN" altLang="en-US" sz="1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71270" y="1899285"/>
            <a:ext cx="6775450" cy="106045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sz="2100">
                <a:latin typeface="微软雅黑" panose="020B0503020204020204" charset="-122"/>
                <a:ea typeface="微软雅黑" panose="020B0503020204020204" charset="-122"/>
              </a:rPr>
              <a:t>Since there are only three types of columns in this image, as shown below, it should be possible to represent the data in a more compact form.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360" y="3666490"/>
            <a:ext cx="190500" cy="225552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795" y="3658870"/>
            <a:ext cx="152400" cy="226314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6685" y="3658870"/>
            <a:ext cx="152400" cy="22860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593465" y="6049645"/>
            <a:ext cx="1141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sz="1600">
                <a:solidFill>
                  <a:prstClr val="black">
                    <a:alpha val="75000"/>
                  </a:prstClr>
                </a:solidFill>
                <a:sym typeface="+mn-ea"/>
              </a:rPr>
              <a:t>r=25x3</a:t>
            </a:r>
            <a:r>
              <a:rPr lang="en-US" altLang="zh-CN" sz="2400">
                <a:solidFill>
                  <a:prstClr val="black">
                    <a:alpha val="75000"/>
                  </a:prstClr>
                </a:solidFill>
                <a:sym typeface="+mn-ea"/>
              </a:rPr>
              <a:t> </a:t>
            </a:r>
            <a:endParaRPr lang="zh-CN" altLang="en-US" sz="2400" dirty="0">
              <a:solidFill>
                <a:prstClr val="black">
                  <a:alpha val="75000"/>
                </a:prstClr>
              </a:solidFill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02435" y="4067810"/>
            <a:ext cx="1491615" cy="144526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8800">
                <a:solidFill>
                  <a:schemeClr val="accent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075180" y="4344035"/>
            <a:ext cx="901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sz="1600">
                <a:solidFill>
                  <a:prstClr val="black">
                    <a:alpha val="75000"/>
                  </a:prstClr>
                </a:solidFill>
                <a:sym typeface="+mn-ea"/>
              </a:rPr>
              <a:t>SVD</a:t>
            </a:r>
            <a:r>
              <a:rPr lang="en-US" altLang="zh-CN" sz="2400">
                <a:solidFill>
                  <a:prstClr val="black">
                    <a:alpha val="75000"/>
                  </a:prstClr>
                </a:solidFill>
                <a:sym typeface="+mn-ea"/>
              </a:rPr>
              <a:t> </a:t>
            </a:r>
            <a:endParaRPr lang="zh-CN" altLang="en-US" sz="2400" dirty="0">
              <a:solidFill>
                <a:prstClr val="black">
                  <a:alpha val="75000"/>
                </a:prst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 bwMode="auto">
          <a:xfrm>
            <a:off x="1799874" y="1123003"/>
            <a:ext cx="5903839" cy="266371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/>
          <a:lstStyle/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02632" y="1115880"/>
            <a:ext cx="616316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sz="1500">
                <a:solidFill>
                  <a:prstClr val="black">
                    <a:alpha val="75000"/>
                  </a:prstClr>
                </a:solidFill>
                <a:sym typeface="+mn-ea"/>
              </a:rPr>
              <a:t> </a:t>
            </a:r>
            <a:r>
              <a:rPr lang="en-US" altLang="zh-CN" sz="1500">
                <a:solidFill>
                  <a:prstClr val="black">
                    <a:alpha val="75000"/>
                  </a:prstClr>
                </a:solidFill>
                <a:sym typeface="+mn-ea"/>
              </a:rPr>
              <a:t>【Example-1 Data compression</a:t>
            </a:r>
          </a:p>
          <a:p>
            <a:endParaRPr lang="en-US" altLang="zh-CN" sz="1500">
              <a:solidFill>
                <a:prstClr val="black">
                  <a:alpha val="75000"/>
                </a:prstClr>
              </a:solidFill>
              <a:sym typeface="+mn-ea"/>
            </a:endParaRPr>
          </a:p>
          <a:p>
            <a:endParaRPr lang="zh-CN" altLang="en-US" sz="1500" dirty="0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342361" y="1115880"/>
            <a:ext cx="360211" cy="266371"/>
          </a:xfrm>
          <a:prstGeom prst="roundRect">
            <a:avLst/>
          </a:prstGeom>
          <a:solidFill>
            <a:srgbClr val="1B4B7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2.1</a:t>
            </a:r>
            <a:endParaRPr kumimoji="0" lang="zh-CN" altLang="en-US" sz="1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84275" y="1689735"/>
            <a:ext cx="6775450" cy="1383665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sz="2100">
                <a:latin typeface="微软雅黑" panose="020B0503020204020204" charset="-122"/>
                <a:ea typeface="微软雅黑" panose="020B0503020204020204" charset="-122"/>
              </a:rPr>
              <a:t>We will represent the image as a 15</a:t>
            </a:r>
            <a:r>
              <a:rPr lang="en-US" sz="2100"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sz="2100">
                <a:latin typeface="微软雅黑" panose="020B0503020204020204" charset="-122"/>
                <a:ea typeface="微软雅黑" panose="020B0503020204020204" charset="-122"/>
              </a:rPr>
              <a:t>25 matrix in which each entry is either a </a:t>
            </a:r>
            <a:r>
              <a:rPr lang="en-US" sz="210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sz="2100">
                <a:latin typeface="微软雅黑" panose="020B0503020204020204" charset="-122"/>
                <a:ea typeface="微软雅黑" panose="020B0503020204020204" charset="-122"/>
              </a:rPr>
              <a:t>, representing a black pixel, or </a:t>
            </a:r>
            <a:r>
              <a:rPr lang="en-US" sz="2100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sz="2100">
                <a:latin typeface="微软雅黑" panose="020B0503020204020204" charset="-122"/>
                <a:ea typeface="微软雅黑" panose="020B0503020204020204" charset="-122"/>
              </a:rPr>
              <a:t>, representing white. As such, there are 375 entries in the matrix.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865" y="3137535"/>
            <a:ext cx="2808605" cy="320865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 bwMode="auto">
          <a:xfrm>
            <a:off x="1799874" y="1123003"/>
            <a:ext cx="5903839" cy="266371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/>
          <a:lstStyle/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02632" y="1115880"/>
            <a:ext cx="616316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sz="1500">
                <a:solidFill>
                  <a:prstClr val="black">
                    <a:alpha val="75000"/>
                  </a:prstClr>
                </a:solidFill>
                <a:sym typeface="+mn-ea"/>
              </a:rPr>
              <a:t> </a:t>
            </a:r>
            <a:r>
              <a:rPr lang="en-US" altLang="zh-CN" sz="1500">
                <a:solidFill>
                  <a:prstClr val="black">
                    <a:alpha val="75000"/>
                  </a:prstClr>
                </a:solidFill>
                <a:sym typeface="+mn-ea"/>
              </a:rPr>
              <a:t>【Example-1 Data compression</a:t>
            </a:r>
          </a:p>
          <a:p>
            <a:endParaRPr lang="en-US" altLang="zh-CN" sz="1500">
              <a:solidFill>
                <a:prstClr val="black">
                  <a:alpha val="75000"/>
                </a:prstClr>
              </a:solidFill>
              <a:sym typeface="+mn-ea"/>
            </a:endParaRPr>
          </a:p>
          <a:p>
            <a:endParaRPr lang="zh-CN" altLang="en-US" sz="1500" dirty="0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342361" y="1115880"/>
            <a:ext cx="360211" cy="266371"/>
          </a:xfrm>
          <a:prstGeom prst="roundRect">
            <a:avLst/>
          </a:prstGeom>
          <a:solidFill>
            <a:srgbClr val="1B4B7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2.1</a:t>
            </a:r>
            <a:endParaRPr kumimoji="0" lang="zh-CN" altLang="en-US" sz="1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84275" y="1689735"/>
            <a:ext cx="6775450" cy="106045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sz="2100">
                <a:latin typeface="微软雅黑" panose="020B0503020204020204" charset="-122"/>
                <a:ea typeface="微软雅黑" panose="020B0503020204020204" charset="-122"/>
              </a:rPr>
              <a:t>If we perform a singular value decomposition on M, we find there are only three non-zero singular values.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451860" y="2750185"/>
            <a:ext cx="19011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σ</a:t>
            </a:r>
            <a:r>
              <a:rPr lang="zh-CN" altLang="en-US" sz="2000" b="1" baseline="-25000"/>
              <a:t>1</a:t>
            </a:r>
            <a:r>
              <a:rPr lang="zh-CN" altLang="en-US" sz="2000" b="1"/>
              <a:t> = 14.72</a:t>
            </a:r>
          </a:p>
          <a:p>
            <a:r>
              <a:rPr lang="zh-CN" altLang="en-US" sz="2000" b="1"/>
              <a:t>σ</a:t>
            </a:r>
            <a:r>
              <a:rPr lang="zh-CN" altLang="en-US" sz="2000" b="1" baseline="-25000"/>
              <a:t>2</a:t>
            </a:r>
            <a:r>
              <a:rPr lang="zh-CN" altLang="en-US" sz="2000" b="1"/>
              <a:t> = 5.22</a:t>
            </a:r>
          </a:p>
          <a:p>
            <a:r>
              <a:rPr lang="zh-CN" altLang="en-US" sz="2000" b="1"/>
              <a:t>σ</a:t>
            </a:r>
            <a:r>
              <a:rPr lang="zh-CN" altLang="en-US" sz="2000" b="1" baseline="-25000"/>
              <a:t>3</a:t>
            </a:r>
            <a:r>
              <a:rPr lang="zh-CN" altLang="en-US" sz="2000" b="1"/>
              <a:t> = 3.31</a:t>
            </a:r>
          </a:p>
        </p:txBody>
      </p:sp>
      <p:sp>
        <p:nvSpPr>
          <p:cNvPr id="4" name="矩形 3"/>
          <p:cNvSpPr/>
          <p:nvPr/>
        </p:nvSpPr>
        <p:spPr>
          <a:xfrm>
            <a:off x="1184275" y="3811270"/>
            <a:ext cx="6775450" cy="41402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sz="2100">
                <a:latin typeface="微软雅黑" panose="020B0503020204020204" charset="-122"/>
                <a:ea typeface="微软雅黑" panose="020B0503020204020204" charset="-122"/>
              </a:rPr>
              <a:t>Therefore, the matrix may be represented as</a:t>
            </a:r>
            <a:r>
              <a:rPr lang="zh-CN" sz="210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05405" y="4553585"/>
            <a:ext cx="35934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/>
              <a:t>M=u</a:t>
            </a:r>
            <a:r>
              <a:rPr lang="zh-CN" altLang="en-US" sz="2000" b="1" baseline="-25000"/>
              <a:t>1</a:t>
            </a:r>
            <a:r>
              <a:rPr lang="zh-CN" altLang="en-US" sz="2000" b="1"/>
              <a:t>σ</a:t>
            </a:r>
            <a:r>
              <a:rPr lang="zh-CN" altLang="en-US" sz="2000" b="1" baseline="-25000"/>
              <a:t>1</a:t>
            </a:r>
            <a:r>
              <a:rPr lang="zh-CN" altLang="en-US" sz="2000" b="1"/>
              <a:t> v</a:t>
            </a:r>
            <a:r>
              <a:rPr lang="zh-CN" altLang="en-US" sz="2000" b="1" baseline="-25000"/>
              <a:t>1</a:t>
            </a:r>
            <a:r>
              <a:rPr lang="zh-CN" altLang="en-US" sz="2000" b="1" baseline="30000"/>
              <a:t>T</a:t>
            </a:r>
            <a:r>
              <a:rPr lang="zh-CN" altLang="en-US" sz="2000" b="1"/>
              <a:t> + u</a:t>
            </a:r>
            <a:r>
              <a:rPr lang="zh-CN" altLang="en-US" sz="2000" b="1" baseline="-25000"/>
              <a:t>2</a:t>
            </a:r>
            <a:r>
              <a:rPr lang="zh-CN" altLang="en-US" sz="2000" b="1"/>
              <a:t>σ</a:t>
            </a:r>
            <a:r>
              <a:rPr lang="zh-CN" altLang="en-US" sz="2000" b="1" baseline="-25000"/>
              <a:t>2</a:t>
            </a:r>
            <a:r>
              <a:rPr lang="zh-CN" altLang="en-US" sz="2000" b="1"/>
              <a:t> v</a:t>
            </a:r>
            <a:r>
              <a:rPr lang="zh-CN" altLang="en-US" sz="2000" b="1" baseline="-25000"/>
              <a:t>2</a:t>
            </a:r>
            <a:r>
              <a:rPr lang="zh-CN" altLang="en-US" sz="2000" b="1" baseline="30000"/>
              <a:t>T</a:t>
            </a:r>
            <a:r>
              <a:rPr lang="zh-CN" altLang="en-US" sz="2000" b="1"/>
              <a:t> + u</a:t>
            </a:r>
            <a:r>
              <a:rPr lang="zh-CN" altLang="en-US" sz="2000" b="1" baseline="-25000"/>
              <a:t>3</a:t>
            </a:r>
            <a:r>
              <a:rPr lang="zh-CN" altLang="en-US" sz="2000" b="1"/>
              <a:t>σ</a:t>
            </a:r>
            <a:r>
              <a:rPr lang="zh-CN" altLang="en-US" sz="2000" b="1" baseline="-25000"/>
              <a:t>3</a:t>
            </a:r>
            <a:r>
              <a:rPr lang="zh-CN" altLang="en-US" sz="2000" b="1"/>
              <a:t> v</a:t>
            </a:r>
            <a:r>
              <a:rPr lang="zh-CN" altLang="en-US" sz="2000" b="1" baseline="-25000"/>
              <a:t>3</a:t>
            </a:r>
            <a:r>
              <a:rPr lang="zh-CN" altLang="en-US" sz="2000" b="1" baseline="30000"/>
              <a:t>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 bwMode="auto">
          <a:xfrm>
            <a:off x="1879289" y="1150943"/>
            <a:ext cx="6048672" cy="266371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/>
          <a:lstStyle/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79441" y="1111885"/>
            <a:ext cx="6276499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sz="1500">
                <a:solidFill>
                  <a:prstClr val="black">
                    <a:alpha val="75000"/>
                  </a:prstClr>
                </a:solidFill>
                <a:sym typeface="+mn-ea"/>
              </a:rPr>
              <a:t>【Example-2 Noise reduction</a:t>
            </a:r>
          </a:p>
        </p:txBody>
      </p:sp>
      <p:sp>
        <p:nvSpPr>
          <p:cNvPr id="15" name="圆角矩形 14"/>
          <p:cNvSpPr/>
          <p:nvPr/>
        </p:nvSpPr>
        <p:spPr bwMode="auto">
          <a:xfrm>
            <a:off x="1174750" y="1128395"/>
            <a:ext cx="527685" cy="288608"/>
          </a:xfrm>
          <a:prstGeom prst="roundRect">
            <a:avLst/>
          </a:prstGeom>
          <a:solidFill>
            <a:srgbClr val="1B4B7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2.2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254760" y="1579880"/>
            <a:ext cx="6779260" cy="1769745"/>
            <a:chOff x="1725780" y="1313126"/>
            <a:chExt cx="9331990" cy="5038890"/>
          </a:xfrm>
        </p:grpSpPr>
        <p:sp>
          <p:nvSpPr>
            <p:cNvPr id="53" name="Freeform 10"/>
            <p:cNvSpPr/>
            <p:nvPr/>
          </p:nvSpPr>
          <p:spPr bwMode="auto">
            <a:xfrm>
              <a:off x="1725780" y="1313126"/>
              <a:ext cx="9331990" cy="5038890"/>
            </a:xfrm>
            <a:custGeom>
              <a:avLst/>
              <a:gdLst>
                <a:gd name="T0" fmla="*/ 135915 w 5680584"/>
                <a:gd name="T1" fmla="*/ 0 h 2616525"/>
                <a:gd name="T2" fmla="*/ 5679057 w 5680584"/>
                <a:gd name="T3" fmla="*/ 0 h 2616525"/>
                <a:gd name="T4" fmla="*/ 5679057 w 5680584"/>
                <a:gd name="T5" fmla="*/ 2615550 h 2616525"/>
                <a:gd name="T6" fmla="*/ 135915 w 5680584"/>
                <a:gd name="T7" fmla="*/ 2615550 h 2616525"/>
                <a:gd name="T8" fmla="*/ 0 w 5680584"/>
                <a:gd name="T9" fmla="*/ 2462077 h 2616525"/>
                <a:gd name="T10" fmla="*/ 0 w 5680584"/>
                <a:gd name="T11" fmla="*/ 153474 h 2616525"/>
                <a:gd name="T12" fmla="*/ 135915 w 5680584"/>
                <a:gd name="T13" fmla="*/ 0 h 26165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80584" h="2616525">
                  <a:moveTo>
                    <a:pt x="135951" y="0"/>
                  </a:moveTo>
                  <a:lnTo>
                    <a:pt x="5680584" y="0"/>
                  </a:lnTo>
                  <a:lnTo>
                    <a:pt x="5680584" y="2616525"/>
                  </a:lnTo>
                  <a:lnTo>
                    <a:pt x="135951" y="2616525"/>
                  </a:lnTo>
                  <a:cubicBezTo>
                    <a:pt x="61063" y="2616525"/>
                    <a:pt x="0" y="2547567"/>
                    <a:pt x="0" y="2462995"/>
                  </a:cubicBezTo>
                  <a:lnTo>
                    <a:pt x="0" y="153531"/>
                  </a:lnTo>
                  <a:cubicBezTo>
                    <a:pt x="0" y="68959"/>
                    <a:pt x="61063" y="0"/>
                    <a:pt x="135951" y="0"/>
                  </a:cubicBezTo>
                  <a:close/>
                </a:path>
              </a:pathLst>
            </a:custGeom>
            <a:solidFill>
              <a:srgbClr val="024C89"/>
            </a:solidFill>
            <a:ln>
              <a:noFill/>
            </a:ln>
            <a:effectLst>
              <a:outerShdw blurRad="317500" dist="190500" dir="8100000"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1B4B7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036648" y="1652881"/>
              <a:ext cx="8710794" cy="42035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altLang="zh-CN" sz="15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The previous example showed how we can exploit a situation where many singular values are zero. Typically speaking, the large singular values point to where the interesting information is. For example, imagine we have used a scanner to enter this image into our computer. However, our scanner introduces some imperfections (usually called "noise") in the image.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725" y="3796030"/>
            <a:ext cx="1150620" cy="1866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130" y="3796030"/>
            <a:ext cx="1181100" cy="19278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01570" y="3427730"/>
            <a:ext cx="1344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Noisy image 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898265" y="4006850"/>
            <a:ext cx="1491615" cy="144526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8800">
                <a:solidFill>
                  <a:schemeClr val="accent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193540" y="4282440"/>
            <a:ext cx="901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sz="1600">
                <a:solidFill>
                  <a:prstClr val="black">
                    <a:alpha val="75000"/>
                  </a:prstClr>
                </a:solidFill>
                <a:sym typeface="+mn-ea"/>
              </a:rPr>
              <a:t>SVD</a:t>
            </a:r>
            <a:r>
              <a:rPr lang="en-US" altLang="zh-CN" sz="2400">
                <a:solidFill>
                  <a:prstClr val="black">
                    <a:alpha val="75000"/>
                  </a:prstClr>
                </a:solidFill>
                <a:sym typeface="+mn-ea"/>
              </a:rPr>
              <a:t> </a:t>
            </a:r>
            <a:endParaRPr lang="zh-CN" altLang="en-US" sz="2400" dirty="0">
              <a:solidFill>
                <a:prstClr val="black">
                  <a:alpha val="75000"/>
                </a:prstClr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89880" y="3427730"/>
            <a:ext cx="1687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Improved image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 bwMode="auto">
          <a:xfrm>
            <a:off x="1879289" y="1150943"/>
            <a:ext cx="6048672" cy="266371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/>
          <a:lstStyle/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79441" y="1111885"/>
            <a:ext cx="6276499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sz="1500">
                <a:solidFill>
                  <a:prstClr val="black">
                    <a:alpha val="75000"/>
                  </a:prstClr>
                </a:solidFill>
                <a:sym typeface="+mn-ea"/>
              </a:rPr>
              <a:t>【Example-2 Noise reduction</a:t>
            </a:r>
          </a:p>
        </p:txBody>
      </p:sp>
      <p:sp>
        <p:nvSpPr>
          <p:cNvPr id="15" name="圆角矩形 14"/>
          <p:cNvSpPr/>
          <p:nvPr/>
        </p:nvSpPr>
        <p:spPr bwMode="auto">
          <a:xfrm>
            <a:off x="1174750" y="1128395"/>
            <a:ext cx="527685" cy="288608"/>
          </a:xfrm>
          <a:prstGeom prst="roundRect">
            <a:avLst/>
          </a:prstGeom>
          <a:solidFill>
            <a:srgbClr val="1B4B7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2.2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254760" y="1579880"/>
            <a:ext cx="6779260" cy="1122680"/>
            <a:chOff x="1725780" y="1313126"/>
            <a:chExt cx="9331990" cy="5038890"/>
          </a:xfrm>
        </p:grpSpPr>
        <p:sp>
          <p:nvSpPr>
            <p:cNvPr id="53" name="Freeform 10"/>
            <p:cNvSpPr/>
            <p:nvPr/>
          </p:nvSpPr>
          <p:spPr bwMode="auto">
            <a:xfrm>
              <a:off x="1725780" y="1313126"/>
              <a:ext cx="9331990" cy="5038890"/>
            </a:xfrm>
            <a:custGeom>
              <a:avLst/>
              <a:gdLst>
                <a:gd name="T0" fmla="*/ 135915 w 5680584"/>
                <a:gd name="T1" fmla="*/ 0 h 2616525"/>
                <a:gd name="T2" fmla="*/ 5679057 w 5680584"/>
                <a:gd name="T3" fmla="*/ 0 h 2616525"/>
                <a:gd name="T4" fmla="*/ 5679057 w 5680584"/>
                <a:gd name="T5" fmla="*/ 2615550 h 2616525"/>
                <a:gd name="T6" fmla="*/ 135915 w 5680584"/>
                <a:gd name="T7" fmla="*/ 2615550 h 2616525"/>
                <a:gd name="T8" fmla="*/ 0 w 5680584"/>
                <a:gd name="T9" fmla="*/ 2462077 h 2616525"/>
                <a:gd name="T10" fmla="*/ 0 w 5680584"/>
                <a:gd name="T11" fmla="*/ 153474 h 2616525"/>
                <a:gd name="T12" fmla="*/ 135915 w 5680584"/>
                <a:gd name="T13" fmla="*/ 0 h 26165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80584" h="2616525">
                  <a:moveTo>
                    <a:pt x="135951" y="0"/>
                  </a:moveTo>
                  <a:lnTo>
                    <a:pt x="5680584" y="0"/>
                  </a:lnTo>
                  <a:lnTo>
                    <a:pt x="5680584" y="2616525"/>
                  </a:lnTo>
                  <a:lnTo>
                    <a:pt x="135951" y="2616525"/>
                  </a:lnTo>
                  <a:cubicBezTo>
                    <a:pt x="61063" y="2616525"/>
                    <a:pt x="0" y="2547567"/>
                    <a:pt x="0" y="2462995"/>
                  </a:cubicBezTo>
                  <a:lnTo>
                    <a:pt x="0" y="153531"/>
                  </a:lnTo>
                  <a:cubicBezTo>
                    <a:pt x="0" y="68959"/>
                    <a:pt x="61063" y="0"/>
                    <a:pt x="135951" y="0"/>
                  </a:cubicBezTo>
                  <a:close/>
                </a:path>
              </a:pathLst>
            </a:custGeom>
            <a:solidFill>
              <a:srgbClr val="024C89"/>
            </a:solidFill>
            <a:ln>
              <a:noFill/>
            </a:ln>
            <a:effectLst>
              <a:outerShdw blurRad="317500" dist="190500" dir="8100000"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1B4B7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036648" y="2074689"/>
              <a:ext cx="8710794" cy="35169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altLang="zh-CN" sz="15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We may proceed in the same way: represent the data using a 15  25 matrix and perform a singular value decomposition. We find the following singular values:</a:t>
              </a: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703955" y="2899410"/>
            <a:ext cx="124714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/>
              <a:t>σ</a:t>
            </a:r>
            <a:r>
              <a:rPr lang="en-US" altLang="zh-CN" sz="2000" b="1" baseline="-25000"/>
              <a:t>1</a:t>
            </a:r>
            <a:r>
              <a:rPr lang="en-US" altLang="zh-CN" sz="2000" b="1"/>
              <a:t> = 14.15</a:t>
            </a:r>
          </a:p>
          <a:p>
            <a:pPr algn="l"/>
            <a:r>
              <a:rPr lang="en-US" altLang="zh-CN" sz="2000" b="1"/>
              <a:t>σ</a:t>
            </a:r>
            <a:r>
              <a:rPr lang="en-US" altLang="zh-CN" sz="2000" b="1" baseline="-25000"/>
              <a:t>2</a:t>
            </a:r>
            <a:r>
              <a:rPr lang="en-US" altLang="zh-CN" sz="2000" b="1"/>
              <a:t> = 4.67</a:t>
            </a:r>
          </a:p>
          <a:p>
            <a:pPr algn="l"/>
            <a:r>
              <a:rPr lang="en-US" altLang="zh-CN" sz="2000" b="1"/>
              <a:t>σ</a:t>
            </a:r>
            <a:r>
              <a:rPr lang="en-US" altLang="zh-CN" sz="2000" b="1" baseline="-25000"/>
              <a:t>3</a:t>
            </a:r>
            <a:r>
              <a:rPr lang="en-US" altLang="zh-CN" sz="2000" b="1"/>
              <a:t> = 3.00</a:t>
            </a:r>
          </a:p>
          <a:p>
            <a:pPr algn="l"/>
            <a:r>
              <a:rPr lang="en-US" altLang="zh-CN" sz="2000" b="1"/>
              <a:t>σ</a:t>
            </a:r>
            <a:r>
              <a:rPr lang="en-US" altLang="zh-CN" sz="2000" b="1" baseline="-25000"/>
              <a:t>4</a:t>
            </a:r>
            <a:r>
              <a:rPr lang="en-US" altLang="zh-CN" sz="2000" b="1"/>
              <a:t> = 0.21</a:t>
            </a:r>
          </a:p>
          <a:p>
            <a:pPr algn="l"/>
            <a:r>
              <a:rPr lang="en-US" altLang="zh-CN" sz="2000" b="1"/>
              <a:t>σ</a:t>
            </a:r>
            <a:r>
              <a:rPr lang="en-US" altLang="zh-CN" sz="2000" b="1" baseline="-25000"/>
              <a:t>5</a:t>
            </a:r>
            <a:r>
              <a:rPr lang="en-US" altLang="zh-CN" sz="2000" b="1"/>
              <a:t> = 0.19</a:t>
            </a:r>
          </a:p>
          <a:p>
            <a:pPr algn="l"/>
            <a:r>
              <a:rPr lang="en-US" altLang="zh-CN" sz="2000" b="1"/>
              <a:t>...</a:t>
            </a:r>
          </a:p>
          <a:p>
            <a:pPr algn="l"/>
            <a:r>
              <a:rPr lang="en-US" altLang="zh-CN" sz="2000" b="1"/>
              <a:t>σ</a:t>
            </a:r>
            <a:r>
              <a:rPr lang="en-US" altLang="zh-CN" sz="2000" b="1" baseline="-25000"/>
              <a:t>15</a:t>
            </a:r>
            <a:r>
              <a:rPr lang="en-US" altLang="zh-CN" sz="2000" b="1"/>
              <a:t> = 0.05</a:t>
            </a:r>
            <a:r>
              <a:rPr lang="en-US" altLang="zh-CN"/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57120" y="5144770"/>
            <a:ext cx="44221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/>
              <a:t>M </a:t>
            </a:r>
            <a:r>
              <a:rPr lang="en-US" altLang="zh-CN" sz="2400" b="1"/>
              <a:t>≈ </a:t>
            </a:r>
            <a:r>
              <a:rPr lang="zh-CN" altLang="en-US" sz="2400" b="1"/>
              <a:t>u</a:t>
            </a:r>
            <a:r>
              <a:rPr lang="zh-CN" altLang="en-US" sz="2400" b="1" baseline="-25000"/>
              <a:t>1</a:t>
            </a:r>
            <a:r>
              <a:rPr lang="zh-CN" altLang="en-US" sz="2400" b="1"/>
              <a:t>σ</a:t>
            </a:r>
            <a:r>
              <a:rPr lang="en-US" altLang="zh-CN" sz="2400" b="1" baseline="-25000"/>
              <a:t>1</a:t>
            </a:r>
            <a:r>
              <a:rPr lang="zh-CN" altLang="en-US" sz="2400" b="1"/>
              <a:t> v</a:t>
            </a:r>
            <a:r>
              <a:rPr lang="en-US" altLang="zh-CN" sz="2400" b="1" baseline="-25000"/>
              <a:t>1</a:t>
            </a:r>
            <a:r>
              <a:rPr lang="zh-CN" altLang="en-US" sz="2400" b="1" baseline="30000"/>
              <a:t>T</a:t>
            </a:r>
            <a:r>
              <a:rPr lang="zh-CN" altLang="en-US" sz="2400" b="1"/>
              <a:t> + u</a:t>
            </a:r>
            <a:r>
              <a:rPr lang="zh-CN" altLang="en-US" sz="2400" b="1" baseline="-25000"/>
              <a:t>2</a:t>
            </a:r>
            <a:r>
              <a:rPr lang="zh-CN" altLang="en-US" sz="2400" b="1"/>
              <a:t>σ</a:t>
            </a:r>
            <a:r>
              <a:rPr lang="zh-CN" altLang="en-US" sz="2400" b="1" baseline="-25000"/>
              <a:t>2</a:t>
            </a:r>
            <a:r>
              <a:rPr lang="zh-CN" altLang="en-US" sz="2400" b="1"/>
              <a:t> v</a:t>
            </a:r>
            <a:r>
              <a:rPr lang="zh-CN" altLang="en-US" sz="2400" b="1" baseline="-25000"/>
              <a:t>2</a:t>
            </a:r>
            <a:r>
              <a:rPr lang="zh-CN" altLang="en-US" sz="2400" b="1" baseline="30000"/>
              <a:t>T</a:t>
            </a:r>
            <a:r>
              <a:rPr lang="zh-CN" altLang="en-US" sz="2400" b="1"/>
              <a:t> + u</a:t>
            </a:r>
            <a:r>
              <a:rPr lang="zh-CN" altLang="en-US" sz="2400" b="1" baseline="-25000"/>
              <a:t>3</a:t>
            </a:r>
            <a:r>
              <a:rPr lang="zh-CN" altLang="en-US" sz="2400" b="1"/>
              <a:t>σ</a:t>
            </a:r>
            <a:r>
              <a:rPr lang="zh-CN" altLang="en-US" sz="2400" b="1" baseline="-25000"/>
              <a:t>3</a:t>
            </a:r>
            <a:r>
              <a:rPr lang="zh-CN" altLang="en-US" sz="2400" b="1"/>
              <a:t> v</a:t>
            </a:r>
            <a:r>
              <a:rPr lang="zh-CN" altLang="en-US" sz="2400" b="1" baseline="-25000"/>
              <a:t>3</a:t>
            </a:r>
            <a:r>
              <a:rPr lang="zh-CN" altLang="en-US" sz="2400" b="1" baseline="30000"/>
              <a:t>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 bwMode="auto">
          <a:xfrm>
            <a:off x="1799874" y="1123003"/>
            <a:ext cx="5903839" cy="266371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/>
          <a:lstStyle/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02632" y="1115880"/>
            <a:ext cx="616316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sz="1500">
                <a:solidFill>
                  <a:prstClr val="black">
                    <a:alpha val="75000"/>
                  </a:prstClr>
                </a:solidFill>
                <a:sym typeface="+mn-ea"/>
              </a:rPr>
              <a:t> </a:t>
            </a:r>
            <a:r>
              <a:rPr lang="en-US" altLang="zh-CN" sz="1500">
                <a:solidFill>
                  <a:prstClr val="black">
                    <a:alpha val="75000"/>
                  </a:prstClr>
                </a:solidFill>
                <a:sym typeface="+mn-ea"/>
              </a:rPr>
              <a:t>【Example-3 Data analysis</a:t>
            </a:r>
          </a:p>
          <a:p>
            <a:endParaRPr lang="en-US" altLang="zh-CN" sz="1500">
              <a:solidFill>
                <a:prstClr val="black">
                  <a:alpha val="75000"/>
                </a:prstClr>
              </a:solidFill>
              <a:sym typeface="+mn-ea"/>
            </a:endParaRPr>
          </a:p>
          <a:p>
            <a:endParaRPr lang="zh-CN" altLang="en-US" sz="1500" dirty="0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342361" y="1115880"/>
            <a:ext cx="360211" cy="266371"/>
          </a:xfrm>
          <a:prstGeom prst="roundRect">
            <a:avLst/>
          </a:prstGeom>
          <a:solidFill>
            <a:srgbClr val="1B4B7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2.3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2305" y="2954655"/>
            <a:ext cx="1661160" cy="1676400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95070" y="1835785"/>
          <a:ext cx="71120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r:id="rId5" imgW="4876800" imgH="457200" progId="Equation.KSEE3">
                  <p:embed/>
                </p:oleObj>
              </mc:Choice>
              <mc:Fallback>
                <p:oleObj r:id="rId5" imgW="4876800" imgH="4572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5070" y="1835785"/>
                        <a:ext cx="711200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876040" y="4840605"/>
            <a:ext cx="17494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σ1 = </a:t>
            </a:r>
            <a:r>
              <a:rPr lang="zh-CN" altLang="en-US">
                <a:sym typeface="+mn-ea"/>
              </a:rPr>
              <a:t>6.02857451</a:t>
            </a:r>
            <a:endParaRPr lang="zh-CN" altLang="en-US"/>
          </a:p>
          <a:p>
            <a:pPr algn="l"/>
            <a:r>
              <a:rPr lang="zh-CN" altLang="en-US"/>
              <a:t>σ2 = </a:t>
            </a:r>
            <a:r>
              <a:rPr lang="zh-CN" altLang="en-US">
                <a:sym typeface="+mn-ea"/>
              </a:rPr>
              <a:t>0.25707858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7695" y="2954655"/>
            <a:ext cx="1653540" cy="16535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826510" y="3162935"/>
            <a:ext cx="1491615" cy="144526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8800">
                <a:solidFill>
                  <a:schemeClr val="accent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142105" y="3396615"/>
            <a:ext cx="709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sz="1600">
                <a:solidFill>
                  <a:prstClr val="black">
                    <a:alpha val="75000"/>
                  </a:prstClr>
                </a:solidFill>
                <a:sym typeface="+mn-ea"/>
              </a:rPr>
              <a:t>SVD</a:t>
            </a:r>
            <a:r>
              <a:rPr lang="en-US" altLang="zh-CN" sz="2400">
                <a:solidFill>
                  <a:prstClr val="black">
                    <a:alpha val="75000"/>
                  </a:prstClr>
                </a:solidFill>
                <a:sym typeface="+mn-ea"/>
              </a:rPr>
              <a:t> </a:t>
            </a:r>
            <a:endParaRPr lang="zh-CN" altLang="en-US" sz="2400" dirty="0">
              <a:solidFill>
                <a:prstClr val="black">
                  <a:alpha val="75000"/>
                </a:prst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 bwMode="auto">
          <a:xfrm>
            <a:off x="1799874" y="1123003"/>
            <a:ext cx="5903839" cy="266371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/>
          <a:lstStyle/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02632" y="1115880"/>
            <a:ext cx="616316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sz="1500">
                <a:solidFill>
                  <a:prstClr val="black">
                    <a:alpha val="75000"/>
                  </a:prstClr>
                </a:solidFill>
                <a:sym typeface="+mn-ea"/>
              </a:rPr>
              <a:t> </a:t>
            </a:r>
            <a:r>
              <a:rPr lang="en-US" altLang="zh-CN" sz="1500">
                <a:solidFill>
                  <a:prstClr val="black">
                    <a:alpha val="75000"/>
                  </a:prstClr>
                </a:solidFill>
                <a:sym typeface="+mn-ea"/>
              </a:rPr>
              <a:t>【Example-4 SVD Recommendation system</a:t>
            </a:r>
          </a:p>
          <a:p>
            <a:endParaRPr lang="en-US" altLang="zh-CN" sz="1500">
              <a:solidFill>
                <a:prstClr val="black">
                  <a:alpha val="75000"/>
                </a:prstClr>
              </a:solidFill>
              <a:sym typeface="+mn-ea"/>
            </a:endParaRPr>
          </a:p>
          <a:p>
            <a:endParaRPr lang="zh-CN" altLang="en-US" sz="1500" dirty="0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342361" y="1115880"/>
            <a:ext cx="360211" cy="266371"/>
          </a:xfrm>
          <a:prstGeom prst="roundRect">
            <a:avLst/>
          </a:prstGeom>
          <a:solidFill>
            <a:srgbClr val="1B4B7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2.3</a:t>
            </a:r>
          </a:p>
        </p:txBody>
      </p:sp>
      <p:graphicFrame>
        <p:nvGraphicFramePr>
          <p:cNvPr id="6" name="内容占位符 4">
            <a:extLst>
              <a:ext uri="{FF2B5EF4-FFF2-40B4-BE49-F238E27FC236}">
                <a16:creationId xmlns:a16="http://schemas.microsoft.com/office/drawing/2014/main" id="{AE3BC0DB-E8B6-4654-B20F-6308795734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347009"/>
              </p:ext>
            </p:extLst>
          </p:nvPr>
        </p:nvGraphicFramePr>
        <p:xfrm>
          <a:off x="1181781" y="1988597"/>
          <a:ext cx="7057445" cy="3642184"/>
        </p:xfrm>
        <a:graphic>
          <a:graphicData uri="http://schemas.openxmlformats.org/drawingml/2006/table">
            <a:tbl>
              <a:tblPr/>
              <a:tblGrid>
                <a:gridCol w="1286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1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8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18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18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18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18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8211">
                <a:tc rowSpan="2">
                  <a:txBody>
                    <a:bodyPr/>
                    <a:lstStyle/>
                    <a:p>
                      <a:pPr marL="0" algn="ctr" rtl="0" eaLnBrk="1" fontAlgn="ctr" latinLnBrk="0" hangingPunct="1"/>
                      <a:endParaRPr kumimoji="0" lang="en-US" altLang="zh-CN" sz="1800" b="1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  <a:p>
                      <a:pPr marL="0" algn="ctr" rtl="0" eaLnBrk="1" fontAlgn="ctr" latinLnBrk="0" hangingPunct="1"/>
                      <a:endParaRPr kumimoji="0" lang="en-US" altLang="zh-CN" sz="1800" b="1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  <a:p>
                      <a:pPr marL="0" algn="ctr" rtl="0" eaLnBrk="1" fontAlgn="ctr" latinLnBrk="0" hangingPunct="1"/>
                      <a:r>
                        <a:rPr kumimoji="0" lang="en-US" altLang="zh-CN" sz="1800" b="1" i="0" u="none" strike="noStrike" kern="1200" dirty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Users</a:t>
                      </a:r>
                      <a:endParaRPr kumimoji="0" lang="zh-CN" altLang="en-US" sz="1800" b="1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Movies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7885">
                <a:tc vMerge="1">
                  <a:txBody>
                    <a:bodyPr/>
                    <a:lstStyle/>
                    <a:p>
                      <a:pPr algn="ctr" fontAlgn="ctr"/>
                      <a:endParaRPr lang="en-US" sz="2800" b="0" i="0" u="none" strike="noStrike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M1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M2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M3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M4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M5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M6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4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User1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2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User2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2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User3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2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User4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 bwMode="auto">
          <a:xfrm>
            <a:off x="1799874" y="1123003"/>
            <a:ext cx="5903839" cy="266371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/>
          <a:lstStyle/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02632" y="1115880"/>
            <a:ext cx="616316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sz="1500">
                <a:solidFill>
                  <a:prstClr val="black">
                    <a:alpha val="75000"/>
                  </a:prstClr>
                </a:solidFill>
                <a:sym typeface="+mn-ea"/>
              </a:rPr>
              <a:t> </a:t>
            </a:r>
            <a:r>
              <a:rPr lang="en-US" altLang="zh-CN" sz="1500">
                <a:solidFill>
                  <a:prstClr val="black">
                    <a:alpha val="75000"/>
                  </a:prstClr>
                </a:solidFill>
                <a:sym typeface="+mn-ea"/>
              </a:rPr>
              <a:t>【</a:t>
            </a:r>
            <a:r>
              <a:rPr lang="en-US" sz="1500">
                <a:solidFill>
                  <a:prstClr val="black">
                    <a:alpha val="75000"/>
                  </a:prstClr>
                </a:solidFill>
                <a:sym typeface="+mn-ea"/>
              </a:rPr>
              <a:t>I</a:t>
            </a:r>
            <a:r>
              <a:rPr sz="1500">
                <a:solidFill>
                  <a:prstClr val="black">
                    <a:alpha val="75000"/>
                  </a:prstClr>
                </a:solidFill>
                <a:sym typeface="+mn-ea"/>
              </a:rPr>
              <a:t>ntroduction</a:t>
            </a:r>
            <a:endParaRPr lang="en-US" altLang="zh-CN" sz="1500">
              <a:solidFill>
                <a:prstClr val="black">
                  <a:alpha val="75000"/>
                </a:prstClr>
              </a:solidFill>
              <a:sym typeface="+mn-ea"/>
            </a:endParaRPr>
          </a:p>
          <a:p>
            <a:endParaRPr lang="zh-CN" altLang="en-US" sz="1500" dirty="0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342361" y="1115880"/>
            <a:ext cx="360211" cy="266371"/>
          </a:xfrm>
          <a:prstGeom prst="roundRect">
            <a:avLst/>
          </a:prstGeom>
          <a:solidFill>
            <a:srgbClr val="1B4B7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kumimoji="0" lang="zh-CN" altLang="en-US" sz="1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294698" y="3060383"/>
          <a:ext cx="255397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4" imgW="749300" imgH="215900" progId="Equation.KSEE3">
                  <p:embed/>
                </p:oleObj>
              </mc:Choice>
              <mc:Fallback>
                <p:oleObj r:id="rId4" imgW="749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94698" y="3060383"/>
                        <a:ext cx="255397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 bwMode="auto">
          <a:xfrm>
            <a:off x="1799874" y="1123003"/>
            <a:ext cx="5903839" cy="266371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/>
          <a:lstStyle/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02632" y="1115880"/>
            <a:ext cx="616316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sz="1500">
                <a:solidFill>
                  <a:prstClr val="black">
                    <a:alpha val="75000"/>
                  </a:prstClr>
                </a:solidFill>
                <a:sym typeface="+mn-ea"/>
              </a:rPr>
              <a:t> </a:t>
            </a:r>
            <a:r>
              <a:rPr lang="en-US" altLang="zh-CN" sz="1500">
                <a:solidFill>
                  <a:prstClr val="black">
                    <a:alpha val="75000"/>
                  </a:prstClr>
                </a:solidFill>
                <a:sym typeface="+mn-ea"/>
              </a:rPr>
              <a:t>【Example-4 SVD Recommendation system</a:t>
            </a:r>
          </a:p>
          <a:p>
            <a:endParaRPr lang="en-US" altLang="zh-CN" sz="1500">
              <a:solidFill>
                <a:prstClr val="black">
                  <a:alpha val="75000"/>
                </a:prstClr>
              </a:solidFill>
              <a:sym typeface="+mn-ea"/>
            </a:endParaRPr>
          </a:p>
          <a:p>
            <a:endParaRPr lang="zh-CN" altLang="en-US" sz="1500" dirty="0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342361" y="1115880"/>
            <a:ext cx="360211" cy="266371"/>
          </a:xfrm>
          <a:prstGeom prst="roundRect">
            <a:avLst/>
          </a:prstGeom>
          <a:solidFill>
            <a:srgbClr val="1B4B7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对象 1">
                <a:hlinkClick r:id="" action="ppaction://ole?verb=0"/>
              </p:cNvPr>
              <p:cNvSpPr txBox="1"/>
              <p:nvPr/>
            </p:nvSpPr>
            <p:spPr>
              <a:xfrm>
                <a:off x="870012" y="2162175"/>
                <a:ext cx="7282586" cy="3285724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8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zh-CN" sz="2800"/>
                                <m:t>5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5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5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5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/>
                                <m:t>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CN" sz="2800"/>
                                <m:t>5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4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4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4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CN" sz="2800"/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5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4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5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zh-CN" altLang="en-US" sz="280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5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4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5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" name="对象 1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12" y="2162175"/>
                <a:ext cx="7282586" cy="3285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 bwMode="auto">
          <a:xfrm>
            <a:off x="1799874" y="1123003"/>
            <a:ext cx="5903839" cy="266371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/>
          <a:lstStyle/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02632" y="1115880"/>
            <a:ext cx="616316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sz="1500">
                <a:solidFill>
                  <a:prstClr val="black">
                    <a:alpha val="75000"/>
                  </a:prstClr>
                </a:solidFill>
                <a:sym typeface="+mn-ea"/>
              </a:rPr>
              <a:t> </a:t>
            </a:r>
            <a:r>
              <a:rPr lang="en-US" altLang="zh-CN" sz="1500">
                <a:solidFill>
                  <a:prstClr val="black">
                    <a:alpha val="75000"/>
                  </a:prstClr>
                </a:solidFill>
                <a:sym typeface="+mn-ea"/>
              </a:rPr>
              <a:t>【Example-4 SVD Recommendation system</a:t>
            </a:r>
          </a:p>
          <a:p>
            <a:endParaRPr lang="en-US" altLang="zh-CN" sz="1500">
              <a:solidFill>
                <a:prstClr val="black">
                  <a:alpha val="75000"/>
                </a:prstClr>
              </a:solidFill>
              <a:sym typeface="+mn-ea"/>
            </a:endParaRPr>
          </a:p>
          <a:p>
            <a:endParaRPr lang="zh-CN" altLang="en-US" sz="1500" dirty="0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342361" y="1115880"/>
            <a:ext cx="360211" cy="266371"/>
          </a:xfrm>
          <a:prstGeom prst="roundRect">
            <a:avLst/>
          </a:prstGeom>
          <a:solidFill>
            <a:srgbClr val="1B4B7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对象 1">
                <a:hlinkClick r:id="" action="ppaction://ole?verb=0"/>
              </p:cNvPr>
              <p:cNvSpPr txBox="1"/>
              <p:nvPr/>
            </p:nvSpPr>
            <p:spPr>
              <a:xfrm>
                <a:off x="674702" y="2476870"/>
                <a:ext cx="8105313" cy="3329126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-0.57098887  0.22279713 -0.67492385 -0.41086611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-0.4274751   0.51723555  0.69294472 -0.26374238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-0.38459931 -0.82462029  0.2531966  -0.32859738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-0.58593526 -0.05319973 -0.01403201  0.80848795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对象 1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02" y="2476870"/>
                <a:ext cx="8105313" cy="33291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2900044" y="1706245"/>
            <a:ext cx="319003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/>
              <a:t>U</a:t>
            </a:r>
            <a:r>
              <a:rPr lang="en-US" altLang="zh-CN" sz="2800" dirty="0"/>
              <a:t>*</a:t>
            </a:r>
            <a:r>
              <a:rPr lang="zh-CN" altLang="en-US" sz="2800" b="1" dirty="0">
                <a:sym typeface="+mn-ea"/>
              </a:rPr>
              <a:t>Σ</a:t>
            </a:r>
            <a:r>
              <a:rPr lang="en-US" altLang="zh-CN" sz="2800" b="1" dirty="0">
                <a:sym typeface="+mn-ea"/>
              </a:rPr>
              <a:t>*</a:t>
            </a:r>
            <a:r>
              <a:rPr lang="zh-CN" altLang="en-US" sz="2800" dirty="0"/>
              <a:t>V</a:t>
            </a:r>
            <a:r>
              <a:rPr lang="en-US" altLang="zh-CN" sz="2800" baseline="30000" dirty="0"/>
              <a:t>T</a:t>
            </a:r>
            <a:r>
              <a:rPr lang="zh-CN" altLang="en-US" sz="2800" dirty="0"/>
              <a:t>=svd(A)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 bwMode="auto">
          <a:xfrm>
            <a:off x="1799874" y="1123003"/>
            <a:ext cx="5903839" cy="266371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/>
          <a:lstStyle/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02632" y="1115880"/>
            <a:ext cx="616316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sz="1500">
                <a:solidFill>
                  <a:prstClr val="black">
                    <a:alpha val="75000"/>
                  </a:prstClr>
                </a:solidFill>
                <a:sym typeface="+mn-ea"/>
              </a:rPr>
              <a:t> </a:t>
            </a:r>
            <a:r>
              <a:rPr lang="en-US" altLang="zh-CN" sz="1500">
                <a:solidFill>
                  <a:prstClr val="black">
                    <a:alpha val="75000"/>
                  </a:prstClr>
                </a:solidFill>
                <a:sym typeface="+mn-ea"/>
              </a:rPr>
              <a:t>【Example-4 SVD Recommendation system</a:t>
            </a:r>
          </a:p>
          <a:p>
            <a:endParaRPr lang="en-US" altLang="zh-CN" sz="1500">
              <a:solidFill>
                <a:prstClr val="black">
                  <a:alpha val="75000"/>
                </a:prstClr>
              </a:solidFill>
              <a:sym typeface="+mn-ea"/>
            </a:endParaRPr>
          </a:p>
          <a:p>
            <a:endParaRPr lang="zh-CN" altLang="en-US" sz="1500" dirty="0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342361" y="1115880"/>
            <a:ext cx="360211" cy="266371"/>
          </a:xfrm>
          <a:prstGeom prst="roundRect">
            <a:avLst/>
          </a:prstGeom>
          <a:solidFill>
            <a:srgbClr val="1B4B7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对象 1">
                <a:hlinkClick r:id="" action="ppaction://ole?verb=0"/>
              </p:cNvPr>
              <p:cNvSpPr txBox="1"/>
              <p:nvPr/>
            </p:nvSpPr>
            <p:spPr>
              <a:xfrm>
                <a:off x="2183907" y="1717675"/>
                <a:ext cx="4687410" cy="1638084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17.71392084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6.39167145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3.09796097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1.32897797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对象 1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907" y="1717675"/>
                <a:ext cx="4687410" cy="16380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对象 3">
                <a:hlinkClick r:id="" action="ppaction://ole?verb=0"/>
              </p:cNvPr>
              <p:cNvSpPr txBox="1"/>
              <p:nvPr/>
            </p:nvSpPr>
            <p:spPr>
              <a:xfrm>
                <a:off x="1126156" y="3502242"/>
                <a:ext cx="7575081" cy="2715678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−0.44721867 −0.35861531 −0.29246336 −0.20779151 −0.50993331 −0.53164501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0.53728743 −0.24605053  0.40329582 −0.67004393 −0.05969518 −0.18870999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0.00643789 −0.86223083  0.22754042  0.3950621   0.10968053  0.19141061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0.50369332  0.14584826  0.10376096  0.58878098 −0.28687443 −0.53413013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−0.38572204  0.07797125  0.4360044   0.02599042  0.59460659 −0.54845844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−0.32982993  0.20015231  0.70652449  0.06671744 −0.53714128  0.24290419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对象 3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156" y="3502242"/>
                <a:ext cx="7575081" cy="27156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 bwMode="auto">
          <a:xfrm>
            <a:off x="1799874" y="1123003"/>
            <a:ext cx="5903839" cy="266371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/>
          <a:lstStyle/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02632" y="1115880"/>
            <a:ext cx="616316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sz="1500">
                <a:solidFill>
                  <a:prstClr val="black">
                    <a:alpha val="75000"/>
                  </a:prstClr>
                </a:solidFill>
                <a:sym typeface="+mn-ea"/>
              </a:rPr>
              <a:t> </a:t>
            </a:r>
            <a:r>
              <a:rPr lang="en-US" altLang="zh-CN" sz="1500">
                <a:solidFill>
                  <a:prstClr val="black">
                    <a:alpha val="75000"/>
                  </a:prstClr>
                </a:solidFill>
                <a:sym typeface="+mn-ea"/>
              </a:rPr>
              <a:t>【Example-4 SVD Recommendation system</a:t>
            </a:r>
          </a:p>
          <a:p>
            <a:endParaRPr lang="en-US" altLang="zh-CN" sz="1500">
              <a:solidFill>
                <a:prstClr val="black">
                  <a:alpha val="75000"/>
                </a:prstClr>
              </a:solidFill>
              <a:sym typeface="+mn-ea"/>
            </a:endParaRPr>
          </a:p>
          <a:p>
            <a:endParaRPr lang="zh-CN" altLang="en-US" sz="1500" dirty="0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342361" y="1115880"/>
            <a:ext cx="360211" cy="266371"/>
          </a:xfrm>
          <a:prstGeom prst="roundRect">
            <a:avLst/>
          </a:prstGeom>
          <a:solidFill>
            <a:srgbClr val="1B4B7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391410" y="1788160"/>
            <a:ext cx="76454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/>
              <a:t>k=2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391410" y="2315845"/>
            <a:ext cx="22117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cs typeface="+mn-lt"/>
                <a:sym typeface="+mn-ea"/>
              </a:rPr>
              <a:t>Σ</a:t>
            </a:r>
            <a:r>
              <a:rPr lang="en-US" altLang="zh-CN" b="1" baseline="-25000" dirty="0">
                <a:cs typeface="+mn-lt"/>
                <a:sym typeface="+mn-ea"/>
              </a:rPr>
              <a:t>(4*6)</a:t>
            </a:r>
            <a:r>
              <a:rPr lang="en-US" altLang="zh-CN" b="1" dirty="0">
                <a:cs typeface="+mn-lt"/>
                <a:sym typeface="+mn-ea"/>
              </a:rPr>
              <a:t>→</a:t>
            </a:r>
            <a:r>
              <a:rPr lang="zh-CN" altLang="en-US" b="1" dirty="0">
                <a:sym typeface="+mn-ea"/>
              </a:rPr>
              <a:t>Σ</a:t>
            </a:r>
            <a:r>
              <a:rPr lang="en-US" altLang="zh-CN" b="1" baseline="-25000" dirty="0">
                <a:sym typeface="+mn-ea"/>
              </a:rPr>
              <a:t>(2*2)</a:t>
            </a:r>
            <a:endParaRPr lang="en-US" altLang="zh-CN" b="1" baseline="-25000" dirty="0">
              <a:cs typeface="+mn-lt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91410" y="2738755"/>
            <a:ext cx="35871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cs typeface="+mn-lt"/>
              </a:rPr>
              <a:t>U</a:t>
            </a:r>
            <a:r>
              <a:rPr lang="zh-CN" altLang="en-US" baseline="-25000" dirty="0">
                <a:cs typeface="+mn-lt"/>
              </a:rPr>
              <a:t>(</a:t>
            </a:r>
            <a:r>
              <a:rPr lang="en-US" altLang="zh-CN" baseline="-25000" dirty="0">
                <a:cs typeface="+mn-lt"/>
              </a:rPr>
              <a:t>4</a:t>
            </a:r>
            <a:r>
              <a:rPr lang="zh-CN" altLang="en-US" baseline="-25000" dirty="0">
                <a:cs typeface="+mn-lt"/>
              </a:rPr>
              <a:t>*</a:t>
            </a:r>
            <a:r>
              <a:rPr lang="en-US" altLang="zh-CN" baseline="-25000" dirty="0">
                <a:cs typeface="+mn-lt"/>
              </a:rPr>
              <a:t>4</a:t>
            </a:r>
            <a:r>
              <a:rPr lang="zh-CN" altLang="en-US" baseline="-25000" dirty="0">
                <a:cs typeface="+mn-lt"/>
              </a:rPr>
              <a:t>)</a:t>
            </a:r>
            <a:r>
              <a:rPr lang="zh-CN" altLang="en-US" dirty="0">
                <a:cs typeface="+mn-lt"/>
              </a:rPr>
              <a:t>,V</a:t>
            </a:r>
            <a:r>
              <a:rPr lang="en-US" altLang="zh-CN" baseline="30000" dirty="0">
                <a:cs typeface="+mn-lt"/>
              </a:rPr>
              <a:t>T</a:t>
            </a:r>
            <a:r>
              <a:rPr lang="zh-CN" altLang="en-US" baseline="-25000" dirty="0">
                <a:cs typeface="+mn-lt"/>
              </a:rPr>
              <a:t>(</a:t>
            </a:r>
            <a:r>
              <a:rPr lang="en-US" altLang="zh-CN" baseline="-25000" dirty="0">
                <a:cs typeface="+mn-lt"/>
              </a:rPr>
              <a:t>6</a:t>
            </a:r>
            <a:r>
              <a:rPr lang="zh-CN" altLang="en-US" baseline="-25000" dirty="0">
                <a:cs typeface="+mn-lt"/>
              </a:rPr>
              <a:t>*</a:t>
            </a:r>
            <a:r>
              <a:rPr lang="en-US" altLang="zh-CN" baseline="-25000" dirty="0">
                <a:cs typeface="+mn-lt"/>
              </a:rPr>
              <a:t>6</a:t>
            </a:r>
            <a:r>
              <a:rPr lang="zh-CN" altLang="en-US" baseline="-25000" dirty="0">
                <a:cs typeface="+mn-lt"/>
              </a:rPr>
              <a:t>)</a:t>
            </a:r>
            <a:r>
              <a:rPr lang="zh-CN" altLang="en-US" dirty="0">
                <a:cs typeface="+mn-lt"/>
              </a:rPr>
              <a:t> </a:t>
            </a:r>
            <a:r>
              <a:rPr lang="en-US" altLang="zh-CN" dirty="0">
                <a:cs typeface="+mn-lt"/>
              </a:rPr>
              <a:t>→</a:t>
            </a:r>
            <a:r>
              <a:rPr lang="zh-CN" altLang="en-US" dirty="0">
                <a:cs typeface="+mn-lt"/>
              </a:rPr>
              <a:t>U</a:t>
            </a:r>
            <a:r>
              <a:rPr lang="zh-CN" altLang="en-US" baseline="-25000" dirty="0">
                <a:cs typeface="+mn-lt"/>
              </a:rPr>
              <a:t>(</a:t>
            </a:r>
            <a:r>
              <a:rPr lang="en-US" altLang="zh-CN" baseline="-25000" dirty="0">
                <a:cs typeface="+mn-lt"/>
              </a:rPr>
              <a:t>4</a:t>
            </a:r>
            <a:r>
              <a:rPr lang="zh-CN" altLang="en-US" baseline="-25000" dirty="0">
                <a:cs typeface="+mn-lt"/>
              </a:rPr>
              <a:t>*2)</a:t>
            </a:r>
            <a:r>
              <a:rPr lang="zh-CN" altLang="en-US" dirty="0">
                <a:cs typeface="+mn-lt"/>
              </a:rPr>
              <a:t>,V</a:t>
            </a:r>
            <a:r>
              <a:rPr lang="en-US" altLang="zh-CN" baseline="30000" dirty="0">
                <a:cs typeface="+mn-lt"/>
              </a:rPr>
              <a:t>T</a:t>
            </a:r>
            <a:r>
              <a:rPr lang="zh-CN" altLang="en-US" baseline="-25000" dirty="0">
                <a:cs typeface="+mn-lt"/>
              </a:rPr>
              <a:t>(</a:t>
            </a:r>
            <a:r>
              <a:rPr lang="en-US" altLang="zh-CN" baseline="-25000" dirty="0">
                <a:cs typeface="+mn-lt"/>
              </a:rPr>
              <a:t>6</a:t>
            </a:r>
            <a:r>
              <a:rPr lang="zh-CN" altLang="en-US" baseline="-25000" dirty="0">
                <a:cs typeface="+mn-lt"/>
              </a:rPr>
              <a:t>*2)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表格 11"/>
              <p:cNvGraphicFramePr/>
              <p:nvPr>
                <p:custDataLst>
                  <p:tags r:id="rId1"/>
                </p:custDataLst>
                <p:extLst>
                  <p:ext uri="{D42A27DB-BD31-4B8C-83A1-F6EECF244321}">
                    <p14:modId xmlns:p14="http://schemas.microsoft.com/office/powerpoint/2010/main" val="2456292365"/>
                  </p:ext>
                </p:extLst>
              </p:nvPr>
            </p:nvGraphicFramePr>
            <p:xfrm>
              <a:off x="690783" y="3342004"/>
              <a:ext cx="2167572" cy="1847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42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4330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9570">
                    <a:tc gridSpan="2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1200" dirty="0">
                              <a:cs typeface="+mn-lt"/>
                              <a:sym typeface="+mn-ea"/>
                            </a:rPr>
                            <a:t>U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957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−0.57098887</m:t>
                                </m:r>
                              </m:oMath>
                            </m:oMathPara>
                          </a14:m>
                          <a:endParaRPr lang="en-US" altLang="zh-C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0.22279713</m:t>
                                </m:r>
                              </m:oMath>
                            </m:oMathPara>
                          </a14:m>
                          <a:endParaRPr lang="en-US" altLang="zh-CN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957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−0.4274751</m:t>
                                </m:r>
                              </m:oMath>
                            </m:oMathPara>
                          </a14:m>
                          <a:endParaRPr lang="en-US" altLang="zh-C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0.51723555</m:t>
                                </m:r>
                              </m:oMath>
                            </m:oMathPara>
                          </a14:m>
                          <a:endParaRPr lang="en-US" altLang="zh-CN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957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−0.38459931</m:t>
                                </m:r>
                              </m:oMath>
                            </m:oMathPara>
                          </a14:m>
                          <a:endParaRPr lang="en-US" altLang="zh-C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−0.82462029</m:t>
                                </m:r>
                              </m:oMath>
                            </m:oMathPara>
                          </a14:m>
                          <a:endParaRPr lang="en-US" altLang="zh-CN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957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−0.58593526</m:t>
                                </m:r>
                              </m:oMath>
                            </m:oMathPara>
                          </a14:m>
                          <a:endParaRPr lang="en-US" altLang="zh-C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−0.05319973</m:t>
                                </m:r>
                              </m:oMath>
                            </m:oMathPara>
                          </a14:m>
                          <a:endParaRPr lang="en-US" altLang="zh-CN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表格 11"/>
              <p:cNvGraphicFramePr/>
              <p:nvPr>
                <p:custDataLst>
                  <p:tags r:id="rId1"/>
                </p:custDataLst>
                <p:extLst>
                  <p:ext uri="{D42A27DB-BD31-4B8C-83A1-F6EECF244321}">
                    <p14:modId xmlns:p14="http://schemas.microsoft.com/office/powerpoint/2010/main" val="2456292365"/>
                  </p:ext>
                </p:extLst>
              </p:nvPr>
            </p:nvGraphicFramePr>
            <p:xfrm>
              <a:off x="690783" y="3342004"/>
              <a:ext cx="2167572" cy="1847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42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4330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9570">
                    <a:tc gridSpan="2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1200" dirty="0">
                              <a:cs typeface="+mn-lt"/>
                              <a:sym typeface="+mn-ea"/>
                            </a:rPr>
                            <a:t>U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957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541" t="-101639" r="-95135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08772" t="-101639" r="-2924" b="-3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957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541" t="-205000" r="-95135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08772" t="-205000" r="-2924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957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541" t="-300000" r="-9513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08772" t="-300000" r="-2924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957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541" t="-400000" r="-9513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08772" t="-400000" r="-2924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表格 12"/>
              <p:cNvGraphicFramePr/>
              <p:nvPr>
                <p:custDataLst>
                  <p:tags r:id="rId2"/>
                </p:custDataLst>
                <p:extLst>
                  <p:ext uri="{D42A27DB-BD31-4B8C-83A1-F6EECF244321}">
                    <p14:modId xmlns:p14="http://schemas.microsoft.com/office/powerpoint/2010/main" val="1813552928"/>
                  </p:ext>
                </p:extLst>
              </p:nvPr>
            </p:nvGraphicFramePr>
            <p:xfrm>
              <a:off x="2779696" y="3349127"/>
              <a:ext cx="2810541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46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258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1200">
                              <a:cs typeface="+mn-lt"/>
                              <a:sym typeface="+mn-ea"/>
                            </a:rPr>
                            <a:t>Σ</a:t>
                          </a:r>
                          <a:endParaRPr lang="en-US" altLang="zh-CN" sz="12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17.71392084</m:t>
                                </m:r>
                              </m:oMath>
                            </m:oMathPara>
                          </a14:m>
                          <a:endParaRPr lang="en-US" altLang="zh-CN" sz="1200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200" dirty="0"/>
                            <a:t>0.0000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200" dirty="0"/>
                            <a:t>0.0000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6.39167145</m:t>
                                </m:r>
                              </m:oMath>
                            </m:oMathPara>
                          </a14:m>
                          <a:endParaRPr lang="en-US" altLang="zh-CN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表格 12"/>
              <p:cNvGraphicFramePr/>
              <p:nvPr>
                <p:custDataLst>
                  <p:tags r:id="rId2"/>
                </p:custDataLst>
                <p:extLst>
                  <p:ext uri="{D42A27DB-BD31-4B8C-83A1-F6EECF244321}">
                    <p14:modId xmlns:p14="http://schemas.microsoft.com/office/powerpoint/2010/main" val="1813552928"/>
                  </p:ext>
                </p:extLst>
              </p:nvPr>
            </p:nvGraphicFramePr>
            <p:xfrm>
              <a:off x="2779696" y="3349127"/>
              <a:ext cx="2810541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46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258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1200">
                              <a:cs typeface="+mn-lt"/>
                              <a:sym typeface="+mn-ea"/>
                            </a:rPr>
                            <a:t>Σ</a:t>
                          </a:r>
                          <a:endParaRPr lang="en-US" altLang="zh-CN" sz="12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360" t="-100000" r="-6798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200" dirty="0"/>
                            <a:t>0.0000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200" dirty="0"/>
                            <a:t>0.0000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150811" t="-203333" r="-216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表格 13"/>
              <p:cNvGraphicFramePr/>
              <p:nvPr>
                <p:custDataLst>
                  <p:tags r:id="rId3"/>
                </p:custDataLst>
                <p:extLst>
                  <p:ext uri="{D42A27DB-BD31-4B8C-83A1-F6EECF244321}">
                    <p14:modId xmlns:p14="http://schemas.microsoft.com/office/powerpoint/2010/main" val="1256265612"/>
                  </p:ext>
                </p:extLst>
              </p:nvPr>
            </p:nvGraphicFramePr>
            <p:xfrm>
              <a:off x="5590237" y="3342004"/>
              <a:ext cx="2475734" cy="27436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11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1457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1952">
                    <a:tc gridSpan="2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1200">
                              <a:cs typeface="+mn-lt"/>
                              <a:sym typeface="+mn-ea"/>
                            </a:rPr>
                            <a:t>V</a:t>
                          </a:r>
                          <a:r>
                            <a:rPr lang="en-US" altLang="zh-CN" sz="1200" baseline="30000">
                              <a:cs typeface="+mn-lt"/>
                              <a:sym typeface="+mn-ea"/>
                            </a:rPr>
                            <a:t>T</a:t>
                          </a:r>
                          <a:endParaRPr lang="zh-CN" altLang="en-US" sz="12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1952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0.44721867</m:t>
                                </m:r>
                              </m:oMath>
                            </m:oMathPara>
                          </a14:m>
                          <a:endParaRPr lang="en-US" altLang="zh-C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−0.35861531</m:t>
                                </m:r>
                              </m:oMath>
                            </m:oMathPara>
                          </a14:m>
                          <a:endParaRPr lang="en-US" altLang="zh-CN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1952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0.53728743</m:t>
                                </m:r>
                              </m:oMath>
                            </m:oMathPara>
                          </a14:m>
                          <a:endParaRPr lang="en-US" altLang="zh-C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−0.24605053</m:t>
                                </m:r>
                              </m:oMath>
                            </m:oMathPara>
                          </a14:m>
                          <a:endParaRPr lang="en-US" altLang="zh-CN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1952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0.00643789</m:t>
                                </m:r>
                              </m:oMath>
                            </m:oMathPara>
                          </a14:m>
                          <a:endParaRPr lang="en-US" altLang="zh-C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−0.86223083</m:t>
                                </m:r>
                              </m:oMath>
                            </m:oMathPara>
                          </a14:m>
                          <a:endParaRPr lang="en-US" altLang="zh-CN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1952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0.50369332   </m:t>
                                </m:r>
                              </m:oMath>
                            </m:oMathPara>
                          </a14:m>
                          <a:endParaRPr lang="en-US" altLang="zh-C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0.14584826</m:t>
                                </m:r>
                              </m:oMath>
                            </m:oMathPara>
                          </a14:m>
                          <a:endParaRPr lang="en-US" altLang="zh-CN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1952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−0.38572204</m:t>
                                </m:r>
                              </m:oMath>
                            </m:oMathPara>
                          </a14:m>
                          <a:endParaRPr lang="en-US" altLang="zh-C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0.07797125</m:t>
                                </m:r>
                              </m:oMath>
                            </m:oMathPara>
                          </a14:m>
                          <a:endParaRPr lang="en-US" altLang="zh-CN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5346413"/>
                      </a:ext>
                    </a:extLst>
                  </a:tr>
                  <a:tr h="391952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−0.32982993</m:t>
                                </m:r>
                              </m:oMath>
                            </m:oMathPara>
                          </a14:m>
                          <a:endParaRPr lang="en-US" altLang="zh-C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0.20015231</m:t>
                                </m:r>
                              </m:oMath>
                            </m:oMathPara>
                          </a14:m>
                          <a:endParaRPr lang="en-US" altLang="zh-CN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2421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表格 13"/>
              <p:cNvGraphicFramePr/>
              <p:nvPr>
                <p:custDataLst>
                  <p:tags r:id="rId3"/>
                </p:custDataLst>
                <p:extLst>
                  <p:ext uri="{D42A27DB-BD31-4B8C-83A1-F6EECF244321}">
                    <p14:modId xmlns:p14="http://schemas.microsoft.com/office/powerpoint/2010/main" val="1256265612"/>
                  </p:ext>
                </p:extLst>
              </p:nvPr>
            </p:nvGraphicFramePr>
            <p:xfrm>
              <a:off x="5590237" y="3342004"/>
              <a:ext cx="2475734" cy="27436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11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1457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1952">
                    <a:tc gridSpan="2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1200">
                              <a:cs typeface="+mn-lt"/>
                              <a:sym typeface="+mn-ea"/>
                            </a:rPr>
                            <a:t>V</a:t>
                          </a:r>
                          <a:r>
                            <a:rPr lang="en-US" altLang="zh-CN" sz="1200" baseline="30000">
                              <a:cs typeface="+mn-lt"/>
                              <a:sym typeface="+mn-ea"/>
                            </a:rPr>
                            <a:t>T</a:t>
                          </a:r>
                          <a:endParaRPr lang="zh-CN" altLang="en-US" sz="12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195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893" t="-100000" r="-83482" b="-49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123497" t="-100000" r="-2186" b="-49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195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893" t="-203125" r="-83482" b="-4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123497" t="-203125" r="-2186" b="-40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195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893" t="-298462" r="-8348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123497" t="-298462" r="-2186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195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893" t="-404688" r="-83482" b="-2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123497" t="-404688" r="-2186" b="-20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195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893" t="-496923" r="-83482" b="-1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123497" t="-496923" r="-2186" b="-10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5346413"/>
                      </a:ext>
                    </a:extLst>
                  </a:tr>
                  <a:tr h="39195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893" t="-606250" r="-83482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123497" t="-606250" r="-2186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242110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 bwMode="auto">
          <a:xfrm>
            <a:off x="1799874" y="1123003"/>
            <a:ext cx="5903839" cy="266371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/>
          <a:lstStyle/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02632" y="1115880"/>
            <a:ext cx="616316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sz="1500">
                <a:solidFill>
                  <a:prstClr val="black">
                    <a:alpha val="75000"/>
                  </a:prstClr>
                </a:solidFill>
                <a:sym typeface="+mn-ea"/>
              </a:rPr>
              <a:t> </a:t>
            </a:r>
            <a:r>
              <a:rPr lang="en-US" altLang="zh-CN" sz="1500">
                <a:solidFill>
                  <a:prstClr val="black">
                    <a:alpha val="75000"/>
                  </a:prstClr>
                </a:solidFill>
                <a:sym typeface="+mn-ea"/>
              </a:rPr>
              <a:t>【Example-4 SVD Recommendation system</a:t>
            </a:r>
          </a:p>
          <a:p>
            <a:endParaRPr lang="en-US" altLang="zh-CN" sz="1500">
              <a:solidFill>
                <a:prstClr val="black">
                  <a:alpha val="75000"/>
                </a:prstClr>
              </a:solidFill>
              <a:sym typeface="+mn-ea"/>
            </a:endParaRPr>
          </a:p>
          <a:p>
            <a:endParaRPr lang="zh-CN" altLang="en-US" sz="1500" dirty="0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342361" y="1115880"/>
            <a:ext cx="360211" cy="266371"/>
          </a:xfrm>
          <a:prstGeom prst="roundRect">
            <a:avLst/>
          </a:prstGeom>
          <a:solidFill>
            <a:srgbClr val="1B4B7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82240" y="1712595"/>
            <a:ext cx="31146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A</a:t>
            </a:r>
            <a:r>
              <a:rPr lang="en-US" altLang="zh-CN" dirty="0"/>
              <a:t>1</a:t>
            </a:r>
            <a:r>
              <a:rPr lang="zh-CN" altLang="en-US" dirty="0"/>
              <a:t>=U(</a:t>
            </a:r>
            <a:r>
              <a:rPr lang="en-US" altLang="zh-CN" dirty="0"/>
              <a:t>4</a:t>
            </a:r>
            <a:r>
              <a:rPr lang="zh-CN" altLang="en-US" dirty="0"/>
              <a:t>,2)*</a:t>
            </a:r>
            <a:r>
              <a:rPr lang="zh-CN" altLang="en-US" b="1" dirty="0">
                <a:cs typeface="+mn-lt"/>
                <a:sym typeface="+mn-ea"/>
              </a:rPr>
              <a:t>Σ</a:t>
            </a:r>
            <a:r>
              <a:rPr lang="zh-CN" altLang="en-US" dirty="0"/>
              <a:t>(2,2)*V</a:t>
            </a:r>
            <a:r>
              <a:rPr lang="en-US" altLang="zh-CN" baseline="30000" dirty="0"/>
              <a:t>T</a:t>
            </a:r>
            <a:r>
              <a:rPr lang="zh-CN" altLang="en-US" dirty="0"/>
              <a:t>(</a:t>
            </a:r>
            <a:r>
              <a:rPr lang="en-US" altLang="zh-CN" dirty="0"/>
              <a:t>6</a:t>
            </a:r>
            <a:r>
              <a:rPr lang="zh-CN" altLang="en-US" dirty="0"/>
              <a:t>,2)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0E747DF-EF2F-4001-BE4B-6C23E0ADC0DA}"/>
                  </a:ext>
                </a:extLst>
              </p:cNvPr>
              <p:cNvSpPr txBox="1"/>
              <p:nvPr/>
            </p:nvSpPr>
            <p:spPr>
              <a:xfrm>
                <a:off x="435066" y="3185961"/>
                <a:ext cx="8243219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/>
                  <a:t>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5.28849359  3.27680994  3.53241827  1.14752376  5.07268706  5.10856595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5.16272812  1.90208543  3.54790444 -0.64171368  3.66399535  3.40187905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0.21491237  3.74001972 -0.13316888  4.94723586  3.78868965  4.6166049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4.45908018  3.80580978  2.89840405  2.3845504   5.31300375  5.58222363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0E747DF-EF2F-4001-BE4B-6C23E0ADC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66" y="3185961"/>
                <a:ext cx="8243219" cy="1020472"/>
              </a:xfrm>
              <a:prstGeom prst="rect">
                <a:avLst/>
              </a:prstGeom>
              <a:blipFill>
                <a:blip r:embed="rId3"/>
                <a:stretch>
                  <a:fillRect l="-1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 bwMode="auto">
          <a:xfrm>
            <a:off x="1799874" y="1123003"/>
            <a:ext cx="5903839" cy="266371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/>
          <a:lstStyle/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02632" y="1115880"/>
            <a:ext cx="616316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sz="1500">
                <a:solidFill>
                  <a:prstClr val="black">
                    <a:alpha val="75000"/>
                  </a:prstClr>
                </a:solidFill>
                <a:sym typeface="+mn-ea"/>
              </a:rPr>
              <a:t> </a:t>
            </a:r>
            <a:r>
              <a:rPr lang="en-US" altLang="zh-CN" sz="1500">
                <a:solidFill>
                  <a:prstClr val="black">
                    <a:alpha val="75000"/>
                  </a:prstClr>
                </a:solidFill>
                <a:sym typeface="+mn-ea"/>
              </a:rPr>
              <a:t>【Example-4 SVD Recommendation system</a:t>
            </a:r>
          </a:p>
          <a:p>
            <a:endParaRPr lang="en-US" altLang="zh-CN" sz="1500">
              <a:solidFill>
                <a:prstClr val="black">
                  <a:alpha val="75000"/>
                </a:prstClr>
              </a:solidFill>
              <a:sym typeface="+mn-ea"/>
            </a:endParaRPr>
          </a:p>
          <a:p>
            <a:endParaRPr lang="zh-CN" altLang="en-US" sz="1500" dirty="0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342361" y="1115880"/>
            <a:ext cx="360211" cy="266371"/>
          </a:xfrm>
          <a:prstGeom prst="roundRect">
            <a:avLst/>
          </a:prstGeom>
          <a:solidFill>
            <a:srgbClr val="1B4B7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2.3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B8227B1-BADF-4DC8-90C2-4C8CC8948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1023937"/>
            <a:ext cx="6088818" cy="454859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98763" y="3129280"/>
            <a:ext cx="5016818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3300">
                <a:sym typeface="+mn-ea"/>
              </a:rPr>
              <a:t>Demonstration</a:t>
            </a:r>
            <a:endParaRPr lang="zh-CN" altLang="en-US" sz="3300"/>
          </a:p>
          <a:p>
            <a:endParaRPr lang="zh-CN" altLang="en-US" sz="3300" dirty="0">
              <a:solidFill>
                <a:prstClr val="black">
                  <a:alpha val="75000"/>
                </a:prstClr>
              </a:solidFill>
              <a:sym typeface="+mn-ea"/>
            </a:endParaRPr>
          </a:p>
        </p:txBody>
      </p:sp>
      <p:sp>
        <p:nvSpPr>
          <p:cNvPr id="5" name="圆角矩形 26"/>
          <p:cNvSpPr/>
          <p:nvPr/>
        </p:nvSpPr>
        <p:spPr bwMode="auto">
          <a:xfrm>
            <a:off x="1763688" y="3154357"/>
            <a:ext cx="864096" cy="478295"/>
          </a:xfrm>
          <a:prstGeom prst="roundRect">
            <a:avLst/>
          </a:prstGeom>
          <a:solidFill>
            <a:srgbClr val="1B4B7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3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3429000" y="2780665"/>
            <a:ext cx="2425065" cy="12960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l">
              <a:defRPr/>
            </a:pPr>
            <a:r>
              <a:rPr lang="en-US" altLang="zh-CN" sz="4950" kern="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Thanks</a:t>
            </a:r>
            <a:r>
              <a:rPr lang="zh-CN" altLang="en-US" sz="4950" kern="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 bwMode="auto">
          <a:xfrm>
            <a:off x="1879289" y="1150943"/>
            <a:ext cx="6048672" cy="266371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/>
          <a:lstStyle/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79441" y="1111885"/>
            <a:ext cx="6276499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sz="1500">
                <a:solidFill>
                  <a:prstClr val="black">
                    <a:alpha val="75000"/>
                  </a:prstClr>
                </a:solidFill>
                <a:sym typeface="+mn-ea"/>
              </a:rPr>
              <a:t>【</a:t>
            </a:r>
            <a:r>
              <a:rPr sz="1500">
                <a:solidFill>
                  <a:prstClr val="black">
                    <a:alpha val="75000"/>
                  </a:prstClr>
                </a:solidFill>
                <a:sym typeface="+mn-ea"/>
              </a:rPr>
              <a:t>The geometry of linear transformations</a:t>
            </a:r>
            <a:endParaRPr lang="en-US" altLang="zh-CN" sz="1500">
              <a:solidFill>
                <a:prstClr val="black">
                  <a:alpha val="75000"/>
                </a:prstClr>
              </a:solidFill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1174750" y="1128395"/>
            <a:ext cx="527685" cy="288608"/>
          </a:xfrm>
          <a:prstGeom prst="roundRect">
            <a:avLst/>
          </a:prstGeom>
          <a:solidFill>
            <a:srgbClr val="1B4B7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1.1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254760" y="1579880"/>
            <a:ext cx="6779260" cy="887730"/>
            <a:chOff x="1725780" y="1313126"/>
            <a:chExt cx="9331990" cy="5038890"/>
          </a:xfrm>
        </p:grpSpPr>
        <p:sp>
          <p:nvSpPr>
            <p:cNvPr id="53" name="Freeform 10"/>
            <p:cNvSpPr/>
            <p:nvPr/>
          </p:nvSpPr>
          <p:spPr bwMode="auto">
            <a:xfrm>
              <a:off x="1725780" y="1313126"/>
              <a:ext cx="9331990" cy="5038890"/>
            </a:xfrm>
            <a:custGeom>
              <a:avLst/>
              <a:gdLst>
                <a:gd name="T0" fmla="*/ 135915 w 5680584"/>
                <a:gd name="T1" fmla="*/ 0 h 2616525"/>
                <a:gd name="T2" fmla="*/ 5679057 w 5680584"/>
                <a:gd name="T3" fmla="*/ 0 h 2616525"/>
                <a:gd name="T4" fmla="*/ 5679057 w 5680584"/>
                <a:gd name="T5" fmla="*/ 2615550 h 2616525"/>
                <a:gd name="T6" fmla="*/ 135915 w 5680584"/>
                <a:gd name="T7" fmla="*/ 2615550 h 2616525"/>
                <a:gd name="T8" fmla="*/ 0 w 5680584"/>
                <a:gd name="T9" fmla="*/ 2462077 h 2616525"/>
                <a:gd name="T10" fmla="*/ 0 w 5680584"/>
                <a:gd name="T11" fmla="*/ 153474 h 2616525"/>
                <a:gd name="T12" fmla="*/ 135915 w 5680584"/>
                <a:gd name="T13" fmla="*/ 0 h 26165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80584" h="2616525">
                  <a:moveTo>
                    <a:pt x="135951" y="0"/>
                  </a:moveTo>
                  <a:lnTo>
                    <a:pt x="5680584" y="0"/>
                  </a:lnTo>
                  <a:lnTo>
                    <a:pt x="5680584" y="2616525"/>
                  </a:lnTo>
                  <a:lnTo>
                    <a:pt x="135951" y="2616525"/>
                  </a:lnTo>
                  <a:cubicBezTo>
                    <a:pt x="61063" y="2616525"/>
                    <a:pt x="0" y="2547567"/>
                    <a:pt x="0" y="2462995"/>
                  </a:cubicBezTo>
                  <a:lnTo>
                    <a:pt x="0" y="153531"/>
                  </a:lnTo>
                  <a:cubicBezTo>
                    <a:pt x="0" y="68959"/>
                    <a:pt x="61063" y="0"/>
                    <a:pt x="135951" y="0"/>
                  </a:cubicBezTo>
                  <a:close/>
                </a:path>
              </a:pathLst>
            </a:custGeom>
            <a:solidFill>
              <a:srgbClr val="024C89"/>
            </a:solidFill>
            <a:ln>
              <a:noFill/>
            </a:ln>
            <a:effectLst>
              <a:outerShdw blurRad="317500" dist="190500" dir="8100000"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1B4B7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036648" y="1652881"/>
              <a:ext cx="8710794" cy="4447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sz="15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Let us begin by looking at some simple matrices, namely those with two rows and two columns. Our first example is the diagonal matrix</a:t>
              </a:r>
              <a:endParaRPr altLang="zh-CN" sz="15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678238" y="2662555"/>
          <a:ext cx="1256665" cy="779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4" imgW="736600" imgH="457200" progId="Equation.KSEE3">
                  <p:embed/>
                </p:oleObj>
              </mc:Choice>
              <mc:Fallback>
                <p:oleObj r:id="rId4" imgW="736600" imgH="457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78238" y="2662555"/>
                        <a:ext cx="1256665" cy="779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1376680" y="3442335"/>
            <a:ext cx="6779260" cy="887730"/>
            <a:chOff x="1718787" y="11163832"/>
            <a:chExt cx="9331990" cy="5038890"/>
          </a:xfrm>
        </p:grpSpPr>
        <p:sp>
          <p:nvSpPr>
            <p:cNvPr id="12" name="Freeform 10"/>
            <p:cNvSpPr/>
            <p:nvPr/>
          </p:nvSpPr>
          <p:spPr bwMode="auto">
            <a:xfrm>
              <a:off x="1718787" y="11163832"/>
              <a:ext cx="9331990" cy="5038890"/>
            </a:xfrm>
            <a:custGeom>
              <a:avLst/>
              <a:gdLst>
                <a:gd name="T0" fmla="*/ 135915 w 5680584"/>
                <a:gd name="T1" fmla="*/ 0 h 2616525"/>
                <a:gd name="T2" fmla="*/ 5679057 w 5680584"/>
                <a:gd name="T3" fmla="*/ 0 h 2616525"/>
                <a:gd name="T4" fmla="*/ 5679057 w 5680584"/>
                <a:gd name="T5" fmla="*/ 2615550 h 2616525"/>
                <a:gd name="T6" fmla="*/ 135915 w 5680584"/>
                <a:gd name="T7" fmla="*/ 2615550 h 2616525"/>
                <a:gd name="T8" fmla="*/ 0 w 5680584"/>
                <a:gd name="T9" fmla="*/ 2462077 h 2616525"/>
                <a:gd name="T10" fmla="*/ 0 w 5680584"/>
                <a:gd name="T11" fmla="*/ 153474 h 2616525"/>
                <a:gd name="T12" fmla="*/ 135915 w 5680584"/>
                <a:gd name="T13" fmla="*/ 0 h 26165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80584" h="2616525">
                  <a:moveTo>
                    <a:pt x="135951" y="0"/>
                  </a:moveTo>
                  <a:lnTo>
                    <a:pt x="5680584" y="0"/>
                  </a:lnTo>
                  <a:lnTo>
                    <a:pt x="5680584" y="2616525"/>
                  </a:lnTo>
                  <a:lnTo>
                    <a:pt x="135951" y="2616525"/>
                  </a:lnTo>
                  <a:cubicBezTo>
                    <a:pt x="61063" y="2616525"/>
                    <a:pt x="0" y="2547567"/>
                    <a:pt x="0" y="2462995"/>
                  </a:cubicBezTo>
                  <a:lnTo>
                    <a:pt x="0" y="153531"/>
                  </a:lnTo>
                  <a:cubicBezTo>
                    <a:pt x="0" y="68959"/>
                    <a:pt x="61063" y="0"/>
                    <a:pt x="135951" y="0"/>
                  </a:cubicBezTo>
                  <a:close/>
                </a:path>
              </a:pathLst>
            </a:custGeom>
            <a:solidFill>
              <a:srgbClr val="024C89"/>
            </a:solidFill>
            <a:ln>
              <a:noFill/>
            </a:ln>
            <a:effectLst>
              <a:outerShdw blurRad="317500" dist="190500" dir="8100000"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1B4B7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026159" y="11460334"/>
              <a:ext cx="8710794" cy="4447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sz="15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Geometrically, we may think of a matrix like this as taking a point (x, y) in the plane and transforming it into another point using matrix multiplication:</a:t>
              </a:r>
            </a:p>
          </p:txBody>
        </p:sp>
      </p:grpSp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88055" y="4443730"/>
          <a:ext cx="2167255" cy="916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6" imgW="1079500" imgH="457200" progId="Equation.KSEE3">
                  <p:embed/>
                </p:oleObj>
              </mc:Choice>
              <mc:Fallback>
                <p:oleObj r:id="rId6" imgW="1079500" imgH="457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88055" y="4443730"/>
                        <a:ext cx="2167255" cy="916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 bwMode="auto">
          <a:xfrm>
            <a:off x="1879289" y="1150943"/>
            <a:ext cx="6048672" cy="266371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/>
          <a:lstStyle/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79441" y="1111885"/>
            <a:ext cx="6276499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sz="1500">
                <a:solidFill>
                  <a:prstClr val="black">
                    <a:alpha val="75000"/>
                  </a:prstClr>
                </a:solidFill>
                <a:sym typeface="+mn-ea"/>
              </a:rPr>
              <a:t>【</a:t>
            </a:r>
            <a:r>
              <a:rPr sz="1500">
                <a:solidFill>
                  <a:prstClr val="black">
                    <a:alpha val="75000"/>
                  </a:prstClr>
                </a:solidFill>
                <a:sym typeface="+mn-ea"/>
              </a:rPr>
              <a:t>The geometry of linear transformations</a:t>
            </a:r>
            <a:endParaRPr lang="en-US" altLang="zh-CN" sz="1500">
              <a:solidFill>
                <a:prstClr val="black">
                  <a:alpha val="75000"/>
                </a:prstClr>
              </a:solidFill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1174750" y="1128395"/>
            <a:ext cx="527685" cy="288608"/>
          </a:xfrm>
          <a:prstGeom prst="roundRect">
            <a:avLst/>
          </a:prstGeom>
          <a:solidFill>
            <a:srgbClr val="1B4B7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1.1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254760" y="1579880"/>
            <a:ext cx="6604000" cy="887730"/>
            <a:chOff x="1725780" y="1313126"/>
            <a:chExt cx="9331990" cy="5038890"/>
          </a:xfrm>
        </p:grpSpPr>
        <p:sp>
          <p:nvSpPr>
            <p:cNvPr id="53" name="Freeform 10"/>
            <p:cNvSpPr/>
            <p:nvPr/>
          </p:nvSpPr>
          <p:spPr bwMode="auto">
            <a:xfrm>
              <a:off x="1725780" y="1313126"/>
              <a:ext cx="9331990" cy="5038890"/>
            </a:xfrm>
            <a:custGeom>
              <a:avLst/>
              <a:gdLst>
                <a:gd name="T0" fmla="*/ 135915 w 5680584"/>
                <a:gd name="T1" fmla="*/ 0 h 2616525"/>
                <a:gd name="T2" fmla="*/ 5679057 w 5680584"/>
                <a:gd name="T3" fmla="*/ 0 h 2616525"/>
                <a:gd name="T4" fmla="*/ 5679057 w 5680584"/>
                <a:gd name="T5" fmla="*/ 2615550 h 2616525"/>
                <a:gd name="T6" fmla="*/ 135915 w 5680584"/>
                <a:gd name="T7" fmla="*/ 2615550 h 2616525"/>
                <a:gd name="T8" fmla="*/ 0 w 5680584"/>
                <a:gd name="T9" fmla="*/ 2462077 h 2616525"/>
                <a:gd name="T10" fmla="*/ 0 w 5680584"/>
                <a:gd name="T11" fmla="*/ 153474 h 2616525"/>
                <a:gd name="T12" fmla="*/ 135915 w 5680584"/>
                <a:gd name="T13" fmla="*/ 0 h 26165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80584" h="2616525">
                  <a:moveTo>
                    <a:pt x="135951" y="0"/>
                  </a:moveTo>
                  <a:lnTo>
                    <a:pt x="5680584" y="0"/>
                  </a:lnTo>
                  <a:lnTo>
                    <a:pt x="5680584" y="2616525"/>
                  </a:lnTo>
                  <a:lnTo>
                    <a:pt x="135951" y="2616525"/>
                  </a:lnTo>
                  <a:cubicBezTo>
                    <a:pt x="61063" y="2616525"/>
                    <a:pt x="0" y="2547567"/>
                    <a:pt x="0" y="2462995"/>
                  </a:cubicBezTo>
                  <a:lnTo>
                    <a:pt x="0" y="153531"/>
                  </a:lnTo>
                  <a:cubicBezTo>
                    <a:pt x="0" y="68959"/>
                    <a:pt x="61063" y="0"/>
                    <a:pt x="135951" y="0"/>
                  </a:cubicBezTo>
                  <a:close/>
                </a:path>
              </a:pathLst>
            </a:custGeom>
            <a:solidFill>
              <a:srgbClr val="024C89"/>
            </a:solidFill>
            <a:ln>
              <a:noFill/>
            </a:ln>
            <a:effectLst>
              <a:outerShdw blurRad="317500" dist="190500" dir="8100000"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1B4B7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036648" y="1652881"/>
              <a:ext cx="8710794" cy="4447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sz="15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The effect of this transformation is shown below: the plane is horizontally stretched by a factor of 3, while there is no vertical change.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095" y="2884170"/>
            <a:ext cx="4932045" cy="23450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 bwMode="auto">
          <a:xfrm>
            <a:off x="1879289" y="1150943"/>
            <a:ext cx="6048672" cy="266371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/>
          <a:lstStyle/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79441" y="1111885"/>
            <a:ext cx="6276499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sz="1500">
                <a:solidFill>
                  <a:prstClr val="black">
                    <a:alpha val="75000"/>
                  </a:prstClr>
                </a:solidFill>
                <a:sym typeface="+mn-ea"/>
              </a:rPr>
              <a:t>【</a:t>
            </a:r>
            <a:r>
              <a:rPr sz="1500">
                <a:solidFill>
                  <a:prstClr val="black">
                    <a:alpha val="75000"/>
                  </a:prstClr>
                </a:solidFill>
                <a:sym typeface="+mn-ea"/>
              </a:rPr>
              <a:t>The geometry of linear transformations</a:t>
            </a:r>
            <a:endParaRPr lang="en-US" altLang="zh-CN" sz="1500">
              <a:solidFill>
                <a:prstClr val="black">
                  <a:alpha val="75000"/>
                </a:prstClr>
              </a:solidFill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1174750" y="1128395"/>
            <a:ext cx="527685" cy="288608"/>
          </a:xfrm>
          <a:prstGeom prst="roundRect">
            <a:avLst/>
          </a:prstGeom>
          <a:solidFill>
            <a:srgbClr val="1B4B7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1.1</a:t>
            </a:r>
          </a:p>
        </p:txBody>
      </p:sp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75723" y="1710055"/>
          <a:ext cx="1213485" cy="779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r:id="rId4" imgW="711200" imgH="457200" progId="Equation.KSEE3">
                  <p:embed/>
                </p:oleObj>
              </mc:Choice>
              <mc:Fallback>
                <p:oleObj r:id="rId4" imgW="711200" imgH="457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75723" y="1710055"/>
                        <a:ext cx="1213485" cy="779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7075" y="2860040"/>
            <a:ext cx="5370195" cy="2556510"/>
          </a:xfrm>
          <a:prstGeom prst="rect">
            <a:avLst/>
          </a:prstGeom>
        </p:spPr>
      </p:pic>
      <p:cxnSp>
        <p:nvCxnSpPr>
          <p:cNvPr id="2" name="直接箭头连接符 1"/>
          <p:cNvCxnSpPr/>
          <p:nvPr/>
        </p:nvCxnSpPr>
        <p:spPr>
          <a:xfrm flipV="1">
            <a:off x="6110605" y="3542030"/>
            <a:ext cx="1174750" cy="58293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 bwMode="auto">
          <a:xfrm>
            <a:off x="1879289" y="1150943"/>
            <a:ext cx="6048672" cy="266371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/>
          <a:lstStyle/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79441" y="1111885"/>
            <a:ext cx="6276499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sz="1500">
                <a:solidFill>
                  <a:prstClr val="black">
                    <a:alpha val="75000"/>
                  </a:prstClr>
                </a:solidFill>
                <a:sym typeface="+mn-ea"/>
              </a:rPr>
              <a:t>【</a:t>
            </a:r>
            <a:r>
              <a:rPr sz="1500">
                <a:solidFill>
                  <a:prstClr val="black">
                    <a:alpha val="75000"/>
                  </a:prstClr>
                </a:solidFill>
                <a:sym typeface="+mn-ea"/>
              </a:rPr>
              <a:t>The geometry of linear transformations</a:t>
            </a:r>
            <a:endParaRPr lang="en-US" altLang="zh-CN" sz="1500">
              <a:solidFill>
                <a:prstClr val="black">
                  <a:alpha val="75000"/>
                </a:prstClr>
              </a:solidFill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1174750" y="1128395"/>
            <a:ext cx="527685" cy="288608"/>
          </a:xfrm>
          <a:prstGeom prst="roundRect">
            <a:avLst/>
          </a:prstGeom>
          <a:solidFill>
            <a:srgbClr val="1B4B7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1.1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323975" y="1516380"/>
            <a:ext cx="6604000" cy="1266825"/>
            <a:chOff x="1823586" y="612307"/>
            <a:chExt cx="9331990" cy="5038890"/>
          </a:xfrm>
        </p:grpSpPr>
        <p:sp>
          <p:nvSpPr>
            <p:cNvPr id="53" name="Freeform 10"/>
            <p:cNvSpPr/>
            <p:nvPr/>
          </p:nvSpPr>
          <p:spPr bwMode="auto">
            <a:xfrm>
              <a:off x="1823586" y="612307"/>
              <a:ext cx="9331990" cy="5038890"/>
            </a:xfrm>
            <a:custGeom>
              <a:avLst/>
              <a:gdLst>
                <a:gd name="T0" fmla="*/ 135915 w 5680584"/>
                <a:gd name="T1" fmla="*/ 0 h 2616525"/>
                <a:gd name="T2" fmla="*/ 5679057 w 5680584"/>
                <a:gd name="T3" fmla="*/ 0 h 2616525"/>
                <a:gd name="T4" fmla="*/ 5679057 w 5680584"/>
                <a:gd name="T5" fmla="*/ 2615550 h 2616525"/>
                <a:gd name="T6" fmla="*/ 135915 w 5680584"/>
                <a:gd name="T7" fmla="*/ 2615550 h 2616525"/>
                <a:gd name="T8" fmla="*/ 0 w 5680584"/>
                <a:gd name="T9" fmla="*/ 2462077 h 2616525"/>
                <a:gd name="T10" fmla="*/ 0 w 5680584"/>
                <a:gd name="T11" fmla="*/ 153474 h 2616525"/>
                <a:gd name="T12" fmla="*/ 135915 w 5680584"/>
                <a:gd name="T13" fmla="*/ 0 h 26165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80584" h="2616525">
                  <a:moveTo>
                    <a:pt x="135951" y="0"/>
                  </a:moveTo>
                  <a:lnTo>
                    <a:pt x="5680584" y="0"/>
                  </a:lnTo>
                  <a:lnTo>
                    <a:pt x="5680584" y="2616525"/>
                  </a:lnTo>
                  <a:lnTo>
                    <a:pt x="135951" y="2616525"/>
                  </a:lnTo>
                  <a:cubicBezTo>
                    <a:pt x="61063" y="2616525"/>
                    <a:pt x="0" y="2547567"/>
                    <a:pt x="0" y="2462995"/>
                  </a:cubicBezTo>
                  <a:lnTo>
                    <a:pt x="0" y="153531"/>
                  </a:lnTo>
                  <a:cubicBezTo>
                    <a:pt x="0" y="68959"/>
                    <a:pt x="61063" y="0"/>
                    <a:pt x="135951" y="0"/>
                  </a:cubicBezTo>
                  <a:close/>
                </a:path>
              </a:pathLst>
            </a:custGeom>
            <a:solidFill>
              <a:srgbClr val="024C89"/>
            </a:solidFill>
            <a:ln>
              <a:noFill/>
            </a:ln>
            <a:effectLst>
              <a:outerShdw blurRad="317500" dist="190500" dir="8100000"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1B4B7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058183" y="1358537"/>
              <a:ext cx="8710794" cy="3116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sz="15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It is not so clear how to describe simply the geometric effect of the transformation. However, let's rotate our grid through a </a:t>
              </a:r>
              <a:r>
                <a:rPr lang="en-US" sz="15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60</a:t>
              </a:r>
              <a:r>
                <a:rPr sz="15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degree angle and see what happens.</a:t>
              </a:r>
            </a:p>
          </p:txBody>
        </p:sp>
      </p:grp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4234815" y="3771900"/>
            <a:ext cx="673735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3200">
                <a:solidFill>
                  <a:schemeClr val="accent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358005" y="3695700"/>
            <a:ext cx="427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9600" y="3092450"/>
            <a:ext cx="2011680" cy="1943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3985" y="3061970"/>
            <a:ext cx="1988820" cy="20040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 bwMode="auto">
          <a:xfrm>
            <a:off x="1879289" y="1150943"/>
            <a:ext cx="6048672" cy="266371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/>
          <a:lstStyle/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79441" y="1111885"/>
            <a:ext cx="6276499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sz="1500">
                <a:solidFill>
                  <a:prstClr val="black">
                    <a:alpha val="75000"/>
                  </a:prstClr>
                </a:solidFill>
                <a:sym typeface="+mn-ea"/>
              </a:rPr>
              <a:t>【</a:t>
            </a:r>
            <a:r>
              <a:rPr sz="1500">
                <a:solidFill>
                  <a:prstClr val="black">
                    <a:alpha val="75000"/>
                  </a:prstClr>
                </a:solidFill>
                <a:sym typeface="+mn-ea"/>
              </a:rPr>
              <a:t>The singular value decomposition</a:t>
            </a:r>
          </a:p>
        </p:txBody>
      </p:sp>
      <p:sp>
        <p:nvSpPr>
          <p:cNvPr id="15" name="圆角矩形 14"/>
          <p:cNvSpPr/>
          <p:nvPr/>
        </p:nvSpPr>
        <p:spPr bwMode="auto">
          <a:xfrm>
            <a:off x="1174750" y="1128395"/>
            <a:ext cx="527685" cy="288608"/>
          </a:xfrm>
          <a:prstGeom prst="roundRect">
            <a:avLst/>
          </a:prstGeom>
          <a:solidFill>
            <a:srgbClr val="1B4B7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1.2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845" y="1734820"/>
            <a:ext cx="5020310" cy="2365375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r:id="rId5" imgW="914400" imgH="215900" progId="Equation.KSEE3">
                  <p:embed/>
                </p:oleObj>
              </mc:Choice>
              <mc:Fallback>
                <p:oleObj r:id="rId5" imgW="9144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398395" y="4401820"/>
            <a:ext cx="20535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orthogonal unit vectors</a:t>
            </a:r>
            <a:r>
              <a:rPr lang="en-US" altLang="zh-CN"/>
              <a:t>:</a:t>
            </a:r>
            <a:r>
              <a:rPr lang="en-US" altLang="zh-CN" b="1"/>
              <a:t>v1,v2</a:t>
            </a:r>
            <a:endParaRPr lang="en-US" altLang="zh-C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97045" y="4528820"/>
          <a:ext cx="34480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r:id="rId7" imgW="190500" imgH="215900" progId="Equation.KSEE3">
                  <p:embed/>
                </p:oleObj>
              </mc:Choice>
              <mc:Fallback>
                <p:oleObj r:id="rId7" imgW="190500" imgH="2159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97045" y="4528820"/>
                        <a:ext cx="34480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4902835" y="4401185"/>
            <a:ext cx="20535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orthogonal unit vectors</a:t>
            </a:r>
            <a:r>
              <a:rPr lang="en-US" altLang="zh-CN"/>
              <a:t>:M</a:t>
            </a:r>
            <a:r>
              <a:rPr lang="en-US" altLang="zh-CN" b="1"/>
              <a:t>v1,Mv2</a:t>
            </a:r>
            <a:endParaRPr lang="en-US" altLang="zh-C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 bwMode="auto">
          <a:xfrm>
            <a:off x="1879289" y="1150943"/>
            <a:ext cx="6048672" cy="266371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/>
          <a:lstStyle/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79441" y="1111885"/>
            <a:ext cx="6276499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sz="1500">
                <a:solidFill>
                  <a:prstClr val="black">
                    <a:alpha val="75000"/>
                  </a:prstClr>
                </a:solidFill>
                <a:sym typeface="+mn-ea"/>
              </a:rPr>
              <a:t>【</a:t>
            </a:r>
            <a:r>
              <a:rPr sz="1500">
                <a:solidFill>
                  <a:prstClr val="black">
                    <a:alpha val="75000"/>
                  </a:prstClr>
                </a:solidFill>
                <a:sym typeface="+mn-ea"/>
              </a:rPr>
              <a:t>The singular value decomposition</a:t>
            </a:r>
          </a:p>
        </p:txBody>
      </p:sp>
      <p:sp>
        <p:nvSpPr>
          <p:cNvPr id="15" name="圆角矩形 14"/>
          <p:cNvSpPr/>
          <p:nvPr/>
        </p:nvSpPr>
        <p:spPr bwMode="auto">
          <a:xfrm>
            <a:off x="1174750" y="1128395"/>
            <a:ext cx="527685" cy="288608"/>
          </a:xfrm>
          <a:prstGeom prst="roundRect">
            <a:avLst/>
          </a:prstGeom>
          <a:solidFill>
            <a:srgbClr val="1B4B7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1.2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355" y="1864995"/>
            <a:ext cx="3044825" cy="2934970"/>
          </a:xfrm>
          <a:prstGeom prst="rect">
            <a:avLst/>
          </a:prstGeom>
        </p:spPr>
      </p:pic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845175" y="3385820"/>
          <a:ext cx="1549400" cy="645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r:id="rId5" imgW="609600" imgH="254000" progId="Equation.KSEE3">
                  <p:embed/>
                </p:oleObj>
              </mc:Choice>
              <mc:Fallback>
                <p:oleObj r:id="rId5" imgW="609600" imgH="2540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45175" y="3385820"/>
                        <a:ext cx="1549400" cy="645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845175" y="4154170"/>
          <a:ext cx="1646555" cy="645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r:id="rId7" imgW="647700" imgH="254000" progId="Equation.KSEE3">
                  <p:embed/>
                </p:oleObj>
              </mc:Choice>
              <mc:Fallback>
                <p:oleObj r:id="rId7" imgW="647700" imgH="2540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45175" y="4154170"/>
                        <a:ext cx="1646555" cy="645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845175" y="1921510"/>
          <a:ext cx="1454150" cy="58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r:id="rId9" imgW="571500" imgH="228600" progId="Equation.KSEE3">
                  <p:embed/>
                </p:oleObj>
              </mc:Choice>
              <mc:Fallback>
                <p:oleObj r:id="rId9" imgW="5715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45175" y="1921510"/>
                        <a:ext cx="1454150" cy="582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812473" y="2503805"/>
          <a:ext cx="1519555" cy="58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r:id="rId11" imgW="596900" imgH="228600" progId="Equation.KSEE3">
                  <p:embed/>
                </p:oleObj>
              </mc:Choice>
              <mc:Fallback>
                <p:oleObj r:id="rId11" imgW="5969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12473" y="2503805"/>
                        <a:ext cx="1519555" cy="582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4e150a8-397e-448f-9a08-05b362b1cc83}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3f5eac1-f69b-467c-86b6-475e880f9e12}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3296f94-fd56-4f67-a046-ba26eda57532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">
  <a:themeElements>
    <a:clrScheme name="网络管理讲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网络管理讲稿">
      <a:majorFont>
        <a:latin typeface="华文新魏"/>
        <a:ea typeface="华文新魏"/>
        <a:cs typeface=""/>
      </a:majorFont>
      <a:minorFont>
        <a:latin typeface="Times New Roman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bg1">
              <a:lumMod val="50000"/>
            </a:schemeClr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rtlCol="0" anchor="t" anchorCtr="0" compatLnSpc="1"/>
      <a:lstStyle>
        <a:defPPr algn="ctr">
          <a:defRPr dirty="0">
            <a:solidFill>
              <a:srgbClr val="FF0000"/>
            </a:solidFill>
            <a:latin typeface="华文中宋" panose="02010600040101010101" pitchFamily="2" charset="-122"/>
            <a:ea typeface="华文中宋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pperplate Gothic Bold" pitchFamily="34" charset="0"/>
            <a:ea typeface="Gulim" panose="020B0600000101010101" pitchFamily="34" charset="-127"/>
          </a:defRPr>
        </a:defPPr>
      </a:lstStyle>
    </a:lnDef>
  </a:objectDefaults>
  <a:extraClrSchemeLst>
    <a:extraClrScheme>
      <a:clrScheme name="网络管理讲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网络管理讲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网络管理讲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网络管理讲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网络管理讲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网络管理讲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网络管理讲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1525</Words>
  <Application>Microsoft Office PowerPoint</Application>
  <PresentationFormat>全屏显示(4:3)</PresentationFormat>
  <Paragraphs>357</Paragraphs>
  <Slides>37</Slides>
  <Notes>37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0" baseType="lpstr">
      <vt:lpstr>华文新魏</vt:lpstr>
      <vt:lpstr>华文中宋</vt:lpstr>
      <vt:lpstr>宋体</vt:lpstr>
      <vt:lpstr>微软雅黑</vt:lpstr>
      <vt:lpstr>Arial</vt:lpstr>
      <vt:lpstr>Calibri</vt:lpstr>
      <vt:lpstr>Cambria Math</vt:lpstr>
      <vt:lpstr>Copperplate Gothic Bold</vt:lpstr>
      <vt:lpstr>Times New Roman</vt:lpstr>
      <vt:lpstr>Office 主题​​</vt:lpstr>
      <vt:lpstr>模板</vt:lpstr>
      <vt:lpstr>位图图像</vt:lpstr>
      <vt:lpstr>WPS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杨勇</dc:creator>
  <cp:lastModifiedBy> </cp:lastModifiedBy>
  <cp:revision>57</cp:revision>
  <dcterms:created xsi:type="dcterms:W3CDTF">2019-05-13T12:49:00Z</dcterms:created>
  <dcterms:modified xsi:type="dcterms:W3CDTF">2019-11-23T14:18:28Z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