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8"/>
  </p:notesMasterIdLst>
  <p:handoutMasterIdLst>
    <p:handoutMasterId r:id="rId29"/>
  </p:handoutMasterIdLst>
  <p:sldIdLst>
    <p:sldId id="258" r:id="rId3"/>
    <p:sldId id="259" r:id="rId4"/>
    <p:sldId id="261" r:id="rId5"/>
    <p:sldId id="469" r:id="rId6"/>
    <p:sldId id="450" r:id="rId7"/>
    <p:sldId id="451" r:id="rId8"/>
    <p:sldId id="470" r:id="rId9"/>
    <p:sldId id="349" r:id="rId10"/>
    <p:sldId id="452" r:id="rId11"/>
    <p:sldId id="471" r:id="rId12"/>
    <p:sldId id="265" r:id="rId13"/>
    <p:sldId id="472" r:id="rId14"/>
    <p:sldId id="474" r:id="rId15"/>
    <p:sldId id="473" r:id="rId16"/>
    <p:sldId id="475" r:id="rId17"/>
    <p:sldId id="479" r:id="rId18"/>
    <p:sldId id="476" r:id="rId19"/>
    <p:sldId id="481" r:id="rId20"/>
    <p:sldId id="478" r:id="rId21"/>
    <p:sldId id="482" r:id="rId22"/>
    <p:sldId id="374" r:id="rId23"/>
    <p:sldId id="448" r:id="rId24"/>
    <p:sldId id="484" r:id="rId25"/>
    <p:sldId id="483" r:id="rId26"/>
    <p:sldId id="346"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9">
          <p15:clr>
            <a:srgbClr val="A4A3A4"/>
          </p15:clr>
        </p15:guide>
        <p15:guide id="2" pos="287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施黎伟 施" initials="施黎伟"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86" d="100"/>
          <a:sy n="86" d="100"/>
        </p:scale>
        <p:origin x="1440" y="58"/>
      </p:cViewPr>
      <p:guideLst>
        <p:guide orient="horz" pos="2109"/>
        <p:guide pos="2874"/>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2019/12/22</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2019/12/22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A8F66220-688E-47F4-A4B7-87720CFD683C}" type="slidenum">
              <a:rPr lang="en-US" altLang="zh-CN" smtClean="0"/>
              <a:t>1</a:t>
            </a:fld>
            <a:endParaRPr lang="en-US" altLang="zh-CN" dirty="0"/>
          </a:p>
        </p:txBody>
      </p:sp>
      <p:sp>
        <p:nvSpPr>
          <p:cNvPr id="36867" name="Rectangle 2"/>
          <p:cNvSpPr>
            <a:spLocks noGrp="1" noRot="1" noChangeAspect="1" noChangeArrowheads="1" noTextEdit="1"/>
          </p:cNvSpPr>
          <p:nvPr>
            <p:ph type="sldImg"/>
          </p:nvPr>
        </p:nvSpPr>
        <p:spPr/>
      </p:sp>
      <p:sp>
        <p:nvSpPr>
          <p:cNvPr id="36868" name="Rectangle 3"/>
          <p:cNvSpPr>
            <a:spLocks noGrp="1" noChangeArrowheads="1"/>
          </p:cNvSpPr>
          <p:nvPr>
            <p:ph type="body" idx="1"/>
          </p:nvPr>
        </p:nvSpPr>
        <p:spPr>
          <a:noFill/>
        </p:spPr>
        <p:txBody>
          <a:bodyPr/>
          <a:lstStyle/>
          <a:p>
            <a:pPr eaLnBrk="1" hangingPunct="1"/>
            <a:r>
              <a:rPr lang="zh-CN" altLang="en-US"/>
              <a:t>标题封面</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说明，一级大标题</a:t>
            </a:r>
            <a:r>
              <a:rPr lang="en-US" altLang="zh-CN"/>
              <a:t>3</a:t>
            </a:r>
            <a:r>
              <a:rPr lang="zh-CN" altLang="en-US"/>
              <a:t>个</a:t>
            </a:r>
            <a:endParaRPr lang="zh-CN" altLang="en-US" dirty="0"/>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特点简要说明</a:t>
            </a:r>
            <a:endParaRPr lang="zh-CN" altLang="en-US" dirty="0"/>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特点简要说明</a:t>
            </a:r>
            <a:endParaRPr lang="zh-CN" altLang="en-US" dirty="0"/>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t>12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特点简要说明</a:t>
            </a:r>
            <a:endParaRPr lang="zh-CN" altLang="en-US" dirty="0"/>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t>13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特点简要说明</a:t>
            </a:r>
            <a:endParaRPr lang="zh-CN" altLang="en-US" dirty="0"/>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t>14</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特点简要说明</a:t>
            </a:r>
            <a:endParaRPr lang="zh-CN" altLang="en-US" dirty="0"/>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t>15</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特点简要说明</a:t>
            </a:r>
            <a:endParaRPr lang="zh-CN" altLang="en-US" dirty="0"/>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t>16</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特点简要说明</a:t>
            </a:r>
            <a:endParaRPr lang="zh-CN" altLang="en-US" dirty="0"/>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t>17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特点简要说明</a:t>
            </a:r>
            <a:endParaRPr lang="zh-CN" altLang="en-US" dirty="0"/>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t>18</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特点简要说明</a:t>
            </a:r>
            <a:endParaRPr lang="zh-CN" altLang="en-US" dirty="0"/>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t>19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二级标题</a:t>
            </a:r>
          </a:p>
        </p:txBody>
      </p:sp>
      <p:sp>
        <p:nvSpPr>
          <p:cNvPr id="4" name="灯片编号占位符 3"/>
          <p:cNvSpPr>
            <a:spLocks noGrp="1"/>
          </p:cNvSpPr>
          <p:nvPr>
            <p:ph type="sldNum" sz="quarter" idx="5"/>
          </p:nvPr>
        </p:nvSpPr>
        <p:spPr/>
        <p:txBody>
          <a:bodyPr/>
          <a:lstStyle/>
          <a:p>
            <a:pPr>
              <a:defRPr/>
            </a:pPr>
            <a:fld id="{11885EC4-2E48-4EAD-BBD4-5D9010318CA2}" type="slidenum">
              <a:rPr lang="en-US" altLang="zh-CN" smtClean="0"/>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特点简要说明</a:t>
            </a:r>
            <a:endParaRPr lang="zh-CN" altLang="en-US" dirty="0"/>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t>20</a:t>
            </a:fld>
            <a:endParaRPr lang="en-US" altLang="zh-CN"/>
          </a:p>
        </p:txBody>
      </p:sp>
    </p:spTree>
    <p:extLst>
      <p:ext uri="{BB962C8B-B14F-4D97-AF65-F5344CB8AC3E}">
        <p14:creationId xmlns:p14="http://schemas.microsoft.com/office/powerpoint/2010/main" val="3200668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二级标题</a:t>
            </a:r>
          </a:p>
        </p:txBody>
      </p:sp>
      <p:sp>
        <p:nvSpPr>
          <p:cNvPr id="4" name="灯片编号占位符 3"/>
          <p:cNvSpPr>
            <a:spLocks noGrp="1"/>
          </p:cNvSpPr>
          <p:nvPr>
            <p:ph type="sldNum" sz="quarter" idx="5"/>
          </p:nvPr>
        </p:nvSpPr>
        <p:spPr/>
        <p:txBody>
          <a:bodyPr/>
          <a:lstStyle/>
          <a:p>
            <a:pPr>
              <a:defRPr/>
            </a:pPr>
            <a:fld id="{11885EC4-2E48-4EAD-BBD4-5D9010318CA2}" type="slidenum">
              <a:rPr lang="en-US" altLang="zh-CN" smtClean="0"/>
              <a:t>21</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特点简要说明</a:t>
            </a:r>
            <a:endParaRPr lang="zh-CN" altLang="en-US" dirty="0"/>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t>22</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特点简要说明</a:t>
            </a:r>
            <a:endParaRPr lang="zh-CN" altLang="en-US" dirty="0"/>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t>23</a:t>
            </a:fld>
            <a:endParaRPr lang="en-US" altLang="zh-CN"/>
          </a:p>
        </p:txBody>
      </p:sp>
    </p:spTree>
    <p:extLst>
      <p:ext uri="{BB962C8B-B14F-4D97-AF65-F5344CB8AC3E}">
        <p14:creationId xmlns:p14="http://schemas.microsoft.com/office/powerpoint/2010/main" val="32607198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特点简要说明</a:t>
            </a:r>
            <a:endParaRPr lang="zh-CN" altLang="en-US" dirty="0"/>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t>24</a:t>
            </a:fld>
            <a:endParaRPr lang="en-US" altLang="zh-CN"/>
          </a:p>
        </p:txBody>
      </p:sp>
    </p:spTree>
    <p:extLst>
      <p:ext uri="{BB962C8B-B14F-4D97-AF65-F5344CB8AC3E}">
        <p14:creationId xmlns:p14="http://schemas.microsoft.com/office/powerpoint/2010/main" val="19317414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简单的操作步骤说明</a:t>
            </a:r>
            <a:endParaRPr lang="zh-CN" altLang="en-US" dirty="0"/>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t>25</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说明，一级大标题</a:t>
            </a:r>
            <a:r>
              <a:rPr lang="en-US" altLang="zh-CN"/>
              <a:t>3</a:t>
            </a:r>
            <a:r>
              <a:rPr lang="zh-CN" altLang="en-US"/>
              <a:t>个</a:t>
            </a:r>
            <a:endParaRPr lang="zh-CN" altLang="en-US" dirty="0"/>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说明，一级大标题</a:t>
            </a:r>
            <a:r>
              <a:rPr lang="en-US" altLang="zh-CN"/>
              <a:t>3</a:t>
            </a:r>
            <a:r>
              <a:rPr lang="zh-CN" altLang="en-US"/>
              <a:t>个</a:t>
            </a:r>
            <a:endParaRPr lang="zh-CN" altLang="en-US" dirty="0"/>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t>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说明，一级大标题</a:t>
            </a:r>
            <a:r>
              <a:rPr lang="en-US" altLang="zh-CN"/>
              <a:t>3</a:t>
            </a:r>
            <a:r>
              <a:rPr lang="zh-CN" altLang="en-US"/>
              <a:t>个</a:t>
            </a:r>
            <a:endParaRPr lang="zh-CN" altLang="en-US" dirty="0"/>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t>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说明，一级大标题</a:t>
            </a:r>
            <a:r>
              <a:rPr lang="en-US" altLang="zh-CN"/>
              <a:t>3</a:t>
            </a:r>
            <a:r>
              <a:rPr lang="zh-CN" altLang="en-US"/>
              <a:t>个</a:t>
            </a:r>
            <a:endParaRPr lang="zh-CN" altLang="en-US" dirty="0"/>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说明，一级大标题</a:t>
            </a:r>
            <a:r>
              <a:rPr lang="en-US" altLang="zh-CN"/>
              <a:t>3</a:t>
            </a:r>
            <a:r>
              <a:rPr lang="zh-CN" altLang="en-US"/>
              <a:t>个</a:t>
            </a:r>
            <a:endParaRPr lang="zh-CN" altLang="en-US" dirty="0"/>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二级标题</a:t>
            </a:r>
          </a:p>
        </p:txBody>
      </p:sp>
      <p:sp>
        <p:nvSpPr>
          <p:cNvPr id="4" name="灯片编号占位符 3"/>
          <p:cNvSpPr>
            <a:spLocks noGrp="1"/>
          </p:cNvSpPr>
          <p:nvPr>
            <p:ph type="sldNum" sz="quarter" idx="5"/>
          </p:nvPr>
        </p:nvSpPr>
        <p:spPr/>
        <p:txBody>
          <a:bodyPr/>
          <a:lstStyle/>
          <a:p>
            <a:pPr>
              <a:defRPr/>
            </a:pPr>
            <a:fld id="{11885EC4-2E48-4EAD-BBD4-5D9010318CA2}" type="slidenum">
              <a:rPr lang="en-US" altLang="zh-CN" smtClean="0"/>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说明，一级大标题</a:t>
            </a:r>
            <a:r>
              <a:rPr lang="en-US" altLang="zh-CN"/>
              <a:t>3</a:t>
            </a:r>
            <a:r>
              <a:rPr lang="zh-CN" altLang="en-US"/>
              <a:t>个</a:t>
            </a:r>
            <a:endParaRPr lang="zh-CN" altLang="en-US" dirty="0"/>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502412" y="2588281"/>
            <a:ext cx="8139178"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502412" y="3566160"/>
            <a:ext cx="8139178"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2019/12/22</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2019/12/22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502448" y="952508"/>
            <a:ext cx="8139178"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2019/12/22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502412" y="2588281"/>
            <a:ext cx="8139178"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ftr" sz="quarter" idx="10"/>
          </p:nvPr>
        </p:nvSpPr>
        <p:spPr/>
        <p:txBody>
          <a:bodyPr/>
          <a:lstStyle>
            <a:lvl1pPr>
              <a:defRPr/>
            </a:lvl1pPr>
          </a:lstStyle>
          <a:p>
            <a:pPr>
              <a:defRPr/>
            </a:pPr>
            <a:endParaRPr lang="en-US" alt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p:txBody>
          <a:bodyPr/>
          <a:lstStyle>
            <a:lvl1pPr>
              <a:defRPr/>
            </a:lvl1pPr>
          </a:lstStyle>
          <a:p>
            <a:pPr>
              <a:defRPr/>
            </a:pPr>
            <a:endParaRPr lang="en-US" altLang="ko-K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ftr" sz="quarter" idx="10"/>
          </p:nvPr>
        </p:nvSpPr>
        <p:spPr/>
        <p:txBody>
          <a:bodyPr/>
          <a:lstStyle>
            <a:lvl1pPr>
              <a:defRPr/>
            </a:lvl1pPr>
          </a:lstStyle>
          <a:p>
            <a:pPr>
              <a:defRPr/>
            </a:pPr>
            <a:endParaRPr lang="en-US" altLang="ko-K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p:txBody>
          <a:bodyPr/>
          <a:lstStyle>
            <a:lvl1pPr>
              <a:defRPr/>
            </a:lvl1pPr>
          </a:lstStyle>
          <a:p>
            <a:pPr>
              <a:defRPr/>
            </a:pPr>
            <a:endParaRPr lang="en-US" altLang="ko-K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0"/>
          </p:nvPr>
        </p:nvSpPr>
        <p:spPr/>
        <p:txBody>
          <a:bodyPr/>
          <a:lstStyle>
            <a:lvl1pPr>
              <a:defRPr/>
            </a:lvl1pPr>
          </a:lstStyle>
          <a:p>
            <a:pPr>
              <a:defRPr/>
            </a:pPr>
            <a:endParaRPr lang="en-US" altLang="ko-K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ftr" sz="quarter" idx="10"/>
          </p:nvPr>
        </p:nvSpPr>
        <p:spPr/>
        <p:txBody>
          <a:bodyPr/>
          <a:lstStyle>
            <a:lvl1pPr>
              <a:defRPr/>
            </a:lvl1pPr>
          </a:lstStyle>
          <a:p>
            <a:pPr>
              <a:defRPr/>
            </a:pPr>
            <a:endParaRPr lang="en-US" altLang="ko-K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en-US" altLang="ko-K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32000"/>
            <a:ext cx="8139178"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502412" y="1296000"/>
            <a:ext cx="8139178"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2019/12/22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ko-K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p:txBody>
          <a:bodyPr/>
          <a:lstStyle>
            <a:lvl1pPr>
              <a:defRPr/>
            </a:lvl1pPr>
          </a:lstStyle>
          <a:p>
            <a:pPr>
              <a:defRPr/>
            </a:pPr>
            <a:endParaRPr lang="en-US" altLang="ko-K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p:txBody>
          <a:bodyPr/>
          <a:lstStyle>
            <a:lvl1pPr>
              <a:defRPr/>
            </a:lvl1pPr>
          </a:lstStyle>
          <a:p>
            <a:pPr>
              <a:defRPr/>
            </a:pPr>
            <a:endParaRPr lang="en-US" altLang="ko-K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图表占位符 2"/>
          <p:cNvSpPr>
            <a:spLocks noGrp="1"/>
          </p:cNvSpPr>
          <p:nvPr>
            <p:ph type="chart" idx="1" hasCustomPrompt="1"/>
          </p:nvPr>
        </p:nvSpPr>
        <p:spPr>
          <a:xfrm>
            <a:off x="685800" y="1981200"/>
            <a:ext cx="7772400" cy="4114800"/>
          </a:xfrm>
        </p:spPr>
        <p:txBody>
          <a:bodyPr/>
          <a:lstStyle/>
          <a:p>
            <a:pPr lvl="0"/>
            <a:r>
              <a:rPr lang="zh-CN" altLang="en-US" noProof="0"/>
              <a:t>单击图标添加图表</a:t>
            </a:r>
          </a:p>
        </p:txBody>
      </p:sp>
      <p:sp>
        <p:nvSpPr>
          <p:cNvPr id="4" name="Rectangle 5"/>
          <p:cNvSpPr>
            <a:spLocks noGrp="1" noChangeArrowheads="1"/>
          </p:cNvSpPr>
          <p:nvPr>
            <p:ph type="ftr" sz="quarter" idx="10"/>
          </p:nvPr>
        </p:nvSpPr>
        <p:spPr/>
        <p:txBody>
          <a:bodyPr/>
          <a:lstStyle>
            <a:lvl1pPr>
              <a:defRPr/>
            </a:lvl1pPr>
          </a:lstStyle>
          <a:p>
            <a:pPr>
              <a:defRPr/>
            </a:pPr>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8" y="3808730"/>
            <a:ext cx="8139178"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502444" y="4511675"/>
            <a:ext cx="8139178"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2019/12/22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32000"/>
            <a:ext cx="8139178"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502448" y="1296000"/>
            <a:ext cx="396243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4679158" y="1296000"/>
            <a:ext cx="396243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2019/12/22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32000"/>
            <a:ext cx="8139178"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502448" y="1296000"/>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502444" y="1789043"/>
            <a:ext cx="39624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4676813" y="1296000"/>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4676813" y="1789043"/>
            <a:ext cx="396243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2019/12/22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2019/12/22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2019/12/22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502448" y="1296000"/>
            <a:ext cx="396243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4679194" y="1296000"/>
            <a:ext cx="396243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2019/12/22</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502444" y="952500"/>
            <a:ext cx="7371076"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2019/12/22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18"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1.png"/><Relationship Id="rId2" Type="http://schemas.openxmlformats.org/officeDocument/2006/relationships/slideLayout" Target="../slideLayouts/slideLayout13.xml"/><Relationship Id="rId16" Type="http://schemas.openxmlformats.org/officeDocument/2006/relationships/oleObject" Target="../embeddings/oleObject1.bin"/><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502412" y="432000"/>
            <a:ext cx="8139178"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502412" y="1296000"/>
            <a:ext cx="8139178"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59807" y="6349833"/>
            <a:ext cx="2025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2019/12/22</a:t>
            </a:fld>
            <a:endParaRPr lang="zh-CN" altLang="en-US"/>
          </a:p>
        </p:txBody>
      </p:sp>
      <p:sp>
        <p:nvSpPr>
          <p:cNvPr id="5" name="页脚占位符 4"/>
          <p:cNvSpPr>
            <a:spLocks noGrp="1"/>
          </p:cNvSpPr>
          <p:nvPr>
            <p:ph type="ftr" sz="quarter" idx="3"/>
            <p:custDataLst>
              <p:tags r:id="rId16"/>
            </p:custDataLst>
          </p:nvPr>
        </p:nvSpPr>
        <p:spPr>
          <a:xfrm>
            <a:off x="3087000" y="6349833"/>
            <a:ext cx="297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6457950" y="6349833"/>
            <a:ext cx="2025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685800" y="609600"/>
            <a:ext cx="7772400" cy="1143000"/>
          </a:xfrm>
          <a:prstGeom prst="rect">
            <a:avLst/>
          </a:prstGeom>
          <a:noFill/>
          <a:ln w="9525">
            <a:noFill/>
            <a:miter lim="800000"/>
          </a:ln>
        </p:spPr>
        <p:txBody>
          <a:bodyPr vert="horz" wrap="square" lIns="91440" tIns="45720" rIns="91440" bIns="45720" numCol="1" anchor="ctr" anchorCtr="0" compatLnSpc="1"/>
          <a:lstStyle/>
          <a:p>
            <a:pPr lvl="0"/>
            <a:r>
              <a:rPr lang="ko-KR" altLang="en-US"/>
              <a:t>마스터 제목 유형 편집</a:t>
            </a:r>
          </a:p>
        </p:txBody>
      </p:sp>
      <p:sp>
        <p:nvSpPr>
          <p:cNvPr id="1029" name="Rectangle 3"/>
          <p:cNvSpPr>
            <a:spLocks noGrp="1" noChangeArrowheads="1"/>
          </p:cNvSpPr>
          <p:nvPr>
            <p:ph type="body" idx="1"/>
          </p:nvPr>
        </p:nvSpPr>
        <p:spPr bwMode="auto">
          <a:xfrm>
            <a:off x="685800" y="1981200"/>
            <a:ext cx="7772400" cy="4114800"/>
          </a:xfrm>
          <a:prstGeom prst="rect">
            <a:avLst/>
          </a:prstGeom>
          <a:noFill/>
          <a:ln w="9525">
            <a:noFill/>
            <a:miter lim="800000"/>
          </a:ln>
        </p:spPr>
        <p:txBody>
          <a:bodyPr vert="horz" wrap="square" lIns="91440" tIns="45720" rIns="91440" bIns="45720" numCol="1" anchor="t" anchorCtr="0" compatLnSpc="1"/>
          <a:lstStyle/>
          <a:p>
            <a:pPr lvl="0"/>
            <a:r>
              <a:rPr lang="ko-KR" altLang="en-US"/>
              <a:t>마스터 문자열 유형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1205" name="Rectangle 5"/>
          <p:cNvSpPr>
            <a:spLocks noGrp="1" noChangeArrowheads="1"/>
          </p:cNvSpPr>
          <p:nvPr>
            <p:ph type="ftr" sz="quarter" idx="3"/>
          </p:nvPr>
        </p:nvSpPr>
        <p:spPr bwMode="auto">
          <a:xfrm>
            <a:off x="2895600" y="6438900"/>
            <a:ext cx="2895600" cy="304800"/>
          </a:xfrm>
          <a:prstGeom prst="rect">
            <a:avLst/>
          </a:prstGeom>
          <a:noFill/>
          <a:ln w="9525">
            <a:noFill/>
            <a:miter lim="800000"/>
          </a:ln>
          <a:effectLst/>
        </p:spPr>
        <p:txBody>
          <a:bodyPr vert="horz" wrap="square" lIns="91440" tIns="45720" rIns="91440" bIns="45720" numCol="1" anchor="t" anchorCtr="0" compatLnSpc="1"/>
          <a:lstStyle>
            <a:lvl1pPr algn="ctr">
              <a:defRPr sz="1400">
                <a:effectLst/>
                <a:latin typeface="+mn-lt"/>
              </a:defRPr>
            </a:lvl1pPr>
          </a:lstStyle>
          <a:p>
            <a:pPr>
              <a:defRPr/>
            </a:pPr>
            <a:endParaRPr lang="en-US" altLang="ko-KR"/>
          </a:p>
        </p:txBody>
      </p:sp>
      <p:graphicFrame>
        <p:nvGraphicFramePr>
          <p:cNvPr id="1026" name="Object 7"/>
          <p:cNvGraphicFramePr>
            <a:graphicFrameLocks noChangeAspect="1"/>
          </p:cNvGraphicFramePr>
          <p:nvPr/>
        </p:nvGraphicFramePr>
        <p:xfrm>
          <a:off x="7315200" y="5943600"/>
          <a:ext cx="1600200" cy="685800"/>
        </p:xfrm>
        <a:graphic>
          <a:graphicData uri="http://schemas.openxmlformats.org/presentationml/2006/ole">
            <mc:AlternateContent xmlns:mc="http://schemas.openxmlformats.org/markup-compatibility/2006">
              <mc:Choice xmlns:v="urn:schemas-microsoft-com:vml" Requires="v">
                <p:oleObj spid="_x0000_s1396" name="位图图像" r:id="rId16" imgW="1600200" imgH="685800" progId="PBrush">
                  <p:embed/>
                </p:oleObj>
              </mc:Choice>
              <mc:Fallback>
                <p:oleObj name="位图图像" r:id="rId16" imgW="1600200" imgH="685800" progId="PBrush">
                  <p:embed/>
                  <p:pic>
                    <p:nvPicPr>
                      <p:cNvPr id="0" name="Picture 2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315200" y="5943600"/>
                        <a:ext cx="1600200" cy="68580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1208" name="Line 8"/>
          <p:cNvSpPr>
            <a:spLocks noChangeShapeType="1"/>
          </p:cNvSpPr>
          <p:nvPr/>
        </p:nvSpPr>
        <p:spPr bwMode="auto">
          <a:xfrm flipH="1">
            <a:off x="228600" y="6400800"/>
            <a:ext cx="7010400" cy="0"/>
          </a:xfrm>
          <a:prstGeom prst="line">
            <a:avLst/>
          </a:prstGeom>
          <a:noFill/>
          <a:ln w="38100">
            <a:solidFill>
              <a:schemeClr val="tx1"/>
            </a:solidFill>
            <a:rou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1209" name="Line 9"/>
          <p:cNvSpPr>
            <a:spLocks noChangeShapeType="1"/>
          </p:cNvSpPr>
          <p:nvPr/>
        </p:nvSpPr>
        <p:spPr bwMode="auto">
          <a:xfrm flipH="1">
            <a:off x="228600" y="609600"/>
            <a:ext cx="8686800" cy="0"/>
          </a:xfrm>
          <a:prstGeom prst="line">
            <a:avLst/>
          </a:prstGeom>
          <a:noFill/>
          <a:ln w="38100">
            <a:solidFill>
              <a:schemeClr val="tx1"/>
            </a:solidFill>
            <a:rou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1210" name="Text Box 10"/>
          <p:cNvSpPr txBox="1">
            <a:spLocks noChangeArrowheads="1"/>
          </p:cNvSpPr>
          <p:nvPr/>
        </p:nvSpPr>
        <p:spPr bwMode="auto">
          <a:xfrm>
            <a:off x="457200" y="292100"/>
            <a:ext cx="1221740" cy="203835"/>
          </a:xfrm>
          <a:prstGeom prst="rect">
            <a:avLst/>
          </a:prstGeom>
          <a:noFill/>
          <a:ln w="9525">
            <a:noFill/>
            <a:miter lim="800000"/>
          </a:ln>
          <a:effectLst/>
        </p:spPr>
        <p:txBody>
          <a:bodyPr wrap="none">
            <a:spAutoFit/>
          </a:bodyPr>
          <a:lstStyle/>
          <a:p>
            <a:pPr>
              <a:lnSpc>
                <a:spcPct val="70000"/>
              </a:lnSpc>
              <a:spcBef>
                <a:spcPct val="20000"/>
              </a:spcBef>
              <a:defRPr/>
            </a:pPr>
            <a:r>
              <a:rPr lang="en-US" altLang="ko-KR" sz="1050" i="1">
                <a:latin typeface="Arial" panose="020B0604020202020204" pitchFamily="34" charset="0"/>
              </a:rPr>
              <a:t>Nankai University</a:t>
            </a:r>
          </a:p>
        </p:txBody>
      </p:sp>
      <p:pic>
        <p:nvPicPr>
          <p:cNvPr id="1034" name="Picture 11" descr="无标题"/>
          <p:cNvPicPr>
            <a:picLocks noChangeAspect="1" noChangeArrowheads="1"/>
          </p:cNvPicPr>
          <p:nvPr/>
        </p:nvPicPr>
        <p:blipFill>
          <a:blip r:embed="rId18" cstate="print"/>
          <a:srcRect/>
          <a:stretch>
            <a:fillRect/>
          </a:stretch>
        </p:blipFill>
        <p:spPr bwMode="auto">
          <a:xfrm>
            <a:off x="228600" y="228600"/>
            <a:ext cx="296863" cy="3048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rtl="0" eaLnBrk="1" fontAlgn="base" hangingPunct="1">
        <a:spcBef>
          <a:spcPct val="0"/>
        </a:spcBef>
        <a:spcAft>
          <a:spcPct val="0"/>
        </a:spcAft>
        <a:defRPr sz="4400" b="1">
          <a:solidFill>
            <a:schemeClr val="accent2"/>
          </a:solidFill>
          <a:latin typeface="+mj-lt"/>
          <a:ea typeface="+mj-ea"/>
          <a:cs typeface="+mj-cs"/>
        </a:defRPr>
      </a:lvl1pPr>
      <a:lvl2pPr algn="ctr" rtl="0" eaLnBrk="1" fontAlgn="base" hangingPunct="1">
        <a:spcBef>
          <a:spcPct val="0"/>
        </a:spcBef>
        <a:spcAft>
          <a:spcPct val="0"/>
        </a:spcAft>
        <a:defRPr sz="4400" b="1">
          <a:solidFill>
            <a:schemeClr val="accent2"/>
          </a:solidFill>
          <a:latin typeface="华文新魏" panose="02010800040101010101" pitchFamily="2" charset="-122"/>
          <a:ea typeface="华文新魏" panose="02010800040101010101" pitchFamily="2" charset="-122"/>
        </a:defRPr>
      </a:lvl2pPr>
      <a:lvl3pPr algn="ctr" rtl="0" eaLnBrk="1" fontAlgn="base" hangingPunct="1">
        <a:spcBef>
          <a:spcPct val="0"/>
        </a:spcBef>
        <a:spcAft>
          <a:spcPct val="0"/>
        </a:spcAft>
        <a:defRPr sz="4400" b="1">
          <a:solidFill>
            <a:schemeClr val="accent2"/>
          </a:solidFill>
          <a:latin typeface="华文新魏" panose="02010800040101010101" pitchFamily="2" charset="-122"/>
          <a:ea typeface="华文新魏" panose="02010800040101010101" pitchFamily="2" charset="-122"/>
        </a:defRPr>
      </a:lvl3pPr>
      <a:lvl4pPr algn="ctr" rtl="0" eaLnBrk="1" fontAlgn="base" hangingPunct="1">
        <a:spcBef>
          <a:spcPct val="0"/>
        </a:spcBef>
        <a:spcAft>
          <a:spcPct val="0"/>
        </a:spcAft>
        <a:defRPr sz="4400" b="1">
          <a:solidFill>
            <a:schemeClr val="accent2"/>
          </a:solidFill>
          <a:latin typeface="华文新魏" panose="02010800040101010101" pitchFamily="2" charset="-122"/>
          <a:ea typeface="华文新魏" panose="02010800040101010101" pitchFamily="2" charset="-122"/>
        </a:defRPr>
      </a:lvl4pPr>
      <a:lvl5pPr algn="ctr" rtl="0" eaLnBrk="1" fontAlgn="base" hangingPunct="1">
        <a:spcBef>
          <a:spcPct val="0"/>
        </a:spcBef>
        <a:spcAft>
          <a:spcPct val="0"/>
        </a:spcAft>
        <a:defRPr sz="4400" b="1">
          <a:solidFill>
            <a:schemeClr val="accent2"/>
          </a:solidFill>
          <a:latin typeface="华文新魏" panose="02010800040101010101" pitchFamily="2" charset="-122"/>
          <a:ea typeface="华文新魏" panose="02010800040101010101" pitchFamily="2" charset="-122"/>
        </a:defRPr>
      </a:lvl5pPr>
      <a:lvl6pPr marL="457200" algn="ctr" rtl="0" eaLnBrk="1" fontAlgn="base" hangingPunct="1">
        <a:spcBef>
          <a:spcPct val="0"/>
        </a:spcBef>
        <a:spcAft>
          <a:spcPct val="0"/>
        </a:spcAft>
        <a:defRPr sz="4400" b="1">
          <a:solidFill>
            <a:schemeClr val="accent2"/>
          </a:solidFill>
          <a:latin typeface="华文新魏" panose="02010800040101010101" pitchFamily="2" charset="-122"/>
          <a:ea typeface="华文新魏" panose="02010800040101010101" pitchFamily="2" charset="-122"/>
        </a:defRPr>
      </a:lvl6pPr>
      <a:lvl7pPr marL="914400" algn="ctr" rtl="0" eaLnBrk="1" fontAlgn="base" hangingPunct="1">
        <a:spcBef>
          <a:spcPct val="0"/>
        </a:spcBef>
        <a:spcAft>
          <a:spcPct val="0"/>
        </a:spcAft>
        <a:defRPr sz="4400" b="1">
          <a:solidFill>
            <a:schemeClr val="accent2"/>
          </a:solidFill>
          <a:latin typeface="华文新魏" panose="02010800040101010101" pitchFamily="2" charset="-122"/>
          <a:ea typeface="华文新魏" panose="02010800040101010101" pitchFamily="2" charset="-122"/>
        </a:defRPr>
      </a:lvl7pPr>
      <a:lvl8pPr marL="1371600" algn="ctr" rtl="0" eaLnBrk="1" fontAlgn="base" hangingPunct="1">
        <a:spcBef>
          <a:spcPct val="0"/>
        </a:spcBef>
        <a:spcAft>
          <a:spcPct val="0"/>
        </a:spcAft>
        <a:defRPr sz="4400" b="1">
          <a:solidFill>
            <a:schemeClr val="accent2"/>
          </a:solidFill>
          <a:latin typeface="华文新魏" panose="02010800040101010101" pitchFamily="2" charset="-122"/>
          <a:ea typeface="华文新魏" panose="02010800040101010101" pitchFamily="2" charset="-122"/>
        </a:defRPr>
      </a:lvl8pPr>
      <a:lvl9pPr marL="1828800" algn="ctr" rtl="0" eaLnBrk="1" fontAlgn="base" hangingPunct="1">
        <a:spcBef>
          <a:spcPct val="0"/>
        </a:spcBef>
        <a:spcAft>
          <a:spcPct val="0"/>
        </a:spcAft>
        <a:defRPr sz="4400" b="1">
          <a:solidFill>
            <a:schemeClr val="accent2"/>
          </a:solidFill>
          <a:latin typeface="华文新魏" panose="02010800040101010101" pitchFamily="2" charset="-122"/>
          <a:ea typeface="华文新魏" panose="0201080004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4" name="圆角矩形 23"/>
          <p:cNvSpPr/>
          <p:nvPr/>
        </p:nvSpPr>
        <p:spPr bwMode="auto">
          <a:xfrm>
            <a:off x="2506429" y="3852711"/>
            <a:ext cx="5319344" cy="450528"/>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p:spPr>
        <p:txBody>
          <a:bodyPr vert="horz" wrap="none" lIns="68580" tIns="34290" rIns="68580" bIns="34290" numCol="1" rtlCol="0" anchor="t" anchorCtr="0" compatLnSpc="1"/>
          <a:lstStyle/>
          <a:p>
            <a:endParaRPr lang="zh-CN" altLang="en-US" sz="1350" dirty="0">
              <a:solidFill>
                <a:srgbClr val="FF0000"/>
              </a:solidFill>
              <a:latin typeface="华文中宋" panose="02010600040101010101" pitchFamily="2" charset="-122"/>
              <a:ea typeface="华文中宋" panose="02010600040101010101" pitchFamily="2" charset="-122"/>
            </a:endParaRPr>
          </a:p>
        </p:txBody>
      </p:sp>
      <p:sp>
        <p:nvSpPr>
          <p:cNvPr id="23" name="圆角矩形 22"/>
          <p:cNvSpPr/>
          <p:nvPr/>
        </p:nvSpPr>
        <p:spPr bwMode="auto">
          <a:xfrm>
            <a:off x="2482883" y="3018210"/>
            <a:ext cx="5319344" cy="421915"/>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p:spPr>
        <p:txBody>
          <a:bodyPr vert="horz" wrap="none" lIns="68580" tIns="34290" rIns="68580" bIns="34290" numCol="1" rtlCol="0" anchor="t" anchorCtr="0" compatLnSpc="1"/>
          <a:lstStyle/>
          <a:p>
            <a:endParaRPr lang="zh-CN" altLang="en-US" sz="1350" dirty="0">
              <a:solidFill>
                <a:srgbClr val="FF0000"/>
              </a:solidFill>
              <a:latin typeface="华文中宋" panose="02010600040101010101" pitchFamily="2" charset="-122"/>
              <a:ea typeface="华文中宋" panose="02010600040101010101" pitchFamily="2" charset="-122"/>
            </a:endParaRPr>
          </a:p>
        </p:txBody>
      </p:sp>
      <p:sp>
        <p:nvSpPr>
          <p:cNvPr id="4" name="矩形 3"/>
          <p:cNvSpPr/>
          <p:nvPr/>
        </p:nvSpPr>
        <p:spPr>
          <a:xfrm>
            <a:off x="1156335" y="1434465"/>
            <a:ext cx="6858000" cy="949960"/>
          </a:xfrm>
          <a:prstGeom prst="rect">
            <a:avLst/>
          </a:prstGeom>
          <a:solidFill>
            <a:srgbClr val="1B4B7B"/>
          </a:solidFill>
          <a:ln w="25400" cap="flat" cmpd="sng" algn="ctr">
            <a:solidFill>
              <a:srgbClr val="1B4B7B"/>
            </a:solidFill>
            <a:prstDash val="solid"/>
          </a:ln>
          <a:effectLst/>
        </p:spPr>
        <p:txBody>
          <a:bodyPr rtlCol="0" anchor="ctr"/>
          <a:lstStyle/>
          <a:p>
            <a:pPr algn="ctr"/>
            <a:endParaRPr lang="zh-CN" altLang="en-US" sz="1350" kern="0">
              <a:solidFill>
                <a:srgbClr val="C00000"/>
              </a:solidFill>
              <a:latin typeface="微软雅黑" panose="020B0503020204020204" charset="-122"/>
              <a:ea typeface="微软雅黑" panose="020B0503020204020204" charset="-122"/>
            </a:endParaRPr>
          </a:p>
        </p:txBody>
      </p:sp>
      <p:sp>
        <p:nvSpPr>
          <p:cNvPr id="5" name="TextBox 47"/>
          <p:cNvSpPr txBox="1"/>
          <p:nvPr/>
        </p:nvSpPr>
        <p:spPr>
          <a:xfrm>
            <a:off x="1351440" y="1575258"/>
            <a:ext cx="6440216" cy="645160"/>
          </a:xfrm>
          <a:prstGeom prst="rect">
            <a:avLst/>
          </a:prstGeom>
          <a:noFill/>
        </p:spPr>
        <p:txBody>
          <a:bodyPr wrap="square" rtlCol="0">
            <a:spAutoFit/>
          </a:bodyPr>
          <a:lstStyle/>
          <a:p>
            <a:pPr algn="ctr"/>
            <a:r>
              <a:rPr lang="en-US" sz="3600" dirty="0">
                <a:solidFill>
                  <a:prstClr val="white"/>
                </a:solidFill>
                <a:latin typeface="微软雅黑" panose="020B0503020204020204" charset="-122"/>
                <a:ea typeface="微软雅黑" panose="020B0503020204020204" charset="-122"/>
              </a:rPr>
              <a:t>M</a:t>
            </a:r>
            <a:r>
              <a:rPr lang="en-US" altLang="zh-CN" sz="3600" dirty="0">
                <a:solidFill>
                  <a:prstClr val="white"/>
                </a:solidFill>
                <a:latin typeface="微软雅黑" panose="020B0503020204020204" charset="-122"/>
                <a:ea typeface="微软雅黑" panose="020B0503020204020204" charset="-122"/>
              </a:rPr>
              <a:t>achine Works</a:t>
            </a:r>
            <a:endParaRPr sz="3600" dirty="0">
              <a:solidFill>
                <a:prstClr val="white"/>
              </a:solidFill>
              <a:latin typeface="微软雅黑" panose="020B0503020204020204" charset="-122"/>
              <a:ea typeface="微软雅黑" panose="020B0503020204020204" charset="-122"/>
            </a:endParaRPr>
          </a:p>
        </p:txBody>
      </p:sp>
      <p:cxnSp>
        <p:nvCxnSpPr>
          <p:cNvPr id="6" name="直接连接符 5"/>
          <p:cNvCxnSpPr/>
          <p:nvPr/>
        </p:nvCxnSpPr>
        <p:spPr>
          <a:xfrm>
            <a:off x="1155700" y="2676967"/>
            <a:ext cx="6831378" cy="0"/>
          </a:xfrm>
          <a:prstGeom prst="line">
            <a:avLst/>
          </a:prstGeom>
          <a:noFill/>
          <a:ln w="76200" cap="rnd" cmpd="sng" algn="ctr">
            <a:solidFill>
              <a:srgbClr val="1B4B7B"/>
            </a:solidFill>
            <a:prstDash val="solid"/>
          </a:ln>
          <a:effectLst/>
        </p:spPr>
      </p:cxnSp>
      <p:cxnSp>
        <p:nvCxnSpPr>
          <p:cNvPr id="8" name="直接连接符 7"/>
          <p:cNvCxnSpPr/>
          <p:nvPr/>
        </p:nvCxnSpPr>
        <p:spPr>
          <a:xfrm>
            <a:off x="1156335" y="1297707"/>
            <a:ext cx="6858000" cy="0"/>
          </a:xfrm>
          <a:prstGeom prst="line">
            <a:avLst/>
          </a:prstGeom>
          <a:noFill/>
          <a:ln w="76200" cap="rnd" cmpd="sng" algn="ctr">
            <a:solidFill>
              <a:srgbClr val="1B4B7B"/>
            </a:solidFill>
            <a:prstDash val="solid"/>
          </a:ln>
          <a:effectLst/>
        </p:spPr>
      </p:cxnSp>
      <p:sp>
        <p:nvSpPr>
          <p:cNvPr id="13" name="文本框 12"/>
          <p:cNvSpPr txBox="1"/>
          <p:nvPr/>
        </p:nvSpPr>
        <p:spPr>
          <a:xfrm>
            <a:off x="2506345" y="3018155"/>
            <a:ext cx="4551680" cy="414020"/>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charset="-122"/>
                <a:ea typeface="微软雅黑" panose="020B0503020204020204" charset="-122"/>
              </a:defRPr>
            </a:lvl1pPr>
          </a:lstStyle>
          <a:p>
            <a:r>
              <a:rPr lang="en-US" altLang="zh-CN" sz="2100" dirty="0">
                <a:solidFill>
                  <a:prstClr val="black">
                    <a:alpha val="75000"/>
                  </a:prstClr>
                </a:solidFill>
              </a:rPr>
              <a:t>Problem Description</a:t>
            </a:r>
          </a:p>
        </p:txBody>
      </p:sp>
      <p:sp>
        <p:nvSpPr>
          <p:cNvPr id="16" name="文本框 15"/>
          <p:cNvSpPr txBox="1"/>
          <p:nvPr/>
        </p:nvSpPr>
        <p:spPr>
          <a:xfrm>
            <a:off x="2482845" y="3852773"/>
            <a:ext cx="5190889" cy="414020"/>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charset="-122"/>
                <a:ea typeface="微软雅黑" panose="020B0503020204020204" charset="-122"/>
              </a:defRPr>
            </a:lvl1pPr>
          </a:lstStyle>
          <a:p>
            <a:r>
              <a:rPr lang="en-US" altLang="zh-CN" sz="2100" dirty="0">
                <a:solidFill>
                  <a:prstClr val="black">
                    <a:alpha val="75000"/>
                  </a:prstClr>
                </a:solidFill>
                <a:sym typeface="+mn-ea"/>
              </a:rPr>
              <a:t>Problem solution</a:t>
            </a:r>
          </a:p>
        </p:txBody>
      </p:sp>
      <p:sp>
        <p:nvSpPr>
          <p:cNvPr id="27" name="圆角矩形 26"/>
          <p:cNvSpPr/>
          <p:nvPr/>
        </p:nvSpPr>
        <p:spPr bwMode="auto">
          <a:xfrm>
            <a:off x="1722444" y="3038970"/>
            <a:ext cx="537587" cy="379510"/>
          </a:xfrm>
          <a:prstGeom prst="roundRect">
            <a:avLst/>
          </a:prstGeom>
          <a:solidFill>
            <a:srgbClr val="1B4B7B"/>
          </a:solidFill>
          <a:ln w="9525" cap="flat" cmpd="sng" algn="ctr">
            <a:noFill/>
            <a:prstDash val="solid"/>
            <a:miter lim="800000"/>
            <a:headEnd type="none" w="med" len="med"/>
            <a:tailEnd type="none" w="med" len="med"/>
          </a:ln>
          <a:effectLst/>
        </p:spPr>
        <p:txBody>
          <a:bodyPr vert="horz" wrap="none" lIns="68580" tIns="34290" rIns="68580" bIns="3429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2100" b="1" i="0" u="none" strike="noStrike" cap="none" normalizeH="0" baseline="0" dirty="0">
                <a:ln>
                  <a:noFill/>
                </a:ln>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1</a:t>
            </a:r>
            <a:endParaRPr kumimoji="0" lang="zh-CN" altLang="en-US" sz="2100" b="1" i="0" u="none" strike="noStrike" cap="none" normalizeH="0" baseline="0" dirty="0">
              <a:ln>
                <a:noFill/>
              </a:ln>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28" name="圆角矩形 27"/>
          <p:cNvSpPr/>
          <p:nvPr/>
        </p:nvSpPr>
        <p:spPr bwMode="auto">
          <a:xfrm>
            <a:off x="1722444" y="3869805"/>
            <a:ext cx="537587" cy="379511"/>
          </a:xfrm>
          <a:prstGeom prst="roundRect">
            <a:avLst/>
          </a:prstGeom>
          <a:solidFill>
            <a:srgbClr val="1B4B7B"/>
          </a:solidFill>
          <a:ln w="9525" cap="flat" cmpd="sng" algn="ctr">
            <a:noFill/>
            <a:prstDash val="solid"/>
            <a:miter lim="800000"/>
            <a:headEnd type="none" w="med" len="med"/>
            <a:tailEnd type="none" w="med" len="med"/>
          </a:ln>
          <a:effectLst/>
        </p:spPr>
        <p:txBody>
          <a:bodyPr vert="horz" wrap="none" lIns="68580" tIns="34290" rIns="68580" bIns="3429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2100" b="1" i="0" u="none" strike="noStrike" cap="none" normalizeH="0" baseline="0" dirty="0">
                <a:ln>
                  <a:noFill/>
                </a:ln>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2</a:t>
            </a:r>
            <a:endParaRPr kumimoji="0" lang="zh-CN" altLang="en-US" sz="2100" b="1" i="0" u="none" strike="noStrike" cap="none" normalizeH="0" baseline="0" dirty="0">
              <a:ln>
                <a:noFill/>
              </a:ln>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2" name="圆角矩形 1"/>
          <p:cNvSpPr/>
          <p:nvPr/>
        </p:nvSpPr>
        <p:spPr bwMode="auto">
          <a:xfrm>
            <a:off x="2482935" y="4521165"/>
            <a:ext cx="5308813" cy="450527"/>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p:spPr>
        <p:txBody>
          <a:bodyPr vert="horz" wrap="none" lIns="68580" tIns="34290" rIns="68580" bIns="34290" numCol="1" rtlCol="0" anchor="t" anchorCtr="0" compatLnSpc="1"/>
          <a:lstStyle/>
          <a:p>
            <a:endParaRPr lang="zh-CN" altLang="en-US" sz="1350" dirty="0">
              <a:solidFill>
                <a:srgbClr val="FF0000"/>
              </a:solidFill>
              <a:latin typeface="华文中宋" panose="02010600040101010101" pitchFamily="2" charset="-122"/>
              <a:ea typeface="华文中宋" panose="02010600040101010101" pitchFamily="2" charset="-122"/>
            </a:endParaRPr>
          </a:p>
        </p:txBody>
      </p:sp>
      <p:sp>
        <p:nvSpPr>
          <p:cNvPr id="3" name="文本框 2"/>
          <p:cNvSpPr txBox="1"/>
          <p:nvPr/>
        </p:nvSpPr>
        <p:spPr>
          <a:xfrm>
            <a:off x="2506186" y="4521359"/>
            <a:ext cx="5298281" cy="414020"/>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charset="-122"/>
                <a:ea typeface="微软雅黑" panose="020B0503020204020204" charset="-122"/>
              </a:defRPr>
            </a:lvl1pPr>
          </a:lstStyle>
          <a:p>
            <a:r>
              <a:rPr lang="en-US" altLang="zh-CN" sz="2100" dirty="0"/>
              <a:t>Code and results display</a:t>
            </a:r>
            <a:endParaRPr lang="zh-CN" altLang="en-US" sz="2100" dirty="0"/>
          </a:p>
        </p:txBody>
      </p:sp>
      <p:sp>
        <p:nvSpPr>
          <p:cNvPr id="7" name="圆角矩形 6"/>
          <p:cNvSpPr/>
          <p:nvPr/>
        </p:nvSpPr>
        <p:spPr bwMode="auto">
          <a:xfrm>
            <a:off x="1722444" y="4585092"/>
            <a:ext cx="537587" cy="350033"/>
          </a:xfrm>
          <a:prstGeom prst="roundRect">
            <a:avLst/>
          </a:prstGeom>
          <a:solidFill>
            <a:srgbClr val="1B4B7B"/>
          </a:solidFill>
          <a:ln w="9525" cap="flat" cmpd="sng" algn="ctr">
            <a:noFill/>
            <a:prstDash val="solid"/>
            <a:miter lim="800000"/>
            <a:headEnd type="none" w="med" len="med"/>
            <a:tailEnd type="none" w="med" len="med"/>
          </a:ln>
          <a:effectLst/>
        </p:spPr>
        <p:txBody>
          <a:bodyPr vert="horz" wrap="none" lIns="68580" tIns="34290" rIns="68580" bIns="3429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2100" b="1" i="0" u="none" strike="noStrike" cap="none" normalizeH="0" baseline="0" dirty="0">
                <a:ln>
                  <a:noFill/>
                </a:ln>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3</a:t>
            </a:r>
            <a:endParaRPr kumimoji="0" lang="en-US" sz="1500" b="1" i="0" u="none" strike="noStrike" cap="none" normalizeH="0" baseline="0" dirty="0">
              <a:ln>
                <a:noFill/>
              </a:ln>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bwMode="auto">
          <a:xfrm>
            <a:off x="1799874" y="1123003"/>
            <a:ext cx="5903839" cy="266371"/>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p:spPr>
        <p:txBody>
          <a:bodyPr vert="horz" wrap="none" lIns="68580" tIns="34290" rIns="68580" bIns="34290" numCol="1" rtlCol="0" anchor="t" anchorCtr="0" compatLnSpc="1"/>
          <a:lstStyle/>
          <a:p>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8" name="文本框 7"/>
          <p:cNvSpPr txBox="1"/>
          <p:nvPr/>
        </p:nvSpPr>
        <p:spPr>
          <a:xfrm>
            <a:off x="1702632" y="1115880"/>
            <a:ext cx="6163160" cy="815608"/>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charset="-122"/>
                <a:ea typeface="微软雅黑" panose="020B0503020204020204" charset="-122"/>
              </a:defRPr>
            </a:lvl1pPr>
          </a:lstStyle>
          <a:p>
            <a:r>
              <a:rPr lang="en-US" sz="1500" dirty="0">
                <a:solidFill>
                  <a:prstClr val="black">
                    <a:alpha val="75000"/>
                  </a:prstClr>
                </a:solidFill>
                <a:sym typeface="+mn-ea"/>
              </a:rPr>
              <a:t> </a:t>
            </a:r>
            <a:r>
              <a:rPr lang="en-US" altLang="zh-CN" sz="1500" dirty="0">
                <a:solidFill>
                  <a:prstClr val="black">
                    <a:alpha val="75000"/>
                  </a:prstClr>
                </a:solidFill>
                <a:sym typeface="+mn-ea"/>
              </a:rPr>
              <a:t>【</a:t>
            </a:r>
            <a:r>
              <a:rPr lang="en-US" altLang="zh-CN" sz="1600" dirty="0">
                <a:solidFill>
                  <a:prstClr val="black">
                    <a:alpha val="75000"/>
                  </a:prstClr>
                </a:solidFill>
              </a:rPr>
              <a:t>Title Introduction</a:t>
            </a:r>
          </a:p>
          <a:p>
            <a:endParaRPr lang="en-US" altLang="zh-CN" sz="1600" dirty="0">
              <a:solidFill>
                <a:prstClr val="black">
                  <a:alpha val="75000"/>
                </a:prstClr>
              </a:solidFill>
            </a:endParaRPr>
          </a:p>
          <a:p>
            <a:endParaRPr lang="zh-CN" altLang="en-US" sz="1500" dirty="0">
              <a:solidFill>
                <a:prstClr val="black">
                  <a:alpha val="75000"/>
                </a:prstClr>
              </a:solidFill>
            </a:endParaRPr>
          </a:p>
        </p:txBody>
      </p:sp>
      <p:sp>
        <p:nvSpPr>
          <p:cNvPr id="9" name="圆角矩形 8"/>
          <p:cNvSpPr/>
          <p:nvPr/>
        </p:nvSpPr>
        <p:spPr bwMode="auto">
          <a:xfrm>
            <a:off x="1342361" y="1115880"/>
            <a:ext cx="360211" cy="266371"/>
          </a:xfrm>
          <a:prstGeom prst="roundRect">
            <a:avLst/>
          </a:prstGeom>
          <a:solidFill>
            <a:srgbClr val="1B4B7B"/>
          </a:solidFill>
          <a:ln w="9525" cap="flat" cmpd="sng" algn="ctr">
            <a:noFill/>
            <a:prstDash val="solid"/>
            <a:miter lim="800000"/>
            <a:headEnd type="none" w="med" len="med"/>
            <a:tailEnd type="none" w="med" len="med"/>
          </a:ln>
          <a:effectLst/>
        </p:spPr>
        <p:txBody>
          <a:bodyPr vert="horz" wrap="none" lIns="68580" tIns="34290" rIns="68580" bIns="3429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500" b="1" i="0" u="none" strike="noStrike" cap="none" normalizeH="0" baseline="0" dirty="0">
                <a:ln>
                  <a:noFill/>
                </a:ln>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1</a:t>
            </a:r>
            <a:endParaRPr kumimoji="0" lang="zh-CN" altLang="en-US" sz="1500" b="1" i="0" u="none" strike="noStrike" cap="none" normalizeH="0" baseline="0" dirty="0">
              <a:ln>
                <a:noFill/>
              </a:ln>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6" name="Freeform 10"/>
          <p:cNvSpPr/>
          <p:nvPr/>
        </p:nvSpPr>
        <p:spPr bwMode="auto">
          <a:xfrm>
            <a:off x="1342390" y="1523365"/>
            <a:ext cx="6612255" cy="4443730"/>
          </a:xfrm>
          <a:custGeom>
            <a:avLst/>
            <a:gdLst>
              <a:gd name="T0" fmla="*/ 135915 w 5680584"/>
              <a:gd name="T1" fmla="*/ 0 h 2616525"/>
              <a:gd name="T2" fmla="*/ 5679057 w 5680584"/>
              <a:gd name="T3" fmla="*/ 0 h 2616525"/>
              <a:gd name="T4" fmla="*/ 5679057 w 5680584"/>
              <a:gd name="T5" fmla="*/ 2615550 h 2616525"/>
              <a:gd name="T6" fmla="*/ 135915 w 5680584"/>
              <a:gd name="T7" fmla="*/ 2615550 h 2616525"/>
              <a:gd name="T8" fmla="*/ 0 w 5680584"/>
              <a:gd name="T9" fmla="*/ 2462077 h 2616525"/>
              <a:gd name="T10" fmla="*/ 0 w 5680584"/>
              <a:gd name="T11" fmla="*/ 153474 h 2616525"/>
              <a:gd name="T12" fmla="*/ 135915 w 5680584"/>
              <a:gd name="T13" fmla="*/ 0 h 26165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80584" h="2616525">
                <a:moveTo>
                  <a:pt x="135951" y="0"/>
                </a:moveTo>
                <a:lnTo>
                  <a:pt x="5680584" y="0"/>
                </a:lnTo>
                <a:lnTo>
                  <a:pt x="5680584" y="2616525"/>
                </a:lnTo>
                <a:lnTo>
                  <a:pt x="135951" y="2616525"/>
                </a:lnTo>
                <a:cubicBezTo>
                  <a:pt x="61063" y="2616525"/>
                  <a:pt x="0" y="2547567"/>
                  <a:pt x="0" y="2462995"/>
                </a:cubicBezTo>
                <a:lnTo>
                  <a:pt x="0" y="153531"/>
                </a:lnTo>
                <a:cubicBezTo>
                  <a:pt x="0" y="68959"/>
                  <a:pt x="61063" y="0"/>
                  <a:pt x="135951" y="0"/>
                </a:cubicBezTo>
                <a:close/>
              </a:path>
            </a:pathLst>
          </a:custGeom>
          <a:solidFill>
            <a:srgbClr val="024C89"/>
          </a:solidFill>
          <a:ln>
            <a:noFill/>
          </a:ln>
          <a:effectLst>
            <a:outerShdw blurRad="317500" dist="190500" dir="8100000" algn="ctr" rotWithShape="0">
              <a:srgbClr val="000000">
                <a:alpha val="50000"/>
              </a:srgbClr>
            </a:outerShdw>
          </a:effectLst>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350" b="0" i="0" u="none" strike="noStrike" kern="0" cap="none" spc="0" normalizeH="0" baseline="0" noProof="0">
              <a:ln>
                <a:noFill/>
              </a:ln>
              <a:solidFill>
                <a:srgbClr val="1B4B7B"/>
              </a:solidFill>
              <a:effectLst/>
              <a:uLnTx/>
              <a:uFillTx/>
              <a:latin typeface="Arial" panose="020B0604020202020204" pitchFamily="34" charset="0"/>
              <a:ea typeface="宋体" panose="02010600030101010101" pitchFamily="2" charset="-122"/>
            </a:endParaRPr>
          </a:p>
        </p:txBody>
      </p:sp>
      <p:sp>
        <p:nvSpPr>
          <p:cNvPr id="10" name="矩形 9"/>
          <p:cNvSpPr/>
          <p:nvPr/>
        </p:nvSpPr>
        <p:spPr>
          <a:xfrm>
            <a:off x="1484381" y="1647706"/>
            <a:ext cx="6327990" cy="4015105"/>
          </a:xfrm>
          <a:prstGeom prst="rect">
            <a:avLst/>
          </a:prstGeom>
        </p:spPr>
        <p:txBody>
          <a:bodyPr wrap="square">
            <a:spAutoFit/>
          </a:bodyPr>
          <a:lstStyle/>
          <a:p>
            <a:pPr algn="just"/>
            <a:r>
              <a:rPr lang="zh-CN" altLang="en-US" sz="1500" dirty="0">
                <a:solidFill>
                  <a:schemeClr val="bg1"/>
                </a:solidFill>
                <a:latin typeface="微软雅黑" panose="020B0503020204020204" charset="-122"/>
                <a:ea typeface="微软雅黑" panose="020B0503020204020204" charset="-122"/>
              </a:rPr>
              <a:t>数据范围：</a:t>
            </a:r>
          </a:p>
          <a:p>
            <a:pPr algn="just"/>
            <a:endParaRPr lang="en-US" altLang="zh-CN" sz="1500" dirty="0">
              <a:solidFill>
                <a:schemeClr val="bg1"/>
              </a:solidFill>
              <a:latin typeface="微软雅黑" panose="020B0503020204020204" charset="-122"/>
              <a:ea typeface="微软雅黑" panose="020B0503020204020204" charset="-122"/>
            </a:endParaRPr>
          </a:p>
          <a:p>
            <a:pPr algn="just"/>
            <a:r>
              <a:rPr lang="en-US" altLang="zh-CN" sz="1500" dirty="0">
                <a:solidFill>
                  <a:schemeClr val="bg1"/>
                </a:solidFill>
                <a:latin typeface="微软雅黑" panose="020B0503020204020204" charset="-122"/>
                <a:ea typeface="微软雅黑" panose="020B0503020204020204" charset="-122"/>
              </a:rPr>
              <a:t>1. </a:t>
            </a:r>
            <a:r>
              <a:rPr lang="zh-CN" sz="1500" dirty="0">
                <a:solidFill>
                  <a:schemeClr val="bg1"/>
                </a:solidFill>
                <a:latin typeface="微软雅黑" panose="020B0503020204020204" charset="-122"/>
                <a:ea typeface="微软雅黑" panose="020B0503020204020204" charset="-122"/>
              </a:rPr>
              <a:t>租借天数</a:t>
            </a:r>
            <a:r>
              <a:rPr lang="en-US" altLang="zh-CN" sz="1500" dirty="0">
                <a:solidFill>
                  <a:schemeClr val="bg1"/>
                </a:solidFill>
                <a:latin typeface="微软雅黑" panose="020B0503020204020204" charset="-122"/>
                <a:ea typeface="微软雅黑" panose="020B0503020204020204" charset="-122"/>
              </a:rPr>
              <a:t>D &lt;= 10^9</a:t>
            </a:r>
            <a:endParaRPr lang="zh-CN" altLang="en-US" sz="1500" dirty="0">
              <a:solidFill>
                <a:schemeClr val="bg1"/>
              </a:solidFill>
              <a:latin typeface="微软雅黑" panose="020B0503020204020204" charset="-122"/>
              <a:ea typeface="微软雅黑" panose="020B0503020204020204" charset="-122"/>
            </a:endParaRPr>
          </a:p>
          <a:p>
            <a:pPr algn="just"/>
            <a:endParaRPr lang="zh-CN" altLang="en-US" sz="1500" dirty="0">
              <a:solidFill>
                <a:schemeClr val="bg1"/>
              </a:solidFill>
              <a:latin typeface="微软雅黑" panose="020B0503020204020204" charset="-122"/>
              <a:ea typeface="微软雅黑" panose="020B0503020204020204" charset="-122"/>
            </a:endParaRPr>
          </a:p>
          <a:p>
            <a:pPr algn="just"/>
            <a:r>
              <a:rPr lang="en-US" altLang="zh-CN" sz="1500" dirty="0">
                <a:solidFill>
                  <a:schemeClr val="bg1"/>
                </a:solidFill>
                <a:latin typeface="微软雅黑" panose="020B0503020204020204" charset="-122"/>
                <a:ea typeface="微软雅黑" panose="020B0503020204020204" charset="-122"/>
              </a:rPr>
              <a:t>2. </a:t>
            </a:r>
            <a:r>
              <a:rPr lang="zh-CN" altLang="en-US" sz="1500" dirty="0">
                <a:solidFill>
                  <a:schemeClr val="bg1"/>
                </a:solidFill>
                <a:latin typeface="微软雅黑" panose="020B0503020204020204" charset="-122"/>
                <a:ea typeface="微软雅黑" panose="020B0503020204020204" charset="-122"/>
              </a:rPr>
              <a:t>初始资金</a:t>
            </a:r>
            <a:r>
              <a:rPr lang="en-US" altLang="zh-CN" sz="1500" dirty="0">
                <a:solidFill>
                  <a:schemeClr val="bg1"/>
                </a:solidFill>
                <a:latin typeface="微软雅黑" panose="020B0503020204020204" charset="-122"/>
                <a:ea typeface="微软雅黑" panose="020B0503020204020204" charset="-122"/>
              </a:rPr>
              <a:t>C &lt;= 10^9</a:t>
            </a:r>
          </a:p>
          <a:p>
            <a:pPr algn="just"/>
            <a:endParaRPr lang="zh-CN" altLang="en-US" sz="1500" dirty="0">
              <a:solidFill>
                <a:schemeClr val="bg1"/>
              </a:solidFill>
              <a:latin typeface="微软雅黑" panose="020B0503020204020204" charset="-122"/>
              <a:ea typeface="微软雅黑" panose="020B0503020204020204" charset="-122"/>
            </a:endParaRPr>
          </a:p>
          <a:p>
            <a:pPr algn="just"/>
            <a:r>
              <a:rPr lang="en-US" altLang="zh-CN" sz="1500" dirty="0">
                <a:solidFill>
                  <a:schemeClr val="bg1"/>
                </a:solidFill>
                <a:latin typeface="微软雅黑" panose="020B0503020204020204" charset="-122"/>
                <a:ea typeface="微软雅黑" panose="020B0503020204020204" charset="-122"/>
              </a:rPr>
              <a:t>3. </a:t>
            </a:r>
            <a:r>
              <a:rPr lang="zh-CN" altLang="en-US" sz="1500" dirty="0">
                <a:solidFill>
                  <a:schemeClr val="bg1"/>
                </a:solidFill>
                <a:latin typeface="微软雅黑" panose="020B0503020204020204" charset="-122"/>
                <a:ea typeface="微软雅黑" panose="020B0503020204020204" charset="-122"/>
              </a:rPr>
              <a:t>机器数</a:t>
            </a:r>
            <a:r>
              <a:rPr lang="en-US" altLang="zh-CN" sz="1500" dirty="0">
                <a:solidFill>
                  <a:schemeClr val="bg1"/>
                </a:solidFill>
                <a:latin typeface="微软雅黑" panose="020B0503020204020204" charset="-122"/>
                <a:ea typeface="微软雅黑" panose="020B0503020204020204" charset="-122"/>
              </a:rPr>
              <a:t>N &lt;= 10^5</a:t>
            </a:r>
          </a:p>
          <a:p>
            <a:pPr algn="just"/>
            <a:endParaRPr lang="zh-CN" altLang="en-US" sz="1500" dirty="0">
              <a:solidFill>
                <a:schemeClr val="bg1"/>
              </a:solidFill>
              <a:latin typeface="微软雅黑" panose="020B0503020204020204" charset="-122"/>
              <a:ea typeface="微软雅黑" panose="020B0503020204020204" charset="-122"/>
            </a:endParaRPr>
          </a:p>
          <a:p>
            <a:pPr algn="just"/>
            <a:r>
              <a:rPr lang="en-US" altLang="zh-CN" sz="1500" dirty="0">
                <a:solidFill>
                  <a:schemeClr val="bg1"/>
                </a:solidFill>
                <a:latin typeface="微软雅黑" panose="020B0503020204020204" charset="-122"/>
                <a:ea typeface="微软雅黑" panose="020B0503020204020204" charset="-122"/>
              </a:rPr>
              <a:t>4. </a:t>
            </a:r>
            <a:r>
              <a:rPr lang="zh-CN" altLang="en-US" sz="1500" dirty="0">
                <a:solidFill>
                  <a:schemeClr val="bg1"/>
                </a:solidFill>
                <a:latin typeface="微软雅黑" panose="020B0503020204020204" charset="-122"/>
                <a:ea typeface="微软雅黑" panose="020B0503020204020204" charset="-122"/>
              </a:rPr>
              <a:t>对于每台机器：</a:t>
            </a:r>
          </a:p>
          <a:p>
            <a:pPr algn="just"/>
            <a:r>
              <a:rPr lang="zh-CN" altLang="en-US" sz="1500" dirty="0">
                <a:solidFill>
                  <a:schemeClr val="bg1"/>
                </a:solidFill>
                <a:latin typeface="微软雅黑" panose="020B0503020204020204" charset="-122"/>
                <a:ea typeface="微软雅黑" panose="020B0503020204020204" charset="-122"/>
              </a:rPr>
              <a:t>    租借日</a:t>
            </a:r>
            <a:r>
              <a:rPr lang="en-US" altLang="zh-CN" sz="1500" dirty="0">
                <a:solidFill>
                  <a:schemeClr val="bg1"/>
                </a:solidFill>
                <a:latin typeface="微软雅黑" panose="020B0503020204020204" charset="-122"/>
                <a:ea typeface="微软雅黑" panose="020B0503020204020204" charset="-122"/>
              </a:rPr>
              <a:t>Di &lt;= D </a:t>
            </a:r>
          </a:p>
          <a:p>
            <a:pPr algn="just"/>
            <a:r>
              <a:rPr lang="en-US" altLang="zh-CN" sz="1500" dirty="0">
                <a:solidFill>
                  <a:schemeClr val="bg1"/>
                </a:solidFill>
                <a:latin typeface="微软雅黑" panose="020B0503020204020204" charset="-122"/>
                <a:ea typeface="微软雅黑" panose="020B0503020204020204" charset="-122"/>
              </a:rPr>
              <a:t>    </a:t>
            </a:r>
            <a:r>
              <a:rPr lang="zh-CN" altLang="en-US" sz="1500" dirty="0">
                <a:solidFill>
                  <a:schemeClr val="bg1"/>
                </a:solidFill>
                <a:latin typeface="微软雅黑" panose="020B0503020204020204" charset="-122"/>
                <a:ea typeface="微软雅黑" panose="020B0503020204020204" charset="-122"/>
              </a:rPr>
              <a:t>买入价</a:t>
            </a:r>
            <a:r>
              <a:rPr lang="en-US" altLang="zh-CN" sz="1500" dirty="0">
                <a:solidFill>
                  <a:schemeClr val="bg1"/>
                </a:solidFill>
                <a:latin typeface="微软雅黑" panose="020B0503020204020204" charset="-122"/>
                <a:ea typeface="微软雅黑" panose="020B0503020204020204" charset="-122"/>
              </a:rPr>
              <a:t>Pi</a:t>
            </a:r>
            <a:r>
              <a:rPr lang="zh-CN" altLang="en-US" sz="1500" dirty="0">
                <a:solidFill>
                  <a:schemeClr val="bg1"/>
                </a:solidFill>
                <a:latin typeface="微软雅黑" panose="020B0503020204020204" charset="-122"/>
                <a:ea typeface="微软雅黑" panose="020B0503020204020204" charset="-122"/>
              </a:rPr>
              <a:t>和卖出价</a:t>
            </a:r>
            <a:r>
              <a:rPr lang="en-US" altLang="zh-CN" sz="1500" dirty="0">
                <a:solidFill>
                  <a:schemeClr val="bg1"/>
                </a:solidFill>
                <a:latin typeface="微软雅黑" panose="020B0503020204020204" charset="-122"/>
                <a:ea typeface="微软雅黑" panose="020B0503020204020204" charset="-122"/>
              </a:rPr>
              <a:t>Ri</a:t>
            </a:r>
            <a:r>
              <a:rPr lang="zh-CN" altLang="en-US" sz="1500" dirty="0">
                <a:solidFill>
                  <a:schemeClr val="bg1"/>
                </a:solidFill>
                <a:latin typeface="微软雅黑" panose="020B0503020204020204" charset="-122"/>
                <a:ea typeface="微软雅黑" panose="020B0503020204020204" charset="-122"/>
              </a:rPr>
              <a:t>满足</a:t>
            </a:r>
            <a:r>
              <a:rPr lang="en-US" altLang="zh-CN" sz="1500" dirty="0">
                <a:solidFill>
                  <a:schemeClr val="bg1"/>
                </a:solidFill>
                <a:latin typeface="微软雅黑" panose="020B0503020204020204" charset="-122"/>
                <a:ea typeface="微软雅黑" panose="020B0503020204020204" charset="-122"/>
              </a:rPr>
              <a:t>1 &lt;= Ri &lt; Pi &lt;= 10^9</a:t>
            </a:r>
          </a:p>
          <a:p>
            <a:pPr algn="just"/>
            <a:r>
              <a:rPr lang="en-US" altLang="zh-CN" sz="1500" dirty="0">
                <a:solidFill>
                  <a:schemeClr val="bg1"/>
                </a:solidFill>
                <a:latin typeface="微软雅黑" panose="020B0503020204020204" charset="-122"/>
                <a:ea typeface="微软雅黑" panose="020B0503020204020204" charset="-122"/>
              </a:rPr>
              <a:t>    </a:t>
            </a:r>
            <a:r>
              <a:rPr lang="zh-CN" altLang="en-US" sz="1500" dirty="0">
                <a:solidFill>
                  <a:schemeClr val="bg1"/>
                </a:solidFill>
                <a:latin typeface="微软雅黑" panose="020B0503020204020204" charset="-122"/>
                <a:ea typeface="微软雅黑" panose="020B0503020204020204" charset="-122"/>
              </a:rPr>
              <a:t>每日收益</a:t>
            </a:r>
            <a:r>
              <a:rPr lang="en-US" altLang="zh-CN" sz="1500" dirty="0">
                <a:solidFill>
                  <a:schemeClr val="bg1"/>
                </a:solidFill>
                <a:latin typeface="微软雅黑" panose="020B0503020204020204" charset="-122"/>
                <a:ea typeface="微软雅黑" panose="020B0503020204020204" charset="-122"/>
              </a:rPr>
              <a:t>Gi</a:t>
            </a:r>
            <a:r>
              <a:rPr lang="zh-CN" altLang="en-US" sz="1500" dirty="0">
                <a:solidFill>
                  <a:schemeClr val="bg1"/>
                </a:solidFill>
                <a:latin typeface="微软雅黑" panose="020B0503020204020204" charset="-122"/>
                <a:ea typeface="微软雅黑" panose="020B0503020204020204" charset="-122"/>
              </a:rPr>
              <a:t>满足</a:t>
            </a:r>
            <a:r>
              <a:rPr lang="en-US" altLang="zh-CN" sz="1500" dirty="0">
                <a:solidFill>
                  <a:schemeClr val="bg1"/>
                </a:solidFill>
                <a:latin typeface="微软雅黑" panose="020B0503020204020204" charset="-122"/>
                <a:ea typeface="微软雅黑" panose="020B0503020204020204" charset="-122"/>
              </a:rPr>
              <a:t>1 &lt;= Gi &lt;= 10^9</a:t>
            </a:r>
          </a:p>
          <a:p>
            <a:pPr algn="just"/>
            <a:endParaRPr lang="zh-CN" altLang="en-US" sz="1500" dirty="0">
              <a:solidFill>
                <a:schemeClr val="bg1"/>
              </a:solidFill>
              <a:latin typeface="微软雅黑" panose="020B0503020204020204" charset="-122"/>
              <a:ea typeface="微软雅黑" panose="020B0503020204020204" charset="-122"/>
            </a:endParaRPr>
          </a:p>
          <a:p>
            <a:pPr algn="just"/>
            <a:endParaRPr lang="zh-CN" altLang="en-US" sz="1500" dirty="0">
              <a:solidFill>
                <a:schemeClr val="bg1"/>
              </a:solidFill>
              <a:latin typeface="微软雅黑" panose="020B0503020204020204" charset="-122"/>
              <a:ea typeface="微软雅黑" panose="020B0503020204020204" charset="-122"/>
            </a:endParaRPr>
          </a:p>
          <a:p>
            <a:pPr algn="just"/>
            <a:r>
              <a:rPr lang="zh-CN" altLang="en-US" sz="1500" dirty="0">
                <a:solidFill>
                  <a:schemeClr val="bg1"/>
                </a:solidFill>
                <a:latin typeface="微软雅黑" panose="020B0503020204020204" charset="-122"/>
                <a:ea typeface="微软雅黑" panose="020B0503020204020204" charset="-122"/>
              </a:rPr>
              <a:t>考虑：</a:t>
            </a:r>
            <a:r>
              <a:rPr lang="zh-CN" sz="1500" dirty="0">
                <a:solidFill>
                  <a:schemeClr val="bg1"/>
                </a:solidFill>
                <a:latin typeface="微软雅黑" panose="020B0503020204020204" charset="-122"/>
                <a:ea typeface="微软雅黑" panose="020B0503020204020204" charset="-122"/>
              </a:rPr>
              <a:t>场地能放机器就一定要放吗</a:t>
            </a:r>
            <a:r>
              <a:rPr lang="en-US" altLang="zh-CN" sz="1500" dirty="0">
                <a:solidFill>
                  <a:schemeClr val="bg1"/>
                </a:solidFill>
                <a:latin typeface="微软雅黑" panose="020B0503020204020204" charset="-122"/>
                <a:ea typeface="微软雅黑" panose="020B0503020204020204" charset="-122"/>
              </a:rPr>
              <a:t>?</a:t>
            </a:r>
            <a:endParaRPr lang="zh-CN" altLang="en-US" sz="1500" dirty="0">
              <a:solidFill>
                <a:schemeClr val="bg1"/>
              </a:solidFill>
              <a:latin typeface="微软雅黑" panose="020B0503020204020204" charset="-122"/>
              <a:ea typeface="微软雅黑" panose="020B0503020204020204" charset="-122"/>
            </a:endParaRPr>
          </a:p>
          <a:p>
            <a:pPr algn="just"/>
            <a:r>
              <a:rPr lang="zh-CN" altLang="en-US" sz="1500" dirty="0">
                <a:solidFill>
                  <a:schemeClr val="bg1"/>
                </a:solidFill>
                <a:latin typeface="微软雅黑" panose="020B0503020204020204" charset="-122"/>
                <a:ea typeface="微软雅黑" panose="020B0503020204020204" charset="-122"/>
              </a:rPr>
              <a:t>    </a:t>
            </a:r>
            <a:endParaRPr lang="en-US" altLang="zh-CN" sz="1500" dirty="0">
              <a:solidFill>
                <a:schemeClr val="bg1"/>
              </a:solidFill>
              <a:latin typeface="微软雅黑" panose="020B0503020204020204" charset="-122"/>
              <a:ea typeface="微软雅黑" panose="020B0503020204020204" charset="-122"/>
            </a:endParaRPr>
          </a:p>
          <a:p>
            <a:pPr algn="just"/>
            <a:endParaRPr lang="en-US" altLang="zh-CN" sz="1500"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bwMode="auto">
          <a:xfrm>
            <a:off x="1879289" y="1150943"/>
            <a:ext cx="6048672" cy="266371"/>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p:spPr>
        <p:txBody>
          <a:bodyPr vert="horz" wrap="none" lIns="68580" tIns="34290" rIns="68580" bIns="34290" numCol="1" rtlCol="0" anchor="t" anchorCtr="0" compatLnSpc="1"/>
          <a:lstStyle/>
          <a:p>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14" name="文本框 13"/>
          <p:cNvSpPr txBox="1"/>
          <p:nvPr/>
        </p:nvSpPr>
        <p:spPr>
          <a:xfrm>
            <a:off x="1879441" y="1111885"/>
            <a:ext cx="6276499" cy="569387"/>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charset="-122"/>
                <a:ea typeface="微软雅黑" panose="020B0503020204020204" charset="-122"/>
              </a:defRPr>
            </a:lvl1pPr>
          </a:lstStyle>
          <a:p>
            <a:r>
              <a:rPr lang="en-US" altLang="zh-CN" sz="1500" dirty="0">
                <a:solidFill>
                  <a:prstClr val="black">
                    <a:alpha val="75000"/>
                  </a:prstClr>
                </a:solidFill>
                <a:sym typeface="+mn-ea"/>
              </a:rPr>
              <a:t>【</a:t>
            </a:r>
            <a:r>
              <a:rPr lang="en-US" altLang="zh-CN" sz="1600" dirty="0">
                <a:solidFill>
                  <a:prstClr val="black">
                    <a:alpha val="75000"/>
                  </a:prstClr>
                </a:solidFill>
                <a:sym typeface="+mn-ea"/>
              </a:rPr>
              <a:t>Problem solution</a:t>
            </a:r>
          </a:p>
          <a:p>
            <a:endParaRPr lang="en-US" altLang="zh-CN" sz="1500" dirty="0">
              <a:solidFill>
                <a:prstClr val="black">
                  <a:alpha val="75000"/>
                </a:prstClr>
              </a:solidFill>
              <a:sym typeface="+mn-ea"/>
            </a:endParaRPr>
          </a:p>
        </p:txBody>
      </p:sp>
      <p:sp>
        <p:nvSpPr>
          <p:cNvPr id="15" name="圆角矩形 14"/>
          <p:cNvSpPr/>
          <p:nvPr/>
        </p:nvSpPr>
        <p:spPr bwMode="auto">
          <a:xfrm>
            <a:off x="1174750" y="1128395"/>
            <a:ext cx="527685" cy="288608"/>
          </a:xfrm>
          <a:prstGeom prst="roundRect">
            <a:avLst/>
          </a:prstGeom>
          <a:solidFill>
            <a:srgbClr val="1B4B7B"/>
          </a:solidFill>
          <a:ln w="9525" cap="flat" cmpd="sng" algn="ctr">
            <a:noFill/>
            <a:prstDash val="solid"/>
            <a:miter lim="800000"/>
            <a:headEnd type="none" w="med" len="med"/>
            <a:tailEnd type="none" w="med" len="med"/>
          </a:ln>
          <a:effectLst/>
        </p:spPr>
        <p:txBody>
          <a:bodyPr vert="horz" wrap="none" lIns="68580" tIns="34290" rIns="68580" bIns="3429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500" b="1" i="0" u="none" strike="noStrike" cap="none" normalizeH="0" baseline="0" dirty="0">
                <a:ln>
                  <a:noFill/>
                </a:ln>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2</a:t>
            </a:r>
          </a:p>
        </p:txBody>
      </p:sp>
      <p:grpSp>
        <p:nvGrpSpPr>
          <p:cNvPr id="4" name="组合 3"/>
          <p:cNvGrpSpPr/>
          <p:nvPr/>
        </p:nvGrpSpPr>
        <p:grpSpPr>
          <a:xfrm>
            <a:off x="1182371" y="1553248"/>
            <a:ext cx="6656705" cy="3702050"/>
            <a:chOff x="1626133" y="1237296"/>
            <a:chExt cx="9163287" cy="4783948"/>
          </a:xfrm>
        </p:grpSpPr>
        <p:sp>
          <p:nvSpPr>
            <p:cNvPr id="53" name="Freeform 10"/>
            <p:cNvSpPr/>
            <p:nvPr/>
          </p:nvSpPr>
          <p:spPr bwMode="auto">
            <a:xfrm>
              <a:off x="1626133" y="1237296"/>
              <a:ext cx="9163287" cy="4783948"/>
            </a:xfrm>
            <a:custGeom>
              <a:avLst/>
              <a:gdLst>
                <a:gd name="T0" fmla="*/ 135915 w 5680584"/>
                <a:gd name="T1" fmla="*/ 0 h 2616525"/>
                <a:gd name="T2" fmla="*/ 5679057 w 5680584"/>
                <a:gd name="T3" fmla="*/ 0 h 2616525"/>
                <a:gd name="T4" fmla="*/ 5679057 w 5680584"/>
                <a:gd name="T5" fmla="*/ 2615550 h 2616525"/>
                <a:gd name="T6" fmla="*/ 135915 w 5680584"/>
                <a:gd name="T7" fmla="*/ 2615550 h 2616525"/>
                <a:gd name="T8" fmla="*/ 0 w 5680584"/>
                <a:gd name="T9" fmla="*/ 2462077 h 2616525"/>
                <a:gd name="T10" fmla="*/ 0 w 5680584"/>
                <a:gd name="T11" fmla="*/ 153474 h 2616525"/>
                <a:gd name="T12" fmla="*/ 135915 w 5680584"/>
                <a:gd name="T13" fmla="*/ 0 h 26165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80584" h="2616525">
                  <a:moveTo>
                    <a:pt x="135951" y="0"/>
                  </a:moveTo>
                  <a:lnTo>
                    <a:pt x="5680584" y="0"/>
                  </a:lnTo>
                  <a:lnTo>
                    <a:pt x="5680584" y="2616525"/>
                  </a:lnTo>
                  <a:lnTo>
                    <a:pt x="135951" y="2616525"/>
                  </a:lnTo>
                  <a:cubicBezTo>
                    <a:pt x="61063" y="2616525"/>
                    <a:pt x="0" y="2547567"/>
                    <a:pt x="0" y="2462995"/>
                  </a:cubicBezTo>
                  <a:lnTo>
                    <a:pt x="0" y="153531"/>
                  </a:lnTo>
                  <a:cubicBezTo>
                    <a:pt x="0" y="68959"/>
                    <a:pt x="61063" y="0"/>
                    <a:pt x="135951" y="0"/>
                  </a:cubicBezTo>
                  <a:close/>
                </a:path>
              </a:pathLst>
            </a:custGeom>
            <a:solidFill>
              <a:srgbClr val="024C89"/>
            </a:solidFill>
            <a:ln>
              <a:noFill/>
            </a:ln>
            <a:effectLst>
              <a:outerShdw blurRad="317500" dist="190500" dir="8100000" algn="ctr" rotWithShape="0">
                <a:srgbClr val="000000">
                  <a:alpha val="50000"/>
                </a:srgbClr>
              </a:outerShdw>
            </a:effectLst>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350" b="0" i="0" u="none" strike="noStrike" kern="0" cap="none" spc="0" normalizeH="0" baseline="0" noProof="0" dirty="0">
                <a:ln>
                  <a:noFill/>
                </a:ln>
                <a:solidFill>
                  <a:srgbClr val="1B4B7B"/>
                </a:solidFill>
                <a:effectLst/>
                <a:uLnTx/>
                <a:uFillTx/>
                <a:latin typeface="Arial" panose="020B0604020202020204" pitchFamily="34" charset="0"/>
                <a:ea typeface="宋体" panose="02010600030101010101" pitchFamily="2" charset="-122"/>
              </a:endParaRPr>
            </a:p>
          </p:txBody>
        </p:sp>
        <p:sp>
          <p:nvSpPr>
            <p:cNvPr id="2" name="矩形 1"/>
            <p:cNvSpPr/>
            <p:nvPr/>
          </p:nvSpPr>
          <p:spPr>
            <a:xfrm>
              <a:off x="1852815" y="1527059"/>
              <a:ext cx="8710794" cy="3995376"/>
            </a:xfrm>
            <a:prstGeom prst="rect">
              <a:avLst/>
            </a:prstGeom>
          </p:spPr>
          <p:txBody>
            <a:bodyPr wrap="square">
              <a:spAutoFit/>
            </a:bodyPr>
            <a:lstStyle/>
            <a:p>
              <a:pPr algn="just"/>
              <a:r>
                <a:rPr lang="zh-CN" altLang="en-US" sz="1500" dirty="0">
                  <a:solidFill>
                    <a:schemeClr val="bg1"/>
                  </a:solidFill>
                  <a:latin typeface="微软雅黑" panose="020B0503020204020204" charset="-122"/>
                  <a:ea typeface="微软雅黑" panose="020B0503020204020204" charset="-122"/>
                </a:rPr>
                <a:t>解题思路：</a:t>
              </a:r>
              <a:endParaRPr lang="en-US" altLang="zh-CN" sz="1500" dirty="0">
                <a:solidFill>
                  <a:schemeClr val="bg1"/>
                </a:solidFill>
                <a:latin typeface="微软雅黑" panose="020B0503020204020204" charset="-122"/>
                <a:ea typeface="微软雅黑" panose="020B0503020204020204" charset="-122"/>
              </a:endParaRPr>
            </a:p>
            <a:p>
              <a:pPr algn="just"/>
              <a:endParaRPr lang="zh-CN" altLang="en-US" sz="1500" dirty="0">
                <a:solidFill>
                  <a:schemeClr val="bg1"/>
                </a:solidFill>
                <a:latin typeface="微软雅黑" panose="020B0503020204020204" charset="-122"/>
                <a:ea typeface="微软雅黑" panose="020B0503020204020204" charset="-122"/>
              </a:endParaRPr>
            </a:p>
            <a:p>
              <a:pPr algn="just"/>
              <a:r>
                <a:rPr lang="en-US" altLang="zh-CN" sz="1500" dirty="0">
                  <a:solidFill>
                    <a:schemeClr val="bg1"/>
                  </a:solidFill>
                  <a:latin typeface="微软雅黑" panose="020B0503020204020204" charset="-122"/>
                  <a:ea typeface="微软雅黑" panose="020B0503020204020204" charset="-122"/>
                </a:rPr>
                <a:t>1. </a:t>
              </a:r>
              <a:r>
                <a:rPr lang="zh-CN" altLang="en-US" sz="1500" dirty="0">
                  <a:solidFill>
                    <a:schemeClr val="bg1"/>
                  </a:solidFill>
                  <a:latin typeface="微软雅黑" panose="020B0503020204020204" charset="-122"/>
                  <a:ea typeface="微软雅黑" panose="020B0503020204020204" charset="-122"/>
                </a:rPr>
                <a:t>推导出</a:t>
              </a:r>
              <a:r>
                <a:rPr lang="en-US" altLang="zh-CN" sz="1500" dirty="0">
                  <a:solidFill>
                    <a:schemeClr val="bg1"/>
                  </a:solidFill>
                  <a:latin typeface="微软雅黑" panose="020B0503020204020204" charset="-122"/>
                  <a:ea typeface="微软雅黑" panose="020B0503020204020204" charset="-122"/>
                </a:rPr>
                <a:t>DP</a:t>
              </a:r>
              <a:r>
                <a:rPr lang="zh-CN" altLang="en-US" sz="1500" dirty="0">
                  <a:solidFill>
                    <a:schemeClr val="bg1"/>
                  </a:solidFill>
                  <a:latin typeface="微软雅黑" panose="020B0503020204020204" charset="-122"/>
                  <a:ea typeface="微软雅黑" panose="020B0503020204020204" charset="-122"/>
                </a:rPr>
                <a:t>转移方程</a:t>
              </a:r>
            </a:p>
            <a:p>
              <a:pPr algn="just"/>
              <a:endParaRPr lang="zh-CN" altLang="en-US" sz="1500" dirty="0">
                <a:solidFill>
                  <a:schemeClr val="bg1"/>
                </a:solidFill>
                <a:latin typeface="微软雅黑" panose="020B0503020204020204" charset="-122"/>
                <a:ea typeface="微软雅黑" panose="020B0503020204020204" charset="-122"/>
              </a:endParaRPr>
            </a:p>
            <a:p>
              <a:pPr algn="just"/>
              <a:r>
                <a:rPr lang="zh-CN" altLang="en-US" sz="1500" dirty="0">
                  <a:solidFill>
                    <a:schemeClr val="bg1"/>
                  </a:solidFill>
                  <a:latin typeface="微软雅黑" panose="020B0503020204020204" charset="-122"/>
                  <a:ea typeface="微软雅黑" panose="020B0503020204020204" charset="-122"/>
                </a:rPr>
                <a:t>先将机器按照出售时间进行</a:t>
              </a:r>
              <a:r>
                <a:rPr lang="en-US" altLang="zh-CN" sz="1500" dirty="0">
                  <a:solidFill>
                    <a:schemeClr val="bg1"/>
                  </a:solidFill>
                  <a:latin typeface="微软雅黑" panose="020B0503020204020204" charset="-122"/>
                  <a:ea typeface="微软雅黑" panose="020B0503020204020204" charset="-122"/>
                </a:rPr>
                <a:t>Di</a:t>
              </a:r>
              <a:r>
                <a:rPr lang="zh-CN" altLang="en-US" sz="1500" dirty="0">
                  <a:solidFill>
                    <a:schemeClr val="bg1"/>
                  </a:solidFill>
                  <a:latin typeface="微软雅黑" panose="020B0503020204020204" charset="-122"/>
                  <a:ea typeface="微软雅黑" panose="020B0503020204020204" charset="-122"/>
                </a:rPr>
                <a:t>排序</a:t>
              </a:r>
            </a:p>
            <a:p>
              <a:pPr algn="just"/>
              <a:endParaRPr lang="zh-CN" altLang="en-US" sz="1500" dirty="0">
                <a:solidFill>
                  <a:schemeClr val="bg1"/>
                </a:solidFill>
                <a:latin typeface="微软雅黑" panose="020B0503020204020204" charset="-122"/>
                <a:ea typeface="微软雅黑" panose="020B0503020204020204" charset="-122"/>
              </a:endParaRPr>
            </a:p>
            <a:p>
              <a:pPr algn="just"/>
              <a:r>
                <a:rPr lang="zh-CN" altLang="en-US" sz="1500" dirty="0">
                  <a:solidFill>
                    <a:schemeClr val="bg1"/>
                  </a:solidFill>
                  <a:latin typeface="微软雅黑" panose="020B0503020204020204" charset="-122"/>
                  <a:ea typeface="微软雅黑" panose="020B0503020204020204" charset="-122"/>
                </a:rPr>
                <a:t>将所有机器离散化</a:t>
              </a:r>
            </a:p>
            <a:p>
              <a:pPr algn="just"/>
              <a:endParaRPr lang="zh-CN" altLang="en-US" sz="1500" dirty="0">
                <a:solidFill>
                  <a:schemeClr val="bg1"/>
                </a:solidFill>
                <a:latin typeface="微软雅黑" panose="020B0503020204020204" charset="-122"/>
                <a:ea typeface="微软雅黑" panose="020B0503020204020204" charset="-122"/>
              </a:endParaRPr>
            </a:p>
            <a:p>
              <a:pPr algn="just"/>
              <a:r>
                <a:rPr lang="zh-CN" altLang="en-US" sz="1500" dirty="0">
                  <a:solidFill>
                    <a:schemeClr val="bg1"/>
                  </a:solidFill>
                  <a:latin typeface="微软雅黑" panose="020B0503020204020204" charset="-122"/>
                  <a:ea typeface="微软雅黑" panose="020B0503020204020204" charset="-122"/>
                </a:rPr>
                <a:t>用 </a:t>
              </a:r>
              <a:r>
                <a:rPr lang="en-US" altLang="zh-CN" sz="1500" dirty="0">
                  <a:solidFill>
                    <a:schemeClr val="bg1"/>
                  </a:solidFill>
                  <a:latin typeface="微软雅黑" panose="020B0503020204020204" charset="-122"/>
                  <a:ea typeface="微软雅黑" panose="020B0503020204020204" charset="-122"/>
                </a:rPr>
                <a:t>F[i] </a:t>
              </a:r>
              <a:r>
                <a:rPr lang="zh-CN" altLang="en-US" sz="1500" dirty="0">
                  <a:solidFill>
                    <a:schemeClr val="bg1"/>
                  </a:solidFill>
                  <a:latin typeface="微软雅黑" panose="020B0503020204020204" charset="-122"/>
                  <a:ea typeface="微软雅黑" panose="020B0503020204020204" charset="-122"/>
                </a:rPr>
                <a:t>表示在时刻 </a:t>
              </a:r>
              <a:r>
                <a:rPr lang="en-US" altLang="zh-CN" sz="1500" dirty="0">
                  <a:solidFill>
                    <a:schemeClr val="bg1"/>
                  </a:solidFill>
                  <a:latin typeface="微软雅黑" panose="020B0503020204020204" charset="-122"/>
                  <a:ea typeface="微软雅黑" panose="020B0503020204020204" charset="-122"/>
                </a:rPr>
                <a:t>D[i] </a:t>
              </a:r>
              <a:r>
                <a:rPr lang="zh-CN" altLang="en-US" sz="1500" dirty="0">
                  <a:solidFill>
                    <a:schemeClr val="bg1"/>
                  </a:solidFill>
                  <a:latin typeface="微软雅黑" panose="020B0503020204020204" charset="-122"/>
                  <a:ea typeface="微软雅黑" panose="020B0503020204020204" charset="-122"/>
                </a:rPr>
                <a:t>卖掉手上机器后最后剩下多少钱</a:t>
              </a:r>
            </a:p>
            <a:p>
              <a:pPr algn="just"/>
              <a:endParaRPr lang="zh-CN" altLang="en-US" sz="1500" dirty="0">
                <a:solidFill>
                  <a:schemeClr val="bg1"/>
                </a:solidFill>
                <a:latin typeface="微软雅黑" panose="020B0503020204020204" charset="-122"/>
                <a:ea typeface="微软雅黑" panose="020B0503020204020204" charset="-122"/>
              </a:endParaRPr>
            </a:p>
            <a:p>
              <a:pPr algn="just"/>
              <a:r>
                <a:rPr lang="en-US" altLang="zh-CN" sz="1500" dirty="0">
                  <a:solidFill>
                    <a:schemeClr val="bg1"/>
                  </a:solidFill>
                  <a:latin typeface="微软雅黑" panose="020B0503020204020204" charset="-122"/>
                  <a:ea typeface="微软雅黑" panose="020B0503020204020204" charset="-122"/>
                </a:rPr>
                <a:t>F[i] = Max {F[i-1] , F[j]-P[j] + R[j] +G[j] * (D[i] - D[j] - 1)} (F[j] &gt; P[j])</a:t>
              </a:r>
            </a:p>
            <a:p>
              <a:pPr algn="just"/>
              <a:endParaRPr lang="zh-CN" altLang="en-US" sz="1500" dirty="0">
                <a:solidFill>
                  <a:schemeClr val="bg1"/>
                </a:solidFill>
                <a:latin typeface="微软雅黑" panose="020B0503020204020204" charset="-122"/>
                <a:ea typeface="微软雅黑" panose="020B0503020204020204" charset="-122"/>
              </a:endParaRPr>
            </a:p>
            <a:p>
              <a:pPr algn="just"/>
              <a:r>
                <a:rPr lang="zh-CN" altLang="en-US" sz="1500" dirty="0">
                  <a:solidFill>
                    <a:schemeClr val="bg1"/>
                  </a:solidFill>
                  <a:latin typeface="微软雅黑" panose="020B0503020204020204" charset="-122"/>
                  <a:ea typeface="微软雅黑" panose="020B0503020204020204" charset="-122"/>
                </a:rPr>
                <a:t>时间复杂度：</a:t>
              </a:r>
              <a:r>
                <a:rPr lang="en-US" altLang="zh-CN" sz="1500" dirty="0">
                  <a:solidFill>
                    <a:schemeClr val="bg1"/>
                  </a:solidFill>
                  <a:latin typeface="微软雅黑" panose="020B0503020204020204" charset="-122"/>
                  <a:ea typeface="微软雅黑" panose="020B0503020204020204" charset="-122"/>
                </a:rPr>
                <a:t>O(n^2)</a:t>
              </a:r>
              <a:endParaRPr lang="zh-CN" altLang="en-US" sz="1500" dirty="0">
                <a:solidFill>
                  <a:schemeClr val="bg1"/>
                </a:solidFill>
                <a:latin typeface="微软雅黑" panose="020B0503020204020204" charset="-122"/>
                <a:ea typeface="微软雅黑" panose="020B0503020204020204" charset="-122"/>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bwMode="auto">
          <a:xfrm>
            <a:off x="1879289" y="1150943"/>
            <a:ext cx="6048672" cy="266371"/>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p:spPr>
        <p:txBody>
          <a:bodyPr vert="horz" wrap="none" lIns="68580" tIns="34290" rIns="68580" bIns="34290" numCol="1" rtlCol="0" anchor="t" anchorCtr="0" compatLnSpc="1"/>
          <a:lstStyle/>
          <a:p>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14" name="文本框 13"/>
          <p:cNvSpPr txBox="1"/>
          <p:nvPr/>
        </p:nvSpPr>
        <p:spPr>
          <a:xfrm>
            <a:off x="1879441" y="1111885"/>
            <a:ext cx="6276499" cy="569387"/>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charset="-122"/>
                <a:ea typeface="微软雅黑" panose="020B0503020204020204" charset="-122"/>
              </a:defRPr>
            </a:lvl1pPr>
          </a:lstStyle>
          <a:p>
            <a:r>
              <a:rPr lang="en-US" altLang="zh-CN" sz="1500" dirty="0">
                <a:solidFill>
                  <a:prstClr val="black">
                    <a:alpha val="75000"/>
                  </a:prstClr>
                </a:solidFill>
                <a:sym typeface="+mn-ea"/>
              </a:rPr>
              <a:t>【</a:t>
            </a:r>
            <a:r>
              <a:rPr lang="en-US" altLang="zh-CN" sz="1600" dirty="0">
                <a:solidFill>
                  <a:prstClr val="black">
                    <a:alpha val="75000"/>
                  </a:prstClr>
                </a:solidFill>
                <a:sym typeface="+mn-ea"/>
              </a:rPr>
              <a:t>Problem solution</a:t>
            </a:r>
          </a:p>
          <a:p>
            <a:endParaRPr lang="en-US" altLang="zh-CN" sz="1500" dirty="0">
              <a:solidFill>
                <a:prstClr val="black">
                  <a:alpha val="75000"/>
                </a:prstClr>
              </a:solidFill>
              <a:sym typeface="+mn-ea"/>
            </a:endParaRPr>
          </a:p>
        </p:txBody>
      </p:sp>
      <p:sp>
        <p:nvSpPr>
          <p:cNvPr id="15" name="圆角矩形 14"/>
          <p:cNvSpPr/>
          <p:nvPr/>
        </p:nvSpPr>
        <p:spPr bwMode="auto">
          <a:xfrm>
            <a:off x="1174750" y="1128395"/>
            <a:ext cx="527685" cy="288608"/>
          </a:xfrm>
          <a:prstGeom prst="roundRect">
            <a:avLst/>
          </a:prstGeom>
          <a:solidFill>
            <a:srgbClr val="1B4B7B"/>
          </a:solidFill>
          <a:ln w="9525" cap="flat" cmpd="sng" algn="ctr">
            <a:noFill/>
            <a:prstDash val="solid"/>
            <a:miter lim="800000"/>
            <a:headEnd type="none" w="med" len="med"/>
            <a:tailEnd type="none" w="med" len="med"/>
          </a:ln>
          <a:effectLst/>
        </p:spPr>
        <p:txBody>
          <a:bodyPr vert="horz" wrap="none" lIns="68580" tIns="34290" rIns="68580" bIns="3429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500" b="1" i="0" u="none" strike="noStrike" cap="none" normalizeH="0" baseline="0" dirty="0">
                <a:ln>
                  <a:noFill/>
                </a:ln>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2</a:t>
            </a:r>
          </a:p>
        </p:txBody>
      </p:sp>
      <p:grpSp>
        <p:nvGrpSpPr>
          <p:cNvPr id="4" name="组合 3"/>
          <p:cNvGrpSpPr/>
          <p:nvPr/>
        </p:nvGrpSpPr>
        <p:grpSpPr>
          <a:xfrm>
            <a:off x="1182371" y="1553248"/>
            <a:ext cx="6656705" cy="3702050"/>
            <a:chOff x="1626133" y="1237296"/>
            <a:chExt cx="9163287" cy="4783948"/>
          </a:xfrm>
        </p:grpSpPr>
        <p:sp>
          <p:nvSpPr>
            <p:cNvPr id="53" name="Freeform 10"/>
            <p:cNvSpPr/>
            <p:nvPr/>
          </p:nvSpPr>
          <p:spPr bwMode="auto">
            <a:xfrm>
              <a:off x="1626133" y="1237296"/>
              <a:ext cx="9163287" cy="4783948"/>
            </a:xfrm>
            <a:custGeom>
              <a:avLst/>
              <a:gdLst>
                <a:gd name="T0" fmla="*/ 135915 w 5680584"/>
                <a:gd name="T1" fmla="*/ 0 h 2616525"/>
                <a:gd name="T2" fmla="*/ 5679057 w 5680584"/>
                <a:gd name="T3" fmla="*/ 0 h 2616525"/>
                <a:gd name="T4" fmla="*/ 5679057 w 5680584"/>
                <a:gd name="T5" fmla="*/ 2615550 h 2616525"/>
                <a:gd name="T6" fmla="*/ 135915 w 5680584"/>
                <a:gd name="T7" fmla="*/ 2615550 h 2616525"/>
                <a:gd name="T8" fmla="*/ 0 w 5680584"/>
                <a:gd name="T9" fmla="*/ 2462077 h 2616525"/>
                <a:gd name="T10" fmla="*/ 0 w 5680584"/>
                <a:gd name="T11" fmla="*/ 153474 h 2616525"/>
                <a:gd name="T12" fmla="*/ 135915 w 5680584"/>
                <a:gd name="T13" fmla="*/ 0 h 26165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80584" h="2616525">
                  <a:moveTo>
                    <a:pt x="135951" y="0"/>
                  </a:moveTo>
                  <a:lnTo>
                    <a:pt x="5680584" y="0"/>
                  </a:lnTo>
                  <a:lnTo>
                    <a:pt x="5680584" y="2616525"/>
                  </a:lnTo>
                  <a:lnTo>
                    <a:pt x="135951" y="2616525"/>
                  </a:lnTo>
                  <a:cubicBezTo>
                    <a:pt x="61063" y="2616525"/>
                    <a:pt x="0" y="2547567"/>
                    <a:pt x="0" y="2462995"/>
                  </a:cubicBezTo>
                  <a:lnTo>
                    <a:pt x="0" y="153531"/>
                  </a:lnTo>
                  <a:cubicBezTo>
                    <a:pt x="0" y="68959"/>
                    <a:pt x="61063" y="0"/>
                    <a:pt x="135951" y="0"/>
                  </a:cubicBezTo>
                  <a:close/>
                </a:path>
              </a:pathLst>
            </a:custGeom>
            <a:solidFill>
              <a:srgbClr val="024C89"/>
            </a:solidFill>
            <a:ln>
              <a:noFill/>
            </a:ln>
            <a:effectLst>
              <a:outerShdw blurRad="317500" dist="190500" dir="8100000" algn="ctr" rotWithShape="0">
                <a:srgbClr val="000000">
                  <a:alpha val="50000"/>
                </a:srgbClr>
              </a:outerShdw>
            </a:effectLst>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350" b="0" i="0" u="none" strike="noStrike" kern="0" cap="none" spc="0" normalizeH="0" baseline="0" noProof="0" dirty="0">
                <a:ln>
                  <a:noFill/>
                </a:ln>
                <a:solidFill>
                  <a:srgbClr val="1B4B7B"/>
                </a:solidFill>
                <a:effectLst/>
                <a:uLnTx/>
                <a:uFillTx/>
                <a:latin typeface="Arial" panose="020B0604020202020204" pitchFamily="34" charset="0"/>
                <a:ea typeface="宋体" panose="02010600030101010101" pitchFamily="2" charset="-122"/>
              </a:endParaRPr>
            </a:p>
          </p:txBody>
        </p:sp>
        <p:sp>
          <p:nvSpPr>
            <p:cNvPr id="2" name="矩形 1"/>
            <p:cNvSpPr/>
            <p:nvPr/>
          </p:nvSpPr>
          <p:spPr>
            <a:xfrm>
              <a:off x="1852815" y="1527059"/>
              <a:ext cx="8710794" cy="3995376"/>
            </a:xfrm>
            <a:prstGeom prst="rect">
              <a:avLst/>
            </a:prstGeom>
          </p:spPr>
          <p:txBody>
            <a:bodyPr wrap="square">
              <a:spAutoFit/>
            </a:bodyPr>
            <a:lstStyle/>
            <a:p>
              <a:pPr algn="just"/>
              <a:r>
                <a:rPr lang="zh-CN" altLang="en-US" sz="1500" dirty="0">
                  <a:solidFill>
                    <a:schemeClr val="bg1"/>
                  </a:solidFill>
                  <a:latin typeface="微软雅黑" panose="020B0503020204020204" charset="-122"/>
                  <a:ea typeface="微软雅黑" panose="020B0503020204020204" charset="-122"/>
                </a:rPr>
                <a:t>解题思路：</a:t>
              </a:r>
              <a:endParaRPr lang="en-US" altLang="zh-CN" sz="1500" dirty="0">
                <a:solidFill>
                  <a:schemeClr val="bg1"/>
                </a:solidFill>
                <a:latin typeface="微软雅黑" panose="020B0503020204020204" charset="-122"/>
                <a:ea typeface="微软雅黑" panose="020B0503020204020204" charset="-122"/>
              </a:endParaRPr>
            </a:p>
            <a:p>
              <a:pPr algn="just"/>
              <a:endParaRPr lang="zh-CN" altLang="en-US" sz="1500" dirty="0">
                <a:solidFill>
                  <a:schemeClr val="bg1"/>
                </a:solidFill>
                <a:latin typeface="微软雅黑" panose="020B0503020204020204" charset="-122"/>
                <a:ea typeface="微软雅黑" panose="020B0503020204020204" charset="-122"/>
              </a:endParaRPr>
            </a:p>
            <a:p>
              <a:pPr algn="just"/>
              <a:r>
                <a:rPr lang="en-US" altLang="zh-CN" sz="1500" dirty="0">
                  <a:solidFill>
                    <a:schemeClr val="bg1"/>
                  </a:solidFill>
                  <a:latin typeface="微软雅黑" panose="020B0503020204020204" charset="-122"/>
                  <a:ea typeface="微软雅黑" panose="020B0503020204020204" charset="-122"/>
                </a:rPr>
                <a:t>2. </a:t>
              </a:r>
              <a:r>
                <a:rPr lang="zh-CN" sz="1500" dirty="0">
                  <a:solidFill>
                    <a:schemeClr val="bg1"/>
                  </a:solidFill>
                  <a:latin typeface="微软雅黑" panose="020B0503020204020204" charset="-122"/>
                  <a:ea typeface="微软雅黑" panose="020B0503020204020204" charset="-122"/>
                </a:rPr>
                <a:t>问题转化</a:t>
              </a:r>
            </a:p>
            <a:p>
              <a:pPr algn="just"/>
              <a:endParaRPr lang="zh-CN" altLang="en-US" sz="1500" dirty="0">
                <a:solidFill>
                  <a:schemeClr val="bg1"/>
                </a:solidFill>
                <a:latin typeface="微软雅黑" panose="020B0503020204020204" charset="-122"/>
                <a:ea typeface="微软雅黑" panose="020B0503020204020204" charset="-122"/>
              </a:endParaRPr>
            </a:p>
            <a:p>
              <a:pPr algn="just"/>
              <a:r>
                <a:rPr lang="zh-CN" sz="1500" dirty="0">
                  <a:solidFill>
                    <a:schemeClr val="bg1"/>
                  </a:solidFill>
                  <a:latin typeface="微软雅黑" panose="020B0503020204020204" charset="-122"/>
                  <a:ea typeface="微软雅黑" panose="020B0503020204020204" charset="-122"/>
                </a:rPr>
                <a:t>对于</a:t>
              </a:r>
              <a:r>
                <a:rPr lang="en-US" altLang="zh-CN" sz="1500" dirty="0">
                  <a:solidFill>
                    <a:schemeClr val="bg1"/>
                  </a:solidFill>
                  <a:latin typeface="微软雅黑" panose="020B0503020204020204" charset="-122"/>
                  <a:ea typeface="微软雅黑" panose="020B0503020204020204" charset="-122"/>
                </a:rPr>
                <a:t>DP</a:t>
              </a:r>
              <a:r>
                <a:rPr lang="zh-CN" altLang="en-US" sz="1500" dirty="0">
                  <a:solidFill>
                    <a:schemeClr val="bg1"/>
                  </a:solidFill>
                  <a:latin typeface="微软雅黑" panose="020B0503020204020204" charset="-122"/>
                  <a:ea typeface="微软雅黑" panose="020B0503020204020204" charset="-122"/>
                </a:rPr>
                <a:t>转移方程：</a:t>
              </a:r>
            </a:p>
            <a:p>
              <a:pPr algn="just"/>
              <a:endParaRPr lang="zh-CN" altLang="en-US" sz="1500" dirty="0">
                <a:solidFill>
                  <a:schemeClr val="bg1"/>
                </a:solidFill>
                <a:latin typeface="微软雅黑" panose="020B0503020204020204" charset="-122"/>
                <a:ea typeface="微软雅黑" panose="020B0503020204020204" charset="-122"/>
              </a:endParaRPr>
            </a:p>
            <a:p>
              <a:pPr algn="just"/>
              <a:r>
                <a:rPr lang="en-US" altLang="zh-CN" sz="1500" dirty="0">
                  <a:solidFill>
                    <a:schemeClr val="bg1"/>
                  </a:solidFill>
                  <a:latin typeface="微软雅黑" panose="020B0503020204020204" charset="-122"/>
                  <a:ea typeface="微软雅黑" panose="020B0503020204020204" charset="-122"/>
                </a:rPr>
                <a:t>F[i] = Max {F[i-1] , F[j]-P[j] + R[j] +G[j] * (D[i] - D[j] - 1)} (F[j] &gt; P[j])</a:t>
              </a:r>
            </a:p>
            <a:p>
              <a:pPr algn="just"/>
              <a:endParaRPr lang="zh-CN" altLang="en-US" sz="1500" dirty="0">
                <a:solidFill>
                  <a:schemeClr val="bg1"/>
                </a:solidFill>
                <a:latin typeface="微软雅黑" panose="020B0503020204020204" charset="-122"/>
                <a:ea typeface="微软雅黑" panose="020B0503020204020204" charset="-122"/>
              </a:endParaRPr>
            </a:p>
            <a:p>
              <a:pPr algn="just"/>
              <a:r>
                <a:rPr lang="zh-CN" altLang="en-US" sz="1500" dirty="0">
                  <a:solidFill>
                    <a:schemeClr val="bg1"/>
                  </a:solidFill>
                  <a:latin typeface="微软雅黑" panose="020B0503020204020204" charset="-122"/>
                  <a:ea typeface="微软雅黑" panose="020B0503020204020204" charset="-122"/>
                </a:rPr>
                <a:t>令</a:t>
              </a:r>
              <a:r>
                <a:rPr lang="en-US" altLang="zh-CN" sz="1500" dirty="0">
                  <a:solidFill>
                    <a:schemeClr val="bg1"/>
                  </a:solidFill>
                  <a:latin typeface="微软雅黑" panose="020B0503020204020204" charset="-122"/>
                  <a:ea typeface="微软雅黑" panose="020B0503020204020204" charset="-122"/>
                </a:rPr>
                <a:t>A[j] = F[j] - P[j] + R[j] - G[j] * D[j] - G[j]</a:t>
              </a:r>
            </a:p>
            <a:p>
              <a:pPr algn="just"/>
              <a:endParaRPr lang="zh-CN" altLang="en-US" sz="1500" dirty="0">
                <a:solidFill>
                  <a:schemeClr val="bg1"/>
                </a:solidFill>
                <a:latin typeface="微软雅黑" panose="020B0503020204020204" charset="-122"/>
                <a:ea typeface="微软雅黑" panose="020B0503020204020204" charset="-122"/>
              </a:endParaRPr>
            </a:p>
            <a:p>
              <a:pPr algn="just"/>
              <a:r>
                <a:rPr lang="zh-CN" altLang="en-US" sz="1500" dirty="0">
                  <a:solidFill>
                    <a:schemeClr val="bg1"/>
                  </a:solidFill>
                  <a:latin typeface="微软雅黑" panose="020B0503020204020204" charset="-122"/>
                  <a:ea typeface="微软雅黑" panose="020B0503020204020204" charset="-122"/>
                </a:rPr>
                <a:t>那么</a:t>
              </a:r>
            </a:p>
            <a:p>
              <a:pPr algn="just"/>
              <a:endParaRPr lang="zh-CN" altLang="en-US" sz="1500" dirty="0">
                <a:solidFill>
                  <a:schemeClr val="bg1"/>
                </a:solidFill>
                <a:latin typeface="微软雅黑" panose="020B0503020204020204" charset="-122"/>
                <a:ea typeface="微软雅黑" panose="020B0503020204020204" charset="-122"/>
              </a:endParaRPr>
            </a:p>
            <a:p>
              <a:pPr algn="just"/>
              <a:r>
                <a:rPr lang="en-US" altLang="zh-CN" sz="1500" dirty="0">
                  <a:solidFill>
                    <a:schemeClr val="bg1"/>
                  </a:solidFill>
                  <a:latin typeface="微软雅黑" panose="020B0503020204020204" charset="-122"/>
                  <a:ea typeface="微软雅黑" panose="020B0503020204020204" charset="-122"/>
                  <a:sym typeface="+mn-ea"/>
                </a:rPr>
                <a:t>F[i] = Max { F[i-1] , A[j] + G[j] * D [i] }</a:t>
              </a:r>
              <a:endParaRPr lang="en-US" altLang="zh-CN" sz="1500" dirty="0">
                <a:solidFill>
                  <a:schemeClr val="bg1"/>
                </a:solidFill>
                <a:latin typeface="微软雅黑" panose="020B0503020204020204" charset="-122"/>
                <a:ea typeface="微软雅黑" panose="020B0503020204020204" charset="-122"/>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bwMode="auto">
          <a:xfrm>
            <a:off x="1879289" y="1150943"/>
            <a:ext cx="6048672" cy="266371"/>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p:spPr>
        <p:txBody>
          <a:bodyPr vert="horz" wrap="none" lIns="68580" tIns="34290" rIns="68580" bIns="34290" numCol="1" rtlCol="0" anchor="t" anchorCtr="0" compatLnSpc="1"/>
          <a:lstStyle/>
          <a:p>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14" name="文本框 13"/>
          <p:cNvSpPr txBox="1"/>
          <p:nvPr/>
        </p:nvSpPr>
        <p:spPr>
          <a:xfrm>
            <a:off x="1879441" y="1111885"/>
            <a:ext cx="6276499" cy="569387"/>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charset="-122"/>
                <a:ea typeface="微软雅黑" panose="020B0503020204020204" charset="-122"/>
              </a:defRPr>
            </a:lvl1pPr>
          </a:lstStyle>
          <a:p>
            <a:r>
              <a:rPr lang="en-US" altLang="zh-CN" sz="1500" dirty="0">
                <a:solidFill>
                  <a:prstClr val="black">
                    <a:alpha val="75000"/>
                  </a:prstClr>
                </a:solidFill>
                <a:sym typeface="+mn-ea"/>
              </a:rPr>
              <a:t>【</a:t>
            </a:r>
            <a:r>
              <a:rPr lang="en-US" altLang="zh-CN" sz="1600" dirty="0">
                <a:solidFill>
                  <a:prstClr val="black">
                    <a:alpha val="75000"/>
                  </a:prstClr>
                </a:solidFill>
                <a:sym typeface="+mn-ea"/>
              </a:rPr>
              <a:t>Problem solution</a:t>
            </a:r>
          </a:p>
          <a:p>
            <a:endParaRPr lang="en-US" altLang="zh-CN" sz="1500" dirty="0">
              <a:solidFill>
                <a:prstClr val="black">
                  <a:alpha val="75000"/>
                </a:prstClr>
              </a:solidFill>
              <a:sym typeface="+mn-ea"/>
            </a:endParaRPr>
          </a:p>
        </p:txBody>
      </p:sp>
      <p:sp>
        <p:nvSpPr>
          <p:cNvPr id="15" name="圆角矩形 14"/>
          <p:cNvSpPr/>
          <p:nvPr/>
        </p:nvSpPr>
        <p:spPr bwMode="auto">
          <a:xfrm>
            <a:off x="1174750" y="1128395"/>
            <a:ext cx="527685" cy="288608"/>
          </a:xfrm>
          <a:prstGeom prst="roundRect">
            <a:avLst/>
          </a:prstGeom>
          <a:solidFill>
            <a:srgbClr val="1B4B7B"/>
          </a:solidFill>
          <a:ln w="9525" cap="flat" cmpd="sng" algn="ctr">
            <a:noFill/>
            <a:prstDash val="solid"/>
            <a:miter lim="800000"/>
            <a:headEnd type="none" w="med" len="med"/>
            <a:tailEnd type="none" w="med" len="med"/>
          </a:ln>
          <a:effectLst/>
        </p:spPr>
        <p:txBody>
          <a:bodyPr vert="horz" wrap="none" lIns="68580" tIns="34290" rIns="68580" bIns="3429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500" b="1" i="0" u="none" strike="noStrike" cap="none" normalizeH="0" baseline="0" dirty="0">
                <a:ln>
                  <a:noFill/>
                </a:ln>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2</a:t>
            </a:r>
          </a:p>
        </p:txBody>
      </p:sp>
      <p:grpSp>
        <p:nvGrpSpPr>
          <p:cNvPr id="4" name="组合 3"/>
          <p:cNvGrpSpPr/>
          <p:nvPr/>
        </p:nvGrpSpPr>
        <p:grpSpPr>
          <a:xfrm>
            <a:off x="1182371" y="1553248"/>
            <a:ext cx="6656705" cy="3702050"/>
            <a:chOff x="1626133" y="1237296"/>
            <a:chExt cx="9163287" cy="4783948"/>
          </a:xfrm>
        </p:grpSpPr>
        <p:sp>
          <p:nvSpPr>
            <p:cNvPr id="53" name="Freeform 10"/>
            <p:cNvSpPr/>
            <p:nvPr/>
          </p:nvSpPr>
          <p:spPr bwMode="auto">
            <a:xfrm>
              <a:off x="1626133" y="1237296"/>
              <a:ext cx="9163287" cy="4783948"/>
            </a:xfrm>
            <a:custGeom>
              <a:avLst/>
              <a:gdLst>
                <a:gd name="T0" fmla="*/ 135915 w 5680584"/>
                <a:gd name="T1" fmla="*/ 0 h 2616525"/>
                <a:gd name="T2" fmla="*/ 5679057 w 5680584"/>
                <a:gd name="T3" fmla="*/ 0 h 2616525"/>
                <a:gd name="T4" fmla="*/ 5679057 w 5680584"/>
                <a:gd name="T5" fmla="*/ 2615550 h 2616525"/>
                <a:gd name="T6" fmla="*/ 135915 w 5680584"/>
                <a:gd name="T7" fmla="*/ 2615550 h 2616525"/>
                <a:gd name="T8" fmla="*/ 0 w 5680584"/>
                <a:gd name="T9" fmla="*/ 2462077 h 2616525"/>
                <a:gd name="T10" fmla="*/ 0 w 5680584"/>
                <a:gd name="T11" fmla="*/ 153474 h 2616525"/>
                <a:gd name="T12" fmla="*/ 135915 w 5680584"/>
                <a:gd name="T13" fmla="*/ 0 h 26165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80584" h="2616525">
                  <a:moveTo>
                    <a:pt x="135951" y="0"/>
                  </a:moveTo>
                  <a:lnTo>
                    <a:pt x="5680584" y="0"/>
                  </a:lnTo>
                  <a:lnTo>
                    <a:pt x="5680584" y="2616525"/>
                  </a:lnTo>
                  <a:lnTo>
                    <a:pt x="135951" y="2616525"/>
                  </a:lnTo>
                  <a:cubicBezTo>
                    <a:pt x="61063" y="2616525"/>
                    <a:pt x="0" y="2547567"/>
                    <a:pt x="0" y="2462995"/>
                  </a:cubicBezTo>
                  <a:lnTo>
                    <a:pt x="0" y="153531"/>
                  </a:lnTo>
                  <a:cubicBezTo>
                    <a:pt x="0" y="68959"/>
                    <a:pt x="61063" y="0"/>
                    <a:pt x="135951" y="0"/>
                  </a:cubicBezTo>
                  <a:close/>
                </a:path>
              </a:pathLst>
            </a:custGeom>
            <a:solidFill>
              <a:srgbClr val="024C89"/>
            </a:solidFill>
            <a:ln>
              <a:noFill/>
            </a:ln>
            <a:effectLst>
              <a:outerShdw blurRad="317500" dist="190500" dir="8100000" algn="ctr" rotWithShape="0">
                <a:srgbClr val="000000">
                  <a:alpha val="50000"/>
                </a:srgbClr>
              </a:outerShdw>
            </a:effectLst>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350" b="0" i="0" u="none" strike="noStrike" kern="0" cap="none" spc="0" normalizeH="0" baseline="0" noProof="0" dirty="0">
                <a:ln>
                  <a:noFill/>
                </a:ln>
                <a:solidFill>
                  <a:srgbClr val="1B4B7B"/>
                </a:solidFill>
                <a:effectLst/>
                <a:uLnTx/>
                <a:uFillTx/>
                <a:latin typeface="Arial" panose="020B0604020202020204" pitchFamily="34" charset="0"/>
                <a:ea typeface="宋体" panose="02010600030101010101" pitchFamily="2" charset="-122"/>
              </a:endParaRPr>
            </a:p>
          </p:txBody>
        </p:sp>
        <p:sp>
          <p:nvSpPr>
            <p:cNvPr id="2" name="矩形 1"/>
            <p:cNvSpPr/>
            <p:nvPr/>
          </p:nvSpPr>
          <p:spPr>
            <a:xfrm>
              <a:off x="1852815" y="1527059"/>
              <a:ext cx="8710794" cy="4294065"/>
            </a:xfrm>
            <a:prstGeom prst="rect">
              <a:avLst/>
            </a:prstGeom>
          </p:spPr>
          <p:txBody>
            <a:bodyPr wrap="square">
              <a:spAutoFit/>
            </a:bodyPr>
            <a:lstStyle/>
            <a:p>
              <a:pPr algn="just"/>
              <a:r>
                <a:rPr lang="zh-CN" altLang="en-US" sz="1500" dirty="0">
                  <a:solidFill>
                    <a:schemeClr val="bg1"/>
                  </a:solidFill>
                  <a:latin typeface="微软雅黑" panose="020B0503020204020204" charset="-122"/>
                  <a:ea typeface="微软雅黑" panose="020B0503020204020204" charset="-122"/>
                </a:rPr>
                <a:t>解题思路：</a:t>
              </a:r>
              <a:endParaRPr lang="en-US" altLang="zh-CN" sz="1500" dirty="0">
                <a:solidFill>
                  <a:schemeClr val="bg1"/>
                </a:solidFill>
                <a:latin typeface="微软雅黑" panose="020B0503020204020204" charset="-122"/>
                <a:ea typeface="微软雅黑" panose="020B0503020204020204" charset="-122"/>
              </a:endParaRPr>
            </a:p>
            <a:p>
              <a:pPr algn="just"/>
              <a:endParaRPr lang="zh-CN" altLang="en-US" sz="1500" dirty="0">
                <a:solidFill>
                  <a:schemeClr val="bg1"/>
                </a:solidFill>
                <a:latin typeface="微软雅黑" panose="020B0503020204020204" charset="-122"/>
                <a:ea typeface="微软雅黑" panose="020B0503020204020204" charset="-122"/>
              </a:endParaRPr>
            </a:p>
            <a:p>
              <a:pPr algn="just"/>
              <a:r>
                <a:rPr lang="en-US" altLang="zh-CN" sz="1500" dirty="0">
                  <a:solidFill>
                    <a:schemeClr val="bg1"/>
                  </a:solidFill>
                  <a:latin typeface="微软雅黑" panose="020B0503020204020204" charset="-122"/>
                  <a:ea typeface="微软雅黑" panose="020B0503020204020204" charset="-122"/>
                </a:rPr>
                <a:t>2. </a:t>
              </a:r>
              <a:r>
                <a:rPr lang="zh-CN" sz="1500" dirty="0">
                  <a:solidFill>
                    <a:schemeClr val="bg1"/>
                  </a:solidFill>
                  <a:latin typeface="微软雅黑" panose="020B0503020204020204" charset="-122"/>
                  <a:ea typeface="微软雅黑" panose="020B0503020204020204" charset="-122"/>
                </a:rPr>
                <a:t>问题转化</a:t>
              </a:r>
            </a:p>
            <a:p>
              <a:pPr algn="just"/>
              <a:endParaRPr lang="zh-CN" sz="1500" dirty="0">
                <a:solidFill>
                  <a:schemeClr val="bg1"/>
                </a:solidFill>
                <a:latin typeface="微软雅黑" panose="020B0503020204020204" charset="-122"/>
                <a:ea typeface="微软雅黑" panose="020B0503020204020204" charset="-122"/>
              </a:endParaRPr>
            </a:p>
            <a:p>
              <a:pPr algn="just"/>
              <a:r>
                <a:rPr lang="zh-CN" sz="1500" dirty="0">
                  <a:solidFill>
                    <a:schemeClr val="bg1"/>
                  </a:solidFill>
                  <a:latin typeface="微软雅黑" panose="020B0503020204020204" charset="-122"/>
                  <a:ea typeface="微软雅黑" panose="020B0503020204020204" charset="-122"/>
                </a:rPr>
                <a:t>对于 </a:t>
              </a:r>
              <a:r>
                <a:rPr lang="en-US" altLang="zh-CN" sz="1500" dirty="0">
                  <a:solidFill>
                    <a:schemeClr val="bg1"/>
                  </a:solidFill>
                  <a:latin typeface="微软雅黑" panose="020B0503020204020204" charset="-122"/>
                  <a:ea typeface="微软雅黑" panose="020B0503020204020204" charset="-122"/>
                  <a:sym typeface="+mn-ea"/>
                </a:rPr>
                <a:t>F[i] = Max { F[i-1] , A[j] + G[j] * D [i] }</a:t>
              </a:r>
            </a:p>
            <a:p>
              <a:pPr algn="just"/>
              <a:endParaRPr lang="zh-CN" sz="1500" dirty="0">
                <a:solidFill>
                  <a:schemeClr val="bg1"/>
                </a:solidFill>
                <a:latin typeface="微软雅黑" panose="020B0503020204020204" charset="-122"/>
                <a:ea typeface="微软雅黑" panose="020B0503020204020204" charset="-122"/>
              </a:endParaRPr>
            </a:p>
            <a:p>
              <a:pPr algn="just"/>
              <a:r>
                <a:rPr lang="zh-CN" sz="1500" dirty="0">
                  <a:solidFill>
                    <a:schemeClr val="bg1"/>
                  </a:solidFill>
                  <a:latin typeface="微软雅黑" panose="020B0503020204020204" charset="-122"/>
                  <a:ea typeface="微软雅黑" panose="020B0503020204020204" charset="-122"/>
                </a:rPr>
                <a:t>令</a:t>
              </a:r>
              <a:r>
                <a:rPr lang="en-US" altLang="zh-CN" sz="1500" dirty="0">
                  <a:solidFill>
                    <a:schemeClr val="bg1"/>
                  </a:solidFill>
                  <a:latin typeface="微软雅黑" panose="020B0503020204020204" charset="-122"/>
                  <a:ea typeface="微软雅黑" panose="020B0503020204020204" charset="-122"/>
                  <a:sym typeface="+mn-ea"/>
                </a:rPr>
                <a:t>F[i] = A[j] + G[j] * D [i] </a:t>
              </a:r>
            </a:p>
            <a:p>
              <a:pPr algn="just"/>
              <a:endParaRPr lang="en-US" altLang="zh-CN" sz="1500" dirty="0">
                <a:solidFill>
                  <a:schemeClr val="bg1"/>
                </a:solidFill>
                <a:latin typeface="微软雅黑" panose="020B0503020204020204" charset="-122"/>
                <a:ea typeface="微软雅黑" panose="020B0503020204020204" charset="-122"/>
                <a:sym typeface="+mn-ea"/>
              </a:endParaRPr>
            </a:p>
            <a:p>
              <a:pPr algn="just"/>
              <a:r>
                <a:rPr lang="zh-CN" altLang="en-US" sz="1500" dirty="0">
                  <a:solidFill>
                    <a:schemeClr val="bg1"/>
                  </a:solidFill>
                  <a:latin typeface="微软雅黑" panose="020B0503020204020204" charset="-122"/>
                  <a:ea typeface="微软雅黑" panose="020B0503020204020204" charset="-122"/>
                  <a:sym typeface="+mn-ea"/>
                </a:rPr>
                <a:t>移项</a:t>
              </a:r>
            </a:p>
            <a:p>
              <a:pPr algn="just"/>
              <a:endParaRPr lang="zh-CN" altLang="en-US" sz="1500" dirty="0">
                <a:solidFill>
                  <a:schemeClr val="bg1"/>
                </a:solidFill>
                <a:latin typeface="微软雅黑" panose="020B0503020204020204" charset="-122"/>
                <a:ea typeface="微软雅黑" panose="020B0503020204020204" charset="-122"/>
                <a:sym typeface="+mn-ea"/>
              </a:endParaRPr>
            </a:p>
            <a:p>
              <a:pPr algn="just"/>
              <a:r>
                <a:rPr lang="en-US" altLang="zh-CN" sz="1500" dirty="0">
                  <a:solidFill>
                    <a:schemeClr val="bg1"/>
                  </a:solidFill>
                  <a:latin typeface="微软雅黑" panose="020B0503020204020204" charset="-122"/>
                  <a:ea typeface="微软雅黑" panose="020B0503020204020204" charset="-122"/>
                  <a:sym typeface="+mn-ea"/>
                </a:rPr>
                <a:t>A[j] = - D [i] * G[j] + F[i]  (</a:t>
              </a:r>
              <a:r>
                <a:rPr lang="zh-CN" altLang="en-US" sz="1500" dirty="0">
                  <a:solidFill>
                    <a:schemeClr val="bg1"/>
                  </a:solidFill>
                  <a:latin typeface="微软雅黑" panose="020B0503020204020204" charset="-122"/>
                  <a:ea typeface="微软雅黑" panose="020B0503020204020204" charset="-122"/>
                  <a:sym typeface="+mn-ea"/>
                </a:rPr>
                <a:t>一阶线性求最大截距问题</a:t>
              </a:r>
              <a:r>
                <a:rPr lang="en-US" altLang="zh-CN" sz="1500" dirty="0">
                  <a:solidFill>
                    <a:schemeClr val="bg1"/>
                  </a:solidFill>
                  <a:latin typeface="微软雅黑" panose="020B0503020204020204" charset="-122"/>
                  <a:ea typeface="微软雅黑" panose="020B0503020204020204" charset="-122"/>
                  <a:sym typeface="+mn-ea"/>
                </a:rPr>
                <a:t>)</a:t>
              </a:r>
              <a:endParaRPr lang="zh-CN" sz="1500" dirty="0">
                <a:solidFill>
                  <a:schemeClr val="bg1"/>
                </a:solidFill>
                <a:latin typeface="微软雅黑" panose="020B0503020204020204" charset="-122"/>
                <a:ea typeface="微软雅黑" panose="020B0503020204020204" charset="-122"/>
              </a:endParaRPr>
            </a:p>
            <a:p>
              <a:pPr algn="just"/>
              <a:endParaRPr lang="zh-CN" altLang="en-US" sz="1500" dirty="0">
                <a:solidFill>
                  <a:schemeClr val="bg1"/>
                </a:solidFill>
                <a:latin typeface="微软雅黑" panose="020B0503020204020204" charset="-122"/>
                <a:ea typeface="微软雅黑" panose="020B0503020204020204" charset="-122"/>
              </a:endParaRPr>
            </a:p>
            <a:p>
              <a:pPr algn="just"/>
              <a:endParaRPr lang="en-US" altLang="zh-CN" sz="1500" dirty="0">
                <a:solidFill>
                  <a:schemeClr val="bg1"/>
                </a:solidFill>
                <a:latin typeface="微软雅黑" panose="020B0503020204020204" charset="-122"/>
                <a:ea typeface="微软雅黑" panose="020B0503020204020204" charset="-122"/>
              </a:endParaRPr>
            </a:p>
            <a:p>
              <a:pPr algn="just"/>
              <a:endParaRPr lang="en-US" altLang="zh-CN" sz="1500" dirty="0">
                <a:solidFill>
                  <a:schemeClr val="bg1"/>
                </a:solidFill>
                <a:latin typeface="微软雅黑" panose="020B0503020204020204" charset="-122"/>
                <a:ea typeface="微软雅黑" panose="020B0503020204020204" charset="-122"/>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bwMode="auto">
          <a:xfrm>
            <a:off x="1879289" y="1150943"/>
            <a:ext cx="6048672" cy="266371"/>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p:spPr>
        <p:txBody>
          <a:bodyPr vert="horz" wrap="none" lIns="68580" tIns="34290" rIns="68580" bIns="34290" numCol="1" rtlCol="0" anchor="t" anchorCtr="0" compatLnSpc="1"/>
          <a:lstStyle/>
          <a:p>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14" name="文本框 13"/>
          <p:cNvSpPr txBox="1"/>
          <p:nvPr/>
        </p:nvSpPr>
        <p:spPr>
          <a:xfrm>
            <a:off x="1879441" y="1111885"/>
            <a:ext cx="6276499" cy="569387"/>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charset="-122"/>
                <a:ea typeface="微软雅黑" panose="020B0503020204020204" charset="-122"/>
              </a:defRPr>
            </a:lvl1pPr>
          </a:lstStyle>
          <a:p>
            <a:r>
              <a:rPr lang="en-US" altLang="zh-CN" sz="1500" dirty="0">
                <a:solidFill>
                  <a:prstClr val="black">
                    <a:alpha val="75000"/>
                  </a:prstClr>
                </a:solidFill>
                <a:sym typeface="+mn-ea"/>
              </a:rPr>
              <a:t>【</a:t>
            </a:r>
            <a:r>
              <a:rPr lang="en-US" altLang="zh-CN" sz="1600" dirty="0">
                <a:solidFill>
                  <a:prstClr val="black">
                    <a:alpha val="75000"/>
                  </a:prstClr>
                </a:solidFill>
                <a:sym typeface="+mn-ea"/>
              </a:rPr>
              <a:t>Problem solution</a:t>
            </a:r>
          </a:p>
          <a:p>
            <a:endParaRPr lang="en-US" altLang="zh-CN" sz="1500" dirty="0">
              <a:solidFill>
                <a:prstClr val="black">
                  <a:alpha val="75000"/>
                </a:prstClr>
              </a:solidFill>
              <a:sym typeface="+mn-ea"/>
            </a:endParaRPr>
          </a:p>
        </p:txBody>
      </p:sp>
      <p:sp>
        <p:nvSpPr>
          <p:cNvPr id="15" name="圆角矩形 14"/>
          <p:cNvSpPr/>
          <p:nvPr/>
        </p:nvSpPr>
        <p:spPr bwMode="auto">
          <a:xfrm>
            <a:off x="1174750" y="1128395"/>
            <a:ext cx="527685" cy="288608"/>
          </a:xfrm>
          <a:prstGeom prst="roundRect">
            <a:avLst/>
          </a:prstGeom>
          <a:solidFill>
            <a:srgbClr val="1B4B7B"/>
          </a:solidFill>
          <a:ln w="9525" cap="flat" cmpd="sng" algn="ctr">
            <a:noFill/>
            <a:prstDash val="solid"/>
            <a:miter lim="800000"/>
            <a:headEnd type="none" w="med" len="med"/>
            <a:tailEnd type="none" w="med" len="med"/>
          </a:ln>
          <a:effectLst/>
        </p:spPr>
        <p:txBody>
          <a:bodyPr vert="horz" wrap="none" lIns="68580" tIns="34290" rIns="68580" bIns="3429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500" b="1" i="0" u="none" strike="noStrike" cap="none" normalizeH="0" baseline="0" dirty="0">
                <a:ln>
                  <a:noFill/>
                </a:ln>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2</a:t>
            </a:r>
          </a:p>
        </p:txBody>
      </p:sp>
      <p:grpSp>
        <p:nvGrpSpPr>
          <p:cNvPr id="4" name="组合 3"/>
          <p:cNvGrpSpPr/>
          <p:nvPr/>
        </p:nvGrpSpPr>
        <p:grpSpPr>
          <a:xfrm>
            <a:off x="1182370" y="1553210"/>
            <a:ext cx="6656705" cy="4025344"/>
            <a:chOff x="1626133" y="1237296"/>
            <a:chExt cx="9163287" cy="4844956"/>
          </a:xfrm>
        </p:grpSpPr>
        <p:sp>
          <p:nvSpPr>
            <p:cNvPr id="53" name="Freeform 10"/>
            <p:cNvSpPr/>
            <p:nvPr/>
          </p:nvSpPr>
          <p:spPr bwMode="auto">
            <a:xfrm>
              <a:off x="1626133" y="1237296"/>
              <a:ext cx="9163287" cy="4783948"/>
            </a:xfrm>
            <a:custGeom>
              <a:avLst/>
              <a:gdLst>
                <a:gd name="T0" fmla="*/ 135915 w 5680584"/>
                <a:gd name="T1" fmla="*/ 0 h 2616525"/>
                <a:gd name="T2" fmla="*/ 5679057 w 5680584"/>
                <a:gd name="T3" fmla="*/ 0 h 2616525"/>
                <a:gd name="T4" fmla="*/ 5679057 w 5680584"/>
                <a:gd name="T5" fmla="*/ 2615550 h 2616525"/>
                <a:gd name="T6" fmla="*/ 135915 w 5680584"/>
                <a:gd name="T7" fmla="*/ 2615550 h 2616525"/>
                <a:gd name="T8" fmla="*/ 0 w 5680584"/>
                <a:gd name="T9" fmla="*/ 2462077 h 2616525"/>
                <a:gd name="T10" fmla="*/ 0 w 5680584"/>
                <a:gd name="T11" fmla="*/ 153474 h 2616525"/>
                <a:gd name="T12" fmla="*/ 135915 w 5680584"/>
                <a:gd name="T13" fmla="*/ 0 h 26165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80584" h="2616525">
                  <a:moveTo>
                    <a:pt x="135951" y="0"/>
                  </a:moveTo>
                  <a:lnTo>
                    <a:pt x="5680584" y="0"/>
                  </a:lnTo>
                  <a:lnTo>
                    <a:pt x="5680584" y="2616525"/>
                  </a:lnTo>
                  <a:lnTo>
                    <a:pt x="135951" y="2616525"/>
                  </a:lnTo>
                  <a:cubicBezTo>
                    <a:pt x="61063" y="2616525"/>
                    <a:pt x="0" y="2547567"/>
                    <a:pt x="0" y="2462995"/>
                  </a:cubicBezTo>
                  <a:lnTo>
                    <a:pt x="0" y="153531"/>
                  </a:lnTo>
                  <a:cubicBezTo>
                    <a:pt x="0" y="68959"/>
                    <a:pt x="61063" y="0"/>
                    <a:pt x="135951" y="0"/>
                  </a:cubicBezTo>
                  <a:close/>
                </a:path>
              </a:pathLst>
            </a:custGeom>
            <a:solidFill>
              <a:srgbClr val="024C89"/>
            </a:solidFill>
            <a:ln>
              <a:noFill/>
            </a:ln>
            <a:effectLst>
              <a:outerShdw blurRad="317500" dist="190500" dir="8100000" algn="ctr" rotWithShape="0">
                <a:srgbClr val="000000">
                  <a:alpha val="50000"/>
                </a:srgbClr>
              </a:outerShdw>
            </a:effectLst>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350" b="0" i="0" u="none" strike="noStrike" kern="0" cap="none" spc="0" normalizeH="0" baseline="0" noProof="0" dirty="0">
                <a:ln>
                  <a:noFill/>
                </a:ln>
                <a:solidFill>
                  <a:srgbClr val="1B4B7B"/>
                </a:solidFill>
                <a:effectLst/>
                <a:uLnTx/>
                <a:uFillTx/>
                <a:latin typeface="Arial" panose="020B0604020202020204" pitchFamily="34" charset="0"/>
                <a:ea typeface="宋体" panose="02010600030101010101" pitchFamily="2" charset="-122"/>
              </a:endParaRPr>
            </a:p>
          </p:txBody>
        </p:sp>
        <p:sp>
          <p:nvSpPr>
            <p:cNvPr id="2" name="矩形 1"/>
            <p:cNvSpPr/>
            <p:nvPr/>
          </p:nvSpPr>
          <p:spPr>
            <a:xfrm>
              <a:off x="1852815" y="1527059"/>
              <a:ext cx="8710794" cy="4555193"/>
            </a:xfrm>
            <a:prstGeom prst="rect">
              <a:avLst/>
            </a:prstGeom>
          </p:spPr>
          <p:txBody>
            <a:bodyPr wrap="square">
              <a:spAutoFit/>
            </a:bodyPr>
            <a:lstStyle/>
            <a:p>
              <a:pPr algn="just"/>
              <a:r>
                <a:rPr lang="zh-CN" altLang="en-US" sz="1500" dirty="0">
                  <a:solidFill>
                    <a:schemeClr val="bg1"/>
                  </a:solidFill>
                  <a:latin typeface="微软雅黑" panose="020B0503020204020204" charset="-122"/>
                  <a:ea typeface="微软雅黑" panose="020B0503020204020204" charset="-122"/>
                </a:rPr>
                <a:t>解题思路：</a:t>
              </a:r>
              <a:endParaRPr lang="en-US" altLang="zh-CN" sz="1500" dirty="0">
                <a:solidFill>
                  <a:schemeClr val="bg1"/>
                </a:solidFill>
                <a:latin typeface="微软雅黑" panose="020B0503020204020204" charset="-122"/>
                <a:ea typeface="微软雅黑" panose="020B0503020204020204" charset="-122"/>
              </a:endParaRPr>
            </a:p>
            <a:p>
              <a:pPr algn="just"/>
              <a:endParaRPr lang="zh-CN" altLang="en-US" sz="1500" dirty="0">
                <a:solidFill>
                  <a:schemeClr val="bg1"/>
                </a:solidFill>
                <a:latin typeface="微软雅黑" panose="020B0503020204020204" charset="-122"/>
                <a:ea typeface="微软雅黑" panose="020B0503020204020204" charset="-122"/>
              </a:endParaRPr>
            </a:p>
            <a:p>
              <a:pPr algn="just"/>
              <a:r>
                <a:rPr lang="en-US" altLang="zh-CN" sz="1500" dirty="0">
                  <a:solidFill>
                    <a:schemeClr val="bg1"/>
                  </a:solidFill>
                  <a:latin typeface="微软雅黑" panose="020B0503020204020204" charset="-122"/>
                  <a:ea typeface="微软雅黑" panose="020B0503020204020204" charset="-122"/>
                </a:rPr>
                <a:t>2. </a:t>
              </a:r>
              <a:r>
                <a:rPr lang="zh-CN" sz="1500" dirty="0">
                  <a:solidFill>
                    <a:schemeClr val="bg1"/>
                  </a:solidFill>
                  <a:latin typeface="微软雅黑" panose="020B0503020204020204" charset="-122"/>
                  <a:ea typeface="微软雅黑" panose="020B0503020204020204" charset="-122"/>
                </a:rPr>
                <a:t>问题转化</a:t>
              </a:r>
            </a:p>
            <a:p>
              <a:pPr algn="just"/>
              <a:endParaRPr lang="zh-CN" sz="1500" dirty="0">
                <a:solidFill>
                  <a:schemeClr val="bg1"/>
                </a:solidFill>
                <a:latin typeface="微软雅黑" panose="020B0503020204020204" charset="-122"/>
                <a:ea typeface="微软雅黑" panose="020B0503020204020204" charset="-122"/>
              </a:endParaRPr>
            </a:p>
            <a:p>
              <a:pPr algn="just"/>
              <a:r>
                <a:rPr lang="zh-CN" sz="1500" dirty="0">
                  <a:solidFill>
                    <a:schemeClr val="bg1"/>
                  </a:solidFill>
                  <a:latin typeface="微软雅黑" panose="020B0503020204020204" charset="-122"/>
                  <a:ea typeface="微软雅黑" panose="020B0503020204020204" charset="-122"/>
                </a:rPr>
                <a:t>对于 </a:t>
              </a:r>
              <a:r>
                <a:rPr lang="en-US" altLang="zh-CN" sz="1500" dirty="0">
                  <a:solidFill>
                    <a:schemeClr val="bg1"/>
                  </a:solidFill>
                  <a:latin typeface="微软雅黑" panose="020B0503020204020204" charset="-122"/>
                  <a:ea typeface="微软雅黑" panose="020B0503020204020204" charset="-122"/>
                  <a:sym typeface="+mn-ea"/>
                </a:rPr>
                <a:t>A[j] = - D [i] * G[j] + F[i]</a:t>
              </a:r>
            </a:p>
            <a:p>
              <a:pPr algn="just"/>
              <a:endParaRPr lang="zh-CN" sz="1500" dirty="0">
                <a:solidFill>
                  <a:schemeClr val="bg1"/>
                </a:solidFill>
                <a:latin typeface="微软雅黑" panose="020B0503020204020204" charset="-122"/>
                <a:ea typeface="微软雅黑" panose="020B0503020204020204" charset="-122"/>
              </a:endParaRPr>
            </a:p>
            <a:p>
              <a:pPr algn="just"/>
              <a:r>
                <a:rPr lang="zh-CN" sz="1500" dirty="0">
                  <a:solidFill>
                    <a:schemeClr val="bg1"/>
                  </a:solidFill>
                  <a:latin typeface="微软雅黑" panose="020B0503020204020204" charset="-122"/>
                  <a:ea typeface="微软雅黑" panose="020B0503020204020204" charset="-122"/>
                </a:rPr>
                <a:t>类比 </a:t>
              </a:r>
              <a:r>
                <a:rPr lang="en-US" altLang="zh-CN" sz="1500" dirty="0">
                  <a:solidFill>
                    <a:schemeClr val="bg1"/>
                  </a:solidFill>
                  <a:latin typeface="微软雅黑" panose="020B0503020204020204" charset="-122"/>
                  <a:ea typeface="微软雅黑" panose="020B0503020204020204" charset="-122"/>
                </a:rPr>
                <a:t>y = kx + b</a:t>
              </a:r>
            </a:p>
            <a:p>
              <a:pPr algn="just"/>
              <a:endParaRPr lang="zh-CN" altLang="en-US" sz="1500" dirty="0">
                <a:solidFill>
                  <a:schemeClr val="bg1"/>
                </a:solidFill>
                <a:latin typeface="微软雅黑" panose="020B0503020204020204" charset="-122"/>
                <a:ea typeface="微软雅黑" panose="020B0503020204020204" charset="-122"/>
              </a:endParaRPr>
            </a:p>
            <a:p>
              <a:pPr algn="just"/>
              <a:r>
                <a:rPr lang="zh-CN" altLang="en-US" sz="1500" dirty="0">
                  <a:solidFill>
                    <a:schemeClr val="bg1"/>
                  </a:solidFill>
                  <a:latin typeface="微软雅黑" panose="020B0503020204020204" charset="-122"/>
                  <a:ea typeface="微软雅黑" panose="020B0503020204020204" charset="-122"/>
                </a:rPr>
                <a:t>令</a:t>
              </a:r>
              <a:r>
                <a:rPr lang="en-US" altLang="zh-CN" sz="1500" dirty="0">
                  <a:solidFill>
                    <a:schemeClr val="bg1"/>
                  </a:solidFill>
                  <a:latin typeface="微软雅黑" panose="020B0503020204020204" charset="-122"/>
                  <a:ea typeface="微软雅黑" panose="020B0503020204020204" charset="-122"/>
                </a:rPr>
                <a:t>k = </a:t>
              </a:r>
              <a:r>
                <a:rPr lang="en-US" altLang="zh-CN" sz="1500" dirty="0">
                  <a:solidFill>
                    <a:schemeClr val="bg1"/>
                  </a:solidFill>
                  <a:latin typeface="微软雅黑" panose="020B0503020204020204" charset="-122"/>
                  <a:ea typeface="微软雅黑" panose="020B0503020204020204" charset="-122"/>
                  <a:sym typeface="+mn-ea"/>
                </a:rPr>
                <a:t>- D [i] </a:t>
              </a:r>
            </a:p>
            <a:p>
              <a:pPr algn="just"/>
              <a:r>
                <a:rPr lang="en-US" altLang="zh-CN" sz="1500" dirty="0">
                  <a:solidFill>
                    <a:schemeClr val="bg1"/>
                  </a:solidFill>
                  <a:latin typeface="微软雅黑" panose="020B0503020204020204" charset="-122"/>
                  <a:ea typeface="微软雅黑" panose="020B0503020204020204" charset="-122"/>
                  <a:sym typeface="+mn-ea"/>
                </a:rPr>
                <a:t>   sets = [G[j]</a:t>
              </a:r>
              <a:r>
                <a:rPr lang="zh-CN" altLang="en-US" sz="1500" dirty="0">
                  <a:solidFill>
                    <a:schemeClr val="bg1"/>
                  </a:solidFill>
                  <a:latin typeface="微软雅黑" panose="020B0503020204020204" charset="-122"/>
                  <a:ea typeface="微软雅黑" panose="020B0503020204020204" charset="-122"/>
                  <a:sym typeface="+mn-ea"/>
                </a:rPr>
                <a:t>，</a:t>
              </a:r>
              <a:r>
                <a:rPr lang="en-US" altLang="zh-CN" sz="1500" dirty="0">
                  <a:solidFill>
                    <a:schemeClr val="bg1"/>
                  </a:solidFill>
                  <a:latin typeface="微软雅黑" panose="020B0503020204020204" charset="-122"/>
                  <a:ea typeface="微软雅黑" panose="020B0503020204020204" charset="-122"/>
                  <a:sym typeface="+mn-ea"/>
                </a:rPr>
                <a:t>A[j]]</a:t>
              </a:r>
            </a:p>
            <a:p>
              <a:pPr algn="just"/>
              <a:r>
                <a:rPr lang="en-US" altLang="zh-CN" sz="1500" dirty="0">
                  <a:solidFill>
                    <a:schemeClr val="bg1"/>
                  </a:solidFill>
                  <a:latin typeface="微软雅黑" panose="020B0503020204020204" charset="-122"/>
                  <a:ea typeface="微软雅黑" panose="020B0503020204020204" charset="-122"/>
                  <a:sym typeface="+mn-ea"/>
                </a:rPr>
                <a:t>   b = F[i]</a:t>
              </a:r>
            </a:p>
            <a:p>
              <a:pPr algn="just"/>
              <a:endParaRPr lang="en-US" altLang="zh-CN" sz="1500" dirty="0">
                <a:solidFill>
                  <a:schemeClr val="bg1"/>
                </a:solidFill>
                <a:latin typeface="微软雅黑" panose="020B0503020204020204" charset="-122"/>
                <a:ea typeface="微软雅黑" panose="020B0503020204020204" charset="-122"/>
                <a:sym typeface="+mn-ea"/>
              </a:endParaRPr>
            </a:p>
            <a:p>
              <a:pPr algn="just"/>
              <a:r>
                <a:rPr lang="zh-CN" altLang="en-US" sz="1500" dirty="0">
                  <a:solidFill>
                    <a:schemeClr val="bg1"/>
                  </a:solidFill>
                  <a:latin typeface="微软雅黑" panose="020B0503020204020204" charset="-122"/>
                  <a:ea typeface="微软雅黑" panose="020B0503020204020204" charset="-122"/>
                  <a:sym typeface="+mn-ea"/>
                </a:rPr>
                <a:t>既转化成求截距</a:t>
              </a:r>
              <a:r>
                <a:rPr lang="en-US" altLang="zh-CN" sz="1500" dirty="0">
                  <a:solidFill>
                    <a:schemeClr val="bg1"/>
                  </a:solidFill>
                  <a:latin typeface="微软雅黑" panose="020B0503020204020204" charset="-122"/>
                  <a:ea typeface="微软雅黑" panose="020B0503020204020204" charset="-122"/>
                  <a:sym typeface="+mn-ea"/>
                </a:rPr>
                <a:t>b</a:t>
              </a:r>
              <a:r>
                <a:rPr lang="zh-CN" altLang="en-US" sz="1500" dirty="0">
                  <a:solidFill>
                    <a:schemeClr val="bg1"/>
                  </a:solidFill>
                  <a:latin typeface="微软雅黑" panose="020B0503020204020204" charset="-122"/>
                  <a:ea typeface="微软雅黑" panose="020B0503020204020204" charset="-122"/>
                  <a:sym typeface="+mn-ea"/>
                </a:rPr>
                <a:t>最大的一阶线性问题</a:t>
              </a:r>
            </a:p>
            <a:p>
              <a:pPr algn="just"/>
              <a:endParaRPr lang="zh-CN" altLang="en-US" sz="1500" dirty="0">
                <a:solidFill>
                  <a:schemeClr val="bg1"/>
                </a:solidFill>
                <a:latin typeface="微软雅黑" panose="020B0503020204020204" charset="-122"/>
                <a:ea typeface="微软雅黑" panose="020B0503020204020204" charset="-122"/>
              </a:endParaRPr>
            </a:p>
            <a:p>
              <a:pPr algn="just"/>
              <a:endParaRPr lang="en-US" altLang="zh-CN" sz="1500" dirty="0">
                <a:solidFill>
                  <a:schemeClr val="bg1"/>
                </a:solidFill>
                <a:latin typeface="微软雅黑" panose="020B0503020204020204" charset="-122"/>
                <a:ea typeface="微软雅黑" panose="020B0503020204020204" charset="-122"/>
              </a:endParaRPr>
            </a:p>
            <a:p>
              <a:pPr algn="just"/>
              <a:endParaRPr lang="en-US" altLang="zh-CN" sz="1500" dirty="0">
                <a:solidFill>
                  <a:schemeClr val="bg1"/>
                </a:solidFill>
                <a:latin typeface="微软雅黑" panose="020B0503020204020204" charset="-122"/>
                <a:ea typeface="微软雅黑" panose="020B0503020204020204" charset="-122"/>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bwMode="auto">
          <a:xfrm>
            <a:off x="1879289" y="1150943"/>
            <a:ext cx="6048672" cy="266371"/>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p:spPr>
        <p:txBody>
          <a:bodyPr vert="horz" wrap="none" lIns="68580" tIns="34290" rIns="68580" bIns="34290" numCol="1" rtlCol="0" anchor="t" anchorCtr="0" compatLnSpc="1"/>
          <a:lstStyle/>
          <a:p>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14" name="文本框 13"/>
          <p:cNvSpPr txBox="1"/>
          <p:nvPr/>
        </p:nvSpPr>
        <p:spPr>
          <a:xfrm>
            <a:off x="1879441" y="1111885"/>
            <a:ext cx="6276499" cy="569387"/>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charset="-122"/>
                <a:ea typeface="微软雅黑" panose="020B0503020204020204" charset="-122"/>
              </a:defRPr>
            </a:lvl1pPr>
          </a:lstStyle>
          <a:p>
            <a:r>
              <a:rPr lang="en-US" altLang="zh-CN" sz="1500" dirty="0">
                <a:solidFill>
                  <a:prstClr val="black">
                    <a:alpha val="75000"/>
                  </a:prstClr>
                </a:solidFill>
                <a:sym typeface="+mn-ea"/>
              </a:rPr>
              <a:t>【</a:t>
            </a:r>
            <a:r>
              <a:rPr lang="en-US" altLang="zh-CN" sz="1600" dirty="0">
                <a:solidFill>
                  <a:prstClr val="black">
                    <a:alpha val="75000"/>
                  </a:prstClr>
                </a:solidFill>
                <a:sym typeface="+mn-ea"/>
              </a:rPr>
              <a:t>Problem solution</a:t>
            </a:r>
          </a:p>
          <a:p>
            <a:endParaRPr lang="en-US" altLang="zh-CN" sz="1500" dirty="0">
              <a:solidFill>
                <a:prstClr val="black">
                  <a:alpha val="75000"/>
                </a:prstClr>
              </a:solidFill>
              <a:sym typeface="+mn-ea"/>
            </a:endParaRPr>
          </a:p>
        </p:txBody>
      </p:sp>
      <p:sp>
        <p:nvSpPr>
          <p:cNvPr id="15" name="圆角矩形 14"/>
          <p:cNvSpPr/>
          <p:nvPr/>
        </p:nvSpPr>
        <p:spPr bwMode="auto">
          <a:xfrm>
            <a:off x="1174750" y="1128395"/>
            <a:ext cx="527685" cy="288608"/>
          </a:xfrm>
          <a:prstGeom prst="roundRect">
            <a:avLst/>
          </a:prstGeom>
          <a:solidFill>
            <a:srgbClr val="1B4B7B"/>
          </a:solidFill>
          <a:ln w="9525" cap="flat" cmpd="sng" algn="ctr">
            <a:noFill/>
            <a:prstDash val="solid"/>
            <a:miter lim="800000"/>
            <a:headEnd type="none" w="med" len="med"/>
            <a:tailEnd type="none" w="med" len="med"/>
          </a:ln>
          <a:effectLst/>
        </p:spPr>
        <p:txBody>
          <a:bodyPr vert="horz" wrap="none" lIns="68580" tIns="34290" rIns="68580" bIns="3429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500" b="1" i="0" u="none" strike="noStrike" cap="none" normalizeH="0" baseline="0" dirty="0">
                <a:ln>
                  <a:noFill/>
                </a:ln>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2</a:t>
            </a:r>
          </a:p>
        </p:txBody>
      </p:sp>
      <p:grpSp>
        <p:nvGrpSpPr>
          <p:cNvPr id="4" name="组合 3"/>
          <p:cNvGrpSpPr/>
          <p:nvPr/>
        </p:nvGrpSpPr>
        <p:grpSpPr>
          <a:xfrm>
            <a:off x="1182370" y="1553210"/>
            <a:ext cx="6656705" cy="4255849"/>
            <a:chOff x="1626133" y="1237296"/>
            <a:chExt cx="9163287" cy="5122395"/>
          </a:xfrm>
        </p:grpSpPr>
        <p:sp>
          <p:nvSpPr>
            <p:cNvPr id="53" name="Freeform 10"/>
            <p:cNvSpPr/>
            <p:nvPr/>
          </p:nvSpPr>
          <p:spPr bwMode="auto">
            <a:xfrm>
              <a:off x="1626133" y="1237296"/>
              <a:ext cx="9163287" cy="4783948"/>
            </a:xfrm>
            <a:custGeom>
              <a:avLst/>
              <a:gdLst>
                <a:gd name="T0" fmla="*/ 135915 w 5680584"/>
                <a:gd name="T1" fmla="*/ 0 h 2616525"/>
                <a:gd name="T2" fmla="*/ 5679057 w 5680584"/>
                <a:gd name="T3" fmla="*/ 0 h 2616525"/>
                <a:gd name="T4" fmla="*/ 5679057 w 5680584"/>
                <a:gd name="T5" fmla="*/ 2615550 h 2616525"/>
                <a:gd name="T6" fmla="*/ 135915 w 5680584"/>
                <a:gd name="T7" fmla="*/ 2615550 h 2616525"/>
                <a:gd name="T8" fmla="*/ 0 w 5680584"/>
                <a:gd name="T9" fmla="*/ 2462077 h 2616525"/>
                <a:gd name="T10" fmla="*/ 0 w 5680584"/>
                <a:gd name="T11" fmla="*/ 153474 h 2616525"/>
                <a:gd name="T12" fmla="*/ 135915 w 5680584"/>
                <a:gd name="T13" fmla="*/ 0 h 26165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80584" h="2616525">
                  <a:moveTo>
                    <a:pt x="135951" y="0"/>
                  </a:moveTo>
                  <a:lnTo>
                    <a:pt x="5680584" y="0"/>
                  </a:lnTo>
                  <a:lnTo>
                    <a:pt x="5680584" y="2616525"/>
                  </a:lnTo>
                  <a:lnTo>
                    <a:pt x="135951" y="2616525"/>
                  </a:lnTo>
                  <a:cubicBezTo>
                    <a:pt x="61063" y="2616525"/>
                    <a:pt x="0" y="2547567"/>
                    <a:pt x="0" y="2462995"/>
                  </a:cubicBezTo>
                  <a:lnTo>
                    <a:pt x="0" y="153531"/>
                  </a:lnTo>
                  <a:cubicBezTo>
                    <a:pt x="0" y="68959"/>
                    <a:pt x="61063" y="0"/>
                    <a:pt x="135951" y="0"/>
                  </a:cubicBezTo>
                  <a:close/>
                </a:path>
              </a:pathLst>
            </a:custGeom>
            <a:solidFill>
              <a:srgbClr val="024C89"/>
            </a:solidFill>
            <a:ln>
              <a:noFill/>
            </a:ln>
            <a:effectLst>
              <a:outerShdw blurRad="317500" dist="190500" dir="8100000" algn="ctr" rotWithShape="0">
                <a:srgbClr val="000000">
                  <a:alpha val="50000"/>
                </a:srgbClr>
              </a:outerShdw>
            </a:effectLst>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350" b="0" i="0" u="none" strike="noStrike" kern="0" cap="none" spc="0" normalizeH="0" baseline="0" noProof="0" dirty="0">
                <a:ln>
                  <a:noFill/>
                </a:ln>
                <a:solidFill>
                  <a:srgbClr val="1B4B7B"/>
                </a:solidFill>
                <a:effectLst/>
                <a:uLnTx/>
                <a:uFillTx/>
                <a:latin typeface="Arial" panose="020B0604020202020204" pitchFamily="34" charset="0"/>
                <a:ea typeface="宋体" panose="02010600030101010101" pitchFamily="2" charset="-122"/>
              </a:endParaRPr>
            </a:p>
          </p:txBody>
        </p:sp>
        <p:sp>
          <p:nvSpPr>
            <p:cNvPr id="2" name="矩形 1"/>
            <p:cNvSpPr/>
            <p:nvPr/>
          </p:nvSpPr>
          <p:spPr>
            <a:xfrm>
              <a:off x="1852815" y="1527059"/>
              <a:ext cx="8710794" cy="4832632"/>
            </a:xfrm>
            <a:prstGeom prst="rect">
              <a:avLst/>
            </a:prstGeom>
          </p:spPr>
          <p:txBody>
            <a:bodyPr wrap="square">
              <a:spAutoFit/>
            </a:bodyPr>
            <a:lstStyle/>
            <a:p>
              <a:pPr algn="just"/>
              <a:r>
                <a:rPr lang="zh-CN" altLang="en-US" sz="1500" dirty="0">
                  <a:solidFill>
                    <a:schemeClr val="bg1"/>
                  </a:solidFill>
                  <a:latin typeface="微软雅黑" panose="020B0503020204020204" charset="-122"/>
                  <a:ea typeface="微软雅黑" panose="020B0503020204020204" charset="-122"/>
                </a:rPr>
                <a:t>解题思路：</a:t>
              </a:r>
              <a:endParaRPr lang="en-US" altLang="zh-CN" sz="1500" dirty="0">
                <a:solidFill>
                  <a:schemeClr val="bg1"/>
                </a:solidFill>
                <a:latin typeface="微软雅黑" panose="020B0503020204020204" charset="-122"/>
                <a:ea typeface="微软雅黑" panose="020B0503020204020204" charset="-122"/>
              </a:endParaRPr>
            </a:p>
            <a:p>
              <a:pPr algn="just"/>
              <a:endParaRPr lang="zh-CN" altLang="en-US" sz="1500" dirty="0">
                <a:solidFill>
                  <a:schemeClr val="bg1"/>
                </a:solidFill>
                <a:latin typeface="微软雅黑" panose="020B0503020204020204" charset="-122"/>
                <a:ea typeface="微软雅黑" panose="020B0503020204020204" charset="-122"/>
              </a:endParaRPr>
            </a:p>
            <a:p>
              <a:pPr algn="just"/>
              <a:r>
                <a:rPr lang="en-US" altLang="zh-CN" sz="1500" dirty="0">
                  <a:solidFill>
                    <a:schemeClr val="bg1"/>
                  </a:solidFill>
                  <a:latin typeface="微软雅黑" panose="020B0503020204020204" charset="-122"/>
                  <a:ea typeface="微软雅黑" panose="020B0503020204020204" charset="-122"/>
                </a:rPr>
                <a:t>3. </a:t>
              </a:r>
              <a:r>
                <a:rPr lang="zh-CN" sz="1500" dirty="0">
                  <a:solidFill>
                    <a:schemeClr val="bg1"/>
                  </a:solidFill>
                  <a:latin typeface="微软雅黑" panose="020B0503020204020204" charset="-122"/>
                  <a:ea typeface="微软雅黑" panose="020B0503020204020204" charset="-122"/>
                </a:rPr>
                <a:t>动态维护点集</a:t>
              </a:r>
            </a:p>
            <a:p>
              <a:pPr algn="just"/>
              <a:endParaRPr lang="zh-CN" sz="1500" dirty="0">
                <a:solidFill>
                  <a:schemeClr val="bg1"/>
                </a:solidFill>
                <a:latin typeface="微软雅黑" panose="020B0503020204020204" charset="-122"/>
                <a:ea typeface="微软雅黑" panose="020B0503020204020204" charset="-122"/>
              </a:endParaRPr>
            </a:p>
            <a:p>
              <a:pPr algn="just"/>
              <a:r>
                <a:rPr lang="zh-CN" sz="1500" dirty="0">
                  <a:solidFill>
                    <a:schemeClr val="bg1"/>
                  </a:solidFill>
                  <a:latin typeface="微软雅黑" panose="020B0503020204020204" charset="-122"/>
                  <a:ea typeface="微软雅黑" panose="020B0503020204020204" charset="-122"/>
                </a:rPr>
                <a:t>对于 </a:t>
              </a:r>
              <a:r>
                <a:rPr lang="en-US" altLang="zh-CN" sz="1500" dirty="0">
                  <a:solidFill>
                    <a:schemeClr val="bg1"/>
                  </a:solidFill>
                  <a:latin typeface="微软雅黑" panose="020B0503020204020204" charset="-122"/>
                  <a:ea typeface="微软雅黑" panose="020B0503020204020204" charset="-122"/>
                  <a:sym typeface="+mn-ea"/>
                </a:rPr>
                <a:t>A[j] = - D [i] * G[j] + F[i]</a:t>
              </a:r>
            </a:p>
            <a:p>
              <a:pPr algn="just"/>
              <a:endParaRPr lang="zh-CN" sz="1500" dirty="0">
                <a:solidFill>
                  <a:schemeClr val="bg1"/>
                </a:solidFill>
                <a:latin typeface="微软雅黑" panose="020B0503020204020204" charset="-122"/>
                <a:ea typeface="微软雅黑" panose="020B0503020204020204" charset="-122"/>
              </a:endParaRPr>
            </a:p>
            <a:p>
              <a:pPr algn="just"/>
              <a:r>
                <a:rPr lang="zh-CN" sz="1500" dirty="0">
                  <a:solidFill>
                    <a:schemeClr val="bg1"/>
                  </a:solidFill>
                  <a:latin typeface="微软雅黑" panose="020B0503020204020204" charset="-122"/>
                  <a:ea typeface="微软雅黑" panose="020B0503020204020204" charset="-122"/>
                </a:rPr>
                <a:t>其中 </a:t>
              </a:r>
              <a:r>
                <a:rPr lang="en-US" altLang="zh-CN" sz="1500" dirty="0">
                  <a:solidFill>
                    <a:schemeClr val="bg1"/>
                  </a:solidFill>
                  <a:latin typeface="微软雅黑" panose="020B0503020204020204" charset="-122"/>
                  <a:ea typeface="微软雅黑" panose="020B0503020204020204" charset="-122"/>
                </a:rPr>
                <a:t>D[i] </a:t>
              </a:r>
              <a:r>
                <a:rPr lang="zh-CN" altLang="en-US" sz="1500" dirty="0">
                  <a:solidFill>
                    <a:schemeClr val="bg1"/>
                  </a:solidFill>
                  <a:latin typeface="微软雅黑" panose="020B0503020204020204" charset="-122"/>
                  <a:ea typeface="微软雅黑" panose="020B0503020204020204" charset="-122"/>
                </a:rPr>
                <a:t>是已知的常数，可以看做是一个常量</a:t>
              </a:r>
            </a:p>
            <a:p>
              <a:pPr algn="just"/>
              <a:endParaRPr lang="zh-CN" altLang="en-US" sz="1500" dirty="0">
                <a:solidFill>
                  <a:schemeClr val="bg1"/>
                </a:solidFill>
                <a:latin typeface="微软雅黑" panose="020B0503020204020204" charset="-122"/>
                <a:ea typeface="微软雅黑" panose="020B0503020204020204" charset="-122"/>
              </a:endParaRPr>
            </a:p>
            <a:p>
              <a:pPr algn="just"/>
              <a:r>
                <a:rPr lang="zh-CN" altLang="en-US" sz="1500" dirty="0">
                  <a:solidFill>
                    <a:schemeClr val="bg1"/>
                  </a:solidFill>
                  <a:latin typeface="微软雅黑" panose="020B0503020204020204" charset="-122"/>
                  <a:ea typeface="微软雅黑" panose="020B0503020204020204" charset="-122"/>
                </a:rPr>
                <a:t>把</a:t>
              </a:r>
              <a:r>
                <a:rPr lang="en-US" altLang="zh-CN" sz="1500" dirty="0">
                  <a:solidFill>
                    <a:schemeClr val="bg1"/>
                  </a:solidFill>
                  <a:latin typeface="微软雅黑" panose="020B0503020204020204" charset="-122"/>
                  <a:ea typeface="微软雅黑" panose="020B0503020204020204" charset="-122"/>
                  <a:sym typeface="+mn-ea"/>
                </a:rPr>
                <a:t> (G[j]</a:t>
              </a:r>
              <a:r>
                <a:rPr lang="zh-CN" altLang="en-US" sz="1500" dirty="0">
                  <a:solidFill>
                    <a:schemeClr val="bg1"/>
                  </a:solidFill>
                  <a:latin typeface="微软雅黑" panose="020B0503020204020204" charset="-122"/>
                  <a:ea typeface="微软雅黑" panose="020B0503020204020204" charset="-122"/>
                  <a:sym typeface="+mn-ea"/>
                </a:rPr>
                <a:t>，</a:t>
              </a:r>
              <a:r>
                <a:rPr lang="en-US" altLang="zh-CN" sz="1500" dirty="0">
                  <a:solidFill>
                    <a:schemeClr val="bg1"/>
                  </a:solidFill>
                  <a:latin typeface="微软雅黑" panose="020B0503020204020204" charset="-122"/>
                  <a:ea typeface="微软雅黑" panose="020B0503020204020204" charset="-122"/>
                  <a:sym typeface="+mn-ea"/>
                </a:rPr>
                <a:t>A[j]) </a:t>
              </a:r>
              <a:r>
                <a:rPr lang="zh-CN" altLang="en-US" sz="1500" dirty="0">
                  <a:solidFill>
                    <a:schemeClr val="bg1"/>
                  </a:solidFill>
                  <a:latin typeface="微软雅黑" panose="020B0503020204020204" charset="-122"/>
                  <a:ea typeface="微软雅黑" panose="020B0503020204020204" charset="-122"/>
                  <a:sym typeface="+mn-ea"/>
                </a:rPr>
                <a:t>都看成在第一象限内的点</a:t>
              </a:r>
              <a:r>
                <a:rPr lang="en-US" altLang="zh-CN" sz="1500" dirty="0">
                  <a:solidFill>
                    <a:schemeClr val="bg1"/>
                  </a:solidFill>
                  <a:latin typeface="微软雅黑" panose="020B0503020204020204" charset="-122"/>
                  <a:ea typeface="微软雅黑" panose="020B0503020204020204" charset="-122"/>
                  <a:sym typeface="+mn-ea"/>
                </a:rPr>
                <a:t>(X , Y)</a:t>
              </a:r>
              <a:endParaRPr lang="zh-CN" altLang="en-US" sz="1500" dirty="0">
                <a:solidFill>
                  <a:schemeClr val="bg1"/>
                </a:solidFill>
                <a:latin typeface="微软雅黑" panose="020B0503020204020204" charset="-122"/>
                <a:ea typeface="微软雅黑" panose="020B0503020204020204" charset="-122"/>
                <a:sym typeface="+mn-ea"/>
              </a:endParaRPr>
            </a:p>
            <a:p>
              <a:pPr algn="just"/>
              <a:endParaRPr lang="zh-CN" altLang="en-US" sz="1500" dirty="0">
                <a:solidFill>
                  <a:schemeClr val="bg1"/>
                </a:solidFill>
                <a:latin typeface="微软雅黑" panose="020B0503020204020204" charset="-122"/>
                <a:ea typeface="微软雅黑" panose="020B0503020204020204" charset="-122"/>
                <a:sym typeface="+mn-ea"/>
              </a:endParaRPr>
            </a:p>
            <a:p>
              <a:pPr algn="just"/>
              <a:r>
                <a:rPr lang="zh-CN" altLang="en-US" sz="1500" dirty="0">
                  <a:solidFill>
                    <a:schemeClr val="bg1"/>
                  </a:solidFill>
                  <a:latin typeface="微软雅黑" panose="020B0503020204020204" charset="-122"/>
                  <a:ea typeface="微软雅黑" panose="020B0503020204020204" charset="-122"/>
                  <a:sym typeface="+mn-ea"/>
                </a:rPr>
                <a:t>已知的斜率 k=</a:t>
              </a:r>
              <a:r>
                <a:rPr lang="en-US" altLang="zh-CN" sz="1500" dirty="0">
                  <a:solidFill>
                    <a:schemeClr val="bg1"/>
                  </a:solidFill>
                  <a:latin typeface="微软雅黑" panose="020B0503020204020204" charset="-122"/>
                  <a:ea typeface="微软雅黑" panose="020B0503020204020204" charset="-122"/>
                  <a:sym typeface="+mn-ea"/>
                </a:rPr>
                <a:t>- D [i]</a:t>
              </a:r>
              <a:r>
                <a:rPr lang="zh-CN" altLang="en-US" sz="1500" dirty="0">
                  <a:solidFill>
                    <a:schemeClr val="bg1"/>
                  </a:solidFill>
                  <a:latin typeface="微软雅黑" panose="020B0503020204020204" charset="-122"/>
                  <a:ea typeface="微软雅黑" panose="020B0503020204020204" charset="-122"/>
                  <a:sym typeface="+mn-ea"/>
                </a:rPr>
                <a:t>，找到平面中的一个点，使得过该点的斜率为k的直线的纵截距最大</a:t>
              </a:r>
            </a:p>
            <a:p>
              <a:pPr algn="just"/>
              <a:endParaRPr lang="zh-CN" altLang="en-US" sz="1500" dirty="0">
                <a:solidFill>
                  <a:schemeClr val="bg1"/>
                </a:solidFill>
                <a:latin typeface="微软雅黑" panose="020B0503020204020204" charset="-122"/>
                <a:ea typeface="微软雅黑" panose="020B0503020204020204" charset="-122"/>
              </a:endParaRPr>
            </a:p>
            <a:p>
              <a:pPr algn="just"/>
              <a:endParaRPr lang="en-US" altLang="zh-CN" sz="1500" dirty="0">
                <a:solidFill>
                  <a:schemeClr val="bg1"/>
                </a:solidFill>
                <a:latin typeface="微软雅黑" panose="020B0503020204020204" charset="-122"/>
                <a:ea typeface="微软雅黑" panose="020B0503020204020204" charset="-122"/>
                <a:sym typeface="+mn-ea"/>
              </a:endParaRPr>
            </a:p>
            <a:p>
              <a:pPr algn="just"/>
              <a:endParaRPr lang="zh-CN" altLang="en-US" sz="1500" dirty="0">
                <a:solidFill>
                  <a:schemeClr val="bg1"/>
                </a:solidFill>
                <a:latin typeface="微软雅黑" panose="020B0503020204020204" charset="-122"/>
                <a:ea typeface="微软雅黑" panose="020B0503020204020204" charset="-122"/>
              </a:endParaRPr>
            </a:p>
            <a:p>
              <a:pPr algn="just"/>
              <a:endParaRPr lang="en-US" altLang="zh-CN" sz="1500" dirty="0">
                <a:solidFill>
                  <a:schemeClr val="bg1"/>
                </a:solidFill>
                <a:latin typeface="微软雅黑" panose="020B0503020204020204" charset="-122"/>
                <a:ea typeface="微软雅黑" panose="020B0503020204020204" charset="-122"/>
              </a:endParaRPr>
            </a:p>
            <a:p>
              <a:pPr algn="just"/>
              <a:endParaRPr lang="en-US" altLang="zh-CN" sz="1500" dirty="0">
                <a:solidFill>
                  <a:schemeClr val="bg1"/>
                </a:solidFill>
                <a:latin typeface="微软雅黑" panose="020B0503020204020204" charset="-122"/>
                <a:ea typeface="微软雅黑" panose="020B0503020204020204" charset="-122"/>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bwMode="auto">
          <a:xfrm>
            <a:off x="1879289" y="1150943"/>
            <a:ext cx="6048672" cy="266371"/>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p:spPr>
        <p:txBody>
          <a:bodyPr vert="horz" wrap="none" lIns="68580" tIns="34290" rIns="68580" bIns="34290" numCol="1" rtlCol="0" anchor="t" anchorCtr="0" compatLnSpc="1"/>
          <a:lstStyle/>
          <a:p>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14" name="文本框 13"/>
          <p:cNvSpPr txBox="1"/>
          <p:nvPr/>
        </p:nvSpPr>
        <p:spPr>
          <a:xfrm>
            <a:off x="1879441" y="1111885"/>
            <a:ext cx="6276499" cy="569387"/>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charset="-122"/>
                <a:ea typeface="微软雅黑" panose="020B0503020204020204" charset="-122"/>
              </a:defRPr>
            </a:lvl1pPr>
          </a:lstStyle>
          <a:p>
            <a:r>
              <a:rPr lang="en-US" altLang="zh-CN" sz="1500" dirty="0">
                <a:solidFill>
                  <a:prstClr val="black">
                    <a:alpha val="75000"/>
                  </a:prstClr>
                </a:solidFill>
                <a:sym typeface="+mn-ea"/>
              </a:rPr>
              <a:t>【</a:t>
            </a:r>
            <a:r>
              <a:rPr lang="en-US" altLang="zh-CN" sz="1600" dirty="0">
                <a:solidFill>
                  <a:prstClr val="black">
                    <a:alpha val="75000"/>
                  </a:prstClr>
                </a:solidFill>
                <a:sym typeface="+mn-ea"/>
              </a:rPr>
              <a:t>Problem solution</a:t>
            </a:r>
          </a:p>
          <a:p>
            <a:endParaRPr lang="en-US" altLang="zh-CN" sz="1500" dirty="0">
              <a:solidFill>
                <a:prstClr val="black">
                  <a:alpha val="75000"/>
                </a:prstClr>
              </a:solidFill>
              <a:sym typeface="+mn-ea"/>
            </a:endParaRPr>
          </a:p>
        </p:txBody>
      </p:sp>
      <p:sp>
        <p:nvSpPr>
          <p:cNvPr id="15" name="圆角矩形 14"/>
          <p:cNvSpPr/>
          <p:nvPr/>
        </p:nvSpPr>
        <p:spPr bwMode="auto">
          <a:xfrm>
            <a:off x="1174750" y="1128395"/>
            <a:ext cx="527685" cy="288608"/>
          </a:xfrm>
          <a:prstGeom prst="roundRect">
            <a:avLst/>
          </a:prstGeom>
          <a:solidFill>
            <a:srgbClr val="1B4B7B"/>
          </a:solidFill>
          <a:ln w="9525" cap="flat" cmpd="sng" algn="ctr">
            <a:noFill/>
            <a:prstDash val="solid"/>
            <a:miter lim="800000"/>
            <a:headEnd type="none" w="med" len="med"/>
            <a:tailEnd type="none" w="med" len="med"/>
          </a:ln>
          <a:effectLst/>
        </p:spPr>
        <p:txBody>
          <a:bodyPr vert="horz" wrap="none" lIns="68580" tIns="34290" rIns="68580" bIns="3429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500" b="1" i="0" u="none" strike="noStrike" cap="none" normalizeH="0" baseline="0" dirty="0">
                <a:ln>
                  <a:noFill/>
                </a:ln>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2</a:t>
            </a:r>
          </a:p>
        </p:txBody>
      </p:sp>
      <p:grpSp>
        <p:nvGrpSpPr>
          <p:cNvPr id="4" name="组合 3"/>
          <p:cNvGrpSpPr/>
          <p:nvPr/>
        </p:nvGrpSpPr>
        <p:grpSpPr>
          <a:xfrm>
            <a:off x="1182370" y="1553210"/>
            <a:ext cx="6656705" cy="4912995"/>
            <a:chOff x="1626133" y="1237296"/>
            <a:chExt cx="9163287" cy="5913344"/>
          </a:xfrm>
        </p:grpSpPr>
        <p:sp>
          <p:nvSpPr>
            <p:cNvPr id="53" name="Freeform 10"/>
            <p:cNvSpPr/>
            <p:nvPr/>
          </p:nvSpPr>
          <p:spPr bwMode="auto">
            <a:xfrm>
              <a:off x="1626133" y="1237296"/>
              <a:ext cx="9163287" cy="5913344"/>
            </a:xfrm>
            <a:custGeom>
              <a:avLst/>
              <a:gdLst>
                <a:gd name="T0" fmla="*/ 135915 w 5680584"/>
                <a:gd name="T1" fmla="*/ 0 h 2616525"/>
                <a:gd name="T2" fmla="*/ 5679057 w 5680584"/>
                <a:gd name="T3" fmla="*/ 0 h 2616525"/>
                <a:gd name="T4" fmla="*/ 5679057 w 5680584"/>
                <a:gd name="T5" fmla="*/ 2615550 h 2616525"/>
                <a:gd name="T6" fmla="*/ 135915 w 5680584"/>
                <a:gd name="T7" fmla="*/ 2615550 h 2616525"/>
                <a:gd name="T8" fmla="*/ 0 w 5680584"/>
                <a:gd name="T9" fmla="*/ 2462077 h 2616525"/>
                <a:gd name="T10" fmla="*/ 0 w 5680584"/>
                <a:gd name="T11" fmla="*/ 153474 h 2616525"/>
                <a:gd name="T12" fmla="*/ 135915 w 5680584"/>
                <a:gd name="T13" fmla="*/ 0 h 26165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80584" h="2616525">
                  <a:moveTo>
                    <a:pt x="135951" y="0"/>
                  </a:moveTo>
                  <a:lnTo>
                    <a:pt x="5680584" y="0"/>
                  </a:lnTo>
                  <a:lnTo>
                    <a:pt x="5680584" y="2616525"/>
                  </a:lnTo>
                  <a:lnTo>
                    <a:pt x="135951" y="2616525"/>
                  </a:lnTo>
                  <a:cubicBezTo>
                    <a:pt x="61063" y="2616525"/>
                    <a:pt x="0" y="2547567"/>
                    <a:pt x="0" y="2462995"/>
                  </a:cubicBezTo>
                  <a:lnTo>
                    <a:pt x="0" y="153531"/>
                  </a:lnTo>
                  <a:cubicBezTo>
                    <a:pt x="0" y="68959"/>
                    <a:pt x="61063" y="0"/>
                    <a:pt x="135951" y="0"/>
                  </a:cubicBezTo>
                  <a:close/>
                </a:path>
              </a:pathLst>
            </a:custGeom>
            <a:solidFill>
              <a:srgbClr val="024C89"/>
            </a:solidFill>
            <a:ln>
              <a:noFill/>
            </a:ln>
            <a:effectLst>
              <a:outerShdw blurRad="317500" dist="190500" dir="8100000" algn="ctr" rotWithShape="0">
                <a:srgbClr val="000000">
                  <a:alpha val="50000"/>
                </a:srgbClr>
              </a:outerShdw>
            </a:effectLst>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350" b="0" i="0" u="none" strike="noStrike" kern="0" cap="none" spc="0" normalizeH="0" baseline="0" noProof="0" dirty="0">
                <a:ln>
                  <a:noFill/>
                </a:ln>
                <a:solidFill>
                  <a:srgbClr val="1B4B7B"/>
                </a:solidFill>
                <a:effectLst/>
                <a:uLnTx/>
                <a:uFillTx/>
                <a:latin typeface="Arial" panose="020B0604020202020204" pitchFamily="34" charset="0"/>
                <a:ea typeface="宋体" panose="02010600030101010101" pitchFamily="2" charset="-122"/>
              </a:endParaRPr>
            </a:p>
          </p:txBody>
        </p:sp>
        <p:sp>
          <p:nvSpPr>
            <p:cNvPr id="2" name="矩形 1"/>
            <p:cNvSpPr/>
            <p:nvPr/>
          </p:nvSpPr>
          <p:spPr>
            <a:xfrm>
              <a:off x="1771523" y="1391779"/>
              <a:ext cx="8710794" cy="3721348"/>
            </a:xfrm>
            <a:prstGeom prst="rect">
              <a:avLst/>
            </a:prstGeom>
          </p:spPr>
          <p:txBody>
            <a:bodyPr wrap="square">
              <a:spAutoFit/>
            </a:bodyPr>
            <a:lstStyle/>
            <a:p>
              <a:pPr algn="just"/>
              <a:r>
                <a:rPr lang="zh-CN" altLang="en-US" sz="1500" dirty="0">
                  <a:solidFill>
                    <a:schemeClr val="bg1"/>
                  </a:solidFill>
                  <a:latin typeface="微软雅黑" panose="020B0503020204020204" charset="-122"/>
                  <a:ea typeface="微软雅黑" panose="020B0503020204020204" charset="-122"/>
                </a:rPr>
                <a:t>解题思路：</a:t>
              </a:r>
              <a:endParaRPr lang="en-US" altLang="zh-CN" sz="1500" dirty="0">
                <a:solidFill>
                  <a:schemeClr val="bg1"/>
                </a:solidFill>
                <a:latin typeface="微软雅黑" panose="020B0503020204020204" charset="-122"/>
                <a:ea typeface="微软雅黑" panose="020B0503020204020204" charset="-122"/>
              </a:endParaRPr>
            </a:p>
            <a:p>
              <a:pPr algn="just"/>
              <a:endParaRPr lang="zh-CN" altLang="en-US" sz="1500" dirty="0">
                <a:solidFill>
                  <a:schemeClr val="bg1"/>
                </a:solidFill>
                <a:latin typeface="微软雅黑" panose="020B0503020204020204" charset="-122"/>
                <a:ea typeface="微软雅黑" panose="020B0503020204020204" charset="-122"/>
              </a:endParaRPr>
            </a:p>
            <a:p>
              <a:pPr algn="just"/>
              <a:r>
                <a:rPr lang="en-US" altLang="zh-CN" sz="1500" dirty="0">
                  <a:solidFill>
                    <a:schemeClr val="bg1"/>
                  </a:solidFill>
                  <a:latin typeface="微软雅黑" panose="020B0503020204020204" charset="-122"/>
                  <a:ea typeface="微软雅黑" panose="020B0503020204020204" charset="-122"/>
                </a:rPr>
                <a:t>4. DP</a:t>
              </a:r>
              <a:r>
                <a:rPr lang="zh-CN" altLang="en-US" sz="1500" dirty="0">
                  <a:solidFill>
                    <a:schemeClr val="bg1"/>
                  </a:solidFill>
                  <a:latin typeface="微软雅黑" panose="020B0503020204020204" charset="-122"/>
                  <a:ea typeface="微软雅黑" panose="020B0503020204020204" charset="-122"/>
                </a:rPr>
                <a:t>优化</a:t>
              </a:r>
            </a:p>
            <a:p>
              <a:pPr algn="just"/>
              <a:endParaRPr lang="zh-CN" altLang="en-US" sz="1500" dirty="0">
                <a:solidFill>
                  <a:schemeClr val="bg1"/>
                </a:solidFill>
                <a:latin typeface="微软雅黑" panose="020B0503020204020204" charset="-122"/>
                <a:ea typeface="微软雅黑" panose="020B0503020204020204" charset="-122"/>
              </a:endParaRPr>
            </a:p>
            <a:p>
              <a:pPr algn="just"/>
              <a:r>
                <a:rPr lang="zh-CN" altLang="en-US" sz="1500" dirty="0">
                  <a:solidFill>
                    <a:schemeClr val="bg1"/>
                  </a:solidFill>
                  <a:latin typeface="微软雅黑" panose="020B0503020204020204" charset="-122"/>
                  <a:ea typeface="微软雅黑" panose="020B0503020204020204" charset="-122"/>
                  <a:sym typeface="+mn-ea"/>
                </a:rPr>
                <a:t>直接的斜率优化</a:t>
              </a:r>
              <a:r>
                <a:rPr lang="en-US" altLang="zh-CN" sz="1500" dirty="0">
                  <a:solidFill>
                    <a:schemeClr val="bg1"/>
                  </a:solidFill>
                  <a:latin typeface="微软雅黑" panose="020B0503020204020204" charset="-122"/>
                  <a:ea typeface="微软雅黑" panose="020B0503020204020204" charset="-122"/>
                  <a:sym typeface="+mn-ea"/>
                </a:rPr>
                <a:t> </a:t>
              </a:r>
              <a:endParaRPr lang="zh-CN" sz="1500" dirty="0">
                <a:solidFill>
                  <a:schemeClr val="bg1"/>
                </a:solidFill>
                <a:latin typeface="微软雅黑" panose="020B0503020204020204" charset="-122"/>
                <a:ea typeface="微软雅黑" panose="020B0503020204020204" charset="-122"/>
              </a:endParaRPr>
            </a:p>
            <a:p>
              <a:pPr algn="just"/>
              <a:endParaRPr lang="zh-CN" altLang="en-US" sz="1500" dirty="0">
                <a:solidFill>
                  <a:schemeClr val="bg1"/>
                </a:solidFill>
                <a:latin typeface="微软雅黑" panose="020B0503020204020204" charset="-122"/>
                <a:ea typeface="微软雅黑" panose="020B0503020204020204" charset="-122"/>
                <a:sym typeface="+mn-ea"/>
              </a:endParaRPr>
            </a:p>
            <a:p>
              <a:pPr algn="just"/>
              <a:r>
                <a:rPr lang="zh-CN" altLang="en-US" sz="1500" dirty="0">
                  <a:solidFill>
                    <a:schemeClr val="bg1"/>
                  </a:solidFill>
                  <a:latin typeface="微软雅黑" panose="020B0503020204020204" charset="-122"/>
                  <a:ea typeface="微软雅黑" panose="020B0503020204020204" charset="-122"/>
                  <a:sym typeface="+mn-ea"/>
                </a:rPr>
                <a:t>举例说明：假设某个求最大值的</a:t>
              </a:r>
              <a:r>
                <a:rPr lang="en-US" altLang="zh-CN" sz="1500" dirty="0">
                  <a:solidFill>
                    <a:schemeClr val="bg1"/>
                  </a:solidFill>
                  <a:latin typeface="微软雅黑" panose="020B0503020204020204" charset="-122"/>
                  <a:ea typeface="微软雅黑" panose="020B0503020204020204" charset="-122"/>
                  <a:sym typeface="+mn-ea"/>
                </a:rPr>
                <a:t>DP</a:t>
              </a:r>
              <a:r>
                <a:rPr lang="zh-CN" altLang="en-US" sz="1500" dirty="0">
                  <a:solidFill>
                    <a:schemeClr val="bg1"/>
                  </a:solidFill>
                  <a:latin typeface="微软雅黑" panose="020B0503020204020204" charset="-122"/>
                  <a:ea typeface="微软雅黑" panose="020B0503020204020204" charset="-122"/>
                  <a:sym typeface="+mn-ea"/>
                </a:rPr>
                <a:t>问题变形成斜截式，然后求最大截距问题</a:t>
              </a:r>
              <a:endParaRPr lang="en-US" altLang="zh-CN" sz="1500" dirty="0">
                <a:solidFill>
                  <a:schemeClr val="bg1"/>
                </a:solidFill>
                <a:latin typeface="微软雅黑" panose="020B0503020204020204" charset="-122"/>
                <a:ea typeface="微软雅黑" panose="020B0503020204020204" charset="-122"/>
              </a:endParaRPr>
            </a:p>
            <a:p>
              <a:pPr algn="just"/>
              <a:r>
                <a:rPr lang="zh-CN" altLang="en-US" sz="1500" dirty="0">
                  <a:solidFill>
                    <a:schemeClr val="bg1"/>
                  </a:solidFill>
                  <a:latin typeface="微软雅黑" panose="020B0503020204020204" charset="-122"/>
                  <a:ea typeface="微软雅黑" panose="020B0503020204020204" charset="-122"/>
                  <a:sym typeface="+mn-ea"/>
                </a:rPr>
                <a:t>如下图用一条已知直线（ </a:t>
              </a:r>
              <a:r>
                <a:rPr lang="en-US" altLang="zh-CN" sz="1500" dirty="0">
                  <a:solidFill>
                    <a:schemeClr val="bg1"/>
                  </a:solidFill>
                  <a:latin typeface="微软雅黑" panose="020B0503020204020204" charset="-122"/>
                  <a:ea typeface="微软雅黑" panose="020B0503020204020204" charset="-122"/>
                  <a:sym typeface="+mn-ea"/>
                </a:rPr>
                <a:t>K &lt; 0</a:t>
              </a:r>
              <a:r>
                <a:rPr lang="zh-CN" altLang="en-US" sz="1500" dirty="0">
                  <a:solidFill>
                    <a:schemeClr val="bg1"/>
                  </a:solidFill>
                  <a:latin typeface="微软雅黑" panose="020B0503020204020204" charset="-122"/>
                  <a:ea typeface="微软雅黑" panose="020B0503020204020204" charset="-122"/>
                  <a:sym typeface="+mn-ea"/>
                </a:rPr>
                <a:t>）去跟平面上的点相切，碰到凸壳的第一个点</a:t>
              </a:r>
              <a:r>
                <a:rPr lang="en-US" altLang="zh-CN" sz="1500" dirty="0">
                  <a:solidFill>
                    <a:schemeClr val="bg1"/>
                  </a:solidFill>
                  <a:latin typeface="微软雅黑" panose="020B0503020204020204" charset="-122"/>
                  <a:ea typeface="微软雅黑" panose="020B0503020204020204" charset="-122"/>
                  <a:sym typeface="+mn-ea"/>
                </a:rPr>
                <a:t>B</a:t>
              </a:r>
              <a:r>
                <a:rPr lang="zh-CN" altLang="en-US" sz="1500" dirty="0">
                  <a:solidFill>
                    <a:schemeClr val="bg1"/>
                  </a:solidFill>
                  <a:latin typeface="微软雅黑" panose="020B0503020204020204" charset="-122"/>
                  <a:ea typeface="微软雅黑" panose="020B0503020204020204" charset="-122"/>
                  <a:sym typeface="+mn-ea"/>
                </a:rPr>
                <a:t>就是截距最大的点</a:t>
              </a:r>
            </a:p>
            <a:p>
              <a:pPr algn="just"/>
              <a:endParaRPr lang="en-US" altLang="zh-CN" sz="1500" dirty="0">
                <a:solidFill>
                  <a:schemeClr val="bg1"/>
                </a:solidFill>
                <a:latin typeface="微软雅黑" panose="020B0503020204020204" charset="-122"/>
                <a:ea typeface="微软雅黑" panose="020B0503020204020204" charset="-122"/>
              </a:endParaRPr>
            </a:p>
            <a:p>
              <a:pPr algn="just"/>
              <a:endParaRPr lang="zh-CN" sz="1500" dirty="0">
                <a:solidFill>
                  <a:schemeClr val="bg1"/>
                </a:solidFill>
                <a:latin typeface="微软雅黑" panose="020B0503020204020204" charset="-122"/>
                <a:ea typeface="微软雅黑" panose="020B0503020204020204" charset="-122"/>
              </a:endParaRPr>
            </a:p>
            <a:p>
              <a:pPr algn="just"/>
              <a:endParaRPr lang="en-US" altLang="zh-CN" sz="1500" dirty="0">
                <a:solidFill>
                  <a:schemeClr val="bg1"/>
                </a:solidFill>
                <a:latin typeface="微软雅黑" panose="020B0503020204020204" charset="-122"/>
                <a:ea typeface="微软雅黑" panose="020B0503020204020204" charset="-122"/>
              </a:endParaRPr>
            </a:p>
          </p:txBody>
        </p:sp>
      </p:grpSp>
      <p:sp>
        <p:nvSpPr>
          <p:cNvPr id="5" name="右箭头 4"/>
          <p:cNvSpPr/>
          <p:nvPr/>
        </p:nvSpPr>
        <p:spPr>
          <a:xfrm>
            <a:off x="4150995" y="4908550"/>
            <a:ext cx="601345" cy="306070"/>
          </a:xfrm>
          <a:prstGeom prst="rightArrow">
            <a:avLst/>
          </a:prstGeom>
          <a:solidFill>
            <a:schemeClr val="bg1"/>
          </a:solidFill>
          <a:ln w="9525" cap="flat" cmpd="sng" algn="ctr">
            <a:solidFill>
              <a:schemeClr val="bg1">
                <a:lumMod val="50000"/>
              </a:schemeClr>
            </a:solidFill>
            <a:prstDash val="solid"/>
            <a:miter lim="800000"/>
            <a:headEnd type="none" w="med" len="med"/>
            <a:tailEnd type="none" w="med" len="med"/>
          </a:ln>
        </p:spPr>
        <p:txBody>
          <a:bodyPr vert="horz" wrap="none" lIns="91440" tIns="45720" rIns="91440" bIns="45720" numCol="1" rtlCol="0" anchor="t" anchorCtr="0" compatLnSpc="1"/>
          <a:lstStyle/>
          <a:p>
            <a:pPr algn="ctr"/>
            <a:endParaRPr lang="zh-CN" altLang="en-US" dirty="0">
              <a:solidFill>
                <a:srgbClr val="FF0000"/>
              </a:solidFill>
              <a:latin typeface="华文中宋" panose="02010600040101010101" pitchFamily="2" charset="-122"/>
              <a:ea typeface="华文中宋" panose="02010600040101010101" pitchFamily="2" charset="-122"/>
            </a:endParaRPr>
          </a:p>
        </p:txBody>
      </p:sp>
      <p:pic>
        <p:nvPicPr>
          <p:cNvPr id="8" name="图片 7"/>
          <p:cNvPicPr>
            <a:picLocks noChangeAspect="1"/>
          </p:cNvPicPr>
          <p:nvPr/>
        </p:nvPicPr>
        <p:blipFill>
          <a:blip r:embed="rId3"/>
          <a:stretch>
            <a:fillRect/>
          </a:stretch>
        </p:blipFill>
        <p:spPr>
          <a:xfrm>
            <a:off x="1520190" y="4028440"/>
            <a:ext cx="2447925" cy="2065020"/>
          </a:xfrm>
          <a:prstGeom prst="rect">
            <a:avLst/>
          </a:prstGeom>
        </p:spPr>
      </p:pic>
      <p:pic>
        <p:nvPicPr>
          <p:cNvPr id="9" name="图片 8"/>
          <p:cNvPicPr>
            <a:picLocks noChangeAspect="1"/>
          </p:cNvPicPr>
          <p:nvPr/>
        </p:nvPicPr>
        <p:blipFill>
          <a:blip r:embed="rId4"/>
          <a:stretch>
            <a:fillRect/>
          </a:stretch>
        </p:blipFill>
        <p:spPr>
          <a:xfrm>
            <a:off x="4867275" y="4028440"/>
            <a:ext cx="2346960" cy="20650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bwMode="auto">
          <a:xfrm>
            <a:off x="1879289" y="1150943"/>
            <a:ext cx="6048672" cy="266371"/>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p:spPr>
        <p:txBody>
          <a:bodyPr vert="horz" wrap="none" lIns="68580" tIns="34290" rIns="68580" bIns="34290" numCol="1" rtlCol="0" anchor="t" anchorCtr="0" compatLnSpc="1"/>
          <a:lstStyle/>
          <a:p>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14" name="文本框 13"/>
          <p:cNvSpPr txBox="1"/>
          <p:nvPr/>
        </p:nvSpPr>
        <p:spPr>
          <a:xfrm>
            <a:off x="1879441" y="1111885"/>
            <a:ext cx="6276499" cy="569387"/>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charset="-122"/>
                <a:ea typeface="微软雅黑" panose="020B0503020204020204" charset="-122"/>
              </a:defRPr>
            </a:lvl1pPr>
          </a:lstStyle>
          <a:p>
            <a:r>
              <a:rPr lang="en-US" altLang="zh-CN" sz="1500" dirty="0">
                <a:solidFill>
                  <a:prstClr val="black">
                    <a:alpha val="75000"/>
                  </a:prstClr>
                </a:solidFill>
                <a:sym typeface="+mn-ea"/>
              </a:rPr>
              <a:t>【</a:t>
            </a:r>
            <a:r>
              <a:rPr lang="en-US" altLang="zh-CN" sz="1600" dirty="0">
                <a:solidFill>
                  <a:prstClr val="black">
                    <a:alpha val="75000"/>
                  </a:prstClr>
                </a:solidFill>
                <a:sym typeface="+mn-ea"/>
              </a:rPr>
              <a:t>Problem solution</a:t>
            </a:r>
          </a:p>
          <a:p>
            <a:endParaRPr lang="en-US" altLang="zh-CN" sz="1500" dirty="0">
              <a:solidFill>
                <a:prstClr val="black">
                  <a:alpha val="75000"/>
                </a:prstClr>
              </a:solidFill>
              <a:sym typeface="+mn-ea"/>
            </a:endParaRPr>
          </a:p>
        </p:txBody>
      </p:sp>
      <p:sp>
        <p:nvSpPr>
          <p:cNvPr id="15" name="圆角矩形 14"/>
          <p:cNvSpPr/>
          <p:nvPr/>
        </p:nvSpPr>
        <p:spPr bwMode="auto">
          <a:xfrm>
            <a:off x="1174750" y="1128395"/>
            <a:ext cx="527685" cy="288608"/>
          </a:xfrm>
          <a:prstGeom prst="roundRect">
            <a:avLst/>
          </a:prstGeom>
          <a:solidFill>
            <a:srgbClr val="1B4B7B"/>
          </a:solidFill>
          <a:ln w="9525" cap="flat" cmpd="sng" algn="ctr">
            <a:noFill/>
            <a:prstDash val="solid"/>
            <a:miter lim="800000"/>
            <a:headEnd type="none" w="med" len="med"/>
            <a:tailEnd type="none" w="med" len="med"/>
          </a:ln>
          <a:effectLst/>
        </p:spPr>
        <p:txBody>
          <a:bodyPr vert="horz" wrap="none" lIns="68580" tIns="34290" rIns="68580" bIns="3429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500" b="1" i="0" u="none" strike="noStrike" cap="none" normalizeH="0" baseline="0" dirty="0">
                <a:ln>
                  <a:noFill/>
                </a:ln>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2</a:t>
            </a:r>
          </a:p>
        </p:txBody>
      </p:sp>
      <p:grpSp>
        <p:nvGrpSpPr>
          <p:cNvPr id="4" name="组合 3"/>
          <p:cNvGrpSpPr/>
          <p:nvPr/>
        </p:nvGrpSpPr>
        <p:grpSpPr>
          <a:xfrm>
            <a:off x="1182370" y="1553210"/>
            <a:ext cx="6656705" cy="4912995"/>
            <a:chOff x="1626133" y="1237296"/>
            <a:chExt cx="9163287" cy="5913344"/>
          </a:xfrm>
        </p:grpSpPr>
        <p:sp>
          <p:nvSpPr>
            <p:cNvPr id="53" name="Freeform 10"/>
            <p:cNvSpPr/>
            <p:nvPr/>
          </p:nvSpPr>
          <p:spPr bwMode="auto">
            <a:xfrm>
              <a:off x="1626133" y="1237296"/>
              <a:ext cx="9163287" cy="5913344"/>
            </a:xfrm>
            <a:custGeom>
              <a:avLst/>
              <a:gdLst>
                <a:gd name="T0" fmla="*/ 135915 w 5680584"/>
                <a:gd name="T1" fmla="*/ 0 h 2616525"/>
                <a:gd name="T2" fmla="*/ 5679057 w 5680584"/>
                <a:gd name="T3" fmla="*/ 0 h 2616525"/>
                <a:gd name="T4" fmla="*/ 5679057 w 5680584"/>
                <a:gd name="T5" fmla="*/ 2615550 h 2616525"/>
                <a:gd name="T6" fmla="*/ 135915 w 5680584"/>
                <a:gd name="T7" fmla="*/ 2615550 h 2616525"/>
                <a:gd name="T8" fmla="*/ 0 w 5680584"/>
                <a:gd name="T9" fmla="*/ 2462077 h 2616525"/>
                <a:gd name="T10" fmla="*/ 0 w 5680584"/>
                <a:gd name="T11" fmla="*/ 153474 h 2616525"/>
                <a:gd name="T12" fmla="*/ 135915 w 5680584"/>
                <a:gd name="T13" fmla="*/ 0 h 26165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80584" h="2616525">
                  <a:moveTo>
                    <a:pt x="135951" y="0"/>
                  </a:moveTo>
                  <a:lnTo>
                    <a:pt x="5680584" y="0"/>
                  </a:lnTo>
                  <a:lnTo>
                    <a:pt x="5680584" y="2616525"/>
                  </a:lnTo>
                  <a:lnTo>
                    <a:pt x="135951" y="2616525"/>
                  </a:lnTo>
                  <a:cubicBezTo>
                    <a:pt x="61063" y="2616525"/>
                    <a:pt x="0" y="2547567"/>
                    <a:pt x="0" y="2462995"/>
                  </a:cubicBezTo>
                  <a:lnTo>
                    <a:pt x="0" y="153531"/>
                  </a:lnTo>
                  <a:cubicBezTo>
                    <a:pt x="0" y="68959"/>
                    <a:pt x="61063" y="0"/>
                    <a:pt x="135951" y="0"/>
                  </a:cubicBezTo>
                  <a:close/>
                </a:path>
              </a:pathLst>
            </a:custGeom>
            <a:solidFill>
              <a:srgbClr val="024C89"/>
            </a:solidFill>
            <a:ln>
              <a:noFill/>
            </a:ln>
            <a:effectLst>
              <a:outerShdw blurRad="317500" dist="190500" dir="8100000" algn="ctr" rotWithShape="0">
                <a:srgbClr val="000000">
                  <a:alpha val="50000"/>
                </a:srgbClr>
              </a:outerShdw>
            </a:effectLst>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350" b="0" i="0" u="none" strike="noStrike" kern="0" cap="none" spc="0" normalizeH="0" baseline="0" noProof="0" dirty="0">
                <a:ln>
                  <a:noFill/>
                </a:ln>
                <a:solidFill>
                  <a:srgbClr val="1B4B7B"/>
                </a:solidFill>
                <a:effectLst/>
                <a:uLnTx/>
                <a:uFillTx/>
                <a:latin typeface="Arial" panose="020B0604020202020204" pitchFamily="34" charset="0"/>
                <a:ea typeface="宋体" panose="02010600030101010101" pitchFamily="2" charset="-122"/>
              </a:endParaRPr>
            </a:p>
          </p:txBody>
        </p:sp>
        <p:sp>
          <p:nvSpPr>
            <p:cNvPr id="2" name="矩形 1"/>
            <p:cNvSpPr/>
            <p:nvPr/>
          </p:nvSpPr>
          <p:spPr>
            <a:xfrm>
              <a:off x="1771523" y="1391779"/>
              <a:ext cx="8710794" cy="2332626"/>
            </a:xfrm>
            <a:prstGeom prst="rect">
              <a:avLst/>
            </a:prstGeom>
          </p:spPr>
          <p:txBody>
            <a:bodyPr wrap="square">
              <a:spAutoFit/>
            </a:bodyPr>
            <a:lstStyle/>
            <a:p>
              <a:pPr algn="just"/>
              <a:r>
                <a:rPr lang="zh-CN" altLang="en-US" sz="1500" dirty="0">
                  <a:solidFill>
                    <a:schemeClr val="bg1"/>
                  </a:solidFill>
                  <a:latin typeface="微软雅黑" panose="020B0503020204020204" charset="-122"/>
                  <a:ea typeface="微软雅黑" panose="020B0503020204020204" charset="-122"/>
                </a:rPr>
                <a:t>解题思路：</a:t>
              </a:r>
              <a:endParaRPr lang="en-US" altLang="zh-CN" sz="1500" dirty="0">
                <a:solidFill>
                  <a:schemeClr val="bg1"/>
                </a:solidFill>
                <a:latin typeface="微软雅黑" panose="020B0503020204020204" charset="-122"/>
                <a:ea typeface="微软雅黑" panose="020B0503020204020204" charset="-122"/>
              </a:endParaRPr>
            </a:p>
            <a:p>
              <a:pPr algn="just"/>
              <a:endParaRPr lang="zh-CN" altLang="en-US" sz="1500" dirty="0">
                <a:solidFill>
                  <a:schemeClr val="bg1"/>
                </a:solidFill>
                <a:latin typeface="微软雅黑" panose="020B0503020204020204" charset="-122"/>
                <a:ea typeface="微软雅黑" panose="020B0503020204020204" charset="-122"/>
              </a:endParaRPr>
            </a:p>
            <a:p>
              <a:pPr algn="just"/>
              <a:r>
                <a:rPr lang="en-US" altLang="zh-CN" sz="1500" dirty="0">
                  <a:solidFill>
                    <a:schemeClr val="bg1"/>
                  </a:solidFill>
                  <a:latin typeface="微软雅黑" panose="020B0503020204020204" charset="-122"/>
                  <a:ea typeface="微软雅黑" panose="020B0503020204020204" charset="-122"/>
                </a:rPr>
                <a:t>4. DP</a:t>
              </a:r>
              <a:r>
                <a:rPr lang="zh-CN" altLang="en-US" sz="1500" dirty="0">
                  <a:solidFill>
                    <a:schemeClr val="bg1"/>
                  </a:solidFill>
                  <a:latin typeface="微软雅黑" panose="020B0503020204020204" charset="-122"/>
                  <a:ea typeface="微软雅黑" panose="020B0503020204020204" charset="-122"/>
                </a:rPr>
                <a:t>优化</a:t>
              </a:r>
            </a:p>
            <a:p>
              <a:pPr algn="just"/>
              <a:endParaRPr lang="zh-CN" altLang="en-US" sz="1500" dirty="0">
                <a:solidFill>
                  <a:schemeClr val="bg1"/>
                </a:solidFill>
                <a:latin typeface="微软雅黑" panose="020B0503020204020204" charset="-122"/>
                <a:ea typeface="微软雅黑" panose="020B0503020204020204" charset="-122"/>
              </a:endParaRPr>
            </a:p>
            <a:p>
              <a:pPr algn="just"/>
              <a:r>
                <a:rPr lang="zh-CN" altLang="en-US" sz="1500" dirty="0">
                  <a:solidFill>
                    <a:schemeClr val="bg1"/>
                  </a:solidFill>
                  <a:latin typeface="微软雅黑" panose="020B0503020204020204" charset="-122"/>
                  <a:ea typeface="微软雅黑" panose="020B0503020204020204" charset="-122"/>
                  <a:sym typeface="+mn-ea"/>
                </a:rPr>
                <a:t>考虑什么时候一个点可以取到最大值；</a:t>
              </a:r>
              <a:endParaRPr lang="en-US" altLang="zh-CN" sz="1500" dirty="0">
                <a:solidFill>
                  <a:schemeClr val="bg1"/>
                </a:solidFill>
                <a:latin typeface="微软雅黑" panose="020B0503020204020204" charset="-122"/>
                <a:ea typeface="微软雅黑" panose="020B0503020204020204" charset="-122"/>
              </a:endParaRPr>
            </a:p>
            <a:p>
              <a:pPr algn="just"/>
              <a:r>
                <a:rPr lang="en-US" altLang="zh-CN" sz="1500" dirty="0">
                  <a:solidFill>
                    <a:schemeClr val="bg1"/>
                  </a:solidFill>
                  <a:latin typeface="微软雅黑" panose="020B0503020204020204" charset="-122"/>
                  <a:ea typeface="微软雅黑" panose="020B0503020204020204" charset="-122"/>
                  <a:sym typeface="+mn-ea"/>
                </a:rPr>
                <a:t>x</a:t>
              </a:r>
              <a:r>
                <a:rPr lang="zh-CN" altLang="en-US" sz="1500" dirty="0">
                  <a:solidFill>
                    <a:schemeClr val="bg1"/>
                  </a:solidFill>
                  <a:latin typeface="微软雅黑" panose="020B0503020204020204" charset="-122"/>
                  <a:ea typeface="微软雅黑" panose="020B0503020204020204" charset="-122"/>
                  <a:sym typeface="+mn-ea"/>
                </a:rPr>
                <a:t>是单调递增的，当满足斜率</a:t>
              </a:r>
              <a:r>
                <a:rPr lang="en-US" altLang="zh-CN" sz="1500" dirty="0">
                  <a:solidFill>
                    <a:schemeClr val="bg1"/>
                  </a:solidFill>
                  <a:latin typeface="微软雅黑" panose="020B0503020204020204" charset="-122"/>
                  <a:ea typeface="微软雅黑" panose="020B0503020204020204" charset="-122"/>
                  <a:sym typeface="+mn-ea"/>
                </a:rPr>
                <a:t>k1&lt;k0&lt;k2</a:t>
              </a:r>
              <a:r>
                <a:rPr lang="zh-CN" altLang="en-US" sz="1500" dirty="0">
                  <a:solidFill>
                    <a:schemeClr val="bg1"/>
                  </a:solidFill>
                  <a:latin typeface="微软雅黑" panose="020B0503020204020204" charset="-122"/>
                  <a:ea typeface="微软雅黑" panose="020B0503020204020204" charset="-122"/>
                  <a:sym typeface="+mn-ea"/>
                </a:rPr>
                <a:t>时，</a:t>
              </a:r>
              <a:r>
                <a:rPr lang="en-US" altLang="zh-CN" sz="1500" dirty="0">
                  <a:solidFill>
                    <a:schemeClr val="bg1"/>
                  </a:solidFill>
                  <a:latin typeface="微软雅黑" panose="020B0503020204020204" charset="-122"/>
                  <a:ea typeface="微软雅黑" panose="020B0503020204020204" charset="-122"/>
                  <a:sym typeface="+mn-ea"/>
                </a:rPr>
                <a:t>B</a:t>
              </a:r>
              <a:r>
                <a:rPr lang="zh-CN" altLang="en-US" sz="1500" dirty="0">
                  <a:solidFill>
                    <a:schemeClr val="bg1"/>
                  </a:solidFill>
                  <a:latin typeface="微软雅黑" panose="020B0503020204020204" charset="-122"/>
                  <a:ea typeface="微软雅黑" panose="020B0503020204020204" charset="-122"/>
                  <a:sym typeface="+mn-ea"/>
                </a:rPr>
                <a:t>点就是最优转移点</a:t>
              </a:r>
              <a:endParaRPr lang="en-US" altLang="zh-CN" sz="1500" dirty="0">
                <a:solidFill>
                  <a:schemeClr val="bg1"/>
                </a:solidFill>
                <a:latin typeface="微软雅黑" panose="020B0503020204020204" charset="-122"/>
                <a:ea typeface="微软雅黑" panose="020B0503020204020204" charset="-122"/>
              </a:endParaRPr>
            </a:p>
            <a:p>
              <a:pPr algn="just"/>
              <a:endParaRPr lang="zh-CN" sz="1500" dirty="0">
                <a:solidFill>
                  <a:schemeClr val="bg1"/>
                </a:solidFill>
                <a:latin typeface="微软雅黑" panose="020B0503020204020204" charset="-122"/>
                <a:ea typeface="微软雅黑" panose="020B0503020204020204" charset="-122"/>
              </a:endParaRPr>
            </a:p>
            <a:p>
              <a:pPr algn="just"/>
              <a:endParaRPr lang="en-US" altLang="zh-CN" sz="1500" dirty="0">
                <a:solidFill>
                  <a:schemeClr val="bg1"/>
                </a:solidFill>
                <a:latin typeface="微软雅黑" panose="020B0503020204020204" charset="-122"/>
                <a:ea typeface="微软雅黑" panose="020B0503020204020204" charset="-122"/>
              </a:endParaRPr>
            </a:p>
          </p:txBody>
        </p:sp>
      </p:grpSp>
      <p:pic>
        <p:nvPicPr>
          <p:cNvPr id="3" name="图片 2"/>
          <p:cNvPicPr>
            <a:picLocks noChangeAspect="1"/>
          </p:cNvPicPr>
          <p:nvPr/>
        </p:nvPicPr>
        <p:blipFill>
          <a:blip r:embed="rId3"/>
          <a:stretch>
            <a:fillRect/>
          </a:stretch>
        </p:blipFill>
        <p:spPr>
          <a:xfrm>
            <a:off x="2849245" y="3491865"/>
            <a:ext cx="2623820" cy="21647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bwMode="auto">
          <a:xfrm>
            <a:off x="1879289" y="1150943"/>
            <a:ext cx="6048672" cy="266371"/>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p:spPr>
        <p:txBody>
          <a:bodyPr vert="horz" wrap="none" lIns="68580" tIns="34290" rIns="68580" bIns="34290" numCol="1" rtlCol="0" anchor="t" anchorCtr="0" compatLnSpc="1"/>
          <a:lstStyle/>
          <a:p>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14" name="文本框 13"/>
          <p:cNvSpPr txBox="1"/>
          <p:nvPr/>
        </p:nvSpPr>
        <p:spPr>
          <a:xfrm>
            <a:off x="1879441" y="1111885"/>
            <a:ext cx="6276499" cy="569387"/>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charset="-122"/>
                <a:ea typeface="微软雅黑" panose="020B0503020204020204" charset="-122"/>
              </a:defRPr>
            </a:lvl1pPr>
          </a:lstStyle>
          <a:p>
            <a:r>
              <a:rPr lang="en-US" altLang="zh-CN" sz="1500" dirty="0">
                <a:solidFill>
                  <a:prstClr val="black">
                    <a:alpha val="75000"/>
                  </a:prstClr>
                </a:solidFill>
                <a:sym typeface="+mn-ea"/>
              </a:rPr>
              <a:t>【</a:t>
            </a:r>
            <a:r>
              <a:rPr lang="en-US" altLang="zh-CN" sz="1600" dirty="0">
                <a:solidFill>
                  <a:prstClr val="black">
                    <a:alpha val="75000"/>
                  </a:prstClr>
                </a:solidFill>
                <a:sym typeface="+mn-ea"/>
              </a:rPr>
              <a:t>Problem solution</a:t>
            </a:r>
          </a:p>
          <a:p>
            <a:endParaRPr lang="en-US" altLang="zh-CN" sz="1500" dirty="0">
              <a:solidFill>
                <a:prstClr val="black">
                  <a:alpha val="75000"/>
                </a:prstClr>
              </a:solidFill>
              <a:sym typeface="+mn-ea"/>
            </a:endParaRPr>
          </a:p>
        </p:txBody>
      </p:sp>
      <p:sp>
        <p:nvSpPr>
          <p:cNvPr id="15" name="圆角矩形 14"/>
          <p:cNvSpPr/>
          <p:nvPr/>
        </p:nvSpPr>
        <p:spPr bwMode="auto">
          <a:xfrm>
            <a:off x="1174750" y="1128395"/>
            <a:ext cx="527685" cy="288608"/>
          </a:xfrm>
          <a:prstGeom prst="roundRect">
            <a:avLst/>
          </a:prstGeom>
          <a:solidFill>
            <a:srgbClr val="1B4B7B"/>
          </a:solidFill>
          <a:ln w="9525" cap="flat" cmpd="sng" algn="ctr">
            <a:noFill/>
            <a:prstDash val="solid"/>
            <a:miter lim="800000"/>
            <a:headEnd type="none" w="med" len="med"/>
            <a:tailEnd type="none" w="med" len="med"/>
          </a:ln>
          <a:effectLst/>
        </p:spPr>
        <p:txBody>
          <a:bodyPr vert="horz" wrap="none" lIns="68580" tIns="34290" rIns="68580" bIns="3429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500" b="1" i="0" u="none" strike="noStrike" cap="none" normalizeH="0" baseline="0" dirty="0">
                <a:ln>
                  <a:noFill/>
                </a:ln>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2</a:t>
            </a:r>
          </a:p>
        </p:txBody>
      </p:sp>
      <p:grpSp>
        <p:nvGrpSpPr>
          <p:cNvPr id="4" name="组合 3"/>
          <p:cNvGrpSpPr/>
          <p:nvPr/>
        </p:nvGrpSpPr>
        <p:grpSpPr>
          <a:xfrm>
            <a:off x="1182370" y="1553210"/>
            <a:ext cx="6656705" cy="4912995"/>
            <a:chOff x="1626133" y="1237296"/>
            <a:chExt cx="9163287" cy="5913344"/>
          </a:xfrm>
        </p:grpSpPr>
        <p:sp>
          <p:nvSpPr>
            <p:cNvPr id="53" name="Freeform 10"/>
            <p:cNvSpPr/>
            <p:nvPr/>
          </p:nvSpPr>
          <p:spPr bwMode="auto">
            <a:xfrm>
              <a:off x="1626133" y="1237296"/>
              <a:ext cx="9163287" cy="5913344"/>
            </a:xfrm>
            <a:custGeom>
              <a:avLst/>
              <a:gdLst>
                <a:gd name="T0" fmla="*/ 135915 w 5680584"/>
                <a:gd name="T1" fmla="*/ 0 h 2616525"/>
                <a:gd name="T2" fmla="*/ 5679057 w 5680584"/>
                <a:gd name="T3" fmla="*/ 0 h 2616525"/>
                <a:gd name="T4" fmla="*/ 5679057 w 5680584"/>
                <a:gd name="T5" fmla="*/ 2615550 h 2616525"/>
                <a:gd name="T6" fmla="*/ 135915 w 5680584"/>
                <a:gd name="T7" fmla="*/ 2615550 h 2616525"/>
                <a:gd name="T8" fmla="*/ 0 w 5680584"/>
                <a:gd name="T9" fmla="*/ 2462077 h 2616525"/>
                <a:gd name="T10" fmla="*/ 0 w 5680584"/>
                <a:gd name="T11" fmla="*/ 153474 h 2616525"/>
                <a:gd name="T12" fmla="*/ 135915 w 5680584"/>
                <a:gd name="T13" fmla="*/ 0 h 26165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80584" h="2616525">
                  <a:moveTo>
                    <a:pt x="135951" y="0"/>
                  </a:moveTo>
                  <a:lnTo>
                    <a:pt x="5680584" y="0"/>
                  </a:lnTo>
                  <a:lnTo>
                    <a:pt x="5680584" y="2616525"/>
                  </a:lnTo>
                  <a:lnTo>
                    <a:pt x="135951" y="2616525"/>
                  </a:lnTo>
                  <a:cubicBezTo>
                    <a:pt x="61063" y="2616525"/>
                    <a:pt x="0" y="2547567"/>
                    <a:pt x="0" y="2462995"/>
                  </a:cubicBezTo>
                  <a:lnTo>
                    <a:pt x="0" y="153531"/>
                  </a:lnTo>
                  <a:cubicBezTo>
                    <a:pt x="0" y="68959"/>
                    <a:pt x="61063" y="0"/>
                    <a:pt x="135951" y="0"/>
                  </a:cubicBezTo>
                  <a:close/>
                </a:path>
              </a:pathLst>
            </a:custGeom>
            <a:solidFill>
              <a:srgbClr val="024C89"/>
            </a:solidFill>
            <a:ln>
              <a:noFill/>
            </a:ln>
            <a:effectLst>
              <a:outerShdw blurRad="317500" dist="190500" dir="8100000" algn="ctr" rotWithShape="0">
                <a:srgbClr val="000000">
                  <a:alpha val="50000"/>
                </a:srgbClr>
              </a:outerShdw>
            </a:effectLst>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350" b="0" i="0" u="none" strike="noStrike" kern="0" cap="none" spc="0" normalizeH="0" baseline="0" noProof="0" dirty="0">
                <a:ln>
                  <a:noFill/>
                </a:ln>
                <a:solidFill>
                  <a:srgbClr val="1B4B7B"/>
                </a:solidFill>
                <a:effectLst/>
                <a:uLnTx/>
                <a:uFillTx/>
                <a:latin typeface="Arial" panose="020B0604020202020204" pitchFamily="34" charset="0"/>
                <a:ea typeface="宋体" panose="02010600030101010101" pitchFamily="2" charset="-122"/>
              </a:endParaRPr>
            </a:p>
          </p:txBody>
        </p:sp>
        <p:sp>
          <p:nvSpPr>
            <p:cNvPr id="2" name="矩形 1"/>
            <p:cNvSpPr/>
            <p:nvPr/>
          </p:nvSpPr>
          <p:spPr>
            <a:xfrm>
              <a:off x="1771523" y="1391779"/>
              <a:ext cx="8710794" cy="2054423"/>
            </a:xfrm>
            <a:prstGeom prst="rect">
              <a:avLst/>
            </a:prstGeom>
          </p:spPr>
          <p:txBody>
            <a:bodyPr wrap="square">
              <a:spAutoFit/>
            </a:bodyPr>
            <a:lstStyle/>
            <a:p>
              <a:pPr algn="just"/>
              <a:r>
                <a:rPr lang="zh-CN" altLang="en-US" sz="1500" dirty="0">
                  <a:solidFill>
                    <a:schemeClr val="bg1"/>
                  </a:solidFill>
                  <a:latin typeface="微软雅黑" panose="020B0503020204020204" charset="-122"/>
                  <a:ea typeface="微软雅黑" panose="020B0503020204020204" charset="-122"/>
                </a:rPr>
                <a:t>解题思路：</a:t>
              </a:r>
              <a:endParaRPr lang="en-US" altLang="zh-CN" sz="1500" dirty="0">
                <a:solidFill>
                  <a:schemeClr val="bg1"/>
                </a:solidFill>
                <a:latin typeface="微软雅黑" panose="020B0503020204020204" charset="-122"/>
                <a:ea typeface="微软雅黑" panose="020B0503020204020204" charset="-122"/>
              </a:endParaRPr>
            </a:p>
            <a:p>
              <a:pPr algn="just"/>
              <a:endParaRPr lang="zh-CN" altLang="en-US" sz="1500" dirty="0">
                <a:solidFill>
                  <a:schemeClr val="bg1"/>
                </a:solidFill>
                <a:latin typeface="微软雅黑" panose="020B0503020204020204" charset="-122"/>
                <a:ea typeface="微软雅黑" panose="020B0503020204020204" charset="-122"/>
              </a:endParaRPr>
            </a:p>
            <a:p>
              <a:pPr algn="just"/>
              <a:r>
                <a:rPr lang="en-US" altLang="zh-CN" sz="1500" dirty="0">
                  <a:solidFill>
                    <a:schemeClr val="bg1"/>
                  </a:solidFill>
                  <a:latin typeface="微软雅黑" panose="020B0503020204020204" charset="-122"/>
                  <a:ea typeface="微软雅黑" panose="020B0503020204020204" charset="-122"/>
                </a:rPr>
                <a:t>4. DP</a:t>
              </a:r>
              <a:r>
                <a:rPr lang="zh-CN" altLang="en-US" sz="1500" dirty="0">
                  <a:solidFill>
                    <a:schemeClr val="bg1"/>
                  </a:solidFill>
                  <a:latin typeface="微软雅黑" panose="020B0503020204020204" charset="-122"/>
                  <a:ea typeface="微软雅黑" panose="020B0503020204020204" charset="-122"/>
                </a:rPr>
                <a:t>优化</a:t>
              </a:r>
            </a:p>
            <a:p>
              <a:pPr algn="just"/>
              <a:endParaRPr lang="zh-CN" altLang="en-US" sz="1500" dirty="0">
                <a:solidFill>
                  <a:schemeClr val="bg1"/>
                </a:solidFill>
                <a:latin typeface="微软雅黑" panose="020B0503020204020204" charset="-122"/>
                <a:ea typeface="微软雅黑" panose="020B0503020204020204" charset="-122"/>
              </a:endParaRPr>
            </a:p>
            <a:p>
              <a:pPr algn="just"/>
              <a:r>
                <a:rPr lang="zh-CN" altLang="en-US" sz="1500" dirty="0">
                  <a:solidFill>
                    <a:schemeClr val="bg1"/>
                  </a:solidFill>
                  <a:latin typeface="微软雅黑" panose="020B0503020204020204" charset="-122"/>
                  <a:ea typeface="微软雅黑" panose="020B0503020204020204" charset="-122"/>
                  <a:sym typeface="+mn-ea"/>
                </a:rPr>
                <a:t>考虑什么时候一个点一定不能取到最大值</a:t>
              </a:r>
              <a:endParaRPr lang="en-US" altLang="zh-CN" sz="1500" dirty="0">
                <a:solidFill>
                  <a:schemeClr val="bg1"/>
                </a:solidFill>
                <a:latin typeface="微软雅黑" panose="020B0503020204020204" charset="-122"/>
                <a:ea typeface="微软雅黑" panose="020B0503020204020204" charset="-122"/>
              </a:endParaRPr>
            </a:p>
            <a:p>
              <a:pPr algn="just"/>
              <a:r>
                <a:rPr lang="en-US" altLang="zh-CN" sz="1500" dirty="0">
                  <a:solidFill>
                    <a:schemeClr val="bg1"/>
                  </a:solidFill>
                  <a:latin typeface="微软雅黑" panose="020B0503020204020204" charset="-122"/>
                  <a:ea typeface="微软雅黑" panose="020B0503020204020204" charset="-122"/>
                  <a:sym typeface="+mn-ea"/>
                </a:rPr>
                <a:t>x</a:t>
              </a:r>
              <a:r>
                <a:rPr lang="zh-CN" altLang="en-US" sz="1500" dirty="0">
                  <a:solidFill>
                    <a:schemeClr val="bg1"/>
                  </a:solidFill>
                  <a:latin typeface="微软雅黑" panose="020B0503020204020204" charset="-122"/>
                  <a:ea typeface="微软雅黑" panose="020B0503020204020204" charset="-122"/>
                  <a:sym typeface="+mn-ea"/>
                </a:rPr>
                <a:t>是单调递增的，当满足斜率</a:t>
              </a:r>
              <a:r>
                <a:rPr lang="en-US" altLang="zh-CN" sz="1500" dirty="0">
                  <a:solidFill>
                    <a:schemeClr val="bg1"/>
                  </a:solidFill>
                  <a:latin typeface="微软雅黑" panose="020B0503020204020204" charset="-122"/>
                  <a:ea typeface="微软雅黑" panose="020B0503020204020204" charset="-122"/>
                  <a:sym typeface="+mn-ea"/>
                </a:rPr>
                <a:t>k1&lt;K0 &lt;k2</a:t>
              </a:r>
              <a:r>
                <a:rPr lang="zh-CN" altLang="en-US" sz="1500" dirty="0">
                  <a:solidFill>
                    <a:schemeClr val="bg1"/>
                  </a:solidFill>
                  <a:latin typeface="微软雅黑" panose="020B0503020204020204" charset="-122"/>
                  <a:ea typeface="微软雅黑" panose="020B0503020204020204" charset="-122"/>
                  <a:sym typeface="+mn-ea"/>
                </a:rPr>
                <a:t>时，此时</a:t>
              </a:r>
              <a:r>
                <a:rPr lang="en-US" altLang="zh-CN" sz="1500" dirty="0">
                  <a:solidFill>
                    <a:schemeClr val="bg1"/>
                  </a:solidFill>
                  <a:latin typeface="微软雅黑" panose="020B0503020204020204" charset="-122"/>
                  <a:ea typeface="微软雅黑" panose="020B0503020204020204" charset="-122"/>
                  <a:sym typeface="+mn-ea"/>
                </a:rPr>
                <a:t>B</a:t>
              </a:r>
              <a:r>
                <a:rPr lang="zh-CN" altLang="en-US" sz="1500" dirty="0">
                  <a:solidFill>
                    <a:schemeClr val="bg1"/>
                  </a:solidFill>
                  <a:latin typeface="微软雅黑" panose="020B0503020204020204" charset="-122"/>
                  <a:ea typeface="微软雅黑" panose="020B0503020204020204" charset="-122"/>
                  <a:sym typeface="+mn-ea"/>
                </a:rPr>
                <a:t>不可能是最优转移点</a:t>
              </a:r>
              <a:endParaRPr lang="zh-CN" sz="1500" dirty="0">
                <a:solidFill>
                  <a:schemeClr val="bg1"/>
                </a:solidFill>
                <a:latin typeface="微软雅黑" panose="020B0503020204020204" charset="-122"/>
                <a:ea typeface="微软雅黑" panose="020B0503020204020204" charset="-122"/>
              </a:endParaRPr>
            </a:p>
            <a:p>
              <a:pPr algn="just"/>
              <a:endParaRPr lang="en-US" altLang="zh-CN" sz="1500" dirty="0">
                <a:solidFill>
                  <a:schemeClr val="bg1"/>
                </a:solidFill>
                <a:latin typeface="微软雅黑" panose="020B0503020204020204" charset="-122"/>
                <a:ea typeface="微软雅黑" panose="020B0503020204020204" charset="-122"/>
              </a:endParaRPr>
            </a:p>
          </p:txBody>
        </p:sp>
      </p:grpSp>
      <p:pic>
        <p:nvPicPr>
          <p:cNvPr id="6" name="图片 5"/>
          <p:cNvPicPr>
            <a:picLocks noChangeAspect="1"/>
          </p:cNvPicPr>
          <p:nvPr/>
        </p:nvPicPr>
        <p:blipFill>
          <a:blip r:embed="rId3"/>
          <a:stretch>
            <a:fillRect/>
          </a:stretch>
        </p:blipFill>
        <p:spPr>
          <a:xfrm>
            <a:off x="2541270" y="3223895"/>
            <a:ext cx="4061460" cy="28194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bwMode="auto">
          <a:xfrm>
            <a:off x="1879289" y="1150943"/>
            <a:ext cx="6048672" cy="266371"/>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p:spPr>
        <p:txBody>
          <a:bodyPr vert="horz" wrap="none" lIns="68580" tIns="34290" rIns="68580" bIns="34290" numCol="1" rtlCol="0" anchor="t" anchorCtr="0" compatLnSpc="1"/>
          <a:lstStyle/>
          <a:p>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14" name="文本框 13"/>
          <p:cNvSpPr txBox="1"/>
          <p:nvPr/>
        </p:nvSpPr>
        <p:spPr>
          <a:xfrm>
            <a:off x="1879441" y="1111885"/>
            <a:ext cx="6276499" cy="569387"/>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charset="-122"/>
                <a:ea typeface="微软雅黑" panose="020B0503020204020204" charset="-122"/>
              </a:defRPr>
            </a:lvl1pPr>
          </a:lstStyle>
          <a:p>
            <a:r>
              <a:rPr lang="en-US" altLang="zh-CN" sz="1500" dirty="0">
                <a:solidFill>
                  <a:prstClr val="black">
                    <a:alpha val="75000"/>
                  </a:prstClr>
                </a:solidFill>
                <a:sym typeface="+mn-ea"/>
              </a:rPr>
              <a:t>【</a:t>
            </a:r>
            <a:r>
              <a:rPr lang="en-US" altLang="zh-CN" sz="1600" dirty="0">
                <a:solidFill>
                  <a:prstClr val="black">
                    <a:alpha val="75000"/>
                  </a:prstClr>
                </a:solidFill>
                <a:sym typeface="+mn-ea"/>
              </a:rPr>
              <a:t>Problem solution</a:t>
            </a:r>
          </a:p>
          <a:p>
            <a:endParaRPr lang="en-US" altLang="zh-CN" sz="1500" dirty="0">
              <a:solidFill>
                <a:prstClr val="black">
                  <a:alpha val="75000"/>
                </a:prstClr>
              </a:solidFill>
              <a:sym typeface="+mn-ea"/>
            </a:endParaRPr>
          </a:p>
        </p:txBody>
      </p:sp>
      <p:sp>
        <p:nvSpPr>
          <p:cNvPr id="15" name="圆角矩形 14"/>
          <p:cNvSpPr/>
          <p:nvPr/>
        </p:nvSpPr>
        <p:spPr bwMode="auto">
          <a:xfrm>
            <a:off x="1174750" y="1128395"/>
            <a:ext cx="527685" cy="288608"/>
          </a:xfrm>
          <a:prstGeom prst="roundRect">
            <a:avLst/>
          </a:prstGeom>
          <a:solidFill>
            <a:srgbClr val="1B4B7B"/>
          </a:solidFill>
          <a:ln w="9525" cap="flat" cmpd="sng" algn="ctr">
            <a:noFill/>
            <a:prstDash val="solid"/>
            <a:miter lim="800000"/>
            <a:headEnd type="none" w="med" len="med"/>
            <a:tailEnd type="none" w="med" len="med"/>
          </a:ln>
          <a:effectLst/>
        </p:spPr>
        <p:txBody>
          <a:bodyPr vert="horz" wrap="none" lIns="68580" tIns="34290" rIns="68580" bIns="3429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500" b="1" i="0" u="none" strike="noStrike" cap="none" normalizeH="0" baseline="0" dirty="0">
                <a:ln>
                  <a:noFill/>
                </a:ln>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2</a:t>
            </a:r>
          </a:p>
        </p:txBody>
      </p:sp>
      <p:grpSp>
        <p:nvGrpSpPr>
          <p:cNvPr id="4" name="组合 3"/>
          <p:cNvGrpSpPr/>
          <p:nvPr/>
        </p:nvGrpSpPr>
        <p:grpSpPr>
          <a:xfrm>
            <a:off x="1182370" y="1553210"/>
            <a:ext cx="6656705" cy="3974657"/>
            <a:chOff x="1626133" y="1237296"/>
            <a:chExt cx="9163287" cy="4783948"/>
          </a:xfrm>
        </p:grpSpPr>
        <p:sp>
          <p:nvSpPr>
            <p:cNvPr id="53" name="Freeform 10"/>
            <p:cNvSpPr/>
            <p:nvPr/>
          </p:nvSpPr>
          <p:spPr bwMode="auto">
            <a:xfrm>
              <a:off x="1626133" y="1237296"/>
              <a:ext cx="9163287" cy="4783948"/>
            </a:xfrm>
            <a:custGeom>
              <a:avLst/>
              <a:gdLst>
                <a:gd name="T0" fmla="*/ 135915 w 5680584"/>
                <a:gd name="T1" fmla="*/ 0 h 2616525"/>
                <a:gd name="T2" fmla="*/ 5679057 w 5680584"/>
                <a:gd name="T3" fmla="*/ 0 h 2616525"/>
                <a:gd name="T4" fmla="*/ 5679057 w 5680584"/>
                <a:gd name="T5" fmla="*/ 2615550 h 2616525"/>
                <a:gd name="T6" fmla="*/ 135915 w 5680584"/>
                <a:gd name="T7" fmla="*/ 2615550 h 2616525"/>
                <a:gd name="T8" fmla="*/ 0 w 5680584"/>
                <a:gd name="T9" fmla="*/ 2462077 h 2616525"/>
                <a:gd name="T10" fmla="*/ 0 w 5680584"/>
                <a:gd name="T11" fmla="*/ 153474 h 2616525"/>
                <a:gd name="T12" fmla="*/ 135915 w 5680584"/>
                <a:gd name="T13" fmla="*/ 0 h 26165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80584" h="2616525">
                  <a:moveTo>
                    <a:pt x="135951" y="0"/>
                  </a:moveTo>
                  <a:lnTo>
                    <a:pt x="5680584" y="0"/>
                  </a:lnTo>
                  <a:lnTo>
                    <a:pt x="5680584" y="2616525"/>
                  </a:lnTo>
                  <a:lnTo>
                    <a:pt x="135951" y="2616525"/>
                  </a:lnTo>
                  <a:cubicBezTo>
                    <a:pt x="61063" y="2616525"/>
                    <a:pt x="0" y="2547567"/>
                    <a:pt x="0" y="2462995"/>
                  </a:cubicBezTo>
                  <a:lnTo>
                    <a:pt x="0" y="153531"/>
                  </a:lnTo>
                  <a:cubicBezTo>
                    <a:pt x="0" y="68959"/>
                    <a:pt x="61063" y="0"/>
                    <a:pt x="135951" y="0"/>
                  </a:cubicBezTo>
                  <a:close/>
                </a:path>
              </a:pathLst>
            </a:custGeom>
            <a:solidFill>
              <a:srgbClr val="024C89"/>
            </a:solidFill>
            <a:ln>
              <a:noFill/>
            </a:ln>
            <a:effectLst>
              <a:outerShdw blurRad="317500" dist="190500" dir="8100000" algn="ctr" rotWithShape="0">
                <a:srgbClr val="000000">
                  <a:alpha val="50000"/>
                </a:srgbClr>
              </a:outerShdw>
            </a:effectLst>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350" b="0" i="0" u="none" strike="noStrike" kern="0" cap="none" spc="0" normalizeH="0" baseline="0" noProof="0" dirty="0">
                <a:ln>
                  <a:noFill/>
                </a:ln>
                <a:solidFill>
                  <a:srgbClr val="1B4B7B"/>
                </a:solidFill>
                <a:effectLst/>
                <a:uLnTx/>
                <a:uFillTx/>
                <a:latin typeface="Arial" panose="020B0604020202020204" pitchFamily="34" charset="0"/>
                <a:ea typeface="宋体" panose="02010600030101010101" pitchFamily="2" charset="-122"/>
              </a:endParaRPr>
            </a:p>
          </p:txBody>
        </p:sp>
        <p:sp>
          <p:nvSpPr>
            <p:cNvPr id="2" name="矩形 1"/>
            <p:cNvSpPr/>
            <p:nvPr/>
          </p:nvSpPr>
          <p:spPr>
            <a:xfrm>
              <a:off x="1852815" y="1303122"/>
              <a:ext cx="8710794" cy="3722960"/>
            </a:xfrm>
            <a:prstGeom prst="rect">
              <a:avLst/>
            </a:prstGeom>
          </p:spPr>
          <p:txBody>
            <a:bodyPr wrap="square">
              <a:spAutoFit/>
            </a:bodyPr>
            <a:lstStyle/>
            <a:p>
              <a:pPr algn="just"/>
              <a:r>
                <a:rPr lang="zh-CN" altLang="en-US" sz="1500" dirty="0">
                  <a:solidFill>
                    <a:schemeClr val="bg1"/>
                  </a:solidFill>
                  <a:latin typeface="微软雅黑" panose="020B0503020204020204" charset="-122"/>
                  <a:ea typeface="微软雅黑" panose="020B0503020204020204" charset="-122"/>
                </a:rPr>
                <a:t>解题思路：</a:t>
              </a:r>
              <a:endParaRPr lang="en-US" altLang="zh-CN" sz="1500" dirty="0">
                <a:solidFill>
                  <a:schemeClr val="bg1"/>
                </a:solidFill>
                <a:latin typeface="微软雅黑" panose="020B0503020204020204" charset="-122"/>
                <a:ea typeface="微软雅黑" panose="020B0503020204020204" charset="-122"/>
              </a:endParaRPr>
            </a:p>
            <a:p>
              <a:pPr algn="just"/>
              <a:endParaRPr lang="zh-CN" altLang="en-US" sz="1500" dirty="0">
                <a:solidFill>
                  <a:schemeClr val="bg1"/>
                </a:solidFill>
                <a:latin typeface="微软雅黑" panose="020B0503020204020204" charset="-122"/>
                <a:ea typeface="微软雅黑" panose="020B0503020204020204" charset="-122"/>
              </a:endParaRPr>
            </a:p>
            <a:p>
              <a:pPr algn="just"/>
              <a:r>
                <a:rPr lang="en-US" altLang="zh-CN" sz="1500" dirty="0">
                  <a:solidFill>
                    <a:schemeClr val="bg1"/>
                  </a:solidFill>
                  <a:latin typeface="微软雅黑" panose="020B0503020204020204" charset="-122"/>
                  <a:ea typeface="微软雅黑" panose="020B0503020204020204" charset="-122"/>
                </a:rPr>
                <a:t>4. DP</a:t>
              </a:r>
              <a:r>
                <a:rPr lang="zh-CN" altLang="en-US" sz="1500" dirty="0">
                  <a:solidFill>
                    <a:schemeClr val="bg1"/>
                  </a:solidFill>
                  <a:latin typeface="微软雅黑" panose="020B0503020204020204" charset="-122"/>
                  <a:ea typeface="微软雅黑" panose="020B0503020204020204" charset="-122"/>
                </a:rPr>
                <a:t>优化</a:t>
              </a:r>
              <a:endParaRPr lang="zh-CN" sz="1500" dirty="0">
                <a:solidFill>
                  <a:schemeClr val="bg1"/>
                </a:solidFill>
                <a:latin typeface="微软雅黑" panose="020B0503020204020204" charset="-122"/>
                <a:ea typeface="微软雅黑" panose="020B0503020204020204" charset="-122"/>
              </a:endParaRPr>
            </a:p>
            <a:p>
              <a:pPr algn="just"/>
              <a:endParaRPr lang="zh-CN" sz="1500" dirty="0">
                <a:solidFill>
                  <a:schemeClr val="bg1"/>
                </a:solidFill>
                <a:latin typeface="微软雅黑" panose="020B0503020204020204" charset="-122"/>
                <a:ea typeface="微软雅黑" panose="020B0503020204020204" charset="-122"/>
              </a:endParaRPr>
            </a:p>
            <a:p>
              <a:pPr algn="just"/>
              <a:r>
                <a:rPr lang="zh-CN" altLang="en-US" sz="1500" dirty="0">
                  <a:solidFill>
                    <a:schemeClr val="bg1"/>
                  </a:solidFill>
                  <a:latin typeface="微软雅黑" panose="020B0503020204020204" charset="-122"/>
                  <a:ea typeface="微软雅黑" panose="020B0503020204020204" charset="-122"/>
                  <a:sym typeface="+mn-ea"/>
                </a:rPr>
                <a:t>由于Xi不随着i单调，所以不能一边从左枚举到右，一边插入一个新点并维护好凸壳</a:t>
              </a:r>
            </a:p>
            <a:p>
              <a:pPr algn="just"/>
              <a:endParaRPr lang="zh-CN" altLang="en-US" sz="1500" dirty="0">
                <a:solidFill>
                  <a:schemeClr val="bg1"/>
                </a:solidFill>
                <a:latin typeface="微软雅黑" panose="020B0503020204020204" charset="-122"/>
                <a:ea typeface="微软雅黑" panose="020B0503020204020204" charset="-122"/>
                <a:sym typeface="+mn-ea"/>
              </a:endParaRPr>
            </a:p>
            <a:p>
              <a:pPr algn="just"/>
              <a:r>
                <a:rPr lang="zh-CN" altLang="en-US" sz="1500" dirty="0">
                  <a:solidFill>
                    <a:schemeClr val="bg1"/>
                  </a:solidFill>
                  <a:latin typeface="微软雅黑" panose="020B0503020204020204" charset="-122"/>
                  <a:ea typeface="微软雅黑" panose="020B0503020204020204" charset="-122"/>
                  <a:sym typeface="+mn-ea"/>
                </a:rPr>
                <a:t>引入</a:t>
              </a:r>
              <a:r>
                <a:rPr lang="en-US" altLang="zh-CN" sz="1500" dirty="0">
                  <a:solidFill>
                    <a:schemeClr val="bg1"/>
                  </a:solidFill>
                  <a:latin typeface="微软雅黑" panose="020B0503020204020204" charset="-122"/>
                  <a:ea typeface="微软雅黑" panose="020B0503020204020204" charset="-122"/>
                  <a:sym typeface="+mn-ea"/>
                </a:rPr>
                <a:t>CDQ</a:t>
              </a:r>
              <a:r>
                <a:rPr lang="zh-CN" altLang="en-US" sz="1500" dirty="0">
                  <a:solidFill>
                    <a:schemeClr val="bg1"/>
                  </a:solidFill>
                  <a:latin typeface="微软雅黑" panose="020B0503020204020204" charset="-122"/>
                  <a:ea typeface="微软雅黑" panose="020B0503020204020204" charset="-122"/>
                  <a:sym typeface="+mn-ea"/>
                </a:rPr>
                <a:t>分治</a:t>
              </a:r>
            </a:p>
            <a:p>
              <a:pPr algn="just"/>
              <a:endParaRPr lang="zh-CN" altLang="en-US" sz="1500" dirty="0">
                <a:solidFill>
                  <a:schemeClr val="bg1"/>
                </a:solidFill>
                <a:latin typeface="微软雅黑" panose="020B0503020204020204" charset="-122"/>
                <a:ea typeface="微软雅黑" panose="020B0503020204020204" charset="-122"/>
                <a:sym typeface="+mn-ea"/>
              </a:endParaRPr>
            </a:p>
            <a:p>
              <a:pPr algn="just"/>
              <a:r>
                <a:rPr lang="zh-CN" altLang="en-US" sz="1500" dirty="0">
                  <a:solidFill>
                    <a:schemeClr val="bg1"/>
                  </a:solidFill>
                  <a:latin typeface="微软雅黑" panose="020B0503020204020204" charset="-122"/>
                  <a:ea typeface="微软雅黑" panose="020B0503020204020204" charset="-122"/>
                  <a:sym typeface="+mn-ea"/>
                </a:rPr>
                <a:t>在这里我们利用</a:t>
              </a:r>
              <a:r>
                <a:rPr lang="en-US" altLang="zh-CN" sz="1500" dirty="0">
                  <a:solidFill>
                    <a:schemeClr val="bg1"/>
                  </a:solidFill>
                  <a:latin typeface="微软雅黑" panose="020B0503020204020204" charset="-122"/>
                  <a:ea typeface="微软雅黑" panose="020B0503020204020204" charset="-122"/>
                  <a:sym typeface="+mn-ea"/>
                </a:rPr>
                <a:t>CDQ</a:t>
              </a:r>
              <a:r>
                <a:rPr lang="zh-CN" altLang="en-US" sz="1500" dirty="0">
                  <a:solidFill>
                    <a:schemeClr val="bg1"/>
                  </a:solidFill>
                  <a:latin typeface="微软雅黑" panose="020B0503020204020204" charset="-122"/>
                  <a:ea typeface="微软雅黑" panose="020B0503020204020204" charset="-122"/>
                  <a:sym typeface="+mn-ea"/>
                </a:rPr>
                <a:t>分治法解决（</a:t>
              </a:r>
              <a:r>
                <a:rPr lang="en-US" altLang="zh-CN" sz="1500" dirty="0">
                  <a:solidFill>
                    <a:schemeClr val="bg1"/>
                  </a:solidFill>
                  <a:latin typeface="微软雅黑" panose="020B0503020204020204" charset="-122"/>
                  <a:ea typeface="微软雅黑" panose="020B0503020204020204" charset="-122"/>
                  <a:sym typeface="+mn-ea"/>
                </a:rPr>
                <a:t>D[i], G[i], F(</a:t>
              </a:r>
              <a:r>
                <a:rPr lang="en-US" altLang="zh-CN" sz="1500" dirty="0" err="1">
                  <a:solidFill>
                    <a:schemeClr val="bg1"/>
                  </a:solidFill>
                  <a:latin typeface="微软雅黑" panose="020B0503020204020204" charset="-122"/>
                  <a:ea typeface="微软雅黑" panose="020B0503020204020204" charset="-122"/>
                  <a:sym typeface="+mn-ea"/>
                </a:rPr>
                <a:t>i</a:t>
              </a:r>
              <a:r>
                <a:rPr lang="en-US" altLang="zh-CN" sz="1500" dirty="0">
                  <a:solidFill>
                    <a:schemeClr val="bg1"/>
                  </a:solidFill>
                  <a:latin typeface="微软雅黑" panose="020B0503020204020204" charset="-122"/>
                  <a:ea typeface="微软雅黑" panose="020B0503020204020204" charset="-122"/>
                  <a:sym typeface="+mn-ea"/>
                </a:rPr>
                <a:t>)</a:t>
              </a:r>
              <a:r>
                <a:rPr lang="zh-CN" altLang="en-US" sz="1500" dirty="0">
                  <a:solidFill>
                    <a:schemeClr val="bg1"/>
                  </a:solidFill>
                  <a:latin typeface="微软雅黑" panose="020B0503020204020204" charset="-122"/>
                  <a:ea typeface="微软雅黑" panose="020B0503020204020204" charset="-122"/>
                  <a:sym typeface="+mn-ea"/>
                </a:rPr>
                <a:t>）三位偏序问题，先根据</a:t>
              </a:r>
              <a:r>
                <a:rPr lang="en-US" altLang="zh-CN" sz="1500" dirty="0">
                  <a:solidFill>
                    <a:schemeClr val="bg1"/>
                  </a:solidFill>
                  <a:latin typeface="微软雅黑" panose="020B0503020204020204" charset="-122"/>
                  <a:ea typeface="微软雅黑" panose="020B0503020204020204" charset="-122"/>
                  <a:sym typeface="+mn-ea"/>
                </a:rPr>
                <a:t>D[i]</a:t>
              </a:r>
              <a:r>
                <a:rPr lang="zh-CN" altLang="en-US" sz="1500" dirty="0">
                  <a:solidFill>
                    <a:schemeClr val="bg1"/>
                  </a:solidFill>
                  <a:latin typeface="微软雅黑" panose="020B0503020204020204" charset="-122"/>
                  <a:ea typeface="微软雅黑" panose="020B0503020204020204" charset="-122"/>
                  <a:sym typeface="+mn-ea"/>
                </a:rPr>
                <a:t>排序，再在归并左右区间的时候，分别在左右区间把它们按照</a:t>
              </a:r>
              <a:r>
                <a:rPr lang="en-US" altLang="zh-CN" sz="1500" dirty="0">
                  <a:solidFill>
                    <a:schemeClr val="bg1"/>
                  </a:solidFill>
                  <a:latin typeface="微软雅黑" panose="020B0503020204020204" charset="-122"/>
                  <a:ea typeface="微软雅黑" panose="020B0503020204020204" charset="-122"/>
                  <a:sym typeface="+mn-ea"/>
                </a:rPr>
                <a:t>G[i]</a:t>
              </a:r>
              <a:r>
                <a:rPr lang="zh-CN" altLang="en-US" sz="1500" dirty="0">
                  <a:solidFill>
                    <a:schemeClr val="bg1"/>
                  </a:solidFill>
                  <a:latin typeface="微软雅黑" panose="020B0503020204020204" charset="-122"/>
                  <a:ea typeface="微软雅黑" panose="020B0503020204020204" charset="-122"/>
                  <a:sym typeface="+mn-ea"/>
                </a:rPr>
                <a:t>排序，最后计算</a:t>
              </a:r>
              <a:r>
                <a:rPr lang="en-US" altLang="zh-CN" sz="1500" dirty="0">
                  <a:solidFill>
                    <a:schemeClr val="bg1"/>
                  </a:solidFill>
                  <a:latin typeface="微软雅黑" panose="020B0503020204020204" charset="-122"/>
                  <a:ea typeface="微软雅黑" panose="020B0503020204020204" charset="-122"/>
                  <a:sym typeface="+mn-ea"/>
                </a:rPr>
                <a:t>DP</a:t>
              </a:r>
              <a:r>
                <a:rPr lang="zh-CN" altLang="en-US" sz="1500" dirty="0">
                  <a:solidFill>
                    <a:schemeClr val="bg1"/>
                  </a:solidFill>
                  <a:latin typeface="微软雅黑" panose="020B0503020204020204" charset="-122"/>
                  <a:ea typeface="微软雅黑" panose="020B0503020204020204" charset="-122"/>
                  <a:sym typeface="+mn-ea"/>
                </a:rPr>
                <a:t>问题就可以了。</a:t>
              </a:r>
              <a:endParaRPr lang="en-US" altLang="zh-CN" sz="1500" dirty="0">
                <a:solidFill>
                  <a:schemeClr val="bg1"/>
                </a:solidFill>
                <a:latin typeface="微软雅黑" panose="020B0503020204020204" charset="-122"/>
                <a:ea typeface="微软雅黑" panose="020B0503020204020204" charset="-122"/>
              </a:endParaRPr>
            </a:p>
            <a:p>
              <a:pPr algn="just"/>
              <a:endParaRPr lang="zh-CN" altLang="en-US" sz="1500" dirty="0">
                <a:solidFill>
                  <a:schemeClr val="bg1"/>
                </a:solidFill>
                <a:latin typeface="微软雅黑" panose="020B0503020204020204" charset="-122"/>
                <a:ea typeface="微软雅黑" panose="020B0503020204020204" charset="-122"/>
                <a:sym typeface="+mn-ea"/>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2798762" y="3129281"/>
            <a:ext cx="5750433" cy="645160"/>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charset="-122"/>
                <a:ea typeface="微软雅黑" panose="020B0503020204020204" charset="-122"/>
              </a:defRPr>
            </a:lvl1pPr>
          </a:lstStyle>
          <a:p>
            <a:r>
              <a:rPr lang="en-US" altLang="zh-CN" sz="3600" dirty="0">
                <a:solidFill>
                  <a:prstClr val="black">
                    <a:alpha val="75000"/>
                  </a:prstClr>
                </a:solidFill>
              </a:rPr>
              <a:t>Problem </a:t>
            </a:r>
            <a:r>
              <a:rPr lang="en-US" altLang="zh-CN" sz="3600" dirty="0">
                <a:solidFill>
                  <a:prstClr val="black">
                    <a:alpha val="75000"/>
                  </a:prstClr>
                </a:solidFill>
                <a:sym typeface="+mn-ea"/>
              </a:rPr>
              <a:t>Description</a:t>
            </a:r>
            <a:endParaRPr lang="en-US" altLang="zh-CN" sz="3600" dirty="0">
              <a:solidFill>
                <a:prstClr val="black">
                  <a:alpha val="75000"/>
                </a:prstClr>
              </a:solidFill>
            </a:endParaRPr>
          </a:p>
        </p:txBody>
      </p:sp>
      <p:sp>
        <p:nvSpPr>
          <p:cNvPr id="5" name="圆角矩形 26"/>
          <p:cNvSpPr/>
          <p:nvPr/>
        </p:nvSpPr>
        <p:spPr bwMode="auto">
          <a:xfrm>
            <a:off x="1763688" y="3154357"/>
            <a:ext cx="864096" cy="478295"/>
          </a:xfrm>
          <a:prstGeom prst="roundRect">
            <a:avLst/>
          </a:prstGeom>
          <a:solidFill>
            <a:srgbClr val="1B4B7B"/>
          </a:solidFill>
          <a:ln w="9525" cap="flat" cmpd="sng" algn="ctr">
            <a:noFill/>
            <a:prstDash val="solid"/>
            <a:miter lim="800000"/>
            <a:headEnd type="none" w="med" len="med"/>
            <a:tailEnd type="none" w="med" len="med"/>
          </a:ln>
          <a:effectLst/>
        </p:spPr>
        <p:txBody>
          <a:bodyPr vert="horz" wrap="none" lIns="68580" tIns="34290" rIns="68580" bIns="3429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3300" b="1" i="0" u="none" strike="noStrike" cap="none" normalizeH="0" baseline="0" dirty="0">
                <a:ln>
                  <a:noFill/>
                </a:ln>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1</a:t>
            </a:r>
            <a:endParaRPr kumimoji="0" lang="zh-CN" altLang="en-US" sz="3300" b="1" i="0" u="none" strike="noStrike" cap="none" normalizeH="0" baseline="0" dirty="0">
              <a:ln>
                <a:noFill/>
              </a:ln>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bwMode="auto">
          <a:xfrm>
            <a:off x="1879289" y="1150943"/>
            <a:ext cx="6048672" cy="266371"/>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p:spPr>
        <p:txBody>
          <a:bodyPr vert="horz" wrap="none" lIns="68580" tIns="34290" rIns="68580" bIns="34290" numCol="1" rtlCol="0" anchor="t" anchorCtr="0" compatLnSpc="1"/>
          <a:lstStyle/>
          <a:p>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14" name="文本框 13"/>
          <p:cNvSpPr txBox="1"/>
          <p:nvPr/>
        </p:nvSpPr>
        <p:spPr>
          <a:xfrm>
            <a:off x="1879441" y="1111885"/>
            <a:ext cx="6276499" cy="569387"/>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charset="-122"/>
                <a:ea typeface="微软雅黑" panose="020B0503020204020204" charset="-122"/>
              </a:defRPr>
            </a:lvl1pPr>
          </a:lstStyle>
          <a:p>
            <a:r>
              <a:rPr lang="en-US" altLang="zh-CN" sz="1500" dirty="0">
                <a:solidFill>
                  <a:prstClr val="black">
                    <a:alpha val="75000"/>
                  </a:prstClr>
                </a:solidFill>
                <a:sym typeface="+mn-ea"/>
              </a:rPr>
              <a:t>【</a:t>
            </a:r>
            <a:r>
              <a:rPr lang="en-US" altLang="zh-CN" sz="1600" dirty="0">
                <a:solidFill>
                  <a:prstClr val="black">
                    <a:alpha val="75000"/>
                  </a:prstClr>
                </a:solidFill>
                <a:sym typeface="+mn-ea"/>
              </a:rPr>
              <a:t>Problem solution</a:t>
            </a:r>
          </a:p>
          <a:p>
            <a:endParaRPr lang="en-US" altLang="zh-CN" sz="1500" dirty="0">
              <a:solidFill>
                <a:prstClr val="black">
                  <a:alpha val="75000"/>
                </a:prstClr>
              </a:solidFill>
              <a:sym typeface="+mn-ea"/>
            </a:endParaRPr>
          </a:p>
        </p:txBody>
      </p:sp>
      <p:sp>
        <p:nvSpPr>
          <p:cNvPr id="15" name="圆角矩形 14"/>
          <p:cNvSpPr/>
          <p:nvPr/>
        </p:nvSpPr>
        <p:spPr bwMode="auto">
          <a:xfrm>
            <a:off x="1174750" y="1128395"/>
            <a:ext cx="527685" cy="288608"/>
          </a:xfrm>
          <a:prstGeom prst="roundRect">
            <a:avLst/>
          </a:prstGeom>
          <a:solidFill>
            <a:srgbClr val="1B4B7B"/>
          </a:solidFill>
          <a:ln w="9525" cap="flat" cmpd="sng" algn="ctr">
            <a:noFill/>
            <a:prstDash val="solid"/>
            <a:miter lim="800000"/>
            <a:headEnd type="none" w="med" len="med"/>
            <a:tailEnd type="none" w="med" len="med"/>
          </a:ln>
          <a:effectLst/>
        </p:spPr>
        <p:txBody>
          <a:bodyPr vert="horz" wrap="none" lIns="68580" tIns="34290" rIns="68580" bIns="3429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500" b="1" i="0" u="none" strike="noStrike" cap="none" normalizeH="0" baseline="0" dirty="0">
                <a:ln>
                  <a:noFill/>
                </a:ln>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2</a:t>
            </a:r>
          </a:p>
        </p:txBody>
      </p:sp>
      <p:grpSp>
        <p:nvGrpSpPr>
          <p:cNvPr id="4" name="组合 3"/>
          <p:cNvGrpSpPr/>
          <p:nvPr/>
        </p:nvGrpSpPr>
        <p:grpSpPr>
          <a:xfrm>
            <a:off x="1182370" y="1553210"/>
            <a:ext cx="6656705" cy="3974657"/>
            <a:chOff x="1626133" y="1237296"/>
            <a:chExt cx="9163287" cy="4783948"/>
          </a:xfrm>
        </p:grpSpPr>
        <p:sp>
          <p:nvSpPr>
            <p:cNvPr id="53" name="Freeform 10"/>
            <p:cNvSpPr/>
            <p:nvPr/>
          </p:nvSpPr>
          <p:spPr bwMode="auto">
            <a:xfrm>
              <a:off x="1626133" y="1237296"/>
              <a:ext cx="9163287" cy="4783948"/>
            </a:xfrm>
            <a:custGeom>
              <a:avLst/>
              <a:gdLst>
                <a:gd name="T0" fmla="*/ 135915 w 5680584"/>
                <a:gd name="T1" fmla="*/ 0 h 2616525"/>
                <a:gd name="T2" fmla="*/ 5679057 w 5680584"/>
                <a:gd name="T3" fmla="*/ 0 h 2616525"/>
                <a:gd name="T4" fmla="*/ 5679057 w 5680584"/>
                <a:gd name="T5" fmla="*/ 2615550 h 2616525"/>
                <a:gd name="T6" fmla="*/ 135915 w 5680584"/>
                <a:gd name="T7" fmla="*/ 2615550 h 2616525"/>
                <a:gd name="T8" fmla="*/ 0 w 5680584"/>
                <a:gd name="T9" fmla="*/ 2462077 h 2616525"/>
                <a:gd name="T10" fmla="*/ 0 w 5680584"/>
                <a:gd name="T11" fmla="*/ 153474 h 2616525"/>
                <a:gd name="T12" fmla="*/ 135915 w 5680584"/>
                <a:gd name="T13" fmla="*/ 0 h 26165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80584" h="2616525">
                  <a:moveTo>
                    <a:pt x="135951" y="0"/>
                  </a:moveTo>
                  <a:lnTo>
                    <a:pt x="5680584" y="0"/>
                  </a:lnTo>
                  <a:lnTo>
                    <a:pt x="5680584" y="2616525"/>
                  </a:lnTo>
                  <a:lnTo>
                    <a:pt x="135951" y="2616525"/>
                  </a:lnTo>
                  <a:cubicBezTo>
                    <a:pt x="61063" y="2616525"/>
                    <a:pt x="0" y="2547567"/>
                    <a:pt x="0" y="2462995"/>
                  </a:cubicBezTo>
                  <a:lnTo>
                    <a:pt x="0" y="153531"/>
                  </a:lnTo>
                  <a:cubicBezTo>
                    <a:pt x="0" y="68959"/>
                    <a:pt x="61063" y="0"/>
                    <a:pt x="135951" y="0"/>
                  </a:cubicBezTo>
                  <a:close/>
                </a:path>
              </a:pathLst>
            </a:custGeom>
            <a:solidFill>
              <a:srgbClr val="024C89"/>
            </a:solidFill>
            <a:ln>
              <a:noFill/>
            </a:ln>
            <a:effectLst>
              <a:outerShdw blurRad="317500" dist="190500" dir="8100000" algn="ctr" rotWithShape="0">
                <a:srgbClr val="000000">
                  <a:alpha val="50000"/>
                </a:srgbClr>
              </a:outerShdw>
            </a:effectLst>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350" b="0" i="0" u="none" strike="noStrike" kern="0" cap="none" spc="0" normalizeH="0" baseline="0" noProof="0" dirty="0">
                <a:ln>
                  <a:noFill/>
                </a:ln>
                <a:solidFill>
                  <a:srgbClr val="1B4B7B"/>
                </a:solidFill>
                <a:effectLst/>
                <a:uLnTx/>
                <a:uFillTx/>
                <a:latin typeface="Arial" panose="020B0604020202020204" pitchFamily="34" charset="0"/>
                <a:ea typeface="宋体" panose="02010600030101010101" pitchFamily="2" charset="-122"/>
              </a:endParaRPr>
            </a:p>
          </p:txBody>
        </p:sp>
        <p:sp>
          <p:nvSpPr>
            <p:cNvPr id="2" name="矩形 1"/>
            <p:cNvSpPr/>
            <p:nvPr/>
          </p:nvSpPr>
          <p:spPr>
            <a:xfrm>
              <a:off x="1852815" y="1303122"/>
              <a:ext cx="8710794" cy="3722960"/>
            </a:xfrm>
            <a:prstGeom prst="rect">
              <a:avLst/>
            </a:prstGeom>
          </p:spPr>
          <p:txBody>
            <a:bodyPr wrap="square">
              <a:spAutoFit/>
            </a:bodyPr>
            <a:lstStyle/>
            <a:p>
              <a:pPr algn="just"/>
              <a:r>
                <a:rPr lang="zh-CN" altLang="en-US" sz="1500" dirty="0">
                  <a:solidFill>
                    <a:schemeClr val="bg1"/>
                  </a:solidFill>
                  <a:latin typeface="微软雅黑" panose="020B0503020204020204" charset="-122"/>
                  <a:ea typeface="微软雅黑" panose="020B0503020204020204" charset="-122"/>
                </a:rPr>
                <a:t>解题思路：</a:t>
              </a:r>
              <a:endParaRPr lang="en-US" altLang="zh-CN" sz="1500" dirty="0">
                <a:solidFill>
                  <a:schemeClr val="bg1"/>
                </a:solidFill>
                <a:latin typeface="微软雅黑" panose="020B0503020204020204" charset="-122"/>
                <a:ea typeface="微软雅黑" panose="020B0503020204020204" charset="-122"/>
              </a:endParaRPr>
            </a:p>
            <a:p>
              <a:pPr algn="just"/>
              <a:endParaRPr lang="zh-CN" altLang="en-US" sz="1500" dirty="0">
                <a:solidFill>
                  <a:schemeClr val="bg1"/>
                </a:solidFill>
                <a:latin typeface="微软雅黑" panose="020B0503020204020204" charset="-122"/>
                <a:ea typeface="微软雅黑" panose="020B0503020204020204" charset="-122"/>
              </a:endParaRPr>
            </a:p>
            <a:p>
              <a:pPr algn="just"/>
              <a:r>
                <a:rPr lang="en-US" altLang="zh-CN" sz="1500" dirty="0">
                  <a:solidFill>
                    <a:schemeClr val="bg1"/>
                  </a:solidFill>
                  <a:latin typeface="微软雅黑" panose="020B0503020204020204" charset="-122"/>
                  <a:ea typeface="微软雅黑" panose="020B0503020204020204" charset="-122"/>
                </a:rPr>
                <a:t>5. CDQ</a:t>
              </a:r>
              <a:r>
                <a:rPr lang="zh-CN" altLang="en-US" sz="1500" dirty="0">
                  <a:solidFill>
                    <a:schemeClr val="bg1"/>
                  </a:solidFill>
                  <a:latin typeface="微软雅黑" panose="020B0503020204020204" charset="-122"/>
                  <a:ea typeface="微软雅黑" panose="020B0503020204020204" charset="-122"/>
                </a:rPr>
                <a:t>分治法</a:t>
              </a:r>
              <a:endParaRPr lang="en-US" altLang="zh-CN" sz="1500" dirty="0">
                <a:solidFill>
                  <a:schemeClr val="bg1"/>
                </a:solidFill>
                <a:latin typeface="微软雅黑" panose="020B0503020204020204" charset="-122"/>
                <a:ea typeface="微软雅黑" panose="020B0503020204020204" charset="-122"/>
              </a:endParaRPr>
            </a:p>
            <a:p>
              <a:pPr algn="just"/>
              <a:endParaRPr lang="en-US" altLang="zh-CN" sz="1500" dirty="0">
                <a:solidFill>
                  <a:schemeClr val="bg1"/>
                </a:solidFill>
                <a:latin typeface="微软雅黑" panose="020B0503020204020204" charset="-122"/>
                <a:ea typeface="微软雅黑" panose="020B0503020204020204" charset="-122"/>
              </a:endParaRPr>
            </a:p>
            <a:p>
              <a:pPr algn="just"/>
              <a:r>
                <a:rPr lang="zh-CN" altLang="en-US" sz="1500" dirty="0">
                  <a:solidFill>
                    <a:schemeClr val="bg1"/>
                  </a:solidFill>
                  <a:latin typeface="微软雅黑" panose="020B0503020204020204" charset="-122"/>
                  <a:ea typeface="微软雅黑" panose="020B0503020204020204" charset="-122"/>
                </a:rPr>
                <a:t>主要步骤分为四步：</a:t>
              </a:r>
              <a:endParaRPr lang="en-US" altLang="zh-CN" sz="1500" dirty="0">
                <a:solidFill>
                  <a:schemeClr val="bg1"/>
                </a:solidFill>
                <a:latin typeface="微软雅黑" panose="020B0503020204020204" charset="-122"/>
                <a:ea typeface="微软雅黑" panose="020B0503020204020204" charset="-122"/>
              </a:endParaRPr>
            </a:p>
            <a:p>
              <a:pPr algn="just"/>
              <a:endParaRPr lang="en-US" altLang="zh-CN" sz="1500" dirty="0">
                <a:solidFill>
                  <a:schemeClr val="bg1"/>
                </a:solidFill>
                <a:latin typeface="微软雅黑" panose="020B0503020204020204" charset="-122"/>
                <a:ea typeface="微软雅黑" panose="020B0503020204020204" charset="-122"/>
              </a:endParaRPr>
            </a:p>
            <a:p>
              <a:pPr algn="just"/>
              <a:r>
                <a:rPr lang="en-US" altLang="zh-CN" sz="1500" dirty="0">
                  <a:solidFill>
                    <a:schemeClr val="bg1"/>
                  </a:solidFill>
                  <a:latin typeface="微软雅黑" panose="020B0503020204020204" charset="-122"/>
                  <a:ea typeface="微软雅黑" panose="020B0503020204020204" charset="-122"/>
                </a:rPr>
                <a:t>1&gt;</a:t>
              </a:r>
              <a:r>
                <a:rPr lang="zh-CN" altLang="en-US" sz="1500" dirty="0">
                  <a:solidFill>
                    <a:schemeClr val="bg1"/>
                  </a:solidFill>
                  <a:latin typeface="微软雅黑" panose="020B0503020204020204" charset="-122"/>
                  <a:ea typeface="微软雅黑" panose="020B0503020204020204" charset="-122"/>
                </a:rPr>
                <a:t>将操作按时间分为两个子区间；</a:t>
              </a:r>
              <a:endParaRPr lang="en-US" altLang="zh-CN" sz="1500" dirty="0">
                <a:solidFill>
                  <a:schemeClr val="bg1"/>
                </a:solidFill>
                <a:latin typeface="微软雅黑" panose="020B0503020204020204" charset="-122"/>
                <a:ea typeface="微软雅黑" panose="020B0503020204020204" charset="-122"/>
              </a:endParaRPr>
            </a:p>
            <a:p>
              <a:pPr algn="just"/>
              <a:endParaRPr lang="en-US" altLang="zh-CN" sz="1500" dirty="0">
                <a:solidFill>
                  <a:schemeClr val="bg1"/>
                </a:solidFill>
                <a:latin typeface="微软雅黑" panose="020B0503020204020204" charset="-122"/>
                <a:ea typeface="微软雅黑" panose="020B0503020204020204" charset="-122"/>
              </a:endParaRPr>
            </a:p>
            <a:p>
              <a:pPr algn="just"/>
              <a:r>
                <a:rPr lang="en-US" altLang="zh-CN" sz="1500" dirty="0">
                  <a:solidFill>
                    <a:schemeClr val="bg1"/>
                  </a:solidFill>
                  <a:latin typeface="微软雅黑" panose="020B0503020204020204" charset="-122"/>
                  <a:ea typeface="微软雅黑" panose="020B0503020204020204" charset="-122"/>
                </a:rPr>
                <a:t>2&gt;</a:t>
              </a:r>
              <a:r>
                <a:rPr lang="zh-CN" altLang="en-US" sz="1500" dirty="0">
                  <a:solidFill>
                    <a:schemeClr val="bg1"/>
                  </a:solidFill>
                  <a:latin typeface="微软雅黑" panose="020B0503020204020204" charset="-122"/>
                  <a:ea typeface="微软雅黑" panose="020B0503020204020204" charset="-122"/>
                </a:rPr>
                <a:t>递归处理左区间的修改和询问；</a:t>
              </a:r>
              <a:endParaRPr lang="en-US" altLang="zh-CN" sz="1500" dirty="0">
                <a:solidFill>
                  <a:schemeClr val="bg1"/>
                </a:solidFill>
                <a:latin typeface="微软雅黑" panose="020B0503020204020204" charset="-122"/>
                <a:ea typeface="微软雅黑" panose="020B0503020204020204" charset="-122"/>
              </a:endParaRPr>
            </a:p>
            <a:p>
              <a:pPr algn="just"/>
              <a:endParaRPr lang="en-US" altLang="zh-CN" sz="1500" dirty="0">
                <a:solidFill>
                  <a:schemeClr val="bg1"/>
                </a:solidFill>
                <a:latin typeface="微软雅黑" panose="020B0503020204020204" charset="-122"/>
                <a:ea typeface="微软雅黑" panose="020B0503020204020204" charset="-122"/>
              </a:endParaRPr>
            </a:p>
            <a:p>
              <a:pPr algn="just"/>
              <a:r>
                <a:rPr lang="en-US" altLang="zh-CN" sz="1500" dirty="0">
                  <a:solidFill>
                    <a:schemeClr val="bg1"/>
                  </a:solidFill>
                  <a:latin typeface="微软雅黑" panose="020B0503020204020204" charset="-122"/>
                  <a:ea typeface="微软雅黑" panose="020B0503020204020204" charset="-122"/>
                </a:rPr>
                <a:t>3&gt;</a:t>
              </a:r>
              <a:r>
                <a:rPr lang="zh-CN" altLang="en-US" sz="1500" dirty="0">
                  <a:solidFill>
                    <a:schemeClr val="bg1"/>
                  </a:solidFill>
                  <a:latin typeface="微软雅黑" panose="020B0503020204020204" charset="-122"/>
                  <a:ea typeface="微软雅黑" panose="020B0503020204020204" charset="-122"/>
                </a:rPr>
                <a:t>用左区间的修改更新右区间的询问；</a:t>
              </a:r>
              <a:endParaRPr lang="en-US" altLang="zh-CN" sz="1500" dirty="0">
                <a:solidFill>
                  <a:schemeClr val="bg1"/>
                </a:solidFill>
                <a:latin typeface="微软雅黑" panose="020B0503020204020204" charset="-122"/>
                <a:ea typeface="微软雅黑" panose="020B0503020204020204" charset="-122"/>
              </a:endParaRPr>
            </a:p>
            <a:p>
              <a:pPr algn="just"/>
              <a:endParaRPr lang="en-US" altLang="zh-CN" sz="1500" dirty="0">
                <a:solidFill>
                  <a:schemeClr val="bg1"/>
                </a:solidFill>
                <a:latin typeface="微软雅黑" panose="020B0503020204020204" charset="-122"/>
                <a:ea typeface="微软雅黑" panose="020B0503020204020204" charset="-122"/>
              </a:endParaRPr>
            </a:p>
            <a:p>
              <a:pPr algn="just"/>
              <a:r>
                <a:rPr lang="en-US" altLang="zh-CN" sz="1500" dirty="0">
                  <a:solidFill>
                    <a:schemeClr val="bg1"/>
                  </a:solidFill>
                  <a:latin typeface="微软雅黑" panose="020B0503020204020204" charset="-122"/>
                  <a:ea typeface="微软雅黑" panose="020B0503020204020204" charset="-122"/>
                </a:rPr>
                <a:t>4&gt;</a:t>
              </a:r>
              <a:r>
                <a:rPr lang="zh-CN" altLang="en-US" sz="1500" dirty="0">
                  <a:solidFill>
                    <a:schemeClr val="bg1"/>
                  </a:solidFill>
                  <a:latin typeface="微软雅黑" panose="020B0503020204020204" charset="-122"/>
                  <a:ea typeface="微软雅黑" panose="020B0503020204020204" charset="-122"/>
                </a:rPr>
                <a:t>递归处理右区间的修改和询问；</a:t>
              </a:r>
              <a:endParaRPr lang="en-US" altLang="zh-CN" sz="1500" dirty="0">
                <a:solidFill>
                  <a:schemeClr val="bg1"/>
                </a:solidFill>
                <a:latin typeface="微软雅黑" panose="020B0503020204020204" charset="-122"/>
                <a:ea typeface="微软雅黑" panose="020B0503020204020204" charset="-122"/>
              </a:endParaRPr>
            </a:p>
          </p:txBody>
        </p:sp>
      </p:grpSp>
    </p:spTree>
    <p:extLst>
      <p:ext uri="{BB962C8B-B14F-4D97-AF65-F5344CB8AC3E}">
        <p14:creationId xmlns:p14="http://schemas.microsoft.com/office/powerpoint/2010/main" val="1161799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2798763" y="3129280"/>
            <a:ext cx="5016818" cy="1200329"/>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charset="-122"/>
                <a:ea typeface="微软雅黑" panose="020B0503020204020204" charset="-122"/>
              </a:defRPr>
            </a:lvl1pPr>
          </a:lstStyle>
          <a:p>
            <a:r>
              <a:rPr lang="en-US" altLang="zh-CN" sz="3600" dirty="0"/>
              <a:t>Code and results display</a:t>
            </a:r>
            <a:endParaRPr lang="zh-CN" altLang="en-US" sz="3600" dirty="0"/>
          </a:p>
        </p:txBody>
      </p:sp>
      <p:sp>
        <p:nvSpPr>
          <p:cNvPr id="5" name="圆角矩形 26"/>
          <p:cNvSpPr/>
          <p:nvPr/>
        </p:nvSpPr>
        <p:spPr bwMode="auto">
          <a:xfrm>
            <a:off x="1763688" y="3154357"/>
            <a:ext cx="864096" cy="478295"/>
          </a:xfrm>
          <a:prstGeom prst="roundRect">
            <a:avLst/>
          </a:prstGeom>
          <a:solidFill>
            <a:srgbClr val="1B4B7B"/>
          </a:solidFill>
          <a:ln w="9525" cap="flat" cmpd="sng" algn="ctr">
            <a:noFill/>
            <a:prstDash val="solid"/>
            <a:miter lim="800000"/>
            <a:headEnd type="none" w="med" len="med"/>
            <a:tailEnd type="none" w="med" len="med"/>
          </a:ln>
          <a:effectLst/>
        </p:spPr>
        <p:txBody>
          <a:bodyPr vert="horz" wrap="none" lIns="68580" tIns="34290" rIns="68580" bIns="3429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3300" b="1" i="0" u="none" strike="noStrike" cap="none" normalizeH="0" baseline="0" dirty="0">
                <a:ln>
                  <a:noFill/>
                </a:ln>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3</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bwMode="auto">
          <a:xfrm>
            <a:off x="1879289" y="1150943"/>
            <a:ext cx="6048672" cy="266371"/>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p:spPr>
        <p:txBody>
          <a:bodyPr vert="horz" wrap="none" lIns="68580" tIns="34290" rIns="68580" bIns="34290" numCol="1" rtlCol="0" anchor="t" anchorCtr="0" compatLnSpc="1"/>
          <a:lstStyle/>
          <a:p>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14" name="文本框 13"/>
          <p:cNvSpPr txBox="1"/>
          <p:nvPr/>
        </p:nvSpPr>
        <p:spPr>
          <a:xfrm>
            <a:off x="1879441" y="1111885"/>
            <a:ext cx="6276499" cy="569387"/>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charset="-122"/>
                <a:ea typeface="微软雅黑" panose="020B0503020204020204" charset="-122"/>
              </a:defRPr>
            </a:lvl1pPr>
          </a:lstStyle>
          <a:p>
            <a:r>
              <a:rPr lang="en-US" altLang="zh-CN" sz="1500" dirty="0">
                <a:solidFill>
                  <a:prstClr val="black">
                    <a:alpha val="75000"/>
                  </a:prstClr>
                </a:solidFill>
                <a:sym typeface="+mn-ea"/>
              </a:rPr>
              <a:t>【</a:t>
            </a:r>
            <a:r>
              <a:rPr lang="en-US" altLang="zh-CN" sz="1600" dirty="0"/>
              <a:t>Code and results display</a:t>
            </a:r>
            <a:endParaRPr lang="zh-CN" altLang="en-US" sz="1600" dirty="0"/>
          </a:p>
          <a:p>
            <a:endParaRPr lang="en-US" altLang="zh-CN" sz="1500" dirty="0">
              <a:solidFill>
                <a:prstClr val="black">
                  <a:alpha val="75000"/>
                </a:prstClr>
              </a:solidFill>
              <a:sym typeface="+mn-ea"/>
            </a:endParaRPr>
          </a:p>
        </p:txBody>
      </p:sp>
      <p:sp>
        <p:nvSpPr>
          <p:cNvPr id="15" name="圆角矩形 14"/>
          <p:cNvSpPr/>
          <p:nvPr/>
        </p:nvSpPr>
        <p:spPr bwMode="auto">
          <a:xfrm>
            <a:off x="1174750" y="1128395"/>
            <a:ext cx="527685" cy="288608"/>
          </a:xfrm>
          <a:prstGeom prst="roundRect">
            <a:avLst/>
          </a:prstGeom>
          <a:solidFill>
            <a:srgbClr val="1B4B7B"/>
          </a:solidFill>
          <a:ln w="9525" cap="flat" cmpd="sng" algn="ctr">
            <a:noFill/>
            <a:prstDash val="solid"/>
            <a:miter lim="800000"/>
            <a:headEnd type="none" w="med" len="med"/>
            <a:tailEnd type="none" w="med" len="med"/>
          </a:ln>
          <a:effectLst/>
        </p:spPr>
        <p:txBody>
          <a:bodyPr vert="horz" wrap="none" lIns="68580" tIns="34290" rIns="68580" bIns="3429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3</a:t>
            </a:r>
            <a:endParaRPr kumimoji="0" lang="en-US" altLang="zh-CN" sz="1500" b="1" i="0" u="none" strike="noStrike" cap="none" normalizeH="0" baseline="0" dirty="0">
              <a:ln>
                <a:noFill/>
              </a:ln>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nvGrpSpPr>
          <p:cNvPr id="4" name="组合 3"/>
          <p:cNvGrpSpPr/>
          <p:nvPr/>
        </p:nvGrpSpPr>
        <p:grpSpPr>
          <a:xfrm>
            <a:off x="1182371" y="1553246"/>
            <a:ext cx="6851920" cy="4527957"/>
            <a:chOff x="1626132" y="1237295"/>
            <a:chExt cx="9432012" cy="9920858"/>
          </a:xfrm>
        </p:grpSpPr>
        <p:sp>
          <p:nvSpPr>
            <p:cNvPr id="53" name="Freeform 10"/>
            <p:cNvSpPr/>
            <p:nvPr/>
          </p:nvSpPr>
          <p:spPr bwMode="auto">
            <a:xfrm>
              <a:off x="1626132" y="1237295"/>
              <a:ext cx="9432012" cy="9920858"/>
            </a:xfrm>
            <a:custGeom>
              <a:avLst/>
              <a:gdLst>
                <a:gd name="T0" fmla="*/ 135915 w 5680584"/>
                <a:gd name="T1" fmla="*/ 0 h 2616525"/>
                <a:gd name="T2" fmla="*/ 5679057 w 5680584"/>
                <a:gd name="T3" fmla="*/ 0 h 2616525"/>
                <a:gd name="T4" fmla="*/ 5679057 w 5680584"/>
                <a:gd name="T5" fmla="*/ 2615550 h 2616525"/>
                <a:gd name="T6" fmla="*/ 135915 w 5680584"/>
                <a:gd name="T7" fmla="*/ 2615550 h 2616525"/>
                <a:gd name="T8" fmla="*/ 0 w 5680584"/>
                <a:gd name="T9" fmla="*/ 2462077 h 2616525"/>
                <a:gd name="T10" fmla="*/ 0 w 5680584"/>
                <a:gd name="T11" fmla="*/ 153474 h 2616525"/>
                <a:gd name="T12" fmla="*/ 135915 w 5680584"/>
                <a:gd name="T13" fmla="*/ 0 h 26165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80584" h="2616525">
                  <a:moveTo>
                    <a:pt x="135951" y="0"/>
                  </a:moveTo>
                  <a:lnTo>
                    <a:pt x="5680584" y="0"/>
                  </a:lnTo>
                  <a:lnTo>
                    <a:pt x="5680584" y="2616525"/>
                  </a:lnTo>
                  <a:lnTo>
                    <a:pt x="135951" y="2616525"/>
                  </a:lnTo>
                  <a:cubicBezTo>
                    <a:pt x="61063" y="2616525"/>
                    <a:pt x="0" y="2547567"/>
                    <a:pt x="0" y="2462995"/>
                  </a:cubicBezTo>
                  <a:lnTo>
                    <a:pt x="0" y="153531"/>
                  </a:lnTo>
                  <a:cubicBezTo>
                    <a:pt x="0" y="68959"/>
                    <a:pt x="61063" y="0"/>
                    <a:pt x="135951" y="0"/>
                  </a:cubicBezTo>
                  <a:close/>
                </a:path>
              </a:pathLst>
            </a:custGeom>
            <a:solidFill>
              <a:srgbClr val="024C89"/>
            </a:solidFill>
            <a:ln>
              <a:noFill/>
            </a:ln>
            <a:effectLst>
              <a:outerShdw blurRad="317500" dist="190500" dir="8100000" algn="ctr" rotWithShape="0">
                <a:srgbClr val="000000">
                  <a:alpha val="50000"/>
                </a:srgbClr>
              </a:outerShdw>
            </a:effectLst>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350" b="0" i="0" u="none" strike="noStrike" kern="0" cap="none" spc="0" normalizeH="0" baseline="0" noProof="0">
                <a:ln>
                  <a:noFill/>
                </a:ln>
                <a:solidFill>
                  <a:srgbClr val="1B4B7B"/>
                </a:solidFill>
                <a:effectLst/>
                <a:uLnTx/>
                <a:uFillTx/>
                <a:latin typeface="Arial" panose="020B0604020202020204" pitchFamily="34" charset="0"/>
                <a:ea typeface="宋体" panose="02010600030101010101" pitchFamily="2" charset="-122"/>
              </a:endParaRPr>
            </a:p>
          </p:txBody>
        </p:sp>
        <p:sp>
          <p:nvSpPr>
            <p:cNvPr id="2" name="矩形 1"/>
            <p:cNvSpPr/>
            <p:nvPr/>
          </p:nvSpPr>
          <p:spPr>
            <a:xfrm>
              <a:off x="1978834" y="1732780"/>
              <a:ext cx="8710795" cy="8800209"/>
            </a:xfrm>
            <a:prstGeom prst="rect">
              <a:avLst/>
            </a:prstGeom>
          </p:spPr>
          <p:txBody>
            <a:bodyPr wrap="square">
              <a:spAutoFit/>
            </a:bodyPr>
            <a:lstStyle/>
            <a:p>
              <a:pPr algn="just"/>
              <a:r>
                <a:rPr lang="zh-CN" altLang="en-US" sz="1500" dirty="0">
                  <a:solidFill>
                    <a:schemeClr val="bg1"/>
                  </a:solidFill>
                  <a:latin typeface="微软雅黑" panose="020B0503020204020204" charset="-122"/>
                  <a:ea typeface="微软雅黑" panose="020B0503020204020204" charset="-122"/>
                </a:rPr>
                <a:t>伪代码展示：</a:t>
              </a:r>
              <a:endParaRPr lang="en-US" altLang="zh-CN" sz="1500" dirty="0">
                <a:solidFill>
                  <a:schemeClr val="bg1"/>
                </a:solidFill>
                <a:latin typeface="微软雅黑" panose="020B0503020204020204" charset="-122"/>
                <a:ea typeface="微软雅黑" panose="020B0503020204020204" charset="-122"/>
              </a:endParaRPr>
            </a:p>
            <a:p>
              <a:pPr algn="just"/>
              <a:r>
                <a:rPr lang="en-US" altLang="zh-CN" sz="1500" dirty="0">
                  <a:solidFill>
                    <a:schemeClr val="bg1"/>
                  </a:solidFill>
                  <a:latin typeface="微软雅黑" panose="020B0503020204020204" charset="-122"/>
                  <a:ea typeface="微软雅黑" panose="020B0503020204020204" charset="-122"/>
                </a:rPr>
                <a:t>Procedure CDQ(l, r)</a:t>
              </a:r>
            </a:p>
            <a:p>
              <a:pPr algn="just"/>
              <a:endParaRPr lang="en-US" altLang="zh-CN" sz="1500" dirty="0">
                <a:solidFill>
                  <a:schemeClr val="bg1"/>
                </a:solidFill>
                <a:latin typeface="微软雅黑" panose="020B0503020204020204" charset="-122"/>
                <a:ea typeface="微软雅黑" panose="020B0503020204020204" charset="-122"/>
              </a:endParaRPr>
            </a:p>
            <a:p>
              <a:pPr algn="just"/>
              <a:r>
                <a:rPr lang="en-US" altLang="zh-CN" sz="1500" dirty="0">
                  <a:solidFill>
                    <a:schemeClr val="bg1"/>
                  </a:solidFill>
                  <a:latin typeface="微软雅黑" panose="020B0503020204020204" charset="-122"/>
                  <a:ea typeface="微软雅黑" panose="020B0503020204020204" charset="-122"/>
                </a:rPr>
                <a:t>if l &gt;= r:</a:t>
              </a:r>
            </a:p>
            <a:p>
              <a:pPr algn="just"/>
              <a:r>
                <a:rPr lang="en-US" altLang="zh-CN" sz="1500" dirty="0">
                  <a:solidFill>
                    <a:schemeClr val="bg1"/>
                  </a:solidFill>
                  <a:latin typeface="微软雅黑" panose="020B0503020204020204" charset="-122"/>
                  <a:ea typeface="微软雅黑" panose="020B0503020204020204" charset="-122"/>
                </a:rPr>
                <a:t>    return;</a:t>
              </a:r>
            </a:p>
            <a:p>
              <a:pPr algn="just"/>
              <a:endParaRPr lang="en-US" altLang="zh-CN" sz="1500" dirty="0">
                <a:solidFill>
                  <a:schemeClr val="bg1"/>
                </a:solidFill>
                <a:latin typeface="微软雅黑" panose="020B0503020204020204" charset="-122"/>
                <a:ea typeface="微软雅黑" panose="020B0503020204020204" charset="-122"/>
              </a:endParaRPr>
            </a:p>
            <a:p>
              <a:pPr algn="just"/>
              <a:r>
                <a:rPr lang="en-US" altLang="zh-CN" sz="1500" dirty="0">
                  <a:solidFill>
                    <a:schemeClr val="bg1"/>
                  </a:solidFill>
                  <a:latin typeface="微软雅黑" panose="020B0503020204020204" charset="-122"/>
                  <a:ea typeface="微软雅黑" panose="020B0503020204020204" charset="-122"/>
                </a:rPr>
                <a:t>Mid &lt;- (l + r) / 2;</a:t>
              </a:r>
            </a:p>
            <a:p>
              <a:pPr algn="just"/>
              <a:endParaRPr lang="en-US" altLang="zh-CN" sz="1500" dirty="0">
                <a:solidFill>
                  <a:schemeClr val="bg1"/>
                </a:solidFill>
                <a:latin typeface="微软雅黑" panose="020B0503020204020204" charset="-122"/>
                <a:ea typeface="微软雅黑" panose="020B0503020204020204" charset="-122"/>
              </a:endParaRPr>
            </a:p>
            <a:p>
              <a:pPr algn="just"/>
              <a:r>
                <a:rPr lang="en-US" altLang="zh-CN" sz="1500" dirty="0">
                  <a:solidFill>
                    <a:schemeClr val="bg1"/>
                  </a:solidFill>
                  <a:latin typeface="微软雅黑" panose="020B0503020204020204" charset="-122"/>
                  <a:ea typeface="微软雅黑" panose="020B0503020204020204" charset="-122"/>
                </a:rPr>
                <a:t>CDQ(l, mid-1);</a:t>
              </a:r>
            </a:p>
            <a:p>
              <a:pPr algn="just"/>
              <a:endParaRPr lang="en-US" altLang="zh-CN" sz="1500" dirty="0">
                <a:solidFill>
                  <a:schemeClr val="bg1"/>
                </a:solidFill>
                <a:latin typeface="微软雅黑" panose="020B0503020204020204" charset="-122"/>
                <a:ea typeface="微软雅黑" panose="020B0503020204020204" charset="-122"/>
              </a:endParaRPr>
            </a:p>
            <a:p>
              <a:pPr algn="just"/>
              <a:r>
                <a:rPr lang="zh-CN" altLang="en-US" sz="1500" dirty="0">
                  <a:solidFill>
                    <a:schemeClr val="bg1"/>
                  </a:solidFill>
                  <a:latin typeface="微软雅黑" panose="020B0503020204020204" charset="-122"/>
                  <a:ea typeface="微软雅黑" panose="020B0503020204020204" charset="-122"/>
                </a:rPr>
                <a:t>对</a:t>
              </a:r>
              <a:r>
                <a:rPr lang="en-US" altLang="zh-CN" sz="1500" dirty="0">
                  <a:solidFill>
                    <a:schemeClr val="bg1"/>
                  </a:solidFill>
                  <a:latin typeface="微软雅黑" panose="020B0503020204020204" charset="-122"/>
                  <a:ea typeface="微软雅黑" panose="020B0503020204020204" charset="-122"/>
                </a:rPr>
                <a:t>[l, mid-1]</a:t>
              </a:r>
              <a:r>
                <a:rPr lang="zh-CN" altLang="en-US" sz="1500" dirty="0">
                  <a:solidFill>
                    <a:schemeClr val="bg1"/>
                  </a:solidFill>
                  <a:latin typeface="微软雅黑" panose="020B0503020204020204" charset="-122"/>
                  <a:ea typeface="微软雅黑" panose="020B0503020204020204" charset="-122"/>
                </a:rPr>
                <a:t>扫描一遍计算决策的凸线，满足上凸壳的点加入队列中；</a:t>
              </a:r>
              <a:endParaRPr lang="en-US" altLang="zh-CN" sz="1500" dirty="0">
                <a:solidFill>
                  <a:schemeClr val="bg1"/>
                </a:solidFill>
                <a:latin typeface="微软雅黑" panose="020B0503020204020204" charset="-122"/>
                <a:ea typeface="微软雅黑" panose="020B0503020204020204" charset="-122"/>
              </a:endParaRPr>
            </a:p>
            <a:p>
              <a:pPr algn="just"/>
              <a:endParaRPr lang="en-US" altLang="zh-CN" sz="1500" dirty="0">
                <a:solidFill>
                  <a:schemeClr val="bg1"/>
                </a:solidFill>
                <a:latin typeface="微软雅黑" panose="020B0503020204020204" charset="-122"/>
                <a:ea typeface="微软雅黑" panose="020B0503020204020204" charset="-122"/>
              </a:endParaRPr>
            </a:p>
            <a:p>
              <a:pPr algn="just"/>
              <a:r>
                <a:rPr lang="zh-CN" altLang="en-US" sz="1500" dirty="0">
                  <a:solidFill>
                    <a:schemeClr val="bg1"/>
                  </a:solidFill>
                  <a:latin typeface="微软雅黑" panose="020B0503020204020204" charset="-122"/>
                  <a:ea typeface="微软雅黑" panose="020B0503020204020204" charset="-122"/>
                </a:rPr>
                <a:t>根据左区间得到的队列，更新右区间上的最优决策；</a:t>
              </a:r>
              <a:endParaRPr lang="en-US" altLang="zh-CN" sz="1500" dirty="0">
                <a:solidFill>
                  <a:schemeClr val="bg1"/>
                </a:solidFill>
                <a:latin typeface="微软雅黑" panose="020B0503020204020204" charset="-122"/>
                <a:ea typeface="微软雅黑" panose="020B0503020204020204" charset="-122"/>
              </a:endParaRPr>
            </a:p>
            <a:p>
              <a:pPr algn="just"/>
              <a:endParaRPr lang="en-US" altLang="zh-CN" sz="1500" dirty="0">
                <a:solidFill>
                  <a:schemeClr val="bg1"/>
                </a:solidFill>
                <a:latin typeface="微软雅黑" panose="020B0503020204020204" charset="-122"/>
                <a:ea typeface="微软雅黑" panose="020B0503020204020204" charset="-122"/>
              </a:endParaRPr>
            </a:p>
            <a:p>
              <a:pPr algn="just"/>
              <a:r>
                <a:rPr lang="en-US" altLang="zh-CN" sz="1500" dirty="0">
                  <a:solidFill>
                    <a:schemeClr val="bg1"/>
                  </a:solidFill>
                  <a:latin typeface="微软雅黑" panose="020B0503020204020204" charset="-122"/>
                  <a:ea typeface="微软雅黑" panose="020B0503020204020204" charset="-122"/>
                </a:rPr>
                <a:t>CDQ(mid+1, r);</a:t>
              </a:r>
            </a:p>
            <a:p>
              <a:pPr algn="just"/>
              <a:endParaRPr lang="en-US" altLang="zh-CN" sz="1500" dirty="0">
                <a:solidFill>
                  <a:schemeClr val="bg1"/>
                </a:solidFill>
                <a:latin typeface="微软雅黑" panose="020B0503020204020204" charset="-122"/>
                <a:ea typeface="微软雅黑" panose="020B0503020204020204" charset="-122"/>
              </a:endParaRPr>
            </a:p>
            <a:p>
              <a:pPr algn="just"/>
              <a:r>
                <a:rPr lang="en-US" altLang="zh-CN" sz="1500" dirty="0">
                  <a:solidFill>
                    <a:schemeClr val="bg1"/>
                  </a:solidFill>
                  <a:latin typeface="微软雅黑" panose="020B0503020204020204" charset="-122"/>
                  <a:ea typeface="微软雅黑" panose="020B0503020204020204" charset="-122"/>
                </a:rPr>
                <a:t>End Procedure;</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bwMode="auto">
          <a:xfrm>
            <a:off x="1879289" y="1150943"/>
            <a:ext cx="6048672" cy="266371"/>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p:spPr>
        <p:txBody>
          <a:bodyPr vert="horz" wrap="none" lIns="68580" tIns="34290" rIns="68580" bIns="34290" numCol="1" rtlCol="0" anchor="t" anchorCtr="0" compatLnSpc="1"/>
          <a:lstStyle/>
          <a:p>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14" name="文本框 13"/>
          <p:cNvSpPr txBox="1"/>
          <p:nvPr/>
        </p:nvSpPr>
        <p:spPr>
          <a:xfrm>
            <a:off x="1879441" y="1111885"/>
            <a:ext cx="6276499" cy="569387"/>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charset="-122"/>
                <a:ea typeface="微软雅黑" panose="020B0503020204020204" charset="-122"/>
              </a:defRPr>
            </a:lvl1pPr>
          </a:lstStyle>
          <a:p>
            <a:r>
              <a:rPr lang="en-US" altLang="zh-CN" sz="1500" dirty="0">
                <a:solidFill>
                  <a:prstClr val="black">
                    <a:alpha val="75000"/>
                  </a:prstClr>
                </a:solidFill>
                <a:sym typeface="+mn-ea"/>
              </a:rPr>
              <a:t>【</a:t>
            </a:r>
            <a:r>
              <a:rPr lang="en-US" altLang="zh-CN" sz="1600" dirty="0"/>
              <a:t>Code and results display</a:t>
            </a:r>
            <a:endParaRPr lang="zh-CN" altLang="en-US" sz="1600" dirty="0"/>
          </a:p>
          <a:p>
            <a:endParaRPr lang="en-US" altLang="zh-CN" sz="1500" dirty="0">
              <a:solidFill>
                <a:prstClr val="black">
                  <a:alpha val="75000"/>
                </a:prstClr>
              </a:solidFill>
              <a:sym typeface="+mn-ea"/>
            </a:endParaRPr>
          </a:p>
        </p:txBody>
      </p:sp>
      <p:sp>
        <p:nvSpPr>
          <p:cNvPr id="15" name="圆角矩形 14"/>
          <p:cNvSpPr/>
          <p:nvPr/>
        </p:nvSpPr>
        <p:spPr bwMode="auto">
          <a:xfrm>
            <a:off x="1174750" y="1128395"/>
            <a:ext cx="527685" cy="288608"/>
          </a:xfrm>
          <a:prstGeom prst="roundRect">
            <a:avLst/>
          </a:prstGeom>
          <a:solidFill>
            <a:srgbClr val="1B4B7B"/>
          </a:solidFill>
          <a:ln w="9525" cap="flat" cmpd="sng" algn="ctr">
            <a:noFill/>
            <a:prstDash val="solid"/>
            <a:miter lim="800000"/>
            <a:headEnd type="none" w="med" len="med"/>
            <a:tailEnd type="none" w="med" len="med"/>
          </a:ln>
          <a:effectLst/>
        </p:spPr>
        <p:txBody>
          <a:bodyPr vert="horz" wrap="none" lIns="68580" tIns="34290" rIns="68580" bIns="3429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3</a:t>
            </a:r>
            <a:endParaRPr kumimoji="0" lang="en-US" altLang="zh-CN" sz="1500" b="1" i="0" u="none" strike="noStrike" cap="none" normalizeH="0" baseline="0" dirty="0">
              <a:ln>
                <a:noFill/>
              </a:ln>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nvGrpSpPr>
          <p:cNvPr id="4" name="组合 3"/>
          <p:cNvGrpSpPr/>
          <p:nvPr/>
        </p:nvGrpSpPr>
        <p:grpSpPr>
          <a:xfrm>
            <a:off x="1182371" y="1553247"/>
            <a:ext cx="6851920" cy="3649068"/>
            <a:chOff x="1626132" y="1237295"/>
            <a:chExt cx="9432012" cy="9920858"/>
          </a:xfrm>
        </p:grpSpPr>
        <p:sp>
          <p:nvSpPr>
            <p:cNvPr id="53" name="Freeform 10"/>
            <p:cNvSpPr/>
            <p:nvPr/>
          </p:nvSpPr>
          <p:spPr bwMode="auto">
            <a:xfrm>
              <a:off x="1626132" y="1237295"/>
              <a:ext cx="9432012" cy="9920858"/>
            </a:xfrm>
            <a:custGeom>
              <a:avLst/>
              <a:gdLst>
                <a:gd name="T0" fmla="*/ 135915 w 5680584"/>
                <a:gd name="T1" fmla="*/ 0 h 2616525"/>
                <a:gd name="T2" fmla="*/ 5679057 w 5680584"/>
                <a:gd name="T3" fmla="*/ 0 h 2616525"/>
                <a:gd name="T4" fmla="*/ 5679057 w 5680584"/>
                <a:gd name="T5" fmla="*/ 2615550 h 2616525"/>
                <a:gd name="T6" fmla="*/ 135915 w 5680584"/>
                <a:gd name="T7" fmla="*/ 2615550 h 2616525"/>
                <a:gd name="T8" fmla="*/ 0 w 5680584"/>
                <a:gd name="T9" fmla="*/ 2462077 h 2616525"/>
                <a:gd name="T10" fmla="*/ 0 w 5680584"/>
                <a:gd name="T11" fmla="*/ 153474 h 2616525"/>
                <a:gd name="T12" fmla="*/ 135915 w 5680584"/>
                <a:gd name="T13" fmla="*/ 0 h 26165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80584" h="2616525">
                  <a:moveTo>
                    <a:pt x="135951" y="0"/>
                  </a:moveTo>
                  <a:lnTo>
                    <a:pt x="5680584" y="0"/>
                  </a:lnTo>
                  <a:lnTo>
                    <a:pt x="5680584" y="2616525"/>
                  </a:lnTo>
                  <a:lnTo>
                    <a:pt x="135951" y="2616525"/>
                  </a:lnTo>
                  <a:cubicBezTo>
                    <a:pt x="61063" y="2616525"/>
                    <a:pt x="0" y="2547567"/>
                    <a:pt x="0" y="2462995"/>
                  </a:cubicBezTo>
                  <a:lnTo>
                    <a:pt x="0" y="153531"/>
                  </a:lnTo>
                  <a:cubicBezTo>
                    <a:pt x="0" y="68959"/>
                    <a:pt x="61063" y="0"/>
                    <a:pt x="135951" y="0"/>
                  </a:cubicBezTo>
                  <a:close/>
                </a:path>
              </a:pathLst>
            </a:custGeom>
            <a:solidFill>
              <a:srgbClr val="024C89"/>
            </a:solidFill>
            <a:ln>
              <a:noFill/>
            </a:ln>
            <a:effectLst>
              <a:outerShdw blurRad="317500" dist="190500" dir="8100000" algn="ctr" rotWithShape="0">
                <a:srgbClr val="000000">
                  <a:alpha val="50000"/>
                </a:srgbClr>
              </a:outerShdw>
            </a:effectLst>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350" b="0" i="0" u="none" strike="noStrike" kern="0" cap="none" spc="0" normalizeH="0" baseline="0" noProof="0">
                <a:ln>
                  <a:noFill/>
                </a:ln>
                <a:solidFill>
                  <a:srgbClr val="1B4B7B"/>
                </a:solidFill>
                <a:effectLst/>
                <a:uLnTx/>
                <a:uFillTx/>
                <a:latin typeface="Arial" panose="020B0604020202020204" pitchFamily="34" charset="0"/>
                <a:ea typeface="宋体" panose="02010600030101010101" pitchFamily="2" charset="-122"/>
              </a:endParaRPr>
            </a:p>
          </p:txBody>
        </p:sp>
        <p:sp>
          <p:nvSpPr>
            <p:cNvPr id="2" name="矩形 1"/>
            <p:cNvSpPr/>
            <p:nvPr/>
          </p:nvSpPr>
          <p:spPr>
            <a:xfrm>
              <a:off x="1978834" y="1732779"/>
              <a:ext cx="8710795" cy="878601"/>
            </a:xfrm>
            <a:prstGeom prst="rect">
              <a:avLst/>
            </a:prstGeom>
          </p:spPr>
          <p:txBody>
            <a:bodyPr wrap="square">
              <a:spAutoFit/>
            </a:bodyPr>
            <a:lstStyle/>
            <a:p>
              <a:pPr algn="just"/>
              <a:r>
                <a:rPr lang="zh-CN" altLang="en-US" sz="1500" dirty="0">
                  <a:solidFill>
                    <a:schemeClr val="bg1"/>
                  </a:solidFill>
                  <a:latin typeface="微软雅黑" panose="020B0503020204020204" charset="-122"/>
                  <a:ea typeface="微软雅黑" panose="020B0503020204020204" charset="-122"/>
                </a:rPr>
                <a:t>代码运行结果截图：</a:t>
              </a:r>
              <a:endParaRPr lang="en-US" altLang="zh-CN" sz="1500" dirty="0">
                <a:solidFill>
                  <a:schemeClr val="bg1"/>
                </a:solidFill>
                <a:latin typeface="微软雅黑" panose="020B0503020204020204" charset="-122"/>
                <a:ea typeface="微软雅黑" panose="020B0503020204020204" charset="-122"/>
              </a:endParaRPr>
            </a:p>
          </p:txBody>
        </p:sp>
      </p:grpSp>
      <p:pic>
        <p:nvPicPr>
          <p:cNvPr id="3" name="图片 2">
            <a:extLst>
              <a:ext uri="{FF2B5EF4-FFF2-40B4-BE49-F238E27FC236}">
                <a16:creationId xmlns:a16="http://schemas.microsoft.com/office/drawing/2014/main" id="{F62EC30C-0E20-437A-9003-6FB37E506A44}"/>
              </a:ext>
            </a:extLst>
          </p:cNvPr>
          <p:cNvPicPr>
            <a:picLocks noChangeAspect="1"/>
          </p:cNvPicPr>
          <p:nvPr/>
        </p:nvPicPr>
        <p:blipFill>
          <a:blip r:embed="rId3"/>
          <a:stretch>
            <a:fillRect/>
          </a:stretch>
        </p:blipFill>
        <p:spPr>
          <a:xfrm>
            <a:off x="1627439" y="2240908"/>
            <a:ext cx="5501330" cy="2601268"/>
          </a:xfrm>
          <a:prstGeom prst="rect">
            <a:avLst/>
          </a:prstGeom>
        </p:spPr>
      </p:pic>
    </p:spTree>
    <p:extLst>
      <p:ext uri="{BB962C8B-B14F-4D97-AF65-F5344CB8AC3E}">
        <p14:creationId xmlns:p14="http://schemas.microsoft.com/office/powerpoint/2010/main" val="2182369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bwMode="auto">
          <a:xfrm>
            <a:off x="1879289" y="1150943"/>
            <a:ext cx="6048672" cy="266371"/>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p:spPr>
        <p:txBody>
          <a:bodyPr vert="horz" wrap="none" lIns="68580" tIns="34290" rIns="68580" bIns="34290" numCol="1" rtlCol="0" anchor="t" anchorCtr="0" compatLnSpc="1"/>
          <a:lstStyle/>
          <a:p>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14" name="文本框 13"/>
          <p:cNvSpPr txBox="1"/>
          <p:nvPr/>
        </p:nvSpPr>
        <p:spPr>
          <a:xfrm>
            <a:off x="1879441" y="1111885"/>
            <a:ext cx="6276499" cy="569387"/>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charset="-122"/>
                <a:ea typeface="微软雅黑" panose="020B0503020204020204" charset="-122"/>
              </a:defRPr>
            </a:lvl1pPr>
          </a:lstStyle>
          <a:p>
            <a:r>
              <a:rPr lang="en-US" altLang="zh-CN" sz="1500" dirty="0">
                <a:solidFill>
                  <a:prstClr val="black">
                    <a:alpha val="75000"/>
                  </a:prstClr>
                </a:solidFill>
                <a:sym typeface="+mn-ea"/>
              </a:rPr>
              <a:t>【</a:t>
            </a:r>
            <a:r>
              <a:rPr lang="en-US" altLang="zh-CN" sz="1600" dirty="0"/>
              <a:t>Code and results display</a:t>
            </a:r>
            <a:endParaRPr lang="zh-CN" altLang="en-US" sz="1600" dirty="0"/>
          </a:p>
          <a:p>
            <a:endParaRPr lang="en-US" altLang="zh-CN" sz="1500" dirty="0">
              <a:solidFill>
                <a:prstClr val="black">
                  <a:alpha val="75000"/>
                </a:prstClr>
              </a:solidFill>
              <a:sym typeface="+mn-ea"/>
            </a:endParaRPr>
          </a:p>
        </p:txBody>
      </p:sp>
      <p:sp>
        <p:nvSpPr>
          <p:cNvPr id="15" name="圆角矩形 14"/>
          <p:cNvSpPr/>
          <p:nvPr/>
        </p:nvSpPr>
        <p:spPr bwMode="auto">
          <a:xfrm>
            <a:off x="1174750" y="1128395"/>
            <a:ext cx="527685" cy="288608"/>
          </a:xfrm>
          <a:prstGeom prst="roundRect">
            <a:avLst/>
          </a:prstGeom>
          <a:solidFill>
            <a:srgbClr val="1B4B7B"/>
          </a:solidFill>
          <a:ln w="9525" cap="flat" cmpd="sng" algn="ctr">
            <a:noFill/>
            <a:prstDash val="solid"/>
            <a:miter lim="800000"/>
            <a:headEnd type="none" w="med" len="med"/>
            <a:tailEnd type="none" w="med" len="med"/>
          </a:ln>
          <a:effectLst/>
        </p:spPr>
        <p:txBody>
          <a:bodyPr vert="horz" wrap="none" lIns="68580" tIns="34290" rIns="68580" bIns="3429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3</a:t>
            </a:r>
            <a:endParaRPr kumimoji="0" lang="en-US" altLang="zh-CN" sz="1500" b="1" i="0" u="none" strike="noStrike" cap="none" normalizeH="0" baseline="0" dirty="0">
              <a:ln>
                <a:noFill/>
              </a:ln>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nvGrpSpPr>
          <p:cNvPr id="4" name="组合 3"/>
          <p:cNvGrpSpPr/>
          <p:nvPr/>
        </p:nvGrpSpPr>
        <p:grpSpPr>
          <a:xfrm>
            <a:off x="1182371" y="1553247"/>
            <a:ext cx="6851920" cy="2219763"/>
            <a:chOff x="1626132" y="1237295"/>
            <a:chExt cx="9432012" cy="9920858"/>
          </a:xfrm>
        </p:grpSpPr>
        <p:sp>
          <p:nvSpPr>
            <p:cNvPr id="53" name="Freeform 10"/>
            <p:cNvSpPr/>
            <p:nvPr/>
          </p:nvSpPr>
          <p:spPr bwMode="auto">
            <a:xfrm>
              <a:off x="1626132" y="1237295"/>
              <a:ext cx="9432012" cy="9920858"/>
            </a:xfrm>
            <a:custGeom>
              <a:avLst/>
              <a:gdLst>
                <a:gd name="T0" fmla="*/ 135915 w 5680584"/>
                <a:gd name="T1" fmla="*/ 0 h 2616525"/>
                <a:gd name="T2" fmla="*/ 5679057 w 5680584"/>
                <a:gd name="T3" fmla="*/ 0 h 2616525"/>
                <a:gd name="T4" fmla="*/ 5679057 w 5680584"/>
                <a:gd name="T5" fmla="*/ 2615550 h 2616525"/>
                <a:gd name="T6" fmla="*/ 135915 w 5680584"/>
                <a:gd name="T7" fmla="*/ 2615550 h 2616525"/>
                <a:gd name="T8" fmla="*/ 0 w 5680584"/>
                <a:gd name="T9" fmla="*/ 2462077 h 2616525"/>
                <a:gd name="T10" fmla="*/ 0 w 5680584"/>
                <a:gd name="T11" fmla="*/ 153474 h 2616525"/>
                <a:gd name="T12" fmla="*/ 135915 w 5680584"/>
                <a:gd name="T13" fmla="*/ 0 h 26165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80584" h="2616525">
                  <a:moveTo>
                    <a:pt x="135951" y="0"/>
                  </a:moveTo>
                  <a:lnTo>
                    <a:pt x="5680584" y="0"/>
                  </a:lnTo>
                  <a:lnTo>
                    <a:pt x="5680584" y="2616525"/>
                  </a:lnTo>
                  <a:lnTo>
                    <a:pt x="135951" y="2616525"/>
                  </a:lnTo>
                  <a:cubicBezTo>
                    <a:pt x="61063" y="2616525"/>
                    <a:pt x="0" y="2547567"/>
                    <a:pt x="0" y="2462995"/>
                  </a:cubicBezTo>
                  <a:lnTo>
                    <a:pt x="0" y="153531"/>
                  </a:lnTo>
                  <a:cubicBezTo>
                    <a:pt x="0" y="68959"/>
                    <a:pt x="61063" y="0"/>
                    <a:pt x="135951" y="0"/>
                  </a:cubicBezTo>
                  <a:close/>
                </a:path>
              </a:pathLst>
            </a:custGeom>
            <a:solidFill>
              <a:srgbClr val="024C89"/>
            </a:solidFill>
            <a:ln>
              <a:noFill/>
            </a:ln>
            <a:effectLst>
              <a:outerShdw blurRad="317500" dist="190500" dir="8100000" algn="ctr" rotWithShape="0">
                <a:srgbClr val="000000">
                  <a:alpha val="50000"/>
                </a:srgbClr>
              </a:outerShdw>
            </a:effectLst>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350" b="0" i="0" u="none" strike="noStrike" kern="0" cap="none" spc="0" normalizeH="0" baseline="0" noProof="0">
                <a:ln>
                  <a:noFill/>
                </a:ln>
                <a:solidFill>
                  <a:srgbClr val="1B4B7B"/>
                </a:solidFill>
                <a:effectLst/>
                <a:uLnTx/>
                <a:uFillTx/>
                <a:latin typeface="Arial" panose="020B0604020202020204" pitchFamily="34" charset="0"/>
                <a:ea typeface="宋体" panose="02010600030101010101" pitchFamily="2" charset="-122"/>
              </a:endParaRPr>
            </a:p>
          </p:txBody>
        </p:sp>
        <p:sp>
          <p:nvSpPr>
            <p:cNvPr id="2" name="矩形 1"/>
            <p:cNvSpPr/>
            <p:nvPr/>
          </p:nvSpPr>
          <p:spPr>
            <a:xfrm>
              <a:off x="1978834" y="1732779"/>
              <a:ext cx="8710795" cy="878601"/>
            </a:xfrm>
            <a:prstGeom prst="rect">
              <a:avLst/>
            </a:prstGeom>
          </p:spPr>
          <p:txBody>
            <a:bodyPr wrap="square">
              <a:spAutoFit/>
            </a:bodyPr>
            <a:lstStyle/>
            <a:p>
              <a:pPr algn="just"/>
              <a:r>
                <a:rPr lang="en-US" altLang="zh-CN" sz="1500" dirty="0">
                  <a:solidFill>
                    <a:schemeClr val="bg1"/>
                  </a:solidFill>
                  <a:latin typeface="微软雅黑" panose="020B0503020204020204" charset="-122"/>
                  <a:ea typeface="微软雅黑" panose="020B0503020204020204" charset="-122"/>
                </a:rPr>
                <a:t>Online Judge</a:t>
              </a:r>
              <a:r>
                <a:rPr lang="zh-CN" altLang="en-US" sz="1500" dirty="0">
                  <a:solidFill>
                    <a:schemeClr val="bg1"/>
                  </a:solidFill>
                  <a:latin typeface="微软雅黑" panose="020B0503020204020204" charset="-122"/>
                  <a:ea typeface="微软雅黑" panose="020B0503020204020204" charset="-122"/>
                </a:rPr>
                <a:t>截图：</a:t>
              </a:r>
              <a:endParaRPr lang="en-US" altLang="zh-CN" sz="1500" dirty="0">
                <a:solidFill>
                  <a:schemeClr val="bg1"/>
                </a:solidFill>
                <a:latin typeface="微软雅黑" panose="020B0503020204020204" charset="-122"/>
                <a:ea typeface="微软雅黑" panose="020B0503020204020204" charset="-122"/>
              </a:endParaRPr>
            </a:p>
          </p:txBody>
        </p:sp>
      </p:grpSp>
      <p:pic>
        <p:nvPicPr>
          <p:cNvPr id="7" name="图片 6">
            <a:extLst>
              <a:ext uri="{FF2B5EF4-FFF2-40B4-BE49-F238E27FC236}">
                <a16:creationId xmlns:a16="http://schemas.microsoft.com/office/drawing/2014/main" id="{B687EB24-64CD-4034-BC89-A38922AA7B4E}"/>
              </a:ext>
            </a:extLst>
          </p:cNvPr>
          <p:cNvPicPr>
            <a:picLocks noChangeAspect="1"/>
          </p:cNvPicPr>
          <p:nvPr/>
        </p:nvPicPr>
        <p:blipFill>
          <a:blip r:embed="rId3"/>
          <a:stretch>
            <a:fillRect/>
          </a:stretch>
        </p:blipFill>
        <p:spPr>
          <a:xfrm>
            <a:off x="1570378" y="2240908"/>
            <a:ext cx="6196204" cy="1023806"/>
          </a:xfrm>
          <a:prstGeom prst="rect">
            <a:avLst/>
          </a:prstGeom>
        </p:spPr>
      </p:pic>
    </p:spTree>
    <p:extLst>
      <p:ext uri="{BB962C8B-B14F-4D97-AF65-F5344CB8AC3E}">
        <p14:creationId xmlns:p14="http://schemas.microsoft.com/office/powerpoint/2010/main" val="1101039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3429000" y="2780665"/>
            <a:ext cx="2425065" cy="1296035"/>
          </a:xfrm>
          <a:prstGeom prst="rect">
            <a:avLst/>
          </a:prstGeom>
          <a:noFill/>
          <a:ln w="9525">
            <a:noFill/>
            <a:miter lim="800000"/>
          </a:ln>
        </p:spPr>
        <p:txBody>
          <a:bodyPr vert="horz" wrap="square" lIns="68580" tIns="34290" rIns="68580" bIns="34290" numCol="1" anchor="ctr" anchorCtr="0" compatLnSpc="1"/>
          <a:lstStyle>
            <a:lvl1pPr algn="ctr" rtl="0" eaLnBrk="1" fontAlgn="base" hangingPunct="1">
              <a:spcBef>
                <a:spcPct val="0"/>
              </a:spcBef>
              <a:spcAft>
                <a:spcPct val="0"/>
              </a:spcAft>
              <a:defRPr sz="4400" b="1">
                <a:solidFill>
                  <a:schemeClr val="accent2"/>
                </a:solidFill>
                <a:latin typeface="+mj-lt"/>
                <a:ea typeface="+mj-ea"/>
                <a:cs typeface="+mj-cs"/>
              </a:defRPr>
            </a:lvl1pPr>
            <a:lvl2pPr algn="ctr" rtl="0" eaLnBrk="1" fontAlgn="base" hangingPunct="1">
              <a:spcBef>
                <a:spcPct val="0"/>
              </a:spcBef>
              <a:spcAft>
                <a:spcPct val="0"/>
              </a:spcAft>
              <a:defRPr sz="4400" b="1">
                <a:solidFill>
                  <a:schemeClr val="accent2"/>
                </a:solidFill>
                <a:latin typeface="华文新魏" panose="02010800040101010101" pitchFamily="2" charset="-122"/>
                <a:ea typeface="华文新魏" panose="02010800040101010101" pitchFamily="2" charset="-122"/>
              </a:defRPr>
            </a:lvl2pPr>
            <a:lvl3pPr algn="ctr" rtl="0" eaLnBrk="1" fontAlgn="base" hangingPunct="1">
              <a:spcBef>
                <a:spcPct val="0"/>
              </a:spcBef>
              <a:spcAft>
                <a:spcPct val="0"/>
              </a:spcAft>
              <a:defRPr sz="4400" b="1">
                <a:solidFill>
                  <a:schemeClr val="accent2"/>
                </a:solidFill>
                <a:latin typeface="华文新魏" panose="02010800040101010101" pitchFamily="2" charset="-122"/>
                <a:ea typeface="华文新魏" panose="02010800040101010101" pitchFamily="2" charset="-122"/>
              </a:defRPr>
            </a:lvl3pPr>
            <a:lvl4pPr algn="ctr" rtl="0" eaLnBrk="1" fontAlgn="base" hangingPunct="1">
              <a:spcBef>
                <a:spcPct val="0"/>
              </a:spcBef>
              <a:spcAft>
                <a:spcPct val="0"/>
              </a:spcAft>
              <a:defRPr sz="4400" b="1">
                <a:solidFill>
                  <a:schemeClr val="accent2"/>
                </a:solidFill>
                <a:latin typeface="华文新魏" panose="02010800040101010101" pitchFamily="2" charset="-122"/>
                <a:ea typeface="华文新魏" panose="02010800040101010101" pitchFamily="2" charset="-122"/>
              </a:defRPr>
            </a:lvl4pPr>
            <a:lvl5pPr algn="ctr" rtl="0" eaLnBrk="1" fontAlgn="base" hangingPunct="1">
              <a:spcBef>
                <a:spcPct val="0"/>
              </a:spcBef>
              <a:spcAft>
                <a:spcPct val="0"/>
              </a:spcAft>
              <a:defRPr sz="4400" b="1">
                <a:solidFill>
                  <a:schemeClr val="accent2"/>
                </a:solidFill>
                <a:latin typeface="华文新魏" panose="02010800040101010101" pitchFamily="2" charset="-122"/>
                <a:ea typeface="华文新魏" panose="02010800040101010101" pitchFamily="2" charset="-122"/>
              </a:defRPr>
            </a:lvl5pPr>
            <a:lvl6pPr marL="457200" algn="ctr" rtl="0" eaLnBrk="1" fontAlgn="base" hangingPunct="1">
              <a:spcBef>
                <a:spcPct val="0"/>
              </a:spcBef>
              <a:spcAft>
                <a:spcPct val="0"/>
              </a:spcAft>
              <a:defRPr sz="4400" b="1">
                <a:solidFill>
                  <a:schemeClr val="accent2"/>
                </a:solidFill>
                <a:latin typeface="华文新魏" panose="02010800040101010101" pitchFamily="2" charset="-122"/>
                <a:ea typeface="华文新魏" panose="02010800040101010101" pitchFamily="2" charset="-122"/>
              </a:defRPr>
            </a:lvl6pPr>
            <a:lvl7pPr marL="914400" algn="ctr" rtl="0" eaLnBrk="1" fontAlgn="base" hangingPunct="1">
              <a:spcBef>
                <a:spcPct val="0"/>
              </a:spcBef>
              <a:spcAft>
                <a:spcPct val="0"/>
              </a:spcAft>
              <a:defRPr sz="4400" b="1">
                <a:solidFill>
                  <a:schemeClr val="accent2"/>
                </a:solidFill>
                <a:latin typeface="华文新魏" panose="02010800040101010101" pitchFamily="2" charset="-122"/>
                <a:ea typeface="华文新魏" panose="02010800040101010101" pitchFamily="2" charset="-122"/>
              </a:defRPr>
            </a:lvl7pPr>
            <a:lvl8pPr marL="1371600" algn="ctr" rtl="0" eaLnBrk="1" fontAlgn="base" hangingPunct="1">
              <a:spcBef>
                <a:spcPct val="0"/>
              </a:spcBef>
              <a:spcAft>
                <a:spcPct val="0"/>
              </a:spcAft>
              <a:defRPr sz="4400" b="1">
                <a:solidFill>
                  <a:schemeClr val="accent2"/>
                </a:solidFill>
                <a:latin typeface="华文新魏" panose="02010800040101010101" pitchFamily="2" charset="-122"/>
                <a:ea typeface="华文新魏" panose="02010800040101010101" pitchFamily="2" charset="-122"/>
              </a:defRPr>
            </a:lvl8pPr>
            <a:lvl9pPr marL="1828800" algn="ctr" rtl="0" eaLnBrk="1" fontAlgn="base" hangingPunct="1">
              <a:spcBef>
                <a:spcPct val="0"/>
              </a:spcBef>
              <a:spcAft>
                <a:spcPct val="0"/>
              </a:spcAft>
              <a:defRPr sz="4400" b="1">
                <a:solidFill>
                  <a:schemeClr val="accent2"/>
                </a:solidFill>
                <a:latin typeface="华文新魏" panose="02010800040101010101" pitchFamily="2" charset="-122"/>
                <a:ea typeface="华文新魏" panose="02010800040101010101" pitchFamily="2" charset="-122"/>
              </a:defRPr>
            </a:lvl9pPr>
          </a:lstStyle>
          <a:p>
            <a:pPr algn="l">
              <a:defRPr/>
            </a:pPr>
            <a:r>
              <a:rPr lang="en-US" altLang="zh-CN" sz="4950" kern="0" dirty="0">
                <a:solidFill>
                  <a:schemeClr val="tx1"/>
                </a:solidFill>
                <a:latin typeface="+mn-lt"/>
                <a:ea typeface="华文中宋" panose="02010600040101010101" pitchFamily="2" charset="-122"/>
              </a:rPr>
              <a:t>Thanks</a:t>
            </a:r>
            <a:r>
              <a:rPr lang="zh-CN" altLang="en-US" sz="4950" kern="0" dirty="0">
                <a:solidFill>
                  <a:schemeClr val="tx1"/>
                </a:solidFill>
                <a:latin typeface="+mn-lt"/>
                <a:ea typeface="华文中宋" panose="02010600040101010101" pitchFamily="2" charset="-122"/>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bwMode="auto">
          <a:xfrm>
            <a:off x="1799874" y="1123003"/>
            <a:ext cx="5903839" cy="266371"/>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p:spPr>
        <p:txBody>
          <a:bodyPr vert="horz" wrap="none" lIns="68580" tIns="34290" rIns="68580" bIns="34290" numCol="1" rtlCol="0" anchor="t" anchorCtr="0" compatLnSpc="1"/>
          <a:lstStyle/>
          <a:p>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8" name="文本框 7"/>
          <p:cNvSpPr txBox="1"/>
          <p:nvPr/>
        </p:nvSpPr>
        <p:spPr>
          <a:xfrm>
            <a:off x="1702632" y="1115880"/>
            <a:ext cx="6163160" cy="814705"/>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charset="-122"/>
                <a:ea typeface="微软雅黑" panose="020B0503020204020204" charset="-122"/>
              </a:defRPr>
            </a:lvl1pPr>
          </a:lstStyle>
          <a:p>
            <a:r>
              <a:rPr lang="en-US" sz="1500" dirty="0">
                <a:solidFill>
                  <a:prstClr val="black">
                    <a:alpha val="75000"/>
                  </a:prstClr>
                </a:solidFill>
                <a:sym typeface="+mn-ea"/>
              </a:rPr>
              <a:t> </a:t>
            </a:r>
            <a:r>
              <a:rPr lang="en-US" altLang="zh-CN" sz="1500" dirty="0">
                <a:solidFill>
                  <a:prstClr val="black">
                    <a:alpha val="75000"/>
                  </a:prstClr>
                </a:solidFill>
                <a:sym typeface="+mn-ea"/>
              </a:rPr>
              <a:t>【</a:t>
            </a:r>
            <a:r>
              <a:rPr lang="en-US" altLang="zh-CN" sz="1600" dirty="0">
                <a:solidFill>
                  <a:prstClr val="black">
                    <a:alpha val="75000"/>
                  </a:prstClr>
                </a:solidFill>
                <a:sym typeface="+mn-ea"/>
              </a:rPr>
              <a:t>Problem</a:t>
            </a:r>
            <a:r>
              <a:rPr lang="en-US" altLang="zh-CN" sz="1600" dirty="0">
                <a:solidFill>
                  <a:prstClr val="black">
                    <a:alpha val="75000"/>
                  </a:prstClr>
                </a:solidFill>
              </a:rPr>
              <a:t> Introduction</a:t>
            </a:r>
          </a:p>
          <a:p>
            <a:endParaRPr lang="en-US" altLang="zh-CN" sz="1600" dirty="0">
              <a:solidFill>
                <a:prstClr val="black">
                  <a:alpha val="75000"/>
                </a:prstClr>
              </a:solidFill>
            </a:endParaRPr>
          </a:p>
          <a:p>
            <a:endParaRPr lang="zh-CN" altLang="en-US" sz="1500" dirty="0">
              <a:solidFill>
                <a:prstClr val="black">
                  <a:alpha val="75000"/>
                </a:prstClr>
              </a:solidFill>
            </a:endParaRPr>
          </a:p>
        </p:txBody>
      </p:sp>
      <p:sp>
        <p:nvSpPr>
          <p:cNvPr id="9" name="圆角矩形 8"/>
          <p:cNvSpPr/>
          <p:nvPr/>
        </p:nvSpPr>
        <p:spPr bwMode="auto">
          <a:xfrm>
            <a:off x="1342361" y="1115880"/>
            <a:ext cx="360211" cy="266371"/>
          </a:xfrm>
          <a:prstGeom prst="roundRect">
            <a:avLst/>
          </a:prstGeom>
          <a:solidFill>
            <a:srgbClr val="1B4B7B"/>
          </a:solidFill>
          <a:ln w="9525" cap="flat" cmpd="sng" algn="ctr">
            <a:noFill/>
            <a:prstDash val="solid"/>
            <a:miter lim="800000"/>
            <a:headEnd type="none" w="med" len="med"/>
            <a:tailEnd type="none" w="med" len="med"/>
          </a:ln>
          <a:effectLst/>
        </p:spPr>
        <p:txBody>
          <a:bodyPr vert="horz" wrap="none" lIns="68580" tIns="34290" rIns="68580" bIns="3429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500" b="1" i="0" u="none" strike="noStrike" cap="none" normalizeH="0" baseline="0" dirty="0">
                <a:ln>
                  <a:noFill/>
                </a:ln>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1</a:t>
            </a:r>
            <a:endParaRPr kumimoji="0" lang="zh-CN" altLang="en-US" sz="1500" b="1" i="0" u="none" strike="noStrike" cap="none" normalizeH="0" baseline="0" dirty="0">
              <a:ln>
                <a:noFill/>
              </a:ln>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6" name="Freeform 10"/>
          <p:cNvSpPr/>
          <p:nvPr/>
        </p:nvSpPr>
        <p:spPr bwMode="auto">
          <a:xfrm>
            <a:off x="1342361" y="1523683"/>
            <a:ext cx="6612031" cy="4344457"/>
          </a:xfrm>
          <a:custGeom>
            <a:avLst/>
            <a:gdLst>
              <a:gd name="T0" fmla="*/ 135915 w 5680584"/>
              <a:gd name="T1" fmla="*/ 0 h 2616525"/>
              <a:gd name="T2" fmla="*/ 5679057 w 5680584"/>
              <a:gd name="T3" fmla="*/ 0 h 2616525"/>
              <a:gd name="T4" fmla="*/ 5679057 w 5680584"/>
              <a:gd name="T5" fmla="*/ 2615550 h 2616525"/>
              <a:gd name="T6" fmla="*/ 135915 w 5680584"/>
              <a:gd name="T7" fmla="*/ 2615550 h 2616525"/>
              <a:gd name="T8" fmla="*/ 0 w 5680584"/>
              <a:gd name="T9" fmla="*/ 2462077 h 2616525"/>
              <a:gd name="T10" fmla="*/ 0 w 5680584"/>
              <a:gd name="T11" fmla="*/ 153474 h 2616525"/>
              <a:gd name="T12" fmla="*/ 135915 w 5680584"/>
              <a:gd name="T13" fmla="*/ 0 h 26165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80584" h="2616525">
                <a:moveTo>
                  <a:pt x="135951" y="0"/>
                </a:moveTo>
                <a:lnTo>
                  <a:pt x="5680584" y="0"/>
                </a:lnTo>
                <a:lnTo>
                  <a:pt x="5680584" y="2616525"/>
                </a:lnTo>
                <a:lnTo>
                  <a:pt x="135951" y="2616525"/>
                </a:lnTo>
                <a:cubicBezTo>
                  <a:pt x="61063" y="2616525"/>
                  <a:pt x="0" y="2547567"/>
                  <a:pt x="0" y="2462995"/>
                </a:cubicBezTo>
                <a:lnTo>
                  <a:pt x="0" y="153531"/>
                </a:lnTo>
                <a:cubicBezTo>
                  <a:pt x="0" y="68959"/>
                  <a:pt x="61063" y="0"/>
                  <a:pt x="135951" y="0"/>
                </a:cubicBezTo>
                <a:close/>
              </a:path>
            </a:pathLst>
          </a:custGeom>
          <a:solidFill>
            <a:srgbClr val="024C89"/>
          </a:solidFill>
          <a:ln>
            <a:noFill/>
          </a:ln>
          <a:effectLst>
            <a:outerShdw blurRad="317500" dist="190500" dir="8100000" algn="ctr" rotWithShape="0">
              <a:srgbClr val="000000">
                <a:alpha val="50000"/>
              </a:srgbClr>
            </a:outerShdw>
          </a:effectLst>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350" b="0" i="0" u="none" strike="noStrike" kern="0" cap="none" spc="0" normalizeH="0" baseline="0" noProof="0">
              <a:ln>
                <a:noFill/>
              </a:ln>
              <a:solidFill>
                <a:srgbClr val="1B4B7B"/>
              </a:solidFill>
              <a:effectLst/>
              <a:uLnTx/>
              <a:uFillTx/>
              <a:latin typeface="Arial" panose="020B0604020202020204" pitchFamily="34" charset="0"/>
              <a:ea typeface="宋体" panose="02010600030101010101" pitchFamily="2" charset="-122"/>
            </a:endParaRPr>
          </a:p>
        </p:txBody>
      </p:sp>
      <p:sp>
        <p:nvSpPr>
          <p:cNvPr id="10" name="矩形 9"/>
          <p:cNvSpPr/>
          <p:nvPr/>
        </p:nvSpPr>
        <p:spPr>
          <a:xfrm>
            <a:off x="1484381" y="1647706"/>
            <a:ext cx="6327990" cy="4246245"/>
          </a:xfrm>
          <a:prstGeom prst="rect">
            <a:avLst/>
          </a:prstGeom>
        </p:spPr>
        <p:txBody>
          <a:bodyPr wrap="square">
            <a:spAutoFit/>
          </a:bodyPr>
          <a:lstStyle/>
          <a:p>
            <a:pPr algn="just"/>
            <a:r>
              <a:rPr sz="1500" dirty="0">
                <a:solidFill>
                  <a:schemeClr val="bg1"/>
                </a:solidFill>
                <a:latin typeface="微软雅黑" panose="020B0503020204020204" charset="-122"/>
                <a:ea typeface="微软雅黑" panose="020B0503020204020204" charset="-122"/>
              </a:rPr>
              <a:t>You are the director of Arbitrarily Complex Machines (ACM for short), a company producing advanced machinery using even more advanced machinery. The old production machinery has broken down, so you need to buy new production machines for the company. Your goal is to make as much money as possible during the restructuring period. During this period you will be able to buy and sell machines and operate them for profit while ACM owns them. Due to space restrictions, ACM can own at most one machine at a time.</a:t>
            </a:r>
          </a:p>
          <a:p>
            <a:pPr algn="just"/>
            <a:endParaRPr sz="1500" dirty="0">
              <a:solidFill>
                <a:schemeClr val="bg1"/>
              </a:solidFill>
              <a:latin typeface="微软雅黑" panose="020B0503020204020204" charset="-122"/>
              <a:ea typeface="微软雅黑" panose="020B0503020204020204" charset="-122"/>
            </a:endParaRPr>
          </a:p>
          <a:p>
            <a:pPr algn="just"/>
            <a:r>
              <a:rPr sz="1500" dirty="0">
                <a:solidFill>
                  <a:schemeClr val="bg1"/>
                </a:solidFill>
                <a:latin typeface="微软雅黑" panose="020B0503020204020204" charset="-122"/>
                <a:ea typeface="微软雅黑" panose="020B0503020204020204" charset="-122"/>
              </a:rPr>
              <a:t>During the restructuring period, there will be several machines for sale. Being an expert in the advanced machines market, you already know the price Pi and the availability day Di for each machines Mi. Note that if you do not buy machine Mi on day Di, then somebody else will buy it and it will not be available later. Needless to say, you cannot buy a machine if ACM has less money than the price of the machine.</a:t>
            </a:r>
          </a:p>
          <a:p>
            <a:pPr algn="just"/>
            <a:endParaRPr sz="1500"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bwMode="auto">
          <a:xfrm>
            <a:off x="1799874" y="1123003"/>
            <a:ext cx="5903839" cy="266371"/>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p:spPr>
        <p:txBody>
          <a:bodyPr vert="horz" wrap="none" lIns="68580" tIns="34290" rIns="68580" bIns="34290" numCol="1" rtlCol="0" anchor="t" anchorCtr="0" compatLnSpc="1"/>
          <a:lstStyle/>
          <a:p>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8" name="文本框 7"/>
          <p:cNvSpPr txBox="1"/>
          <p:nvPr/>
        </p:nvSpPr>
        <p:spPr>
          <a:xfrm>
            <a:off x="1702632" y="1115880"/>
            <a:ext cx="6163160" cy="814705"/>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charset="-122"/>
                <a:ea typeface="微软雅黑" panose="020B0503020204020204" charset="-122"/>
              </a:defRPr>
            </a:lvl1pPr>
          </a:lstStyle>
          <a:p>
            <a:r>
              <a:rPr lang="en-US" sz="1500" dirty="0">
                <a:solidFill>
                  <a:prstClr val="black">
                    <a:alpha val="75000"/>
                  </a:prstClr>
                </a:solidFill>
                <a:sym typeface="+mn-ea"/>
              </a:rPr>
              <a:t> </a:t>
            </a:r>
            <a:r>
              <a:rPr lang="en-US" altLang="zh-CN" sz="1500" dirty="0">
                <a:solidFill>
                  <a:prstClr val="black">
                    <a:alpha val="75000"/>
                  </a:prstClr>
                </a:solidFill>
                <a:sym typeface="+mn-ea"/>
              </a:rPr>
              <a:t>【</a:t>
            </a:r>
            <a:r>
              <a:rPr lang="en-US" altLang="zh-CN" sz="1600" dirty="0">
                <a:solidFill>
                  <a:prstClr val="black">
                    <a:alpha val="75000"/>
                  </a:prstClr>
                </a:solidFill>
                <a:sym typeface="+mn-ea"/>
              </a:rPr>
              <a:t>Problem</a:t>
            </a:r>
            <a:r>
              <a:rPr lang="en-US" altLang="zh-CN" sz="1600" dirty="0">
                <a:solidFill>
                  <a:prstClr val="black">
                    <a:alpha val="75000"/>
                  </a:prstClr>
                </a:solidFill>
              </a:rPr>
              <a:t> Introduction</a:t>
            </a:r>
          </a:p>
          <a:p>
            <a:endParaRPr lang="en-US" altLang="zh-CN" sz="1600" dirty="0">
              <a:solidFill>
                <a:prstClr val="black">
                  <a:alpha val="75000"/>
                </a:prstClr>
              </a:solidFill>
            </a:endParaRPr>
          </a:p>
          <a:p>
            <a:endParaRPr lang="zh-CN" altLang="en-US" sz="1500" dirty="0">
              <a:solidFill>
                <a:prstClr val="black">
                  <a:alpha val="75000"/>
                </a:prstClr>
              </a:solidFill>
            </a:endParaRPr>
          </a:p>
        </p:txBody>
      </p:sp>
      <p:sp>
        <p:nvSpPr>
          <p:cNvPr id="9" name="圆角矩形 8"/>
          <p:cNvSpPr/>
          <p:nvPr/>
        </p:nvSpPr>
        <p:spPr bwMode="auto">
          <a:xfrm>
            <a:off x="1342361" y="1115880"/>
            <a:ext cx="360211" cy="266371"/>
          </a:xfrm>
          <a:prstGeom prst="roundRect">
            <a:avLst/>
          </a:prstGeom>
          <a:solidFill>
            <a:srgbClr val="1B4B7B"/>
          </a:solidFill>
          <a:ln w="9525" cap="flat" cmpd="sng" algn="ctr">
            <a:noFill/>
            <a:prstDash val="solid"/>
            <a:miter lim="800000"/>
            <a:headEnd type="none" w="med" len="med"/>
            <a:tailEnd type="none" w="med" len="med"/>
          </a:ln>
          <a:effectLst/>
        </p:spPr>
        <p:txBody>
          <a:bodyPr vert="horz" wrap="none" lIns="68580" tIns="34290" rIns="68580" bIns="3429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500" b="1" i="0" u="none" strike="noStrike" cap="none" normalizeH="0" baseline="0" dirty="0">
                <a:ln>
                  <a:noFill/>
                </a:ln>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1</a:t>
            </a:r>
            <a:endParaRPr kumimoji="0" lang="zh-CN" altLang="en-US" sz="1500" b="1" i="0" u="none" strike="noStrike" cap="none" normalizeH="0" baseline="0" dirty="0">
              <a:ln>
                <a:noFill/>
              </a:ln>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6" name="Freeform 10"/>
          <p:cNvSpPr/>
          <p:nvPr/>
        </p:nvSpPr>
        <p:spPr bwMode="auto">
          <a:xfrm>
            <a:off x="1342361" y="1523683"/>
            <a:ext cx="6612031" cy="4344457"/>
          </a:xfrm>
          <a:custGeom>
            <a:avLst/>
            <a:gdLst>
              <a:gd name="T0" fmla="*/ 135915 w 5680584"/>
              <a:gd name="T1" fmla="*/ 0 h 2616525"/>
              <a:gd name="T2" fmla="*/ 5679057 w 5680584"/>
              <a:gd name="T3" fmla="*/ 0 h 2616525"/>
              <a:gd name="T4" fmla="*/ 5679057 w 5680584"/>
              <a:gd name="T5" fmla="*/ 2615550 h 2616525"/>
              <a:gd name="T6" fmla="*/ 135915 w 5680584"/>
              <a:gd name="T7" fmla="*/ 2615550 h 2616525"/>
              <a:gd name="T8" fmla="*/ 0 w 5680584"/>
              <a:gd name="T9" fmla="*/ 2462077 h 2616525"/>
              <a:gd name="T10" fmla="*/ 0 w 5680584"/>
              <a:gd name="T11" fmla="*/ 153474 h 2616525"/>
              <a:gd name="T12" fmla="*/ 135915 w 5680584"/>
              <a:gd name="T13" fmla="*/ 0 h 26165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80584" h="2616525">
                <a:moveTo>
                  <a:pt x="135951" y="0"/>
                </a:moveTo>
                <a:lnTo>
                  <a:pt x="5680584" y="0"/>
                </a:lnTo>
                <a:lnTo>
                  <a:pt x="5680584" y="2616525"/>
                </a:lnTo>
                <a:lnTo>
                  <a:pt x="135951" y="2616525"/>
                </a:lnTo>
                <a:cubicBezTo>
                  <a:pt x="61063" y="2616525"/>
                  <a:pt x="0" y="2547567"/>
                  <a:pt x="0" y="2462995"/>
                </a:cubicBezTo>
                <a:lnTo>
                  <a:pt x="0" y="153531"/>
                </a:lnTo>
                <a:cubicBezTo>
                  <a:pt x="0" y="68959"/>
                  <a:pt x="61063" y="0"/>
                  <a:pt x="135951" y="0"/>
                </a:cubicBezTo>
                <a:close/>
              </a:path>
            </a:pathLst>
          </a:custGeom>
          <a:solidFill>
            <a:srgbClr val="024C89"/>
          </a:solidFill>
          <a:ln>
            <a:noFill/>
          </a:ln>
          <a:effectLst>
            <a:outerShdw blurRad="317500" dist="190500" dir="8100000" algn="ctr" rotWithShape="0">
              <a:srgbClr val="000000">
                <a:alpha val="50000"/>
              </a:srgbClr>
            </a:outerShdw>
          </a:effectLst>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350" b="0" i="0" u="none" strike="noStrike" kern="0" cap="none" spc="0" normalizeH="0" baseline="0" noProof="0">
              <a:ln>
                <a:noFill/>
              </a:ln>
              <a:solidFill>
                <a:srgbClr val="1B4B7B"/>
              </a:solidFill>
              <a:effectLst/>
              <a:uLnTx/>
              <a:uFillTx/>
              <a:latin typeface="Arial" panose="020B0604020202020204" pitchFamily="34" charset="0"/>
              <a:ea typeface="宋体" panose="02010600030101010101" pitchFamily="2" charset="-122"/>
            </a:endParaRPr>
          </a:p>
        </p:txBody>
      </p:sp>
      <p:sp>
        <p:nvSpPr>
          <p:cNvPr id="10" name="矩形 9"/>
          <p:cNvSpPr/>
          <p:nvPr/>
        </p:nvSpPr>
        <p:spPr>
          <a:xfrm>
            <a:off x="1484381" y="1647706"/>
            <a:ext cx="6327990" cy="3322955"/>
          </a:xfrm>
          <a:prstGeom prst="rect">
            <a:avLst/>
          </a:prstGeom>
        </p:spPr>
        <p:txBody>
          <a:bodyPr wrap="square">
            <a:spAutoFit/>
          </a:bodyPr>
          <a:lstStyle/>
          <a:p>
            <a:pPr algn="just"/>
            <a:r>
              <a:rPr sz="1500" dirty="0">
                <a:solidFill>
                  <a:schemeClr val="bg1"/>
                </a:solidFill>
                <a:latin typeface="微软雅黑" panose="020B0503020204020204" charset="-122"/>
                <a:ea typeface="微软雅黑" panose="020B0503020204020204" charset="-122"/>
              </a:rPr>
              <a:t>If you buy a machine Mi on day Di, then ACM can operate it starting on day Di + 1. Each day that the machine operates, it produces a profit of Gi dollars for the company.</a:t>
            </a:r>
          </a:p>
          <a:p>
            <a:pPr algn="just"/>
            <a:endParaRPr sz="1500" dirty="0">
              <a:solidFill>
                <a:schemeClr val="bg1"/>
              </a:solidFill>
              <a:latin typeface="微软雅黑" panose="020B0503020204020204" charset="-122"/>
              <a:ea typeface="微软雅黑" panose="020B0503020204020204" charset="-122"/>
            </a:endParaRPr>
          </a:p>
          <a:p>
            <a:pPr algn="just"/>
            <a:r>
              <a:rPr sz="1500" dirty="0">
                <a:solidFill>
                  <a:schemeClr val="bg1"/>
                </a:solidFill>
                <a:latin typeface="微软雅黑" panose="020B0503020204020204" charset="-122"/>
                <a:ea typeface="微软雅黑" panose="020B0503020204020204" charset="-122"/>
              </a:rPr>
              <a:t>You may decide to sell a machine to reclaim a part of its purchase price any day after you’ve bought it. Each machine has a resale price Ri for which it may be resold to the market. You cannot operate a machine on the day that you sell it, but you may sell a machine and use the proceeds to buy a new machine on the same day.</a:t>
            </a:r>
          </a:p>
          <a:p>
            <a:pPr algn="just"/>
            <a:endParaRPr sz="1500" dirty="0">
              <a:solidFill>
                <a:schemeClr val="bg1"/>
              </a:solidFill>
              <a:latin typeface="微软雅黑" panose="020B0503020204020204" charset="-122"/>
              <a:ea typeface="微软雅黑" panose="020B0503020204020204" charset="-122"/>
            </a:endParaRPr>
          </a:p>
          <a:p>
            <a:pPr algn="just"/>
            <a:r>
              <a:rPr sz="1500" dirty="0">
                <a:solidFill>
                  <a:schemeClr val="bg1"/>
                </a:solidFill>
                <a:latin typeface="微软雅黑" panose="020B0503020204020204" charset="-122"/>
                <a:ea typeface="微软雅黑" panose="020B0503020204020204" charset="-122"/>
              </a:rPr>
              <a:t>Once the restructuring period ends, ACM will sell any machine that it still owns. Your task is to maximize the amount of money that ACM makes during the restructuring.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bwMode="auto">
          <a:xfrm>
            <a:off x="1799874" y="1123003"/>
            <a:ext cx="5903839" cy="266371"/>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p:spPr>
        <p:txBody>
          <a:bodyPr vert="horz" wrap="none" lIns="68580" tIns="34290" rIns="68580" bIns="34290" numCol="1" rtlCol="0" anchor="t" anchorCtr="0" compatLnSpc="1"/>
          <a:lstStyle/>
          <a:p>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8" name="文本框 7"/>
          <p:cNvSpPr txBox="1"/>
          <p:nvPr/>
        </p:nvSpPr>
        <p:spPr>
          <a:xfrm>
            <a:off x="1702632" y="1115880"/>
            <a:ext cx="6163160" cy="814705"/>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charset="-122"/>
                <a:ea typeface="微软雅黑" panose="020B0503020204020204" charset="-122"/>
              </a:defRPr>
            </a:lvl1pPr>
          </a:lstStyle>
          <a:p>
            <a:r>
              <a:rPr lang="en-US" sz="1500" dirty="0">
                <a:solidFill>
                  <a:prstClr val="black">
                    <a:alpha val="75000"/>
                  </a:prstClr>
                </a:solidFill>
                <a:sym typeface="+mn-ea"/>
              </a:rPr>
              <a:t> </a:t>
            </a:r>
            <a:r>
              <a:rPr lang="en-US" altLang="zh-CN" sz="1500" dirty="0">
                <a:solidFill>
                  <a:prstClr val="black">
                    <a:alpha val="75000"/>
                  </a:prstClr>
                </a:solidFill>
                <a:sym typeface="+mn-ea"/>
              </a:rPr>
              <a:t>【</a:t>
            </a:r>
            <a:r>
              <a:rPr lang="en-US" altLang="zh-CN" sz="1600" dirty="0">
                <a:solidFill>
                  <a:prstClr val="black">
                    <a:alpha val="75000"/>
                  </a:prstClr>
                </a:solidFill>
                <a:sym typeface="+mn-ea"/>
              </a:rPr>
              <a:t>Problem</a:t>
            </a:r>
            <a:r>
              <a:rPr lang="en-US" altLang="zh-CN" sz="1600" dirty="0">
                <a:solidFill>
                  <a:prstClr val="black">
                    <a:alpha val="75000"/>
                  </a:prstClr>
                </a:solidFill>
              </a:rPr>
              <a:t> Introduction</a:t>
            </a:r>
          </a:p>
          <a:p>
            <a:endParaRPr lang="en-US" altLang="zh-CN" sz="1600" dirty="0">
              <a:solidFill>
                <a:prstClr val="black">
                  <a:alpha val="75000"/>
                </a:prstClr>
              </a:solidFill>
            </a:endParaRPr>
          </a:p>
          <a:p>
            <a:endParaRPr lang="zh-CN" altLang="en-US" sz="1500" dirty="0">
              <a:solidFill>
                <a:prstClr val="black">
                  <a:alpha val="75000"/>
                </a:prstClr>
              </a:solidFill>
            </a:endParaRPr>
          </a:p>
        </p:txBody>
      </p:sp>
      <p:sp>
        <p:nvSpPr>
          <p:cNvPr id="9" name="圆角矩形 8"/>
          <p:cNvSpPr/>
          <p:nvPr/>
        </p:nvSpPr>
        <p:spPr bwMode="auto">
          <a:xfrm>
            <a:off x="1342361" y="1115880"/>
            <a:ext cx="360211" cy="266371"/>
          </a:xfrm>
          <a:prstGeom prst="roundRect">
            <a:avLst/>
          </a:prstGeom>
          <a:solidFill>
            <a:srgbClr val="1B4B7B"/>
          </a:solidFill>
          <a:ln w="9525" cap="flat" cmpd="sng" algn="ctr">
            <a:noFill/>
            <a:prstDash val="solid"/>
            <a:miter lim="800000"/>
            <a:headEnd type="none" w="med" len="med"/>
            <a:tailEnd type="none" w="med" len="med"/>
          </a:ln>
          <a:effectLst/>
        </p:spPr>
        <p:txBody>
          <a:bodyPr vert="horz" wrap="none" lIns="68580" tIns="34290" rIns="68580" bIns="3429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500" b="1" i="0" u="none" strike="noStrike" cap="none" normalizeH="0" baseline="0" dirty="0">
                <a:ln>
                  <a:noFill/>
                </a:ln>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1</a:t>
            </a:r>
            <a:endParaRPr kumimoji="0" lang="zh-CN" altLang="en-US" sz="1500" b="1" i="0" u="none" strike="noStrike" cap="none" normalizeH="0" baseline="0" dirty="0">
              <a:ln>
                <a:noFill/>
              </a:ln>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6" name="Freeform 10"/>
          <p:cNvSpPr/>
          <p:nvPr/>
        </p:nvSpPr>
        <p:spPr bwMode="auto">
          <a:xfrm>
            <a:off x="1342361" y="1523682"/>
            <a:ext cx="6612031" cy="4708981"/>
          </a:xfrm>
          <a:custGeom>
            <a:avLst/>
            <a:gdLst>
              <a:gd name="T0" fmla="*/ 135915 w 5680584"/>
              <a:gd name="T1" fmla="*/ 0 h 2616525"/>
              <a:gd name="T2" fmla="*/ 5679057 w 5680584"/>
              <a:gd name="T3" fmla="*/ 0 h 2616525"/>
              <a:gd name="T4" fmla="*/ 5679057 w 5680584"/>
              <a:gd name="T5" fmla="*/ 2615550 h 2616525"/>
              <a:gd name="T6" fmla="*/ 135915 w 5680584"/>
              <a:gd name="T7" fmla="*/ 2615550 h 2616525"/>
              <a:gd name="T8" fmla="*/ 0 w 5680584"/>
              <a:gd name="T9" fmla="*/ 2462077 h 2616525"/>
              <a:gd name="T10" fmla="*/ 0 w 5680584"/>
              <a:gd name="T11" fmla="*/ 153474 h 2616525"/>
              <a:gd name="T12" fmla="*/ 135915 w 5680584"/>
              <a:gd name="T13" fmla="*/ 0 h 26165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80584" h="2616525">
                <a:moveTo>
                  <a:pt x="135951" y="0"/>
                </a:moveTo>
                <a:lnTo>
                  <a:pt x="5680584" y="0"/>
                </a:lnTo>
                <a:lnTo>
                  <a:pt x="5680584" y="2616525"/>
                </a:lnTo>
                <a:lnTo>
                  <a:pt x="135951" y="2616525"/>
                </a:lnTo>
                <a:cubicBezTo>
                  <a:pt x="61063" y="2616525"/>
                  <a:pt x="0" y="2547567"/>
                  <a:pt x="0" y="2462995"/>
                </a:cubicBezTo>
                <a:lnTo>
                  <a:pt x="0" y="153531"/>
                </a:lnTo>
                <a:cubicBezTo>
                  <a:pt x="0" y="68959"/>
                  <a:pt x="61063" y="0"/>
                  <a:pt x="135951" y="0"/>
                </a:cubicBezTo>
                <a:close/>
              </a:path>
            </a:pathLst>
          </a:custGeom>
          <a:solidFill>
            <a:srgbClr val="024C89"/>
          </a:solidFill>
          <a:ln>
            <a:noFill/>
          </a:ln>
          <a:effectLst>
            <a:outerShdw blurRad="317500" dist="190500" dir="8100000" algn="ctr" rotWithShape="0">
              <a:srgbClr val="000000">
                <a:alpha val="50000"/>
              </a:srgbClr>
            </a:outerShdw>
          </a:effectLst>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350" b="0" i="0" u="none" strike="noStrike" kern="0" cap="none" spc="0" normalizeH="0" baseline="0" noProof="0">
              <a:ln>
                <a:noFill/>
              </a:ln>
              <a:solidFill>
                <a:srgbClr val="1B4B7B"/>
              </a:solidFill>
              <a:effectLst/>
              <a:uLnTx/>
              <a:uFillTx/>
              <a:latin typeface="Arial" panose="020B0604020202020204" pitchFamily="34" charset="0"/>
              <a:ea typeface="宋体" panose="02010600030101010101" pitchFamily="2" charset="-122"/>
            </a:endParaRPr>
          </a:p>
        </p:txBody>
      </p:sp>
      <p:sp>
        <p:nvSpPr>
          <p:cNvPr id="10" name="矩形 9"/>
          <p:cNvSpPr/>
          <p:nvPr/>
        </p:nvSpPr>
        <p:spPr>
          <a:xfrm>
            <a:off x="1484381" y="1647706"/>
            <a:ext cx="6327990" cy="4246245"/>
          </a:xfrm>
          <a:prstGeom prst="rect">
            <a:avLst/>
          </a:prstGeom>
        </p:spPr>
        <p:txBody>
          <a:bodyPr wrap="square">
            <a:spAutoFit/>
          </a:bodyPr>
          <a:lstStyle/>
          <a:p>
            <a:pPr algn="just"/>
            <a:r>
              <a:rPr lang="en-US" altLang="zh-CN" sz="1500" dirty="0">
                <a:solidFill>
                  <a:schemeClr val="bg1"/>
                </a:solidFill>
                <a:latin typeface="微软雅黑" panose="020B0503020204020204" charset="-122"/>
                <a:ea typeface="微软雅黑" panose="020B0503020204020204" charset="-122"/>
              </a:rPr>
              <a:t>Input:</a:t>
            </a:r>
          </a:p>
          <a:p>
            <a:pPr algn="just"/>
            <a:endParaRPr lang="en-US" altLang="zh-CN" sz="1500" dirty="0">
              <a:solidFill>
                <a:schemeClr val="bg1"/>
              </a:solidFill>
              <a:latin typeface="微软雅黑" panose="020B0503020204020204" charset="-122"/>
              <a:ea typeface="微软雅黑" panose="020B0503020204020204" charset="-122"/>
            </a:endParaRPr>
          </a:p>
          <a:p>
            <a:pPr algn="just"/>
            <a:r>
              <a:rPr sz="1500" dirty="0">
                <a:solidFill>
                  <a:schemeClr val="bg1"/>
                </a:solidFill>
                <a:latin typeface="微软雅黑" panose="020B0503020204020204" charset="-122"/>
                <a:ea typeface="微软雅黑" panose="020B0503020204020204" charset="-122"/>
              </a:rPr>
              <a:t>The input consists of several test cases. Each test case starts with a line containing three positive integers N, C, and D. N is the number of machines for sale (N &lt;= 10^5), C is the number of dollars with which the company begins the restructuring (C &lt;= 10^9), and D is the number of days that the restructuring lasts (D &lt;= 10^9).</a:t>
            </a:r>
          </a:p>
          <a:p>
            <a:pPr algn="just"/>
            <a:endParaRPr sz="1500" dirty="0">
              <a:solidFill>
                <a:schemeClr val="bg1"/>
              </a:solidFill>
              <a:latin typeface="微软雅黑" panose="020B0503020204020204" charset="-122"/>
              <a:ea typeface="微软雅黑" panose="020B0503020204020204" charset="-122"/>
            </a:endParaRPr>
          </a:p>
          <a:p>
            <a:pPr algn="just"/>
            <a:r>
              <a:rPr sz="1500" dirty="0">
                <a:solidFill>
                  <a:schemeClr val="bg1"/>
                </a:solidFill>
                <a:latin typeface="微软雅黑" panose="020B0503020204020204" charset="-122"/>
                <a:ea typeface="微软雅黑" panose="020B0503020204020204" charset="-122"/>
              </a:rPr>
              <a:t>Each of the next N lines describes a single machine for sale. Each line contains four integers Di, Pi, Ri and Gi,</a:t>
            </a:r>
          </a:p>
          <a:p>
            <a:pPr algn="just"/>
            <a:r>
              <a:rPr sz="1500" dirty="0">
                <a:solidFill>
                  <a:schemeClr val="bg1"/>
                </a:solidFill>
                <a:latin typeface="微软雅黑" panose="020B0503020204020204" charset="-122"/>
                <a:ea typeface="微软雅黑" panose="020B0503020204020204" charset="-122"/>
              </a:rPr>
              <a:t>denoting (respectively) the day on which the machine is for sale, the dollar price for which it may be bought, the</a:t>
            </a:r>
          </a:p>
          <a:p>
            <a:pPr algn="just"/>
            <a:r>
              <a:rPr sz="1500" dirty="0">
                <a:solidFill>
                  <a:schemeClr val="bg1"/>
                </a:solidFill>
                <a:latin typeface="微软雅黑" panose="020B0503020204020204" charset="-122"/>
                <a:ea typeface="微软雅黑" panose="020B0503020204020204" charset="-122"/>
              </a:rPr>
              <a:t>dollar price for which it may be resold and the daily profit generated by operating the machine. These numbers satisfy</a:t>
            </a:r>
          </a:p>
          <a:p>
            <a:pPr algn="just"/>
            <a:r>
              <a:rPr sz="1500" dirty="0">
                <a:solidFill>
                  <a:schemeClr val="bg1"/>
                </a:solidFill>
                <a:latin typeface="微软雅黑" panose="020B0503020204020204" charset="-122"/>
                <a:ea typeface="微软雅黑" panose="020B0503020204020204" charset="-122"/>
              </a:rPr>
              <a:t>1 &lt;= Di &lt;= D, 1 &lt;= Ri &lt; Pi _x0014_&lt;=10^9 and 1 &lt;= Gi &lt;= 10^9.</a:t>
            </a:r>
          </a:p>
          <a:p>
            <a:pPr algn="just"/>
            <a:endParaRPr sz="1500" dirty="0">
              <a:solidFill>
                <a:schemeClr val="bg1"/>
              </a:solidFill>
              <a:latin typeface="微软雅黑" panose="020B0503020204020204" charset="-122"/>
              <a:ea typeface="微软雅黑" panose="020B0503020204020204" charset="-122"/>
            </a:endParaRPr>
          </a:p>
          <a:p>
            <a:pPr algn="just"/>
            <a:r>
              <a:rPr sz="1500" dirty="0">
                <a:solidFill>
                  <a:schemeClr val="bg1"/>
                </a:solidFill>
                <a:latin typeface="微软雅黑" panose="020B0503020204020204" charset="-122"/>
                <a:ea typeface="微软雅黑" panose="020B0503020204020204" charset="-122"/>
              </a:rPr>
              <a:t>The last test case is followed by a line containing three zeros.</a:t>
            </a:r>
          </a:p>
          <a:p>
            <a:pPr algn="just"/>
            <a:endParaRPr lang="en-US" altLang="zh-CN" sz="1500"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bwMode="auto">
          <a:xfrm>
            <a:off x="1799874" y="1123003"/>
            <a:ext cx="5903839" cy="266371"/>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p:spPr>
        <p:txBody>
          <a:bodyPr vert="horz" wrap="none" lIns="68580" tIns="34290" rIns="68580" bIns="34290" numCol="1" rtlCol="0" anchor="t" anchorCtr="0" compatLnSpc="1"/>
          <a:lstStyle/>
          <a:p>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8" name="文本框 7"/>
          <p:cNvSpPr txBox="1"/>
          <p:nvPr/>
        </p:nvSpPr>
        <p:spPr>
          <a:xfrm>
            <a:off x="1702632" y="1115880"/>
            <a:ext cx="6163160" cy="814705"/>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charset="-122"/>
                <a:ea typeface="微软雅黑" panose="020B0503020204020204" charset="-122"/>
              </a:defRPr>
            </a:lvl1pPr>
          </a:lstStyle>
          <a:p>
            <a:r>
              <a:rPr lang="en-US" sz="1500" dirty="0">
                <a:solidFill>
                  <a:prstClr val="black">
                    <a:alpha val="75000"/>
                  </a:prstClr>
                </a:solidFill>
                <a:sym typeface="+mn-ea"/>
              </a:rPr>
              <a:t> </a:t>
            </a:r>
            <a:r>
              <a:rPr lang="en-US" altLang="zh-CN" sz="1500" dirty="0">
                <a:solidFill>
                  <a:prstClr val="black">
                    <a:alpha val="75000"/>
                  </a:prstClr>
                </a:solidFill>
                <a:sym typeface="+mn-ea"/>
              </a:rPr>
              <a:t>【</a:t>
            </a:r>
            <a:r>
              <a:rPr lang="en-US" altLang="zh-CN" sz="1600" dirty="0">
                <a:solidFill>
                  <a:prstClr val="black">
                    <a:alpha val="75000"/>
                  </a:prstClr>
                </a:solidFill>
                <a:sym typeface="+mn-ea"/>
              </a:rPr>
              <a:t>Problem</a:t>
            </a:r>
            <a:r>
              <a:rPr lang="en-US" altLang="zh-CN" sz="1600" dirty="0">
                <a:solidFill>
                  <a:prstClr val="black">
                    <a:alpha val="75000"/>
                  </a:prstClr>
                </a:solidFill>
              </a:rPr>
              <a:t> Introduction</a:t>
            </a:r>
          </a:p>
          <a:p>
            <a:endParaRPr lang="en-US" altLang="zh-CN" sz="1600" dirty="0">
              <a:solidFill>
                <a:prstClr val="black">
                  <a:alpha val="75000"/>
                </a:prstClr>
              </a:solidFill>
            </a:endParaRPr>
          </a:p>
          <a:p>
            <a:endParaRPr lang="zh-CN" altLang="en-US" sz="1500" dirty="0">
              <a:solidFill>
                <a:prstClr val="black">
                  <a:alpha val="75000"/>
                </a:prstClr>
              </a:solidFill>
            </a:endParaRPr>
          </a:p>
        </p:txBody>
      </p:sp>
      <p:sp>
        <p:nvSpPr>
          <p:cNvPr id="9" name="圆角矩形 8"/>
          <p:cNvSpPr/>
          <p:nvPr/>
        </p:nvSpPr>
        <p:spPr bwMode="auto">
          <a:xfrm>
            <a:off x="1342361" y="1115880"/>
            <a:ext cx="360211" cy="266371"/>
          </a:xfrm>
          <a:prstGeom prst="roundRect">
            <a:avLst/>
          </a:prstGeom>
          <a:solidFill>
            <a:srgbClr val="1B4B7B"/>
          </a:solidFill>
          <a:ln w="9525" cap="flat" cmpd="sng" algn="ctr">
            <a:noFill/>
            <a:prstDash val="solid"/>
            <a:miter lim="800000"/>
            <a:headEnd type="none" w="med" len="med"/>
            <a:tailEnd type="none" w="med" len="med"/>
          </a:ln>
          <a:effectLst/>
        </p:spPr>
        <p:txBody>
          <a:bodyPr vert="horz" wrap="none" lIns="68580" tIns="34290" rIns="68580" bIns="3429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500" b="1" i="0" u="none" strike="noStrike" cap="none" normalizeH="0" baseline="0" dirty="0">
                <a:ln>
                  <a:noFill/>
                </a:ln>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1</a:t>
            </a:r>
            <a:endParaRPr kumimoji="0" lang="zh-CN" altLang="en-US" sz="1500" b="1" i="0" u="none" strike="noStrike" cap="none" normalizeH="0" baseline="0" dirty="0">
              <a:ln>
                <a:noFill/>
              </a:ln>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6" name="Freeform 10"/>
          <p:cNvSpPr/>
          <p:nvPr/>
        </p:nvSpPr>
        <p:spPr bwMode="auto">
          <a:xfrm>
            <a:off x="1342361" y="1523683"/>
            <a:ext cx="6612031" cy="2524680"/>
          </a:xfrm>
          <a:custGeom>
            <a:avLst/>
            <a:gdLst>
              <a:gd name="T0" fmla="*/ 135915 w 5680584"/>
              <a:gd name="T1" fmla="*/ 0 h 2616525"/>
              <a:gd name="T2" fmla="*/ 5679057 w 5680584"/>
              <a:gd name="T3" fmla="*/ 0 h 2616525"/>
              <a:gd name="T4" fmla="*/ 5679057 w 5680584"/>
              <a:gd name="T5" fmla="*/ 2615550 h 2616525"/>
              <a:gd name="T6" fmla="*/ 135915 w 5680584"/>
              <a:gd name="T7" fmla="*/ 2615550 h 2616525"/>
              <a:gd name="T8" fmla="*/ 0 w 5680584"/>
              <a:gd name="T9" fmla="*/ 2462077 h 2616525"/>
              <a:gd name="T10" fmla="*/ 0 w 5680584"/>
              <a:gd name="T11" fmla="*/ 153474 h 2616525"/>
              <a:gd name="T12" fmla="*/ 135915 w 5680584"/>
              <a:gd name="T13" fmla="*/ 0 h 26165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80584" h="2616525">
                <a:moveTo>
                  <a:pt x="135951" y="0"/>
                </a:moveTo>
                <a:lnTo>
                  <a:pt x="5680584" y="0"/>
                </a:lnTo>
                <a:lnTo>
                  <a:pt x="5680584" y="2616525"/>
                </a:lnTo>
                <a:lnTo>
                  <a:pt x="135951" y="2616525"/>
                </a:lnTo>
                <a:cubicBezTo>
                  <a:pt x="61063" y="2616525"/>
                  <a:pt x="0" y="2547567"/>
                  <a:pt x="0" y="2462995"/>
                </a:cubicBezTo>
                <a:lnTo>
                  <a:pt x="0" y="153531"/>
                </a:lnTo>
                <a:cubicBezTo>
                  <a:pt x="0" y="68959"/>
                  <a:pt x="61063" y="0"/>
                  <a:pt x="135951" y="0"/>
                </a:cubicBezTo>
                <a:close/>
              </a:path>
            </a:pathLst>
          </a:custGeom>
          <a:solidFill>
            <a:srgbClr val="024C89"/>
          </a:solidFill>
          <a:ln>
            <a:noFill/>
          </a:ln>
          <a:effectLst>
            <a:outerShdw blurRad="317500" dist="190500" dir="8100000" algn="ctr" rotWithShape="0">
              <a:srgbClr val="000000">
                <a:alpha val="50000"/>
              </a:srgbClr>
            </a:outerShdw>
          </a:effectLst>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350" b="0" i="0" u="none" strike="noStrike" kern="0" cap="none" spc="0" normalizeH="0" baseline="0" noProof="0">
              <a:ln>
                <a:noFill/>
              </a:ln>
              <a:solidFill>
                <a:srgbClr val="1B4B7B"/>
              </a:solidFill>
              <a:effectLst/>
              <a:uLnTx/>
              <a:uFillTx/>
              <a:latin typeface="Arial" panose="020B0604020202020204" pitchFamily="34" charset="0"/>
              <a:ea typeface="宋体" panose="02010600030101010101" pitchFamily="2" charset="-122"/>
            </a:endParaRPr>
          </a:p>
        </p:txBody>
      </p:sp>
      <p:sp>
        <p:nvSpPr>
          <p:cNvPr id="10" name="矩形 9"/>
          <p:cNvSpPr/>
          <p:nvPr/>
        </p:nvSpPr>
        <p:spPr>
          <a:xfrm>
            <a:off x="1484381" y="1647706"/>
            <a:ext cx="6327990" cy="1245235"/>
          </a:xfrm>
          <a:prstGeom prst="rect">
            <a:avLst/>
          </a:prstGeom>
        </p:spPr>
        <p:txBody>
          <a:bodyPr wrap="square">
            <a:spAutoFit/>
          </a:bodyPr>
          <a:lstStyle/>
          <a:p>
            <a:pPr algn="just"/>
            <a:r>
              <a:rPr lang="en-US" altLang="zh-CN" sz="1500" dirty="0">
                <a:solidFill>
                  <a:schemeClr val="bg1"/>
                </a:solidFill>
                <a:latin typeface="微软雅黑" panose="020B0503020204020204" charset="-122"/>
                <a:ea typeface="微软雅黑" panose="020B0503020204020204" charset="-122"/>
              </a:rPr>
              <a:t>Output:</a:t>
            </a:r>
          </a:p>
          <a:p>
            <a:pPr algn="just"/>
            <a:endParaRPr sz="1500" dirty="0">
              <a:solidFill>
                <a:schemeClr val="bg1"/>
              </a:solidFill>
              <a:latin typeface="微软雅黑" panose="020B0503020204020204" charset="-122"/>
              <a:ea typeface="微软雅黑" panose="020B0503020204020204" charset="-122"/>
            </a:endParaRPr>
          </a:p>
          <a:p>
            <a:pPr algn="just"/>
            <a:r>
              <a:rPr sz="1500" dirty="0">
                <a:solidFill>
                  <a:schemeClr val="bg1"/>
                </a:solidFill>
                <a:latin typeface="微软雅黑" panose="020B0503020204020204" charset="-122"/>
                <a:ea typeface="微软雅黑" panose="020B0503020204020204" charset="-122"/>
              </a:rPr>
              <a:t>For each test case, display its case number followed by the largest number of dollars that ACM can have at the end of day D + 1.</a:t>
            </a:r>
          </a:p>
          <a:p>
            <a:pPr algn="just"/>
            <a:endParaRPr lang="en-US" altLang="zh-CN" sz="1500"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bwMode="auto">
          <a:xfrm>
            <a:off x="1799874" y="1123003"/>
            <a:ext cx="5903839" cy="266371"/>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p:spPr>
        <p:txBody>
          <a:bodyPr vert="horz" wrap="none" lIns="68580" tIns="34290" rIns="68580" bIns="34290" numCol="1" rtlCol="0" anchor="t" anchorCtr="0" compatLnSpc="1"/>
          <a:lstStyle/>
          <a:p>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8" name="文本框 7"/>
          <p:cNvSpPr txBox="1"/>
          <p:nvPr/>
        </p:nvSpPr>
        <p:spPr>
          <a:xfrm>
            <a:off x="1702632" y="1115880"/>
            <a:ext cx="6163160" cy="815608"/>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charset="-122"/>
                <a:ea typeface="微软雅黑" panose="020B0503020204020204" charset="-122"/>
              </a:defRPr>
            </a:lvl1pPr>
          </a:lstStyle>
          <a:p>
            <a:r>
              <a:rPr lang="en-US" sz="1500" dirty="0">
                <a:solidFill>
                  <a:prstClr val="black">
                    <a:alpha val="75000"/>
                  </a:prstClr>
                </a:solidFill>
                <a:sym typeface="+mn-ea"/>
              </a:rPr>
              <a:t> </a:t>
            </a:r>
            <a:r>
              <a:rPr lang="en-US" altLang="zh-CN" sz="1500" dirty="0">
                <a:solidFill>
                  <a:prstClr val="black">
                    <a:alpha val="75000"/>
                  </a:prstClr>
                </a:solidFill>
                <a:sym typeface="+mn-ea"/>
              </a:rPr>
              <a:t>【</a:t>
            </a:r>
            <a:r>
              <a:rPr lang="en-US" altLang="zh-CN" sz="1600" dirty="0">
                <a:solidFill>
                  <a:prstClr val="black">
                    <a:alpha val="75000"/>
                  </a:prstClr>
                </a:solidFill>
              </a:rPr>
              <a:t>Title Introduction</a:t>
            </a:r>
          </a:p>
          <a:p>
            <a:endParaRPr lang="en-US" altLang="zh-CN" sz="1600" dirty="0">
              <a:solidFill>
                <a:prstClr val="black">
                  <a:alpha val="75000"/>
                </a:prstClr>
              </a:solidFill>
            </a:endParaRPr>
          </a:p>
          <a:p>
            <a:endParaRPr lang="zh-CN" altLang="en-US" sz="1500" dirty="0">
              <a:solidFill>
                <a:prstClr val="black">
                  <a:alpha val="75000"/>
                </a:prstClr>
              </a:solidFill>
            </a:endParaRPr>
          </a:p>
        </p:txBody>
      </p:sp>
      <p:sp>
        <p:nvSpPr>
          <p:cNvPr id="9" name="圆角矩形 8"/>
          <p:cNvSpPr/>
          <p:nvPr/>
        </p:nvSpPr>
        <p:spPr bwMode="auto">
          <a:xfrm>
            <a:off x="1342361" y="1115880"/>
            <a:ext cx="360211" cy="266371"/>
          </a:xfrm>
          <a:prstGeom prst="roundRect">
            <a:avLst/>
          </a:prstGeom>
          <a:solidFill>
            <a:srgbClr val="1B4B7B"/>
          </a:solidFill>
          <a:ln w="9525" cap="flat" cmpd="sng" algn="ctr">
            <a:noFill/>
            <a:prstDash val="solid"/>
            <a:miter lim="800000"/>
            <a:headEnd type="none" w="med" len="med"/>
            <a:tailEnd type="none" w="med" len="med"/>
          </a:ln>
          <a:effectLst/>
        </p:spPr>
        <p:txBody>
          <a:bodyPr vert="horz" wrap="none" lIns="68580" tIns="34290" rIns="68580" bIns="3429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500" b="1" i="0" u="none" strike="noStrike" cap="none" normalizeH="0" baseline="0" dirty="0">
                <a:ln>
                  <a:noFill/>
                </a:ln>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1</a:t>
            </a:r>
            <a:endParaRPr kumimoji="0" lang="zh-CN" altLang="en-US" sz="1500" b="1" i="0" u="none" strike="noStrike" cap="none" normalizeH="0" baseline="0" dirty="0">
              <a:ln>
                <a:noFill/>
              </a:ln>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6" name="Freeform 10"/>
          <p:cNvSpPr/>
          <p:nvPr/>
        </p:nvSpPr>
        <p:spPr bwMode="auto">
          <a:xfrm>
            <a:off x="1342361" y="1523682"/>
            <a:ext cx="6612031" cy="4708981"/>
          </a:xfrm>
          <a:custGeom>
            <a:avLst/>
            <a:gdLst>
              <a:gd name="T0" fmla="*/ 135915 w 5680584"/>
              <a:gd name="T1" fmla="*/ 0 h 2616525"/>
              <a:gd name="T2" fmla="*/ 5679057 w 5680584"/>
              <a:gd name="T3" fmla="*/ 0 h 2616525"/>
              <a:gd name="T4" fmla="*/ 5679057 w 5680584"/>
              <a:gd name="T5" fmla="*/ 2615550 h 2616525"/>
              <a:gd name="T6" fmla="*/ 135915 w 5680584"/>
              <a:gd name="T7" fmla="*/ 2615550 h 2616525"/>
              <a:gd name="T8" fmla="*/ 0 w 5680584"/>
              <a:gd name="T9" fmla="*/ 2462077 h 2616525"/>
              <a:gd name="T10" fmla="*/ 0 w 5680584"/>
              <a:gd name="T11" fmla="*/ 153474 h 2616525"/>
              <a:gd name="T12" fmla="*/ 135915 w 5680584"/>
              <a:gd name="T13" fmla="*/ 0 h 26165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80584" h="2616525">
                <a:moveTo>
                  <a:pt x="135951" y="0"/>
                </a:moveTo>
                <a:lnTo>
                  <a:pt x="5680584" y="0"/>
                </a:lnTo>
                <a:lnTo>
                  <a:pt x="5680584" y="2616525"/>
                </a:lnTo>
                <a:lnTo>
                  <a:pt x="135951" y="2616525"/>
                </a:lnTo>
                <a:cubicBezTo>
                  <a:pt x="61063" y="2616525"/>
                  <a:pt x="0" y="2547567"/>
                  <a:pt x="0" y="2462995"/>
                </a:cubicBezTo>
                <a:lnTo>
                  <a:pt x="0" y="153531"/>
                </a:lnTo>
                <a:cubicBezTo>
                  <a:pt x="0" y="68959"/>
                  <a:pt x="61063" y="0"/>
                  <a:pt x="135951" y="0"/>
                </a:cubicBezTo>
                <a:close/>
              </a:path>
            </a:pathLst>
          </a:custGeom>
          <a:solidFill>
            <a:srgbClr val="024C89"/>
          </a:solidFill>
          <a:ln>
            <a:noFill/>
          </a:ln>
          <a:effectLst>
            <a:outerShdw blurRad="317500" dist="190500" dir="8100000" algn="ctr" rotWithShape="0">
              <a:srgbClr val="000000">
                <a:alpha val="50000"/>
              </a:srgbClr>
            </a:outerShdw>
          </a:effectLst>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350" b="0" i="0" u="none" strike="noStrike" kern="0" cap="none" spc="0" normalizeH="0" baseline="0" noProof="0">
              <a:ln>
                <a:noFill/>
              </a:ln>
              <a:solidFill>
                <a:srgbClr val="1B4B7B"/>
              </a:solidFill>
              <a:effectLst/>
              <a:uLnTx/>
              <a:uFillTx/>
              <a:latin typeface="Arial" panose="020B0604020202020204" pitchFamily="34" charset="0"/>
              <a:ea typeface="宋体" panose="02010600030101010101" pitchFamily="2" charset="-122"/>
            </a:endParaRPr>
          </a:p>
        </p:txBody>
      </p:sp>
      <p:sp>
        <p:nvSpPr>
          <p:cNvPr id="10" name="矩形 9"/>
          <p:cNvSpPr/>
          <p:nvPr/>
        </p:nvSpPr>
        <p:spPr>
          <a:xfrm>
            <a:off x="1885950" y="1682115"/>
            <a:ext cx="2391410" cy="2799715"/>
          </a:xfrm>
          <a:prstGeom prst="rect">
            <a:avLst/>
          </a:prstGeom>
        </p:spPr>
        <p:txBody>
          <a:bodyPr wrap="square">
            <a:spAutoFit/>
          </a:bodyPr>
          <a:lstStyle/>
          <a:p>
            <a:pPr algn="just"/>
            <a:r>
              <a:rPr lang="en-US" altLang="zh-CN" sz="1500" dirty="0">
                <a:solidFill>
                  <a:schemeClr val="bg1"/>
                </a:solidFill>
                <a:latin typeface="微软雅黑" panose="020B0503020204020204" charset="-122"/>
                <a:ea typeface="微软雅黑" panose="020B0503020204020204" charset="-122"/>
                <a:sym typeface="+mn-ea"/>
              </a:rPr>
              <a:t>    </a:t>
            </a:r>
            <a:r>
              <a:rPr lang="en-US" altLang="zh-CN" sz="1600" dirty="0">
                <a:solidFill>
                  <a:schemeClr val="bg1"/>
                </a:solidFill>
                <a:latin typeface="微软雅黑" panose="020B0503020204020204" charset="-122"/>
                <a:ea typeface="微软雅黑" panose="020B0503020204020204" charset="-122"/>
                <a:sym typeface="+mn-ea"/>
              </a:rPr>
              <a:t>  Sample Input:                                                    </a:t>
            </a:r>
          </a:p>
          <a:p>
            <a:pPr algn="just"/>
            <a:endParaRPr lang="en-US" altLang="zh-CN" sz="1600" dirty="0">
              <a:solidFill>
                <a:schemeClr val="bg1"/>
              </a:solidFill>
              <a:latin typeface="微软雅黑" panose="020B0503020204020204" charset="-122"/>
              <a:ea typeface="微软雅黑" panose="020B0503020204020204" charset="-122"/>
              <a:sym typeface="+mn-ea"/>
            </a:endParaRPr>
          </a:p>
          <a:p>
            <a:pPr algn="just"/>
            <a:r>
              <a:rPr lang="en-US" altLang="zh-CN" sz="1600" dirty="0">
                <a:solidFill>
                  <a:schemeClr val="bg1"/>
                </a:solidFill>
                <a:latin typeface="微软雅黑" panose="020B0503020204020204" charset="-122"/>
                <a:ea typeface="微软雅黑" panose="020B0503020204020204" charset="-122"/>
                <a:sym typeface="+mn-ea"/>
              </a:rPr>
              <a:t>        6  10  20</a:t>
            </a:r>
            <a:endParaRPr lang="en-US" altLang="zh-CN" sz="1600" dirty="0">
              <a:solidFill>
                <a:schemeClr val="bg1"/>
              </a:solidFill>
              <a:latin typeface="微软雅黑" panose="020B0503020204020204" charset="-122"/>
              <a:ea typeface="微软雅黑" panose="020B0503020204020204" charset="-122"/>
            </a:endParaRPr>
          </a:p>
          <a:p>
            <a:pPr algn="just"/>
            <a:r>
              <a:rPr lang="en-US" altLang="zh-CN" sz="1600" dirty="0">
                <a:solidFill>
                  <a:schemeClr val="bg1"/>
                </a:solidFill>
                <a:latin typeface="微软雅黑" panose="020B0503020204020204" charset="-122"/>
                <a:ea typeface="微软雅黑" panose="020B0503020204020204" charset="-122"/>
                <a:sym typeface="+mn-ea"/>
              </a:rPr>
              <a:t>       6  12  1  3</a:t>
            </a:r>
            <a:endParaRPr lang="en-US" altLang="zh-CN" sz="1600" dirty="0">
              <a:solidFill>
                <a:schemeClr val="bg1"/>
              </a:solidFill>
              <a:latin typeface="微软雅黑" panose="020B0503020204020204" charset="-122"/>
              <a:ea typeface="微软雅黑" panose="020B0503020204020204" charset="-122"/>
            </a:endParaRPr>
          </a:p>
          <a:p>
            <a:pPr algn="just"/>
            <a:r>
              <a:rPr lang="en-US" altLang="zh-CN" sz="1600" dirty="0">
                <a:solidFill>
                  <a:schemeClr val="bg1"/>
                </a:solidFill>
                <a:latin typeface="微软雅黑" panose="020B0503020204020204" charset="-122"/>
                <a:ea typeface="微软雅黑" panose="020B0503020204020204" charset="-122"/>
                <a:sym typeface="+mn-ea"/>
              </a:rPr>
              <a:t>       1  9    1  2</a:t>
            </a:r>
            <a:endParaRPr lang="en-US" altLang="zh-CN" sz="1600" dirty="0">
              <a:solidFill>
                <a:schemeClr val="bg1"/>
              </a:solidFill>
              <a:latin typeface="微软雅黑" panose="020B0503020204020204" charset="-122"/>
              <a:ea typeface="微软雅黑" panose="020B0503020204020204" charset="-122"/>
            </a:endParaRPr>
          </a:p>
          <a:p>
            <a:pPr algn="just"/>
            <a:r>
              <a:rPr lang="en-US" altLang="zh-CN" sz="1600" dirty="0">
                <a:solidFill>
                  <a:schemeClr val="bg1"/>
                </a:solidFill>
                <a:latin typeface="微软雅黑" panose="020B0503020204020204" charset="-122"/>
                <a:ea typeface="微软雅黑" panose="020B0503020204020204" charset="-122"/>
                <a:sym typeface="+mn-ea"/>
              </a:rPr>
              <a:t>       3  2    1  2</a:t>
            </a:r>
            <a:endParaRPr lang="en-US" altLang="zh-CN" sz="1600" dirty="0">
              <a:solidFill>
                <a:schemeClr val="bg1"/>
              </a:solidFill>
              <a:latin typeface="微软雅黑" panose="020B0503020204020204" charset="-122"/>
              <a:ea typeface="微软雅黑" panose="020B0503020204020204" charset="-122"/>
            </a:endParaRPr>
          </a:p>
          <a:p>
            <a:pPr algn="just"/>
            <a:r>
              <a:rPr lang="en-US" altLang="zh-CN" sz="1600" dirty="0">
                <a:solidFill>
                  <a:schemeClr val="bg1"/>
                </a:solidFill>
                <a:latin typeface="微软雅黑" panose="020B0503020204020204" charset="-122"/>
                <a:ea typeface="微软雅黑" panose="020B0503020204020204" charset="-122"/>
                <a:sym typeface="+mn-ea"/>
              </a:rPr>
              <a:t>       8  20  5  4</a:t>
            </a:r>
            <a:endParaRPr lang="en-US" altLang="zh-CN" sz="1600" dirty="0">
              <a:solidFill>
                <a:schemeClr val="bg1"/>
              </a:solidFill>
              <a:latin typeface="微软雅黑" panose="020B0503020204020204" charset="-122"/>
              <a:ea typeface="微软雅黑" panose="020B0503020204020204" charset="-122"/>
            </a:endParaRPr>
          </a:p>
          <a:p>
            <a:pPr algn="just"/>
            <a:r>
              <a:rPr lang="en-US" altLang="zh-CN" sz="1600" dirty="0">
                <a:solidFill>
                  <a:schemeClr val="bg1"/>
                </a:solidFill>
                <a:latin typeface="微软雅黑" panose="020B0503020204020204" charset="-122"/>
                <a:ea typeface="微软雅黑" panose="020B0503020204020204" charset="-122"/>
                <a:sym typeface="+mn-ea"/>
              </a:rPr>
              <a:t>       4  11  7  4</a:t>
            </a:r>
            <a:endParaRPr lang="en-US" altLang="zh-CN" sz="1600" dirty="0">
              <a:solidFill>
                <a:schemeClr val="bg1"/>
              </a:solidFill>
              <a:latin typeface="微软雅黑" panose="020B0503020204020204" charset="-122"/>
              <a:ea typeface="微软雅黑" panose="020B0503020204020204" charset="-122"/>
            </a:endParaRPr>
          </a:p>
          <a:p>
            <a:pPr algn="just"/>
            <a:r>
              <a:rPr lang="en-US" altLang="zh-CN" sz="1600" dirty="0">
                <a:solidFill>
                  <a:schemeClr val="bg1"/>
                </a:solidFill>
                <a:latin typeface="微软雅黑" panose="020B0503020204020204" charset="-122"/>
                <a:ea typeface="微软雅黑" panose="020B0503020204020204" charset="-122"/>
                <a:sym typeface="+mn-ea"/>
              </a:rPr>
              <a:t>       2  10  9  1</a:t>
            </a:r>
            <a:endParaRPr lang="en-US" altLang="zh-CN" sz="1600" dirty="0">
              <a:solidFill>
                <a:schemeClr val="bg1"/>
              </a:solidFill>
              <a:latin typeface="微软雅黑" panose="020B0503020204020204" charset="-122"/>
              <a:ea typeface="微软雅黑" panose="020B0503020204020204" charset="-122"/>
            </a:endParaRPr>
          </a:p>
          <a:p>
            <a:pPr algn="just"/>
            <a:r>
              <a:rPr lang="en-US" altLang="zh-CN" sz="1600" dirty="0">
                <a:solidFill>
                  <a:schemeClr val="bg1"/>
                </a:solidFill>
                <a:latin typeface="微软雅黑" panose="020B0503020204020204" charset="-122"/>
                <a:ea typeface="微软雅黑" panose="020B0503020204020204" charset="-122"/>
                <a:sym typeface="+mn-ea"/>
              </a:rPr>
              <a:t>         0  0  0</a:t>
            </a:r>
            <a:endParaRPr lang="en-US" altLang="zh-CN" sz="1600" dirty="0">
              <a:solidFill>
                <a:schemeClr val="bg1"/>
              </a:solidFill>
              <a:latin typeface="微软雅黑" panose="020B0503020204020204" charset="-122"/>
              <a:ea typeface="微软雅黑" panose="020B0503020204020204" charset="-122"/>
            </a:endParaRPr>
          </a:p>
          <a:p>
            <a:pPr algn="just"/>
            <a:endParaRPr lang="en-US" altLang="zh-CN" sz="1600" dirty="0">
              <a:solidFill>
                <a:schemeClr val="bg1"/>
              </a:solidFill>
              <a:latin typeface="微软雅黑" panose="020B0503020204020204" charset="-122"/>
              <a:ea typeface="微软雅黑" panose="020B0503020204020204" charset="-122"/>
            </a:endParaRPr>
          </a:p>
        </p:txBody>
      </p:sp>
      <p:sp>
        <p:nvSpPr>
          <p:cNvPr id="2" name="文本框 1"/>
          <p:cNvSpPr txBox="1"/>
          <p:nvPr/>
        </p:nvSpPr>
        <p:spPr>
          <a:xfrm>
            <a:off x="4824413" y="1733550"/>
            <a:ext cx="1862455" cy="1076325"/>
          </a:xfrm>
          <a:prstGeom prst="rect">
            <a:avLst/>
          </a:prstGeom>
          <a:noFill/>
        </p:spPr>
        <p:txBody>
          <a:bodyPr wrap="none" rtlCol="0">
            <a:spAutoFit/>
          </a:bodyPr>
          <a:lstStyle/>
          <a:p>
            <a:pPr algn="just"/>
            <a:r>
              <a:rPr lang="en-US" altLang="zh-CN" sz="1600">
                <a:solidFill>
                  <a:schemeClr val="bg1"/>
                </a:solidFill>
                <a:latin typeface="微软雅黑" panose="020B0503020204020204" charset="-122"/>
                <a:ea typeface="微软雅黑" panose="020B0503020204020204" charset="-122"/>
              </a:rPr>
              <a:t>Sample Output</a:t>
            </a:r>
            <a:r>
              <a:rPr lang="zh-CN" altLang="en-US" sz="1600">
                <a:solidFill>
                  <a:schemeClr val="bg1"/>
                </a:solidFill>
                <a:latin typeface="微软雅黑" panose="020B0503020204020204" charset="-122"/>
                <a:ea typeface="微软雅黑" panose="020B0503020204020204" charset="-122"/>
              </a:rPr>
              <a:t>：</a:t>
            </a:r>
            <a:endParaRPr lang="en-US" altLang="zh-CN" sz="1600">
              <a:solidFill>
                <a:schemeClr val="bg1"/>
              </a:solidFill>
              <a:latin typeface="微软雅黑" panose="020B0503020204020204" charset="-122"/>
              <a:ea typeface="微软雅黑" panose="020B0503020204020204" charset="-122"/>
            </a:endParaRPr>
          </a:p>
          <a:p>
            <a:pPr algn="just"/>
            <a:r>
              <a:rPr lang="en-US" altLang="zh-CN" sz="1600">
                <a:solidFill>
                  <a:schemeClr val="bg1"/>
                </a:solidFill>
                <a:latin typeface="微软雅黑" panose="020B0503020204020204" charset="-122"/>
                <a:ea typeface="微软雅黑" panose="020B0503020204020204" charset="-122"/>
              </a:rPr>
              <a:t>                                                         </a:t>
            </a:r>
          </a:p>
          <a:p>
            <a:pPr algn="just"/>
            <a:r>
              <a:rPr lang="en-US" altLang="zh-CN" sz="1600">
                <a:solidFill>
                  <a:schemeClr val="bg1"/>
                </a:solidFill>
                <a:latin typeface="微软雅黑" panose="020B0503020204020204" charset="-122"/>
                <a:ea typeface="微软雅黑" panose="020B0503020204020204" charset="-122"/>
              </a:rPr>
              <a:t>Case 1: 44</a:t>
            </a:r>
          </a:p>
          <a:p>
            <a:endParaRPr lang="en-US" altLang="zh-CN" sz="160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2798763" y="3129280"/>
            <a:ext cx="5016818" cy="646331"/>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charset="-122"/>
                <a:ea typeface="微软雅黑" panose="020B0503020204020204" charset="-122"/>
              </a:defRPr>
            </a:lvl1pPr>
          </a:lstStyle>
          <a:p>
            <a:r>
              <a:rPr lang="en-US" altLang="zh-CN" sz="3600" dirty="0">
                <a:solidFill>
                  <a:prstClr val="black">
                    <a:alpha val="75000"/>
                  </a:prstClr>
                </a:solidFill>
                <a:sym typeface="+mn-ea"/>
              </a:rPr>
              <a:t>Problem solution</a:t>
            </a:r>
          </a:p>
        </p:txBody>
      </p:sp>
      <p:sp>
        <p:nvSpPr>
          <p:cNvPr id="5" name="圆角矩形 26"/>
          <p:cNvSpPr/>
          <p:nvPr/>
        </p:nvSpPr>
        <p:spPr bwMode="auto">
          <a:xfrm>
            <a:off x="1763688" y="3154357"/>
            <a:ext cx="864096" cy="478295"/>
          </a:xfrm>
          <a:prstGeom prst="roundRect">
            <a:avLst/>
          </a:prstGeom>
          <a:solidFill>
            <a:srgbClr val="1B4B7B"/>
          </a:solidFill>
          <a:ln w="9525" cap="flat" cmpd="sng" algn="ctr">
            <a:noFill/>
            <a:prstDash val="solid"/>
            <a:miter lim="800000"/>
            <a:headEnd type="none" w="med" len="med"/>
            <a:tailEnd type="none" w="med" len="med"/>
          </a:ln>
          <a:effectLst/>
        </p:spPr>
        <p:txBody>
          <a:bodyPr vert="horz" wrap="none" lIns="68580" tIns="34290" rIns="68580" bIns="3429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3300" b="1" i="0" u="none" strike="noStrike" cap="none" normalizeH="0" baseline="0" dirty="0">
                <a:ln>
                  <a:noFill/>
                </a:ln>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bwMode="auto">
          <a:xfrm>
            <a:off x="1799874" y="1123003"/>
            <a:ext cx="5903839" cy="266371"/>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p:spPr>
        <p:txBody>
          <a:bodyPr vert="horz" wrap="none" lIns="68580" tIns="34290" rIns="68580" bIns="34290" numCol="1" rtlCol="0" anchor="t" anchorCtr="0" compatLnSpc="1"/>
          <a:lstStyle/>
          <a:p>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8" name="文本框 7"/>
          <p:cNvSpPr txBox="1"/>
          <p:nvPr/>
        </p:nvSpPr>
        <p:spPr>
          <a:xfrm>
            <a:off x="1702632" y="1115880"/>
            <a:ext cx="6163160" cy="814705"/>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charset="-122"/>
                <a:ea typeface="微软雅黑" panose="020B0503020204020204" charset="-122"/>
              </a:defRPr>
            </a:lvl1pPr>
          </a:lstStyle>
          <a:p>
            <a:r>
              <a:rPr lang="en-US" sz="1500" dirty="0">
                <a:solidFill>
                  <a:prstClr val="black">
                    <a:alpha val="75000"/>
                  </a:prstClr>
                </a:solidFill>
                <a:sym typeface="+mn-ea"/>
              </a:rPr>
              <a:t> </a:t>
            </a:r>
            <a:r>
              <a:rPr lang="en-US" altLang="zh-CN" sz="1500" dirty="0">
                <a:solidFill>
                  <a:prstClr val="black">
                    <a:alpha val="75000"/>
                  </a:prstClr>
                </a:solidFill>
                <a:sym typeface="+mn-ea"/>
              </a:rPr>
              <a:t>【</a:t>
            </a:r>
            <a:r>
              <a:rPr lang="en-US" altLang="zh-CN" sz="1600" dirty="0">
                <a:solidFill>
                  <a:prstClr val="black">
                    <a:alpha val="75000"/>
                  </a:prstClr>
                </a:solidFill>
                <a:sym typeface="+mn-ea"/>
              </a:rPr>
              <a:t>Problem solution</a:t>
            </a:r>
            <a:endParaRPr lang="en-US" altLang="zh-CN" sz="1600" dirty="0">
              <a:solidFill>
                <a:prstClr val="black">
                  <a:alpha val="75000"/>
                </a:prstClr>
              </a:solidFill>
            </a:endParaRPr>
          </a:p>
          <a:p>
            <a:endParaRPr lang="en-US" altLang="zh-CN" sz="1600" dirty="0">
              <a:solidFill>
                <a:prstClr val="black">
                  <a:alpha val="75000"/>
                </a:prstClr>
              </a:solidFill>
            </a:endParaRPr>
          </a:p>
          <a:p>
            <a:endParaRPr lang="zh-CN" altLang="en-US" sz="1500" dirty="0">
              <a:solidFill>
                <a:prstClr val="black">
                  <a:alpha val="75000"/>
                </a:prstClr>
              </a:solidFill>
            </a:endParaRPr>
          </a:p>
        </p:txBody>
      </p:sp>
      <p:sp>
        <p:nvSpPr>
          <p:cNvPr id="9" name="圆角矩形 8"/>
          <p:cNvSpPr/>
          <p:nvPr/>
        </p:nvSpPr>
        <p:spPr bwMode="auto">
          <a:xfrm>
            <a:off x="1342361" y="1115880"/>
            <a:ext cx="360211" cy="266371"/>
          </a:xfrm>
          <a:prstGeom prst="roundRect">
            <a:avLst/>
          </a:prstGeom>
          <a:solidFill>
            <a:srgbClr val="1B4B7B"/>
          </a:solidFill>
          <a:ln w="9525" cap="flat" cmpd="sng" algn="ctr">
            <a:noFill/>
            <a:prstDash val="solid"/>
            <a:miter lim="800000"/>
            <a:headEnd type="none" w="med" len="med"/>
            <a:tailEnd type="none" w="med" len="med"/>
          </a:ln>
          <a:effectLst/>
        </p:spPr>
        <p:txBody>
          <a:bodyPr vert="horz" wrap="none" lIns="68580" tIns="34290" rIns="68580" bIns="3429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500" b="1" i="0" u="none" strike="noStrike" cap="none" normalizeH="0" baseline="0" dirty="0">
                <a:ln>
                  <a:noFill/>
                </a:ln>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1</a:t>
            </a:r>
            <a:endParaRPr kumimoji="0" lang="zh-CN" altLang="en-US" sz="1500" b="1" i="0" u="none" strike="noStrike" cap="none" normalizeH="0" baseline="0" dirty="0">
              <a:ln>
                <a:noFill/>
              </a:ln>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6" name="Freeform 10"/>
          <p:cNvSpPr/>
          <p:nvPr/>
        </p:nvSpPr>
        <p:spPr bwMode="auto">
          <a:xfrm>
            <a:off x="1342390" y="1523365"/>
            <a:ext cx="6612255" cy="4443730"/>
          </a:xfrm>
          <a:custGeom>
            <a:avLst/>
            <a:gdLst>
              <a:gd name="T0" fmla="*/ 135915 w 5680584"/>
              <a:gd name="T1" fmla="*/ 0 h 2616525"/>
              <a:gd name="T2" fmla="*/ 5679057 w 5680584"/>
              <a:gd name="T3" fmla="*/ 0 h 2616525"/>
              <a:gd name="T4" fmla="*/ 5679057 w 5680584"/>
              <a:gd name="T5" fmla="*/ 2615550 h 2616525"/>
              <a:gd name="T6" fmla="*/ 135915 w 5680584"/>
              <a:gd name="T7" fmla="*/ 2615550 h 2616525"/>
              <a:gd name="T8" fmla="*/ 0 w 5680584"/>
              <a:gd name="T9" fmla="*/ 2462077 h 2616525"/>
              <a:gd name="T10" fmla="*/ 0 w 5680584"/>
              <a:gd name="T11" fmla="*/ 153474 h 2616525"/>
              <a:gd name="T12" fmla="*/ 135915 w 5680584"/>
              <a:gd name="T13" fmla="*/ 0 h 26165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80584" h="2616525">
                <a:moveTo>
                  <a:pt x="135951" y="0"/>
                </a:moveTo>
                <a:lnTo>
                  <a:pt x="5680584" y="0"/>
                </a:lnTo>
                <a:lnTo>
                  <a:pt x="5680584" y="2616525"/>
                </a:lnTo>
                <a:lnTo>
                  <a:pt x="135951" y="2616525"/>
                </a:lnTo>
                <a:cubicBezTo>
                  <a:pt x="61063" y="2616525"/>
                  <a:pt x="0" y="2547567"/>
                  <a:pt x="0" y="2462995"/>
                </a:cubicBezTo>
                <a:lnTo>
                  <a:pt x="0" y="153531"/>
                </a:lnTo>
                <a:cubicBezTo>
                  <a:pt x="0" y="68959"/>
                  <a:pt x="61063" y="0"/>
                  <a:pt x="135951" y="0"/>
                </a:cubicBezTo>
                <a:close/>
              </a:path>
            </a:pathLst>
          </a:custGeom>
          <a:solidFill>
            <a:srgbClr val="024C89"/>
          </a:solidFill>
          <a:ln>
            <a:noFill/>
          </a:ln>
          <a:effectLst>
            <a:outerShdw blurRad="317500" dist="190500" dir="8100000" algn="ctr" rotWithShape="0">
              <a:srgbClr val="000000">
                <a:alpha val="50000"/>
              </a:srgbClr>
            </a:outerShdw>
          </a:effectLst>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350" b="0" i="0" u="none" strike="noStrike" kern="0" cap="none" spc="0" normalizeH="0" baseline="0" noProof="0">
              <a:ln>
                <a:noFill/>
              </a:ln>
              <a:solidFill>
                <a:srgbClr val="1B4B7B"/>
              </a:solidFill>
              <a:effectLst/>
              <a:uLnTx/>
              <a:uFillTx/>
              <a:latin typeface="Arial" panose="020B0604020202020204" pitchFamily="34" charset="0"/>
              <a:ea typeface="宋体" panose="02010600030101010101" pitchFamily="2" charset="-122"/>
            </a:endParaRPr>
          </a:p>
        </p:txBody>
      </p:sp>
      <p:sp>
        <p:nvSpPr>
          <p:cNvPr id="10" name="矩形 9"/>
          <p:cNvSpPr/>
          <p:nvPr/>
        </p:nvSpPr>
        <p:spPr>
          <a:xfrm>
            <a:off x="1484381" y="1647706"/>
            <a:ext cx="6327990" cy="4939030"/>
          </a:xfrm>
          <a:prstGeom prst="rect">
            <a:avLst/>
          </a:prstGeom>
        </p:spPr>
        <p:txBody>
          <a:bodyPr wrap="square">
            <a:spAutoFit/>
          </a:bodyPr>
          <a:lstStyle/>
          <a:p>
            <a:pPr algn="just"/>
            <a:r>
              <a:rPr lang="zh-CN" altLang="en-US" sz="1500" dirty="0">
                <a:solidFill>
                  <a:schemeClr val="bg1"/>
                </a:solidFill>
                <a:latin typeface="微软雅黑" panose="020B0503020204020204" charset="-122"/>
                <a:ea typeface="微软雅黑" panose="020B0503020204020204" charset="-122"/>
              </a:rPr>
              <a:t>试题解析：</a:t>
            </a:r>
          </a:p>
          <a:p>
            <a:pPr algn="just"/>
            <a:endParaRPr lang="en-US" altLang="zh-CN" sz="1500" dirty="0">
              <a:solidFill>
                <a:schemeClr val="bg1"/>
              </a:solidFill>
              <a:latin typeface="微软雅黑" panose="020B0503020204020204" charset="-122"/>
              <a:ea typeface="微软雅黑" panose="020B0503020204020204" charset="-122"/>
            </a:endParaRPr>
          </a:p>
          <a:p>
            <a:pPr algn="just"/>
            <a:r>
              <a:rPr lang="en-US" altLang="zh-CN" sz="1500" dirty="0">
                <a:solidFill>
                  <a:schemeClr val="bg1"/>
                </a:solidFill>
                <a:latin typeface="微软雅黑" panose="020B0503020204020204" charset="-122"/>
                <a:ea typeface="微软雅黑" panose="020B0503020204020204" charset="-122"/>
              </a:rPr>
              <a:t>1. </a:t>
            </a:r>
            <a:r>
              <a:rPr lang="zh-CN" altLang="en-US" sz="1500" dirty="0">
                <a:solidFill>
                  <a:schemeClr val="bg1"/>
                </a:solidFill>
                <a:latin typeface="微软雅黑" panose="020B0503020204020204" charset="-122"/>
                <a:ea typeface="微软雅黑" panose="020B0503020204020204" charset="-122"/>
              </a:rPr>
              <a:t>你的公司获得了一个厂房的</a:t>
            </a:r>
            <a:r>
              <a:rPr lang="en-US" altLang="zh-CN" sz="1500" dirty="0">
                <a:solidFill>
                  <a:schemeClr val="bg1"/>
                </a:solidFill>
                <a:latin typeface="微软雅黑" panose="020B0503020204020204" charset="-122"/>
                <a:ea typeface="微软雅黑" panose="020B0503020204020204" charset="-122"/>
              </a:rPr>
              <a:t>N</a:t>
            </a:r>
            <a:r>
              <a:rPr lang="zh-CN" altLang="en-US" sz="1500" dirty="0">
                <a:solidFill>
                  <a:schemeClr val="bg1"/>
                </a:solidFill>
                <a:latin typeface="微软雅黑" panose="020B0503020204020204" charset="-122"/>
                <a:ea typeface="微软雅黑" panose="020B0503020204020204" charset="-122"/>
              </a:rPr>
              <a:t>天的使用权和一笔启动资金</a:t>
            </a:r>
            <a:r>
              <a:rPr lang="en-US" altLang="zh-CN" sz="1500" dirty="0">
                <a:solidFill>
                  <a:schemeClr val="bg1"/>
                </a:solidFill>
                <a:latin typeface="微软雅黑" panose="020B0503020204020204" charset="-122"/>
                <a:ea typeface="微软雅黑" panose="020B0503020204020204" charset="-122"/>
              </a:rPr>
              <a:t>C</a:t>
            </a:r>
            <a:r>
              <a:rPr lang="zh-CN" altLang="en-US" sz="1500" dirty="0">
                <a:solidFill>
                  <a:schemeClr val="bg1"/>
                </a:solidFill>
                <a:latin typeface="微软雅黑" panose="020B0503020204020204" charset="-122"/>
                <a:ea typeface="微软雅黑" panose="020B0503020204020204" charset="-122"/>
              </a:rPr>
              <a:t>，你打算在这</a:t>
            </a:r>
            <a:r>
              <a:rPr lang="en-US" altLang="zh-CN" sz="1500" dirty="0">
                <a:solidFill>
                  <a:schemeClr val="bg1"/>
                </a:solidFill>
                <a:latin typeface="微软雅黑" panose="020B0503020204020204" charset="-122"/>
                <a:ea typeface="微软雅黑" panose="020B0503020204020204" charset="-122"/>
              </a:rPr>
              <a:t>N</a:t>
            </a:r>
            <a:r>
              <a:rPr lang="zh-CN" altLang="en-US" sz="1500" dirty="0">
                <a:solidFill>
                  <a:schemeClr val="bg1"/>
                </a:solidFill>
                <a:latin typeface="微软雅黑" panose="020B0503020204020204" charset="-122"/>
                <a:ea typeface="微软雅黑" panose="020B0503020204020204" charset="-122"/>
              </a:rPr>
              <a:t>天里租借机器进行生产来获得收益</a:t>
            </a:r>
          </a:p>
          <a:p>
            <a:pPr algn="just"/>
            <a:endParaRPr lang="zh-CN" altLang="en-US" sz="1500" dirty="0">
              <a:solidFill>
                <a:schemeClr val="bg1"/>
              </a:solidFill>
              <a:latin typeface="微软雅黑" panose="020B0503020204020204" charset="-122"/>
              <a:ea typeface="微软雅黑" panose="020B0503020204020204" charset="-122"/>
            </a:endParaRPr>
          </a:p>
          <a:p>
            <a:pPr algn="just"/>
            <a:r>
              <a:rPr lang="en-US" altLang="zh-CN" sz="1500" dirty="0">
                <a:solidFill>
                  <a:schemeClr val="bg1"/>
                </a:solidFill>
                <a:latin typeface="微软雅黑" panose="020B0503020204020204" charset="-122"/>
                <a:ea typeface="微软雅黑" panose="020B0503020204020204" charset="-122"/>
              </a:rPr>
              <a:t>2. </a:t>
            </a:r>
            <a:r>
              <a:rPr lang="zh-CN" altLang="en-US" sz="1500" dirty="0">
                <a:solidFill>
                  <a:schemeClr val="bg1"/>
                </a:solidFill>
                <a:latin typeface="微软雅黑" panose="020B0503020204020204" charset="-122"/>
                <a:ea typeface="微软雅黑" panose="020B0503020204020204" charset="-122"/>
              </a:rPr>
              <a:t>你可以租借的机器有</a:t>
            </a:r>
            <a:r>
              <a:rPr lang="en-US" altLang="zh-CN" sz="1500" dirty="0">
                <a:solidFill>
                  <a:schemeClr val="bg1"/>
                </a:solidFill>
                <a:latin typeface="微软雅黑" panose="020B0503020204020204" charset="-122"/>
                <a:ea typeface="微软雅黑" panose="020B0503020204020204" charset="-122"/>
              </a:rPr>
              <a:t>M</a:t>
            </a:r>
            <a:r>
              <a:rPr lang="zh-CN" altLang="en-US" sz="1500" dirty="0">
                <a:solidFill>
                  <a:schemeClr val="bg1"/>
                </a:solidFill>
                <a:latin typeface="微软雅黑" panose="020B0503020204020204" charset="-122"/>
                <a:ea typeface="微软雅黑" panose="020B0503020204020204" charset="-122"/>
              </a:rPr>
              <a:t>台，每台机器四个参数</a:t>
            </a:r>
            <a:r>
              <a:rPr lang="en-US" altLang="zh-CN" sz="1500" dirty="0">
                <a:solidFill>
                  <a:schemeClr val="bg1"/>
                </a:solidFill>
                <a:latin typeface="微软雅黑" panose="020B0503020204020204" charset="-122"/>
                <a:ea typeface="微软雅黑" panose="020B0503020204020204" charset="-122"/>
              </a:rPr>
              <a:t>D</a:t>
            </a:r>
            <a:r>
              <a:rPr lang="zh-CN" altLang="en-US" sz="1500" dirty="0">
                <a:solidFill>
                  <a:schemeClr val="bg1"/>
                </a:solidFill>
                <a:latin typeface="微软雅黑" panose="020B0503020204020204" charset="-122"/>
                <a:ea typeface="微软雅黑" panose="020B0503020204020204" charset="-122"/>
              </a:rPr>
              <a:t>，</a:t>
            </a:r>
            <a:r>
              <a:rPr lang="en-US" altLang="zh-CN" sz="1500" dirty="0">
                <a:solidFill>
                  <a:schemeClr val="bg1"/>
                </a:solidFill>
                <a:latin typeface="微软雅黑" panose="020B0503020204020204" charset="-122"/>
                <a:ea typeface="微软雅黑" panose="020B0503020204020204" charset="-122"/>
              </a:rPr>
              <a:t>P</a:t>
            </a:r>
            <a:r>
              <a:rPr lang="zh-CN" altLang="en-US" sz="1500" dirty="0">
                <a:solidFill>
                  <a:schemeClr val="bg1"/>
                </a:solidFill>
                <a:latin typeface="微软雅黑" panose="020B0503020204020204" charset="-122"/>
                <a:ea typeface="微软雅黑" panose="020B0503020204020204" charset="-122"/>
              </a:rPr>
              <a:t>，</a:t>
            </a:r>
            <a:r>
              <a:rPr lang="en-US" altLang="zh-CN" sz="1500" dirty="0">
                <a:solidFill>
                  <a:schemeClr val="bg1"/>
                </a:solidFill>
                <a:latin typeface="微软雅黑" panose="020B0503020204020204" charset="-122"/>
                <a:ea typeface="微软雅黑" panose="020B0503020204020204" charset="-122"/>
              </a:rPr>
              <a:t>R</a:t>
            </a:r>
            <a:r>
              <a:rPr lang="zh-CN" altLang="en-US" sz="1500" dirty="0">
                <a:solidFill>
                  <a:schemeClr val="bg1"/>
                </a:solidFill>
                <a:latin typeface="微软雅黑" panose="020B0503020204020204" charset="-122"/>
                <a:ea typeface="微软雅黑" panose="020B0503020204020204" charset="-122"/>
              </a:rPr>
              <a:t>，</a:t>
            </a:r>
            <a:r>
              <a:rPr lang="en-US" altLang="zh-CN" sz="1500" dirty="0">
                <a:solidFill>
                  <a:schemeClr val="bg1"/>
                </a:solidFill>
                <a:latin typeface="微软雅黑" panose="020B0503020204020204" charset="-122"/>
                <a:ea typeface="微软雅黑" panose="020B0503020204020204" charset="-122"/>
              </a:rPr>
              <a:t>G</a:t>
            </a:r>
          </a:p>
          <a:p>
            <a:pPr algn="just"/>
            <a:r>
              <a:rPr lang="en-US" altLang="zh-CN" sz="1500" dirty="0">
                <a:solidFill>
                  <a:schemeClr val="bg1"/>
                </a:solidFill>
                <a:latin typeface="微软雅黑" panose="020B0503020204020204" charset="-122"/>
                <a:ea typeface="微软雅黑" panose="020B0503020204020204" charset="-122"/>
              </a:rPr>
              <a:t>    </a:t>
            </a:r>
            <a:r>
              <a:rPr lang="zh-CN" altLang="en-US" sz="1500" dirty="0">
                <a:solidFill>
                  <a:schemeClr val="bg1"/>
                </a:solidFill>
                <a:latin typeface="微软雅黑" panose="020B0503020204020204" charset="-122"/>
                <a:ea typeface="微软雅黑" panose="020B0503020204020204" charset="-122"/>
              </a:rPr>
              <a:t>你可以在第</a:t>
            </a:r>
            <a:r>
              <a:rPr lang="en-US" altLang="zh-CN" sz="1500" dirty="0">
                <a:solidFill>
                  <a:schemeClr val="bg1"/>
                </a:solidFill>
                <a:latin typeface="微软雅黑" panose="020B0503020204020204" charset="-122"/>
                <a:ea typeface="微软雅黑" panose="020B0503020204020204" charset="-122"/>
              </a:rPr>
              <a:t>D</a:t>
            </a:r>
            <a:r>
              <a:rPr lang="zh-CN" altLang="en-US" sz="1500" dirty="0">
                <a:solidFill>
                  <a:schemeClr val="bg1"/>
                </a:solidFill>
                <a:latin typeface="微软雅黑" panose="020B0503020204020204" charset="-122"/>
                <a:ea typeface="微软雅黑" panose="020B0503020204020204" charset="-122"/>
              </a:rPr>
              <a:t>天花费</a:t>
            </a:r>
            <a:r>
              <a:rPr lang="en-US" altLang="zh-CN" sz="1500" dirty="0">
                <a:solidFill>
                  <a:schemeClr val="bg1"/>
                </a:solidFill>
                <a:latin typeface="微软雅黑" panose="020B0503020204020204" charset="-122"/>
                <a:ea typeface="微软雅黑" panose="020B0503020204020204" charset="-122"/>
              </a:rPr>
              <a:t>P</a:t>
            </a:r>
            <a:r>
              <a:rPr lang="zh-CN" altLang="en-US" sz="1500" dirty="0">
                <a:solidFill>
                  <a:schemeClr val="bg1"/>
                </a:solidFill>
                <a:latin typeface="微软雅黑" panose="020B0503020204020204" charset="-122"/>
                <a:ea typeface="微软雅黑" panose="020B0503020204020204" charset="-122"/>
              </a:rPr>
              <a:t>的费用（注意：你至少要有</a:t>
            </a:r>
            <a:r>
              <a:rPr lang="en-US" altLang="zh-CN" sz="1500" dirty="0">
                <a:solidFill>
                  <a:schemeClr val="bg1"/>
                </a:solidFill>
                <a:latin typeface="微软雅黑" panose="020B0503020204020204" charset="-122"/>
                <a:ea typeface="微软雅黑" panose="020B0503020204020204" charset="-122"/>
              </a:rPr>
              <a:t>P</a:t>
            </a:r>
            <a:r>
              <a:rPr lang="zh-CN" altLang="en-US" sz="1500" dirty="0">
                <a:solidFill>
                  <a:schemeClr val="bg1"/>
                </a:solidFill>
                <a:latin typeface="微软雅黑" panose="020B0503020204020204" charset="-122"/>
                <a:ea typeface="微软雅黑" panose="020B0503020204020204" charset="-122"/>
              </a:rPr>
              <a:t>元才能买得起）买这台机器</a:t>
            </a:r>
          </a:p>
          <a:p>
            <a:pPr algn="just"/>
            <a:r>
              <a:rPr lang="zh-CN" altLang="en-US" sz="1500" dirty="0">
                <a:solidFill>
                  <a:schemeClr val="bg1"/>
                </a:solidFill>
                <a:latin typeface="微软雅黑" panose="020B0503020204020204" charset="-122"/>
                <a:ea typeface="微软雅黑" panose="020B0503020204020204" charset="-122"/>
              </a:rPr>
              <a:t>    从第</a:t>
            </a:r>
            <a:r>
              <a:rPr lang="en-US" altLang="zh-CN" sz="1500" dirty="0">
                <a:solidFill>
                  <a:schemeClr val="bg1"/>
                </a:solidFill>
                <a:latin typeface="微软雅黑" panose="020B0503020204020204" charset="-122"/>
                <a:ea typeface="微软雅黑" panose="020B0503020204020204" charset="-122"/>
              </a:rPr>
              <a:t>D+1</a:t>
            </a:r>
            <a:r>
              <a:rPr lang="zh-CN" altLang="en-US" sz="1500" dirty="0">
                <a:solidFill>
                  <a:schemeClr val="bg1"/>
                </a:solidFill>
                <a:latin typeface="微软雅黑" panose="020B0503020204020204" charset="-122"/>
                <a:ea typeface="微软雅黑" panose="020B0503020204020204" charset="-122"/>
              </a:rPr>
              <a:t>天起，操作机器可以每天</a:t>
            </a:r>
            <a:r>
              <a:rPr lang="en-US" altLang="zh-CN" sz="1500" dirty="0">
                <a:solidFill>
                  <a:schemeClr val="bg1"/>
                </a:solidFill>
                <a:latin typeface="微软雅黑" panose="020B0503020204020204" charset="-122"/>
                <a:ea typeface="微软雅黑" panose="020B0503020204020204" charset="-122"/>
              </a:rPr>
              <a:t>G</a:t>
            </a:r>
            <a:r>
              <a:rPr lang="zh-CN" altLang="en-US" sz="1500" dirty="0">
                <a:solidFill>
                  <a:schemeClr val="bg1"/>
                </a:solidFill>
                <a:latin typeface="微软雅黑" panose="020B0503020204020204" charset="-122"/>
                <a:ea typeface="微软雅黑" panose="020B0503020204020204" charset="-122"/>
              </a:rPr>
              <a:t>的收益</a:t>
            </a:r>
          </a:p>
          <a:p>
            <a:pPr algn="just"/>
            <a:r>
              <a:rPr lang="zh-CN" altLang="en-US" sz="1500" dirty="0">
                <a:solidFill>
                  <a:schemeClr val="bg1"/>
                </a:solidFill>
                <a:latin typeface="微软雅黑" panose="020B0503020204020204" charset="-122"/>
                <a:ea typeface="微软雅黑" panose="020B0503020204020204" charset="-122"/>
              </a:rPr>
              <a:t>    在你不需要机器时，可以将机器以折扣价</a:t>
            </a:r>
            <a:r>
              <a:rPr lang="en-US" altLang="zh-CN" sz="1500" dirty="0">
                <a:solidFill>
                  <a:schemeClr val="bg1"/>
                </a:solidFill>
                <a:latin typeface="微软雅黑" panose="020B0503020204020204" charset="-122"/>
                <a:ea typeface="微软雅黑" panose="020B0503020204020204" charset="-122"/>
              </a:rPr>
              <a:t>R</a:t>
            </a:r>
            <a:r>
              <a:rPr lang="zh-CN" altLang="en-US" sz="1500" dirty="0">
                <a:solidFill>
                  <a:schemeClr val="bg1"/>
                </a:solidFill>
                <a:latin typeface="微软雅黑" panose="020B0503020204020204" charset="-122"/>
                <a:ea typeface="微软雅黑" panose="020B0503020204020204" charset="-122"/>
              </a:rPr>
              <a:t>卖掉</a:t>
            </a:r>
          </a:p>
          <a:p>
            <a:pPr algn="just"/>
            <a:endParaRPr lang="zh-CN" altLang="en-US" sz="1500" dirty="0">
              <a:solidFill>
                <a:schemeClr val="bg1"/>
              </a:solidFill>
              <a:latin typeface="微软雅黑" panose="020B0503020204020204" charset="-122"/>
              <a:ea typeface="微软雅黑" panose="020B0503020204020204" charset="-122"/>
            </a:endParaRPr>
          </a:p>
          <a:p>
            <a:pPr algn="just"/>
            <a:r>
              <a:rPr lang="en-US" altLang="zh-CN" sz="1500" dirty="0">
                <a:solidFill>
                  <a:schemeClr val="bg1"/>
                </a:solidFill>
                <a:latin typeface="微软雅黑" panose="020B0503020204020204" charset="-122"/>
                <a:ea typeface="微软雅黑" panose="020B0503020204020204" charset="-122"/>
              </a:rPr>
              <a:t>3. </a:t>
            </a:r>
            <a:r>
              <a:rPr lang="zh-CN" altLang="en-US" sz="1500" dirty="0">
                <a:solidFill>
                  <a:schemeClr val="bg1"/>
                </a:solidFill>
                <a:latin typeface="微软雅黑" panose="020B0503020204020204" charset="-122"/>
                <a:ea typeface="微软雅黑" panose="020B0503020204020204" charset="-122"/>
              </a:rPr>
              <a:t>厂房里只能有一台机器</a:t>
            </a:r>
          </a:p>
          <a:p>
            <a:pPr algn="just"/>
            <a:endParaRPr lang="zh-CN" altLang="en-US" sz="1500" dirty="0">
              <a:solidFill>
                <a:schemeClr val="bg1"/>
              </a:solidFill>
              <a:latin typeface="微软雅黑" panose="020B0503020204020204" charset="-122"/>
              <a:ea typeface="微软雅黑" panose="020B0503020204020204" charset="-122"/>
            </a:endParaRPr>
          </a:p>
          <a:p>
            <a:pPr algn="just"/>
            <a:r>
              <a:rPr lang="en-US" altLang="zh-CN" sz="1500" dirty="0">
                <a:solidFill>
                  <a:schemeClr val="bg1"/>
                </a:solidFill>
                <a:latin typeface="微软雅黑" panose="020B0503020204020204" charset="-122"/>
                <a:ea typeface="微软雅黑" panose="020B0503020204020204" charset="-122"/>
              </a:rPr>
              <a:t>4. </a:t>
            </a:r>
            <a:r>
              <a:rPr lang="zh-CN" altLang="en-US" sz="1500" dirty="0">
                <a:solidFill>
                  <a:schemeClr val="bg1"/>
                </a:solidFill>
                <a:latin typeface="微软雅黑" panose="020B0503020204020204" charset="-122"/>
                <a:ea typeface="微软雅黑" panose="020B0503020204020204" charset="-122"/>
              </a:rPr>
              <a:t>不能在买卖机器的当天操作机器，但是可以在当天同时进行买卖</a:t>
            </a:r>
          </a:p>
          <a:p>
            <a:pPr algn="just"/>
            <a:endParaRPr lang="zh-CN" altLang="en-US" sz="1500" dirty="0">
              <a:solidFill>
                <a:schemeClr val="bg1"/>
              </a:solidFill>
              <a:latin typeface="微软雅黑" panose="020B0503020204020204" charset="-122"/>
              <a:ea typeface="微软雅黑" panose="020B0503020204020204" charset="-122"/>
            </a:endParaRPr>
          </a:p>
          <a:p>
            <a:pPr algn="just"/>
            <a:r>
              <a:rPr lang="en-US" altLang="zh-CN" sz="1500" dirty="0">
                <a:solidFill>
                  <a:schemeClr val="bg1"/>
                </a:solidFill>
                <a:latin typeface="微软雅黑" panose="020B0503020204020204" charset="-122"/>
                <a:ea typeface="微软雅黑" panose="020B0503020204020204" charset="-122"/>
              </a:rPr>
              <a:t>5. </a:t>
            </a:r>
            <a:r>
              <a:rPr lang="zh-CN" altLang="en-US" sz="1500" dirty="0">
                <a:solidFill>
                  <a:schemeClr val="bg1"/>
                </a:solidFill>
                <a:latin typeface="微软雅黑" panose="020B0503020204020204" charset="-122"/>
                <a:ea typeface="微软雅黑" panose="020B0503020204020204" charset="-122"/>
              </a:rPr>
              <a:t>在第</a:t>
            </a:r>
            <a:r>
              <a:rPr lang="en-US" altLang="zh-CN" sz="1500" dirty="0">
                <a:solidFill>
                  <a:schemeClr val="bg1"/>
                </a:solidFill>
                <a:latin typeface="微软雅黑" panose="020B0503020204020204" charset="-122"/>
                <a:ea typeface="微软雅黑" panose="020B0503020204020204" charset="-122"/>
              </a:rPr>
              <a:t>N+1</a:t>
            </a:r>
            <a:r>
              <a:rPr lang="zh-CN" altLang="en-US" sz="1500" dirty="0">
                <a:solidFill>
                  <a:schemeClr val="bg1"/>
                </a:solidFill>
                <a:latin typeface="微软雅黑" panose="020B0503020204020204" charset="-122"/>
                <a:ea typeface="微软雅黑" panose="020B0503020204020204" charset="-122"/>
              </a:rPr>
              <a:t>天，必须卖掉手里的机器</a:t>
            </a:r>
          </a:p>
          <a:p>
            <a:pPr algn="just"/>
            <a:endParaRPr lang="zh-CN" altLang="en-US" sz="1500" dirty="0">
              <a:solidFill>
                <a:schemeClr val="bg1"/>
              </a:solidFill>
              <a:latin typeface="微软雅黑" panose="020B0503020204020204" charset="-122"/>
              <a:ea typeface="微软雅黑" panose="020B0503020204020204" charset="-122"/>
            </a:endParaRPr>
          </a:p>
          <a:p>
            <a:pPr algn="just"/>
            <a:r>
              <a:rPr lang="en-US" altLang="zh-CN" sz="1500" dirty="0">
                <a:solidFill>
                  <a:schemeClr val="bg1"/>
                </a:solidFill>
                <a:latin typeface="微软雅黑" panose="020B0503020204020204" charset="-122"/>
                <a:ea typeface="微软雅黑" panose="020B0503020204020204" charset="-122"/>
              </a:rPr>
              <a:t>Q</a:t>
            </a:r>
            <a:r>
              <a:rPr lang="zh-CN" altLang="en-US" sz="1500" dirty="0">
                <a:solidFill>
                  <a:schemeClr val="bg1"/>
                </a:solidFill>
                <a:latin typeface="微软雅黑" panose="020B0503020204020204" charset="-122"/>
                <a:ea typeface="微软雅黑" panose="020B0503020204020204" charset="-122"/>
              </a:rPr>
              <a:t>：求第</a:t>
            </a:r>
            <a:r>
              <a:rPr lang="en-US" altLang="zh-CN" sz="1500" dirty="0">
                <a:solidFill>
                  <a:schemeClr val="bg1"/>
                </a:solidFill>
                <a:latin typeface="微软雅黑" panose="020B0503020204020204" charset="-122"/>
                <a:ea typeface="微软雅黑" panose="020B0503020204020204" charset="-122"/>
              </a:rPr>
              <a:t>N+1</a:t>
            </a:r>
            <a:r>
              <a:rPr lang="zh-CN" altLang="en-US" sz="1500" dirty="0">
                <a:solidFill>
                  <a:schemeClr val="bg1"/>
                </a:solidFill>
                <a:latin typeface="微软雅黑" panose="020B0503020204020204" charset="-122"/>
                <a:ea typeface="微软雅黑" panose="020B0503020204020204" charset="-122"/>
              </a:rPr>
              <a:t>天后能获得的最大资金</a:t>
            </a:r>
          </a:p>
          <a:p>
            <a:pPr algn="just"/>
            <a:endParaRPr lang="zh-CN" altLang="en-US" sz="1500" dirty="0">
              <a:solidFill>
                <a:schemeClr val="bg1"/>
              </a:solidFill>
              <a:latin typeface="微软雅黑" panose="020B0503020204020204" charset="-122"/>
              <a:ea typeface="微软雅黑" panose="020B0503020204020204" charset="-122"/>
            </a:endParaRPr>
          </a:p>
          <a:p>
            <a:pPr algn="just"/>
            <a:r>
              <a:rPr lang="zh-CN" altLang="en-US" sz="1500" dirty="0">
                <a:solidFill>
                  <a:schemeClr val="bg1"/>
                </a:solidFill>
                <a:latin typeface="微软雅黑" panose="020B0503020204020204" charset="-122"/>
                <a:ea typeface="微软雅黑" panose="020B0503020204020204" charset="-122"/>
              </a:rPr>
              <a:t>    </a:t>
            </a:r>
            <a:endParaRPr lang="en-US" altLang="zh-CN" sz="1500" dirty="0">
              <a:solidFill>
                <a:schemeClr val="bg1"/>
              </a:solidFill>
              <a:latin typeface="微软雅黑" panose="020B0503020204020204" charset="-122"/>
              <a:ea typeface="微软雅黑" panose="020B0503020204020204" charset="-122"/>
            </a:endParaRPr>
          </a:p>
          <a:p>
            <a:pPr algn="just"/>
            <a:endParaRPr lang="en-US" altLang="zh-CN" sz="1500"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模板">
  <a:themeElements>
    <a:clrScheme name="网络管理讲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网络管理讲稿">
      <a:majorFont>
        <a:latin typeface="华文新魏"/>
        <a:ea typeface="华文新魏"/>
        <a:cs typeface=""/>
      </a:majorFont>
      <a:minorFont>
        <a:latin typeface="Times New Roman"/>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bg1">
              <a:lumMod val="50000"/>
            </a:schemeClr>
          </a:solidFill>
          <a:prstDash val="solid"/>
          <a:miter lim="800000"/>
          <a:headEnd type="none" w="med" len="med"/>
          <a:tailEnd type="none" w="med" len="med"/>
        </a:ln>
      </a:spPr>
      <a:bodyPr vert="horz" wrap="none" lIns="91440" tIns="45720" rIns="91440" bIns="45720" numCol="1" rtlCol="0" anchor="t" anchorCtr="0" compatLnSpc="1"/>
      <a:lstStyle>
        <a:defPPr algn="ctr">
          <a:defRPr dirty="0">
            <a:solidFill>
              <a:srgbClr val="FF0000"/>
            </a:solidFill>
            <a:latin typeface="华文中宋" panose="02010600040101010101" pitchFamily="2" charset="-122"/>
            <a:ea typeface="华文中宋"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Copperplate Gothic Bold" pitchFamily="34" charset="0"/>
            <a:ea typeface="Gulim" panose="020B0600000101010101" pitchFamily="34" charset="-127"/>
          </a:defRPr>
        </a:defPPr>
      </a:lstStyle>
    </a:lnDef>
  </a:objectDefaults>
  <a:extraClrSchemeLst>
    <a:extraClrScheme>
      <a:clrScheme name="网络管理讲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网络管理讲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网络管理讲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网络管理讲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网络管理讲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网络管理讲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网络管理讲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1997</Words>
  <Application>Microsoft Office PowerPoint</Application>
  <PresentationFormat>全屏显示(4:3)</PresentationFormat>
  <Paragraphs>300</Paragraphs>
  <Slides>25</Slides>
  <Notes>25</Notes>
  <HiddenSlides>0</HiddenSlides>
  <MMClips>0</MMClips>
  <ScaleCrop>false</ScaleCrop>
  <HeadingPairs>
    <vt:vector size="8" baseType="variant">
      <vt:variant>
        <vt:lpstr>已用的字体</vt:lpstr>
      </vt:variant>
      <vt:variant>
        <vt:i4>5</vt:i4>
      </vt:variant>
      <vt:variant>
        <vt:lpstr>主题</vt:lpstr>
      </vt:variant>
      <vt:variant>
        <vt:i4>2</vt:i4>
      </vt:variant>
      <vt:variant>
        <vt:lpstr>嵌入 OLE 服务器</vt:lpstr>
      </vt:variant>
      <vt:variant>
        <vt:i4>1</vt:i4>
      </vt:variant>
      <vt:variant>
        <vt:lpstr>幻灯片标题</vt:lpstr>
      </vt:variant>
      <vt:variant>
        <vt:i4>25</vt:i4>
      </vt:variant>
    </vt:vector>
  </HeadingPairs>
  <TitlesOfParts>
    <vt:vector size="33" baseType="lpstr">
      <vt:lpstr>华文新魏</vt:lpstr>
      <vt:lpstr>华文中宋</vt:lpstr>
      <vt:lpstr>微软雅黑</vt:lpstr>
      <vt:lpstr>Arial</vt:lpstr>
      <vt:lpstr>Times New Roman</vt:lpstr>
      <vt:lpstr>Office 主题​​</vt:lpstr>
      <vt:lpstr>模板</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杨勇</dc:creator>
  <cp:lastModifiedBy> </cp:lastModifiedBy>
  <cp:revision>141</cp:revision>
  <dcterms:created xsi:type="dcterms:W3CDTF">2019-05-13T12:49:00Z</dcterms:created>
  <dcterms:modified xsi:type="dcterms:W3CDTF">2019-12-21T16:37:51Z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2052-11.1.0.9209</vt:lpwstr>
  </property>
</Properties>
</file>