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5" r:id="rId24"/>
    <p:sldId id="286" r:id="rId25"/>
    <p:sldId id="294" r:id="rId26"/>
    <p:sldId id="295" r:id="rId27"/>
    <p:sldId id="296" r:id="rId28"/>
    <p:sldId id="299" r:id="rId29"/>
    <p:sldId id="298" r:id="rId30"/>
    <p:sldId id="301" r:id="rId31"/>
    <p:sldId id="302" r:id="rId32"/>
    <p:sldId id="303" r:id="rId33"/>
    <p:sldId id="288" r:id="rId34"/>
    <p:sldId id="290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5" y="0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18AF-248F-4FFF-9D72-4C2C76584194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44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5" y="9119144"/>
            <a:ext cx="3170717" cy="4805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C236-DDC0-4C67-B7CD-B1488BB0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0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body"/>
          </p:nvPr>
        </p:nvSpPr>
        <p:spPr>
          <a:xfrm>
            <a:off x="806400" y="5332446"/>
            <a:ext cx="6450816" cy="5051592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Click to edit the notes format</a:t>
            </a:r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hdr"/>
          </p:nvPr>
        </p:nvSpPr>
        <p:spPr>
          <a:xfrm>
            <a:off x="0" y="1"/>
            <a:ext cx="3499392" cy="560952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GB"/>
              <a:t>&lt;header&gt;</a:t>
            </a:r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dt"/>
          </p:nvPr>
        </p:nvSpPr>
        <p:spPr>
          <a:xfrm>
            <a:off x="4564224" y="1"/>
            <a:ext cx="3499392" cy="560952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GB"/>
              <a:t>&lt;date/time&gt;</a:t>
            </a:r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ftr"/>
          </p:nvPr>
        </p:nvSpPr>
        <p:spPr>
          <a:xfrm>
            <a:off x="0" y="10665271"/>
            <a:ext cx="3499392" cy="560952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/>
              <a:t>&lt;footer&gt;</a:t>
            </a:r>
            <a:endParaRPr/>
          </a:p>
        </p:txBody>
      </p:sp>
      <p:sp>
        <p:nvSpPr>
          <p:cNvPr id="140" name="PlaceHolder 5"/>
          <p:cNvSpPr>
            <a:spLocks noGrp="1"/>
          </p:cNvSpPr>
          <p:nvPr>
            <p:ph type="sldNum"/>
          </p:nvPr>
        </p:nvSpPr>
        <p:spPr>
          <a:xfrm>
            <a:off x="4564224" y="10665271"/>
            <a:ext cx="3499392" cy="560952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0A5F65F-5F95-4835-A1EE-E929C834A340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895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31520" y="4560570"/>
            <a:ext cx="5851392" cy="43197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143743" y="9119628"/>
            <a:ext cx="3169153" cy="479304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2E3FFC0-916D-4E31-ADF4-E6DD7363E427}" type="slidenum">
              <a:rPr lang="en-GB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Working with </a:t>
            </a:r>
            <a:r>
              <a:rPr lang="en-GB" sz="4400" dirty="0" err="1" smtClean="0">
                <a:solidFill>
                  <a:srgbClr val="000000"/>
                </a:solidFill>
                <a:latin typeface="Calibri"/>
                <a:ea typeface="DejaVu Sans"/>
              </a:rPr>
              <a:t>ChIP-seq</a:t>
            </a: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  <a:endParaRPr dirty="0"/>
          </a:p>
        </p:txBody>
      </p:sp>
      <p:sp>
        <p:nvSpPr>
          <p:cNvPr id="14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Expected duplication rate</a:t>
            </a:r>
            <a:endParaRPr dirty="0"/>
          </a:p>
        </p:txBody>
      </p:sp>
      <p:sp>
        <p:nvSpPr>
          <p:cNvPr id="177" name="CustomShape 2"/>
          <p:cNvSpPr/>
          <p:nvPr/>
        </p:nvSpPr>
        <p:spPr>
          <a:xfrm>
            <a:off x="35640" y="1593720"/>
            <a:ext cx="403200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Expected duplication rate = (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Number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of </a:t>
            </a:r>
            <a:r>
              <a:rPr lang="en-GB" sz="2400" dirty="0">
                <a:solidFill>
                  <a:srgbClr val="000000"/>
                </a:solidFill>
              </a:rPr>
              <a:t>reads/ </a:t>
            </a:r>
            <a:r>
              <a:rPr lang="en-GB" sz="2400" dirty="0" smtClean="0">
                <a:solidFill>
                  <a:srgbClr val="000000"/>
                </a:solidFill>
              </a:rPr>
              <a:t>size </a:t>
            </a:r>
            <a:r>
              <a:rPr lang="en-GB" sz="2400" dirty="0">
                <a:solidFill>
                  <a:srgbClr val="000000"/>
                </a:solidFill>
              </a:rPr>
              <a:t>of </a:t>
            </a:r>
            <a:r>
              <a:rPr lang="en-GB" sz="2400" dirty="0" err="1">
                <a:solidFill>
                  <a:srgbClr val="000000"/>
                </a:solidFill>
              </a:rPr>
              <a:t>mappable</a:t>
            </a:r>
            <a:r>
              <a:rPr lang="en-GB" sz="2400" dirty="0">
                <a:solidFill>
                  <a:srgbClr val="000000"/>
                </a:solidFill>
              </a:rPr>
              <a:t> genome ).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But some </a:t>
            </a:r>
            <a:r>
              <a:rPr lang="en-GB" sz="2400" dirty="0" err="1">
                <a:solidFill>
                  <a:srgbClr val="000000"/>
                </a:solidFill>
                <a:ea typeface="DejaVu Sans"/>
              </a:rPr>
              <a:t>ChIPs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expect to enrich only a tiny fraction of genome.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Input duplication rates should always be low.</a:t>
            </a:r>
            <a:endParaRPr sz="2400" dirty="0"/>
          </a:p>
        </p:txBody>
      </p:sp>
      <p:sp>
        <p:nvSpPr>
          <p:cNvPr id="178" name="CustomShape 3"/>
          <p:cNvSpPr/>
          <p:nvPr/>
        </p:nvSpPr>
        <p:spPr>
          <a:xfrm>
            <a:off x="4068000" y="3141000"/>
            <a:ext cx="5075640" cy="165960"/>
          </a:xfrm>
          <a:prstGeom prst="rect">
            <a:avLst/>
          </a:prstGeom>
          <a:solidFill>
            <a:srgbClr val="376092"/>
          </a:solidFill>
          <a:ln w="25560">
            <a:solidFill>
              <a:srgbClr val="3A5F8B"/>
            </a:solidFill>
            <a:round/>
          </a:ln>
        </p:spPr>
      </p:sp>
      <p:sp>
        <p:nvSpPr>
          <p:cNvPr id="179" name="CustomShape 4"/>
          <p:cNvSpPr/>
          <p:nvPr/>
        </p:nvSpPr>
        <p:spPr>
          <a:xfrm>
            <a:off x="4220280" y="314100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5120280" y="314100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1" name="CustomShape 6"/>
          <p:cNvSpPr/>
          <p:nvPr/>
        </p:nvSpPr>
        <p:spPr>
          <a:xfrm>
            <a:off x="6948360" y="314100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6470640" y="314100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3" name="CustomShape 8"/>
          <p:cNvSpPr/>
          <p:nvPr/>
        </p:nvSpPr>
        <p:spPr>
          <a:xfrm>
            <a:off x="8244360" y="314100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4" name="CustomShape 9"/>
          <p:cNvSpPr/>
          <p:nvPr/>
        </p:nvSpPr>
        <p:spPr>
          <a:xfrm rot="5400000">
            <a:off x="6421680" y="337320"/>
            <a:ext cx="350640" cy="5075640"/>
          </a:xfrm>
          <a:prstGeom prst="leftBrace">
            <a:avLst>
              <a:gd name="adj1" fmla="val 8333"/>
              <a:gd name="adj2" fmla="val 50000"/>
            </a:avLst>
          </a:prstGeom>
          <a:ln w="44280">
            <a:solidFill>
              <a:srgbClr val="0D0D0D"/>
            </a:solidFill>
            <a:round/>
          </a:ln>
        </p:spPr>
      </p:sp>
      <p:sp>
        <p:nvSpPr>
          <p:cNvPr id="185" name="CustomShape 10"/>
          <p:cNvSpPr/>
          <p:nvPr/>
        </p:nvSpPr>
        <p:spPr>
          <a:xfrm>
            <a:off x="6542640" y="506268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6" name="CustomShape 11"/>
          <p:cNvSpPr/>
          <p:nvPr/>
        </p:nvSpPr>
        <p:spPr>
          <a:xfrm>
            <a:off x="6598440" y="506268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7" name="CustomShape 12"/>
          <p:cNvSpPr/>
          <p:nvPr/>
        </p:nvSpPr>
        <p:spPr>
          <a:xfrm>
            <a:off x="6670440" y="506268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8" name="CustomShape 13"/>
          <p:cNvSpPr/>
          <p:nvPr/>
        </p:nvSpPr>
        <p:spPr>
          <a:xfrm>
            <a:off x="6742440" y="506268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89" name="CustomShape 14"/>
          <p:cNvSpPr/>
          <p:nvPr/>
        </p:nvSpPr>
        <p:spPr>
          <a:xfrm>
            <a:off x="6480720" y="5062680"/>
            <a:ext cx="45360" cy="165960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190" name="CustomShape 15"/>
          <p:cNvSpPr/>
          <p:nvPr/>
        </p:nvSpPr>
        <p:spPr>
          <a:xfrm rot="5400000">
            <a:off x="6495840" y="4746960"/>
            <a:ext cx="267480" cy="363240"/>
          </a:xfrm>
          <a:prstGeom prst="leftBrace">
            <a:avLst>
              <a:gd name="adj1" fmla="val 8333"/>
              <a:gd name="adj2" fmla="val 50000"/>
            </a:avLst>
          </a:prstGeom>
          <a:ln w="44280">
            <a:solidFill>
              <a:srgbClr val="0D0D0D"/>
            </a:solidFill>
            <a:round/>
          </a:ln>
        </p:spPr>
      </p:sp>
      <p:sp>
        <p:nvSpPr>
          <p:cNvPr id="191" name="CustomShape 16"/>
          <p:cNvSpPr/>
          <p:nvPr/>
        </p:nvSpPr>
        <p:spPr>
          <a:xfrm>
            <a:off x="5292000" y="1922400"/>
            <a:ext cx="262728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Mappable Genome Size</a:t>
            </a:r>
            <a:endParaRPr/>
          </a:p>
        </p:txBody>
      </p:sp>
      <p:sp>
        <p:nvSpPr>
          <p:cNvPr id="192" name="CustomShape 17"/>
          <p:cNvSpPr/>
          <p:nvPr/>
        </p:nvSpPr>
        <p:spPr>
          <a:xfrm>
            <a:off x="5713200" y="4425480"/>
            <a:ext cx="18162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Epigenetic mark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Duplication 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rate</a:t>
            </a:r>
            <a:endParaRPr sz="4400" dirty="0"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458244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err="1">
                <a:solidFill>
                  <a:srgbClr val="000000"/>
                </a:solidFill>
                <a:ea typeface="DejaVu Sans"/>
              </a:rPr>
              <a:t>htSeqTools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calculates and alternative duplication rate looking at the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distribution of duplicate pile-up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in data.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Uses negative binomial to identify duplicate number which is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significantly greater than expected from the data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.</a:t>
            </a:r>
            <a:endParaRPr sz="2400" dirty="0"/>
          </a:p>
        </p:txBody>
      </p:sp>
      <p:pic>
        <p:nvPicPr>
          <p:cNvPr id="195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3888000"/>
            <a:ext cx="3383640" cy="2683800"/>
          </a:xfrm>
          <a:prstGeom prst="rect">
            <a:avLst/>
          </a:prstGeom>
        </p:spPr>
      </p:pic>
      <p:pic>
        <p:nvPicPr>
          <p:cNvPr id="196" name="Picture 143"/>
          <p:cNvPicPr/>
          <p:nvPr/>
        </p:nvPicPr>
        <p:blipFill>
          <a:blip r:embed="rId3"/>
          <a:stretch>
            <a:fillRect/>
          </a:stretch>
        </p:blipFill>
        <p:spPr>
          <a:xfrm>
            <a:off x="5076000" y="1348560"/>
            <a:ext cx="3383640" cy="261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Genomic Distribution of Signal</a:t>
            </a:r>
            <a:endParaRPr dirty="0"/>
          </a:p>
        </p:txBody>
      </p:sp>
      <p:sp>
        <p:nvSpPr>
          <p:cNvPr id="198" name="CustomShape 2"/>
          <p:cNvSpPr/>
          <p:nvPr/>
        </p:nvSpPr>
        <p:spPr>
          <a:xfrm>
            <a:off x="178157" y="1268760"/>
            <a:ext cx="36820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Point enrichments (Transcription factors).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Wide enrichments (Histone Marks).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Mixed enrichment (Transcriptional Machinery)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Expect more of the genome covered at greater depth in </a:t>
            </a:r>
            <a:r>
              <a:rPr lang="en-GB" sz="2400" dirty="0" err="1">
                <a:solidFill>
                  <a:srgbClr val="000000"/>
                </a:solidFill>
                <a:ea typeface="DejaVu Sans"/>
              </a:rPr>
              <a:t>ChIP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compared to input control.</a:t>
            </a:r>
            <a:endParaRPr sz="2400" dirty="0"/>
          </a:p>
        </p:txBody>
      </p:sp>
      <p:pic>
        <p:nvPicPr>
          <p:cNvPr id="199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20" y="-9601200"/>
            <a:ext cx="3200040" cy="3200040"/>
          </a:xfrm>
          <a:prstGeom prst="rect">
            <a:avLst/>
          </a:prstGeom>
        </p:spPr>
      </p:pic>
      <p:pic>
        <p:nvPicPr>
          <p:cNvPr id="200" name="Picture 1"/>
          <p:cNvPicPr/>
          <p:nvPr/>
        </p:nvPicPr>
        <p:blipFill>
          <a:blip r:embed="rId4"/>
          <a:stretch>
            <a:fillRect/>
          </a:stretch>
        </p:blipFill>
        <p:spPr>
          <a:xfrm>
            <a:off x="4068000" y="1772640"/>
            <a:ext cx="5075640" cy="48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</p:sp>
      <p:graphicFrame>
        <p:nvGraphicFramePr>
          <p:cNvPr id="203" name="Table 3"/>
          <p:cNvGraphicFramePr/>
          <p:nvPr/>
        </p:nvGraphicFramePr>
        <p:xfrm>
          <a:off x="5122080" y="4086360"/>
          <a:ext cx="3535200" cy="2448000"/>
        </p:xfrm>
        <a:graphic>
          <a:graphicData uri="http://schemas.openxmlformats.org/drawingml/2006/table">
            <a:tbl>
              <a:tblPr/>
              <a:tblGrid>
                <a:gridCol w="1741320"/>
                <a:gridCol w="1793880"/>
              </a:tblGrid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Calibri"/>
                        </a:rPr>
                        <a:t>Depth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</a:rPr>
                        <a:t>Base Pairs</a:t>
                      </a:r>
                      <a:endParaRPr/>
                    </a:p>
                  </a:txBody>
                  <a:tcPr/>
                </a:tc>
              </a:tr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29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07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0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22080" y="846000"/>
            <a:ext cx="3535200" cy="3097800"/>
          </a:xfrm>
          <a:prstGeom prst="rect">
            <a:avLst/>
          </a:prstGeom>
        </p:spPr>
      </p:pic>
      <p:sp>
        <p:nvSpPr>
          <p:cNvPr id="205" name="CustomShape 4"/>
          <p:cNvSpPr/>
          <p:nvPr/>
        </p:nvSpPr>
        <p:spPr>
          <a:xfrm>
            <a:off x="-1035000" y="56880"/>
            <a:ext cx="10934640" cy="699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000" dirty="0">
                <a:solidFill>
                  <a:srgbClr val="000000"/>
                </a:solidFill>
                <a:latin typeface="Calibri"/>
                <a:ea typeface="DejaVu Sans"/>
              </a:rPr>
              <a:t>Calculating Genomic Distribution of Signal</a:t>
            </a:r>
            <a:endParaRPr dirty="0"/>
          </a:p>
        </p:txBody>
      </p:sp>
      <p:sp>
        <p:nvSpPr>
          <p:cNvPr id="206" name="CustomShape 5"/>
          <p:cNvSpPr/>
          <p:nvPr/>
        </p:nvSpPr>
        <p:spPr>
          <a:xfrm>
            <a:off x="457200" y="1600200"/>
            <a:ext cx="3682080" cy="4525200"/>
          </a:xfrm>
          <a:prstGeom prst="rect">
            <a:avLst/>
          </a:prstGeom>
        </p:spPr>
      </p:sp>
      <p:sp>
        <p:nvSpPr>
          <p:cNvPr id="207" name="CustomShape 6"/>
          <p:cNvSpPr/>
          <p:nvPr/>
        </p:nvSpPr>
        <p:spPr>
          <a:xfrm>
            <a:off x="457200" y="1600200"/>
            <a:ext cx="36820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Depth of signal is number of fragments at a genomic location.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Measuring number of base pairs with given depth of signals.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Normalise to total number of reads to compare samples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00000" y="260640"/>
            <a:ext cx="4433040" cy="3119040"/>
          </a:xfrm>
          <a:prstGeom prst="rect">
            <a:avLst/>
          </a:prstGeom>
        </p:spPr>
      </p:pic>
      <p:pic>
        <p:nvPicPr>
          <p:cNvPr id="209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00" y="4149000"/>
            <a:ext cx="3723480" cy="2009160"/>
          </a:xfrm>
          <a:prstGeom prst="rect">
            <a:avLst/>
          </a:prstGeom>
        </p:spPr>
      </p:pic>
      <p:sp>
        <p:nvSpPr>
          <p:cNvPr id="210" name="CustomShape 1"/>
          <p:cNvSpPr/>
          <p:nvPr/>
        </p:nvSpPr>
        <p:spPr>
          <a:xfrm>
            <a:off x="179512" y="116632"/>
            <a:ext cx="4320488" cy="5477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Visualising the distribution of base pairs at different signal depths successful samples and biased inputs can be identified.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Here a region of non-specific enrichment is seen in the signal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distribution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and in browser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Note the cut off at 72!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cs typeface="Calibri" pitchFamily="34" charset="0"/>
              </a:rPr>
              <a:t> Enriched regions in input can be used to create Blacklists.</a:t>
            </a:r>
            <a:endParaRPr sz="2400" dirty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Measures of signal distribution.</a:t>
            </a:r>
            <a:endParaRPr dirty="0"/>
          </a:p>
        </p:txBody>
      </p:sp>
      <p:sp>
        <p:nvSpPr>
          <p:cNvPr id="212" name="CustomShape 2"/>
          <p:cNvSpPr/>
          <p:nvPr/>
        </p:nvSpPr>
        <p:spPr>
          <a:xfrm>
            <a:off x="457200" y="1600200"/>
            <a:ext cx="814680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Planet et al present two methods </a:t>
            </a:r>
            <a:endParaRPr sz="2400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Standardised Standard Deviation</a:t>
            </a:r>
            <a:endParaRPr sz="2400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 err="1">
                <a:solidFill>
                  <a:srgbClr val="000000"/>
                </a:solidFill>
                <a:ea typeface="DejaVu Sans"/>
              </a:rPr>
              <a:t>Gini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Coverage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.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lang="en-GB" sz="2400" dirty="0">
              <a:solidFill>
                <a:srgbClr val="000000"/>
              </a:solidFill>
              <a:ea typeface="DejaVu Sans"/>
            </a:endParaRPr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Standardised Standard Deviation (SSD) is calculated as </a:t>
            </a:r>
            <a:endParaRPr sz="2400" dirty="0"/>
          </a:p>
          <a:p>
            <a:pPr lvl="3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SSD = (Standard deviation of depth of signal)/(square root of number of reads)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476672"/>
            <a:ext cx="2818656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Use SSD to compare distributions of genome wide signals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Samples can be compared to identify strength of IP/</a:t>
            </a:r>
            <a:r>
              <a:rPr lang="en-GB" sz="2400" dirty="0" err="1" smtClean="0">
                <a:solidFill>
                  <a:srgbClr val="000000"/>
                </a:solidFill>
                <a:ea typeface="DejaVu Sans"/>
              </a:rPr>
              <a:t>ChIP</a:t>
            </a:r>
            <a:endParaRPr lang="en-GB" sz="2400" dirty="0" smtClean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Controls can be compared to their respective samples to identify bias.</a:t>
            </a:r>
            <a:endParaRPr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08720"/>
            <a:ext cx="5616624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1656556"/>
            <a:ext cx="4499280" cy="50169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Sequencing occurs from either end of a DNA fragment.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If the same fragment was sequenced using paired-end technologies then distance between positive and negative read would be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(Fragment Length)- (Read length*2)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An estimation of true fragment length (not estimated from gel/</a:t>
            </a:r>
            <a:r>
              <a:rPr lang="en-GB" dirty="0" err="1">
                <a:solidFill>
                  <a:srgbClr val="000000"/>
                </a:solidFill>
                <a:ea typeface="DejaVu Sans"/>
              </a:rPr>
              <a:t>Bioanalyser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) allows for a more accurate picture of true coverage and hence true binding events.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7" name="CustomShape 2"/>
          <p:cNvSpPr/>
          <p:nvPr/>
        </p:nvSpPr>
        <p:spPr>
          <a:xfrm>
            <a:off x="457200" y="27504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Fragment length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72333" y="4021020"/>
            <a:ext cx="3600400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72333" y="4021020"/>
            <a:ext cx="720080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52653" y="4021020"/>
            <a:ext cx="720080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 rot="5400000">
            <a:off x="5624361" y="4021020"/>
            <a:ext cx="216024" cy="720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6716407" y="1608752"/>
            <a:ext cx="936104" cy="3600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0226" y="257156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Fragment length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8075" y="456836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Read length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80000" y="1728000"/>
            <a:ext cx="5416200" cy="4753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ea typeface="DejaVu Sans"/>
              </a:rPr>
              <a:t>ChIP-seq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 sequences genomic DNA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No interest in re-arrangements (DNA-</a:t>
            </a:r>
            <a:r>
              <a:rPr lang="en-GB" dirty="0" err="1">
                <a:solidFill>
                  <a:srgbClr val="000000"/>
                </a:solidFill>
                <a:ea typeface="DejaVu Sans"/>
              </a:rPr>
              <a:t>resequencing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No expected splicing (RNA </a:t>
            </a:r>
            <a:r>
              <a:rPr lang="en-GB" dirty="0" err="1">
                <a:solidFill>
                  <a:srgbClr val="000000"/>
                </a:solidFill>
                <a:ea typeface="DejaVu Sans"/>
              </a:rPr>
              <a:t>seq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Single end reads provides enough information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for </a:t>
            </a:r>
            <a:r>
              <a:rPr lang="en-GB" dirty="0" err="1">
                <a:solidFill>
                  <a:srgbClr val="000000"/>
                </a:solidFill>
                <a:ea typeface="DejaVu Sans"/>
              </a:rPr>
              <a:t>ChIP-seq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 data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Sequence either end of fragments around peak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Results in two distributions of peaks around true 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centre of maximum enrichment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0" name="CustomShape 2"/>
          <p:cNvSpPr/>
          <p:nvPr/>
        </p:nvSpPr>
        <p:spPr>
          <a:xfrm>
            <a:off x="457200" y="275400"/>
            <a:ext cx="47268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err="1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ChIP</a:t>
            </a:r>
            <a:r>
              <a:rPr lang="en-GB" sz="4400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 typically </a:t>
            </a:r>
            <a:endParaRPr sz="4400" dirty="0"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 pitchFamily="34" charset="0"/>
                <a:ea typeface="DejaVu Sans"/>
                <a:cs typeface="Calibri" pitchFamily="34" charset="0"/>
              </a:rPr>
              <a:t>single End</a:t>
            </a:r>
            <a:endParaRPr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0205"/>
            <a:ext cx="2395537" cy="616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41452" y="490527"/>
            <a:ext cx="3851944" cy="18295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To re-create true signal as seen from 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fragment </a:t>
            </a:r>
            <a:r>
              <a:rPr lang="en-US" dirty="0">
                <a:solidFill>
                  <a:srgbClr val="000000"/>
                </a:solidFill>
              </a:rPr>
              <a:t>length </a:t>
            </a:r>
            <a:r>
              <a:rPr lang="en-US" dirty="0" smtClean="0">
                <a:solidFill>
                  <a:srgbClr val="000000"/>
                </a:solidFill>
              </a:rPr>
              <a:t>need </a:t>
            </a:r>
            <a:r>
              <a:rPr lang="en-US" dirty="0">
                <a:solidFill>
                  <a:srgbClr val="000000"/>
                </a:solidFill>
              </a:rPr>
              <a:t>to extend </a:t>
            </a:r>
            <a:r>
              <a:rPr lang="en-US" dirty="0" smtClean="0">
                <a:solidFill>
                  <a:srgbClr val="000000"/>
                </a:solidFill>
              </a:rPr>
              <a:t>reads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 the fragment length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endParaRPr lang="en-GB" dirty="0" smtClean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ea typeface="DejaVu Sans"/>
              </a:rPr>
              <a:t>Fragment </a:t>
            </a:r>
            <a:r>
              <a:rPr lang="en-GB" dirty="0" smtClean="0">
                <a:solidFill>
                  <a:srgbClr val="000000"/>
                </a:solidFill>
                <a:ea typeface="DejaVu Sans"/>
              </a:rPr>
              <a:t>Position = </a:t>
            </a:r>
          </a:p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000000"/>
                </a:solidFill>
                <a:ea typeface="DejaVu Sans"/>
              </a:rPr>
              <a:t>Read 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Position </a:t>
            </a:r>
            <a:r>
              <a:rPr lang="en-GB" dirty="0" smtClean="0">
                <a:solidFill>
                  <a:srgbClr val="000000"/>
                </a:solidFill>
                <a:ea typeface="DejaVu Sans"/>
              </a:rPr>
              <a:t>+- </a:t>
            </a:r>
            <a:r>
              <a:rPr lang="en-GB" dirty="0">
                <a:solidFill>
                  <a:srgbClr val="000000"/>
                </a:solidFill>
                <a:ea typeface="DejaVu Sans"/>
              </a:rPr>
              <a:t>((Fragment length)-Read length</a:t>
            </a:r>
            <a:r>
              <a:rPr lang="en-GB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9194"/>
            <a:ext cx="3589291" cy="67659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2" y="4221088"/>
            <a:ext cx="4932040" cy="189876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11760" y="3645024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91880" y="3645024"/>
            <a:ext cx="0" cy="30243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11760" y="3630092"/>
            <a:ext cx="1080120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1"/>
          <p:cNvSpPr/>
          <p:nvPr/>
        </p:nvSpPr>
        <p:spPr>
          <a:xfrm>
            <a:off x="2555776" y="3266652"/>
            <a:ext cx="5416200" cy="404856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b="1" i="1" dirty="0" smtClean="0">
                <a:solidFill>
                  <a:srgbClr val="000000"/>
                </a:solidFill>
                <a:latin typeface="Arial"/>
                <a:ea typeface="DejaVu Sans"/>
              </a:rPr>
              <a:t>152bp</a:t>
            </a:r>
            <a:endParaRPr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67640" y="33264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err="1">
                <a:solidFill>
                  <a:srgbClr val="000000"/>
                </a:solidFill>
                <a:latin typeface="Calibri"/>
                <a:ea typeface="DejaVu Sans"/>
              </a:rPr>
              <a:t>ChIP-seq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 needs quality control</a:t>
            </a:r>
            <a:endParaRPr dirty="0"/>
          </a:p>
        </p:txBody>
      </p:sp>
      <p:sp>
        <p:nvSpPr>
          <p:cNvPr id="144" name="CustomShape 2"/>
          <p:cNvSpPr/>
          <p:nvPr/>
        </p:nvSpPr>
        <p:spPr>
          <a:xfrm>
            <a:off x="251640" y="1556640"/>
            <a:ext cx="532800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err="1">
                <a:solidFill>
                  <a:srgbClr val="000000"/>
                </a:solidFill>
                <a:ea typeface="DejaVu Sans"/>
              </a:rPr>
              <a:t>ChIP-seq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/</a:t>
            </a:r>
            <a:r>
              <a:rPr lang="en-GB" sz="2400" dirty="0" err="1">
                <a:solidFill>
                  <a:srgbClr val="000000"/>
                </a:solidFill>
                <a:ea typeface="DejaVu Sans"/>
              </a:rPr>
              <a:t>ChIP-exo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/DNA-</a:t>
            </a:r>
            <a:r>
              <a:rPr lang="en-GB" sz="2400" dirty="0" err="1">
                <a:solidFill>
                  <a:srgbClr val="000000"/>
                </a:solidFill>
                <a:ea typeface="DejaVu Sans"/>
              </a:rPr>
              <a:t>seq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contains “noise”.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Biases include: </a:t>
            </a:r>
            <a:endParaRPr sz="24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Differences in fragment lengths.</a:t>
            </a:r>
            <a:endParaRPr sz="24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Variation in IP strength/efficiency and specificity.</a:t>
            </a:r>
            <a:endParaRPr sz="24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PCR bias.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Dependent on context of a targets’ pattern of enrichment across DNA (Transcription factor/RNA polymerase) </a:t>
            </a:r>
            <a:endParaRPr sz="2400" dirty="0"/>
          </a:p>
        </p:txBody>
      </p:sp>
      <p:pic>
        <p:nvPicPr>
          <p:cNvPr id="145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65360" y="1406880"/>
            <a:ext cx="2654640" cy="524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Fragment length estimation</a:t>
            </a:r>
            <a:endParaRPr dirty="0"/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5266928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Multiple methods to estimate fragment length.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Cross-correlations -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 Correlation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of reads on positive and negative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strand after successive read shifts.</a:t>
            </a: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Cross-coverage -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Coverage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of reads on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both strand after </a:t>
            </a:r>
            <a:r>
              <a:rPr lang="en-GB" sz="2400" dirty="0" smtClean="0">
                <a:solidFill>
                  <a:srgbClr val="000000"/>
                </a:solidFill>
              </a:rPr>
              <a:t>successive shifts of reads on one strand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676" y="2132856"/>
            <a:ext cx="2930404" cy="324036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444208" y="1844824"/>
            <a:ext cx="165618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58841" y="140595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Shift Reads from + Strand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3322712" cy="1145160"/>
          </a:xfrm>
        </p:spPr>
        <p:txBody>
          <a:bodyPr/>
          <a:lstStyle/>
          <a:p>
            <a:r>
              <a:rPr lang="en-GB" sz="2800" dirty="0" smtClean="0">
                <a:latin typeface="Calibri" pitchFamily="34" charset="0"/>
                <a:cs typeface="Calibri" pitchFamily="34" charset="0"/>
              </a:rPr>
              <a:t>Strand Cross Correlation</a:t>
            </a:r>
            <a:br>
              <a:rPr lang="en-GB" sz="2800" dirty="0" smtClean="0">
                <a:latin typeface="Calibri" pitchFamily="34" charset="0"/>
                <a:cs typeface="Calibri" pitchFamily="34" charset="0"/>
              </a:rPr>
            </a:br>
            <a:r>
              <a:rPr lang="en-GB" sz="2800" i="1" dirty="0" smtClean="0">
                <a:latin typeface="Calibri" pitchFamily="34" charset="0"/>
                <a:cs typeface="Calibri" pitchFamily="34" charset="0"/>
              </a:rPr>
              <a:t>Great data example</a:t>
            </a:r>
            <a:endParaRPr lang="en-GB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76680"/>
            <a:ext cx="6088624" cy="6088624"/>
          </a:xfrm>
          <a:prstGeom prst="rect">
            <a:avLst/>
          </a:prstGeom>
        </p:spPr>
      </p:pic>
      <p:sp>
        <p:nvSpPr>
          <p:cNvPr id="5" name="CustomShape 2"/>
          <p:cNvSpPr>
            <a:spLocks noGrp="1"/>
          </p:cNvSpPr>
          <p:nvPr>
            <p:ph type="subTitle"/>
          </p:nvPr>
        </p:nvSpPr>
        <p:spPr>
          <a:xfrm>
            <a:off x="467544" y="1988840"/>
            <a:ext cx="3178175" cy="3976687"/>
          </a:xfrm>
          <a:prstGeom prst="rect">
            <a:avLst/>
          </a:prstGeom>
        </p:spPr>
        <p:txBody>
          <a:bodyPr wrap="square"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 smtClean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j-lt"/>
                <a:ea typeface="DejaVu Sans"/>
              </a:rPr>
              <a:t>Greatest degree of correlation between the positive and negative reads at the fragment length (For Samples).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</a:pPr>
            <a:endParaRPr sz="2400" dirty="0">
              <a:latin typeface="+mj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+mj-lt"/>
                <a:ea typeface="DejaVu Sans"/>
              </a:rPr>
              <a:t>Greatest correlation at read length for input.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 smtClean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2735929" y="3320988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3322712" cy="1145160"/>
          </a:xfrm>
        </p:spPr>
        <p:txBody>
          <a:bodyPr/>
          <a:lstStyle/>
          <a:p>
            <a:r>
              <a:rPr lang="en-GB" sz="2400" dirty="0" smtClean="0">
                <a:latin typeface="Calibri" pitchFamily="34" charset="0"/>
                <a:cs typeface="Calibri" pitchFamily="34" charset="0"/>
              </a:rPr>
              <a:t>Strand Cross Correlation</a:t>
            </a:r>
            <a:br>
              <a:rPr lang="en-GB" sz="2400" dirty="0" smtClean="0">
                <a:latin typeface="Calibri" pitchFamily="34" charset="0"/>
                <a:cs typeface="Calibri" pitchFamily="34" charset="0"/>
              </a:rPr>
            </a:br>
            <a:r>
              <a:rPr lang="en-GB" sz="2400" i="1" dirty="0" smtClean="0">
                <a:latin typeface="Calibri" pitchFamily="34" charset="0"/>
                <a:cs typeface="Calibri" pitchFamily="34" charset="0"/>
              </a:rPr>
              <a:t>Mediocre data example</a:t>
            </a:r>
            <a:endParaRPr lang="en-GB" sz="24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76672"/>
            <a:ext cx="6696744" cy="6696744"/>
          </a:xfrm>
          <a:prstGeom prst="rect">
            <a:avLst/>
          </a:prstGeom>
        </p:spPr>
      </p:pic>
      <p:sp>
        <p:nvSpPr>
          <p:cNvPr id="6" name="CustomShape 2"/>
          <p:cNvSpPr>
            <a:spLocks noGrp="1"/>
          </p:cNvSpPr>
          <p:nvPr>
            <p:ph type="subTitle"/>
          </p:nvPr>
        </p:nvSpPr>
        <p:spPr>
          <a:xfrm>
            <a:off x="457200" y="1604963"/>
            <a:ext cx="3178175" cy="3552229"/>
          </a:xfrm>
          <a:prstGeom prst="rect">
            <a:avLst/>
          </a:prstGeom>
        </p:spPr>
        <p:txBody>
          <a:bodyPr wrap="square"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 smtClean="0">
              <a:solidFill>
                <a:srgbClr val="000000"/>
              </a:solidFill>
              <a:latin typeface="+mn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>
              <a:solidFill>
                <a:srgbClr val="000000"/>
              </a:solidFill>
              <a:latin typeface="+mn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n-lt"/>
                <a:ea typeface="DejaVu Sans"/>
              </a:rPr>
              <a:t>Correlation in </a:t>
            </a:r>
            <a:r>
              <a:rPr lang="en-GB" sz="2000" dirty="0">
                <a:solidFill>
                  <a:srgbClr val="000000"/>
                </a:solidFill>
                <a:latin typeface="+mn-lt"/>
                <a:ea typeface="DejaVu Sans"/>
              </a:rPr>
              <a:t>r</a:t>
            </a:r>
            <a:r>
              <a:rPr lang="en-GB" sz="2000" dirty="0" smtClean="0">
                <a:solidFill>
                  <a:srgbClr val="000000"/>
                </a:solidFill>
                <a:latin typeface="+mn-lt"/>
                <a:ea typeface="DejaVu Sans"/>
              </a:rPr>
              <a:t>ead length (Phantom peak) closer to fragment length peak.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>
              <a:solidFill>
                <a:srgbClr val="000000"/>
              </a:solidFill>
              <a:latin typeface="+mn-lt"/>
              <a:ea typeface="DejaVu Sans"/>
            </a:endParaRPr>
          </a:p>
          <a:p>
            <a:pPr>
              <a:lnSpc>
                <a:spcPct val="100000"/>
              </a:lnSpc>
            </a:pPr>
            <a:endParaRPr sz="2000" dirty="0">
              <a:latin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n-lt"/>
                <a:ea typeface="DejaVu Sans"/>
              </a:rPr>
              <a:t>Relationship between “Phantom peak” and fragment length peak is basis for </a:t>
            </a:r>
            <a:r>
              <a:rPr lang="en-GB" sz="2000" b="1" dirty="0" smtClean="0">
                <a:solidFill>
                  <a:srgbClr val="000000"/>
                </a:solidFill>
                <a:latin typeface="+mn-lt"/>
                <a:ea typeface="DejaVu Sans"/>
              </a:rPr>
              <a:t>Relative Strand Correlation (RSC) metric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000" dirty="0" smtClean="0">
              <a:solidFill>
                <a:srgbClr val="000000"/>
              </a:solidFill>
              <a:latin typeface="+mj-lt"/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2375756" y="4185084"/>
            <a:ext cx="30963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18905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Reads to Peaks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53938"/>
            <a:ext cx="69127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The main aims of </a:t>
            </a:r>
            <a:r>
              <a:rPr lang="en-GB" sz="2400" dirty="0" err="1" smtClean="0"/>
              <a:t>ChIP-seq</a:t>
            </a:r>
            <a:r>
              <a:rPr lang="en-GB" sz="2400" dirty="0" smtClean="0"/>
              <a:t> is to identify potential binding site.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Two very broad categories of peak callers would be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Those that look at enrichment of reads in windows versus an expected value. (</a:t>
            </a:r>
            <a:r>
              <a:rPr lang="en-GB" sz="2400" b="1" i="1" dirty="0" err="1" smtClean="0"/>
              <a:t>MACS,USeq,Sicer</a:t>
            </a:r>
            <a:r>
              <a:rPr lang="en-GB" sz="2400" dirty="0" smtClean="0"/>
              <a:t>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Those that look at shape of sample signal or pile-up of reads (</a:t>
            </a:r>
            <a:r>
              <a:rPr lang="en-GB" sz="2400" b="1" i="1" dirty="0" smtClean="0"/>
              <a:t>TPIC</a:t>
            </a:r>
            <a:r>
              <a:rPr lang="en-GB" sz="2400" dirty="0" smtClean="0"/>
              <a:t> and </a:t>
            </a:r>
            <a:r>
              <a:rPr lang="en-GB" sz="2400" b="1" i="1" dirty="0" err="1" smtClean="0"/>
              <a:t>Triform</a:t>
            </a:r>
            <a:r>
              <a:rPr lang="en-GB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18905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Suitable Control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53938"/>
            <a:ext cx="6912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Most </a:t>
            </a:r>
            <a:r>
              <a:rPr lang="en-GB" sz="2400" dirty="0" err="1" smtClean="0"/>
              <a:t>ChIP-seq</a:t>
            </a:r>
            <a:r>
              <a:rPr lang="en-GB" sz="2400" dirty="0" smtClean="0"/>
              <a:t> peak calling compares signal in sample to that of control.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So need an appropriate control.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Control sample should ‘control’ for </a:t>
            </a:r>
            <a:r>
              <a:rPr lang="en-GB" sz="2400" dirty="0" err="1" smtClean="0"/>
              <a:t>artifacts</a:t>
            </a:r>
            <a:r>
              <a:rPr lang="en-GB" sz="2400" dirty="0" smtClean="0"/>
              <a:t> which may be present in experimental samples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Copy number changes from reference.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Non-random/uneven DNA fragmentation.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Mapping to Repeat regions.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GC bias.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Non-specific binding events.</a:t>
            </a:r>
          </a:p>
          <a:p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32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26005"/>
            <a:ext cx="6336704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Types of </a:t>
            </a:r>
            <a:r>
              <a:rPr lang="en-GB" sz="4400" dirty="0" err="1" smtClean="0">
                <a:latin typeface="Calibri" pitchFamily="34" charset="0"/>
                <a:cs typeface="Calibri" pitchFamily="34" charset="0"/>
              </a:rPr>
              <a:t>ChIP-seq</a:t>
            </a:r>
            <a:r>
              <a:rPr lang="en-GB" sz="4400" dirty="0" smtClean="0">
                <a:latin typeface="Calibri" pitchFamily="34" charset="0"/>
                <a:cs typeface="Calibri" pitchFamily="34" charset="0"/>
              </a:rPr>
              <a:t> control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121" y="1251660"/>
            <a:ext cx="69127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err="1" smtClean="0"/>
              <a:t>gDNA</a:t>
            </a:r>
            <a:endParaRPr lang="en-GB" sz="2400" dirty="0" smtClean="0"/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 smtClean="0"/>
              <a:t>Controls for copy number changes and sequencing biases.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Input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/>
              <a:t>Controls for copy number </a:t>
            </a:r>
            <a:r>
              <a:rPr lang="en-GB" sz="2400" dirty="0" smtClean="0"/>
              <a:t>changes, sequencing biases.</a:t>
            </a:r>
            <a:endParaRPr lang="en-GB" sz="2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 smtClean="0"/>
              <a:t>Controls for fragmentation and shearing biases from cross-linking.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IGG control.</a:t>
            </a:r>
            <a:endParaRPr lang="en-GB" sz="2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/>
              <a:t>Controls for copy number changes, sequencing </a:t>
            </a:r>
            <a:r>
              <a:rPr lang="en-GB" sz="2400" dirty="0" smtClean="0"/>
              <a:t>biases.</a:t>
            </a:r>
            <a:endParaRPr lang="en-GB" sz="2400" dirty="0"/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/>
              <a:t>Controls for fragmentation and shearing biases from </a:t>
            </a:r>
            <a:r>
              <a:rPr lang="en-GB" sz="2400" dirty="0" smtClean="0"/>
              <a:t>cross-linking.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en-GB" sz="2400" dirty="0" smtClean="0"/>
              <a:t>Controls for non-specific binding events.</a:t>
            </a:r>
          </a:p>
        </p:txBody>
      </p:sp>
    </p:spTree>
    <p:extLst>
      <p:ext uri="{BB962C8B-B14F-4D97-AF65-F5344CB8AC3E}">
        <p14:creationId xmlns:p14="http://schemas.microsoft.com/office/powerpoint/2010/main" val="4327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318905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Pre-Peak Calling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53938"/>
            <a:ext cx="6912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Make sure you followed processing and QC steps.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Filter Blacklisted regions, </a:t>
            </a:r>
            <a:r>
              <a:rPr lang="en-GB" sz="2400" dirty="0" err="1" smtClean="0"/>
              <a:t>multimapped</a:t>
            </a:r>
            <a:r>
              <a:rPr lang="en-GB" sz="2400" dirty="0" smtClean="0"/>
              <a:t> reads, duplicates (if NRF is high).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Extend reads to fragment length?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For Macs don’t (supply length to parameters)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For TPIC do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400" dirty="0" smtClean="0"/>
              <a:t>Check the parameters of the peak caller!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84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23600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Peak Calling in MACS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Macs accepts BAM or BED format.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Can predict fragment length internally,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Can be run with sample alone or sample versus input.</a:t>
            </a:r>
          </a:p>
          <a:p>
            <a:pPr lvl="2"/>
            <a:endParaRPr lang="en-GB" sz="2400" dirty="0" smtClean="0"/>
          </a:p>
        </p:txBody>
      </p:sp>
      <p:pic>
        <p:nvPicPr>
          <p:cNvPr id="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8074" y="3063736"/>
            <a:ext cx="5566053" cy="3677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48363" y="2662848"/>
            <a:ext cx="35956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Runs sliding window along genome.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Compares reads in sample window versus surrounding windows in control.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Estimates significance of window using </a:t>
            </a:r>
            <a:r>
              <a:rPr lang="en-GB" sz="2400" dirty="0" err="1" smtClean="0"/>
              <a:t>poisson</a:t>
            </a:r>
            <a:r>
              <a:rPr lang="en-GB" sz="2400" dirty="0" smtClean="0"/>
              <a:t> distribution</a:t>
            </a:r>
          </a:p>
          <a:p>
            <a:pPr lvl="2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884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123600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Peak Calling in Macs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078" y="1124744"/>
            <a:ext cx="777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Sample Macs command</a:t>
            </a: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03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acs14 –t </a:t>
            </a:r>
            <a:r>
              <a:rPr lang="en-US" sz="1400" b="1" i="1" dirty="0" err="1" smtClean="0"/>
              <a:t>SampleFile.bam</a:t>
            </a:r>
            <a:r>
              <a:rPr lang="en-US" sz="1400" b="1" i="1" dirty="0" smtClean="0"/>
              <a:t> </a:t>
            </a:r>
            <a:r>
              <a:rPr lang="en-US" sz="1400" dirty="0" smtClean="0"/>
              <a:t>–c </a:t>
            </a:r>
            <a:r>
              <a:rPr lang="en-US" sz="1400" b="1" i="1" dirty="0" err="1" smtClean="0"/>
              <a:t>Control.bam</a:t>
            </a:r>
            <a:r>
              <a:rPr lang="en-US" sz="1400" b="1" i="1" dirty="0" smtClean="0"/>
              <a:t> </a:t>
            </a:r>
            <a:r>
              <a:rPr lang="en-US" sz="1400" dirty="0" smtClean="0"/>
              <a:t>–f </a:t>
            </a:r>
            <a:r>
              <a:rPr lang="en-US" sz="1400" b="1" i="1" dirty="0" smtClean="0"/>
              <a:t>BAM </a:t>
            </a:r>
            <a:r>
              <a:rPr lang="en-US" sz="1400" dirty="0" smtClean="0"/>
              <a:t>–g </a:t>
            </a:r>
            <a:r>
              <a:rPr lang="en-US" sz="1400" b="1" i="1" dirty="0" err="1" smtClean="0"/>
              <a:t>hs</a:t>
            </a:r>
            <a:r>
              <a:rPr lang="en-US" sz="1400" b="1" i="1" dirty="0" smtClean="0"/>
              <a:t> </a:t>
            </a:r>
            <a:r>
              <a:rPr lang="en-US" sz="1400" dirty="0" smtClean="0"/>
              <a:t>–m </a:t>
            </a:r>
            <a:r>
              <a:rPr lang="en-US" sz="1400" b="1" i="1" dirty="0" smtClean="0"/>
              <a:t>10,30</a:t>
            </a:r>
            <a:r>
              <a:rPr lang="en-US" sz="1400" dirty="0" smtClean="0"/>
              <a:t> –</a:t>
            </a:r>
            <a:r>
              <a:rPr lang="en-US" sz="1400" dirty="0" err="1" smtClean="0"/>
              <a:t>shiftsize</a:t>
            </a:r>
            <a:r>
              <a:rPr lang="en-US" sz="1400" dirty="0" smtClean="0"/>
              <a:t>=</a:t>
            </a:r>
            <a:r>
              <a:rPr lang="en-US" sz="1400" b="1" i="1" dirty="0" smtClean="0"/>
              <a:t>100 </a:t>
            </a:r>
            <a:r>
              <a:rPr lang="en-US" sz="1400" dirty="0" smtClean="0"/>
              <a:t>–n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MyResultName</a:t>
            </a:r>
            <a:endParaRPr lang="en-US" sz="1400" b="1" i="1" dirty="0"/>
          </a:p>
        </p:txBody>
      </p:sp>
      <p:sp>
        <p:nvSpPr>
          <p:cNvPr id="4" name="Right Brace 3"/>
          <p:cNvSpPr/>
          <p:nvPr/>
        </p:nvSpPr>
        <p:spPr>
          <a:xfrm rot="16200000">
            <a:off x="1403648" y="1988838"/>
            <a:ext cx="432048" cy="1296144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16200000">
            <a:off x="2915816" y="1988839"/>
            <a:ext cx="432048" cy="1296144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3808650" y="3322997"/>
            <a:ext cx="432048" cy="489523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5040052" y="2319256"/>
            <a:ext cx="432048" cy="648072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6200000">
            <a:off x="4312706" y="2377617"/>
            <a:ext cx="432048" cy="518588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5996322" y="3008456"/>
            <a:ext cx="432048" cy="1120452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7380312" y="1995221"/>
            <a:ext cx="432048" cy="1296144"/>
          </a:xfrm>
          <a:prstGeom prst="rightBrace">
            <a:avLst>
              <a:gd name="adj1" fmla="val 8333"/>
              <a:gd name="adj2" fmla="val 49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1600" y="2042458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Sample File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201812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Control File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408960" y="3933056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File format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2696" y="2018121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Genome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900907" y="2018121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mfold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74804" y="3979222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/>
              <a:t>Half fragment </a:t>
            </a:r>
          </a:p>
          <a:p>
            <a:pPr algn="ctr"/>
            <a:r>
              <a:rPr lang="en-GB" sz="1600" dirty="0" smtClean="0"/>
              <a:t>length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50591" y="2018121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Output file name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65" y="4725144"/>
            <a:ext cx="777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Sample Macs command in R</a:t>
            </a:r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endParaRPr lang="en-GB" sz="2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07504" y="5785519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</a:t>
            </a:r>
            <a:r>
              <a:rPr lang="en-US" sz="1400" b="1" dirty="0" smtClean="0"/>
              <a:t>ystem(“</a:t>
            </a:r>
            <a:r>
              <a:rPr lang="en-US" sz="1400" dirty="0" smtClean="0"/>
              <a:t>macs14 –t </a:t>
            </a:r>
            <a:r>
              <a:rPr lang="en-US" sz="1400" i="1" dirty="0" err="1" smtClean="0"/>
              <a:t>SampleFile.bam</a:t>
            </a:r>
            <a:r>
              <a:rPr lang="en-US" sz="1400" i="1" dirty="0" smtClean="0"/>
              <a:t> </a:t>
            </a:r>
            <a:r>
              <a:rPr lang="en-US" sz="1400" dirty="0" smtClean="0"/>
              <a:t>–c </a:t>
            </a:r>
            <a:r>
              <a:rPr lang="en-US" sz="1400" i="1" dirty="0" err="1" smtClean="0"/>
              <a:t>Control.bam</a:t>
            </a:r>
            <a:r>
              <a:rPr lang="en-US" sz="1400" i="1" dirty="0" smtClean="0"/>
              <a:t> </a:t>
            </a:r>
            <a:r>
              <a:rPr lang="en-US" sz="1400" dirty="0" smtClean="0"/>
              <a:t>–f </a:t>
            </a:r>
            <a:r>
              <a:rPr lang="en-US" sz="1400" i="1" dirty="0" smtClean="0"/>
              <a:t>BAM </a:t>
            </a:r>
            <a:r>
              <a:rPr lang="en-US" sz="1400" dirty="0" smtClean="0"/>
              <a:t>–g </a:t>
            </a:r>
            <a:r>
              <a:rPr lang="en-US" sz="1400" i="1" dirty="0" err="1" smtClean="0"/>
              <a:t>hs</a:t>
            </a:r>
            <a:r>
              <a:rPr lang="en-US" sz="1400" i="1" dirty="0" smtClean="0"/>
              <a:t> </a:t>
            </a:r>
            <a:r>
              <a:rPr lang="en-US" sz="1400" dirty="0" smtClean="0"/>
              <a:t>–m </a:t>
            </a:r>
            <a:r>
              <a:rPr lang="en-US" sz="1400" i="1" dirty="0" smtClean="0"/>
              <a:t>10,30</a:t>
            </a:r>
            <a:r>
              <a:rPr lang="en-US" sz="1400" dirty="0" smtClean="0"/>
              <a:t> –</a:t>
            </a:r>
            <a:r>
              <a:rPr lang="en-US" sz="1400" dirty="0" err="1" smtClean="0"/>
              <a:t>shiftsize</a:t>
            </a:r>
            <a:r>
              <a:rPr lang="en-US" sz="1400" dirty="0" smtClean="0"/>
              <a:t>=</a:t>
            </a:r>
            <a:r>
              <a:rPr lang="en-US" sz="1400" i="1" dirty="0" smtClean="0"/>
              <a:t>100 </a:t>
            </a:r>
            <a:r>
              <a:rPr lang="en-US" sz="1400" dirty="0" smtClean="0"/>
              <a:t>–n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MyResultName</a:t>
            </a:r>
            <a:r>
              <a:rPr lang="en-US" sz="1400" i="1" dirty="0" smtClean="0"/>
              <a:t>”,</a:t>
            </a:r>
            <a:r>
              <a:rPr lang="en-US" sz="1400" b="1" i="1" dirty="0" smtClean="0"/>
              <a:t>wait=T)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6594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0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Peak Calling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0872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MACs peak calls are in BED format (almost).</a:t>
            </a: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Score is –log10 p-value from </a:t>
            </a:r>
            <a:r>
              <a:rPr lang="en-GB" sz="2000" dirty="0" err="1" smtClean="0"/>
              <a:t>poisson</a:t>
            </a:r>
            <a:r>
              <a:rPr lang="en-GB" sz="2000" dirty="0" smtClean="0"/>
              <a:t> test.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Additional file contains information on the summit positions of peaks (Sample corrected by control)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 FDR (</a:t>
            </a:r>
            <a:r>
              <a:rPr lang="en-GB" sz="2000" dirty="0" err="1" smtClean="0">
                <a:solidFill>
                  <a:srgbClr val="FF0000"/>
                </a:solidFill>
              </a:rPr>
              <a:t>Percent</a:t>
            </a:r>
            <a:r>
              <a:rPr lang="en-GB" sz="2000" dirty="0" smtClean="0">
                <a:solidFill>
                  <a:srgbClr val="FF0000"/>
                </a:solidFill>
              </a:rPr>
              <a:t>!</a:t>
            </a:r>
            <a:r>
              <a:rPr lang="en-GB" sz="2000" dirty="0" smtClean="0"/>
              <a:t>) established by calling peaks for control over input.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49" y="3891300"/>
            <a:ext cx="32575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38049"/>
            <a:ext cx="62007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35530"/>
            <a:ext cx="4295238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-259775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What </a:t>
            </a: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we do!</a:t>
            </a:r>
            <a:endParaRPr dirty="0"/>
          </a:p>
        </p:txBody>
      </p:sp>
      <p:sp>
        <p:nvSpPr>
          <p:cNvPr id="147" name="CustomShape 2"/>
          <p:cNvSpPr/>
          <p:nvPr/>
        </p:nvSpPr>
        <p:spPr>
          <a:xfrm>
            <a:off x="107504" y="764704"/>
            <a:ext cx="9145016" cy="48810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ea typeface="DejaVu Sans"/>
              </a:rPr>
              <a:t>Thankfully lots of people are worried about their </a:t>
            </a:r>
            <a:r>
              <a:rPr lang="en-GB" sz="2000" dirty="0" err="1">
                <a:solidFill>
                  <a:srgbClr val="000000"/>
                </a:solidFill>
                <a:ea typeface="DejaVu Sans"/>
              </a:rPr>
              <a:t>ChIP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-seq.</a:t>
            </a: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ea typeface="DejaVu Sans"/>
              </a:rPr>
              <a:t>Encode and </a:t>
            </a:r>
            <a:r>
              <a:rPr lang="en-GB" sz="2000" dirty="0" err="1">
                <a:solidFill>
                  <a:srgbClr val="000000"/>
                </a:solidFill>
                <a:ea typeface="DejaVu Sans"/>
              </a:rPr>
              <a:t>modEncode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 standards.</a:t>
            </a:r>
            <a:endParaRPr sz="20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 b="1" dirty="0" err="1">
                <a:solidFill>
                  <a:srgbClr val="000000"/>
                </a:solidFill>
                <a:ea typeface="DejaVu Sans"/>
              </a:rPr>
              <a:t>ChIP-seq</a:t>
            </a:r>
            <a:r>
              <a:rPr lang="en-GB" sz="2000" b="1" dirty="0">
                <a:solidFill>
                  <a:srgbClr val="000000"/>
                </a:solidFill>
                <a:ea typeface="DejaVu Sans"/>
              </a:rPr>
              <a:t> guidelines and practices of the ENCODE and </a:t>
            </a:r>
            <a:r>
              <a:rPr lang="en-GB" sz="2000" b="1" dirty="0" err="1">
                <a:solidFill>
                  <a:srgbClr val="000000"/>
                </a:solidFill>
                <a:ea typeface="DejaVu Sans"/>
              </a:rPr>
              <a:t>modENCODE</a:t>
            </a:r>
            <a:r>
              <a:rPr lang="en-GB" sz="2000" b="1" dirty="0">
                <a:solidFill>
                  <a:srgbClr val="000000"/>
                </a:solidFill>
                <a:ea typeface="DejaVu Sans"/>
              </a:rPr>
              <a:t> consortia – </a:t>
            </a:r>
            <a:r>
              <a:rPr lang="en-GB" sz="2000" dirty="0" err="1">
                <a:solidFill>
                  <a:srgbClr val="000000"/>
                </a:solidFill>
                <a:ea typeface="DejaVu Sans"/>
              </a:rPr>
              <a:t>Kudaje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 A (Genome Research 2012</a:t>
            </a:r>
            <a:r>
              <a:rPr lang="en-GB" sz="2000" dirty="0" smtClean="0">
                <a:solidFill>
                  <a:srgbClr val="000000"/>
                </a:solidFill>
                <a:ea typeface="DejaVu Sans"/>
              </a:rPr>
              <a:t>)</a:t>
            </a:r>
          </a:p>
          <a:p>
            <a:pPr lvl="2">
              <a:buSzPct val="25000"/>
              <a:buFont typeface="StarSymbol"/>
              <a:buChar char=""/>
            </a:pPr>
            <a:r>
              <a:rPr lang="en-GB" sz="2000" b="1" dirty="0"/>
              <a:t>Systematic evaluation of factors influencing </a:t>
            </a:r>
            <a:r>
              <a:rPr lang="en-GB" sz="2000" b="1" dirty="0" err="1"/>
              <a:t>ChIP-seq</a:t>
            </a:r>
            <a:r>
              <a:rPr lang="en-GB" sz="2000" b="1" dirty="0"/>
              <a:t> </a:t>
            </a:r>
            <a:r>
              <a:rPr lang="en-GB" sz="2000" b="1" dirty="0" smtClean="0"/>
              <a:t>fidelity. </a:t>
            </a:r>
            <a:r>
              <a:rPr lang="en-GB" sz="2000" dirty="0" smtClean="0"/>
              <a:t>– Chen Y (Nature Methods 2012</a:t>
            </a:r>
            <a:r>
              <a:rPr lang="en-GB" sz="2000" dirty="0" smtClean="0"/>
              <a:t>)</a:t>
            </a:r>
          </a:p>
          <a:p>
            <a:pPr lvl="2">
              <a:buSzPct val="25000"/>
              <a:buFont typeface="StarSymbol"/>
              <a:buChar char=""/>
            </a:pPr>
            <a:r>
              <a:rPr lang="en-GB" sz="2000" b="1" dirty="0"/>
              <a:t>Impact of artefact removal on </a:t>
            </a:r>
            <a:r>
              <a:rPr lang="en-GB" sz="2000" b="1" dirty="0" err="1"/>
              <a:t>ChIP</a:t>
            </a:r>
            <a:r>
              <a:rPr lang="en-GB" sz="2000" b="1" dirty="0"/>
              <a:t> quality metrics in ChIP-seq and </a:t>
            </a:r>
            <a:r>
              <a:rPr lang="en-GB" sz="2000" b="1" dirty="0" err="1"/>
              <a:t>ChIP-exo</a:t>
            </a:r>
            <a:r>
              <a:rPr lang="en-GB" sz="2000" b="1" dirty="0"/>
              <a:t> data</a:t>
            </a:r>
            <a:r>
              <a:rPr lang="en-GB" sz="2000" dirty="0" smtClean="0"/>
              <a:t>. – Carroll T (Frontiers in Bioinformatics 2014)</a:t>
            </a:r>
          </a:p>
          <a:p>
            <a:pPr lvl="2">
              <a:buSzPct val="25000"/>
              <a:buFont typeface="StarSymbol"/>
              <a:buChar char=""/>
            </a:pP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ea typeface="DejaVu Sans"/>
              </a:rPr>
              <a:t>CRUK Cambridge Institute</a:t>
            </a:r>
            <a:endParaRPr sz="20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 b="1" dirty="0" err="1">
                <a:solidFill>
                  <a:srgbClr val="000000"/>
                </a:solidFill>
                <a:ea typeface="DejaVu Sans"/>
              </a:rPr>
              <a:t>DiffBind</a:t>
            </a:r>
            <a:r>
              <a:rPr lang="en-GB" sz="2000" b="1" dirty="0">
                <a:solidFill>
                  <a:srgbClr val="000000"/>
                </a:solidFill>
                <a:ea typeface="DejaVu Sans"/>
              </a:rPr>
              <a:t> (Bioconductor) – 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Stark R and Brown G (2011</a:t>
            </a:r>
            <a:r>
              <a:rPr lang="en-GB" sz="2000" dirty="0" smtClean="0">
                <a:solidFill>
                  <a:srgbClr val="000000"/>
                </a:solidFill>
                <a:ea typeface="DejaVu Sans"/>
              </a:rPr>
              <a:t>)</a:t>
            </a:r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 b="1" dirty="0" err="1" smtClean="0">
                <a:solidFill>
                  <a:srgbClr val="000000"/>
                </a:solidFill>
                <a:ea typeface="DejaVu Sans"/>
              </a:rPr>
              <a:t>ChIPQC</a:t>
            </a:r>
            <a:r>
              <a:rPr lang="en-GB" sz="2000" b="1" dirty="0" smtClean="0">
                <a:solidFill>
                  <a:srgbClr val="000000"/>
                </a:solidFill>
                <a:ea typeface="DejaVu Sans"/>
              </a:rPr>
              <a:t> (</a:t>
            </a:r>
            <a:r>
              <a:rPr lang="en-GB" sz="2000" b="1" dirty="0">
                <a:solidFill>
                  <a:srgbClr val="000000"/>
                </a:solidFill>
              </a:rPr>
              <a:t>Bioconductor</a:t>
            </a:r>
            <a:r>
              <a:rPr lang="en-GB" sz="2000" b="1" dirty="0" smtClean="0">
                <a:solidFill>
                  <a:srgbClr val="000000"/>
                </a:solidFill>
                <a:ea typeface="DejaVu Sans"/>
              </a:rPr>
              <a:t>)</a:t>
            </a:r>
            <a:r>
              <a:rPr lang="en-GB" sz="2000" dirty="0" smtClean="0">
                <a:solidFill>
                  <a:srgbClr val="000000"/>
                </a:solidFill>
                <a:ea typeface="DejaVu Sans"/>
              </a:rPr>
              <a:t> –</a:t>
            </a:r>
            <a:r>
              <a:rPr lang="en-GB" sz="2000" dirty="0" err="1" smtClean="0">
                <a:solidFill>
                  <a:srgbClr val="000000"/>
                </a:solidFill>
                <a:ea typeface="DejaVu Sans"/>
              </a:rPr>
              <a:t>CarrollT</a:t>
            </a:r>
            <a:r>
              <a:rPr lang="en-GB" sz="2000" dirty="0" smtClean="0">
                <a:solidFill>
                  <a:srgbClr val="000000"/>
                </a:solidFill>
                <a:ea typeface="DejaVu Sans"/>
              </a:rPr>
              <a:t> and Stark R</a:t>
            </a:r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endParaRPr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ea typeface="DejaVu Sans"/>
              </a:rPr>
              <a:t>As well as other institutes.</a:t>
            </a:r>
            <a:endParaRPr sz="20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 b="1" dirty="0" err="1">
                <a:solidFill>
                  <a:srgbClr val="000000"/>
                </a:solidFill>
                <a:ea typeface="DejaVu Sans"/>
              </a:rPr>
              <a:t>htSeqTools</a:t>
            </a:r>
            <a:r>
              <a:rPr lang="en-GB" sz="2000" b="1" dirty="0">
                <a:solidFill>
                  <a:srgbClr val="000000"/>
                </a:solidFill>
                <a:ea typeface="DejaVu Sans"/>
              </a:rPr>
              <a:t>: high-throughput sequencing quality control, processing and visualization in R. 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Planet E (Bioinformatics)</a:t>
            </a:r>
            <a:endParaRPr sz="20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000" b="1" dirty="0">
                <a:solidFill>
                  <a:srgbClr val="000000"/>
                </a:solidFill>
                <a:ea typeface="DejaVu Sans"/>
              </a:rPr>
              <a:t>CHANCE: comprehensive software for quality control and validation of </a:t>
            </a:r>
            <a:r>
              <a:rPr lang="en-GB" sz="2000" b="1" dirty="0" err="1">
                <a:solidFill>
                  <a:srgbClr val="000000"/>
                </a:solidFill>
                <a:ea typeface="DejaVu Sans"/>
              </a:rPr>
              <a:t>ChIP-seq</a:t>
            </a:r>
            <a:r>
              <a:rPr lang="en-GB" sz="2000" b="1" dirty="0">
                <a:solidFill>
                  <a:srgbClr val="000000"/>
                </a:solidFill>
                <a:ea typeface="DejaVu Sans"/>
              </a:rPr>
              <a:t> data.  </a:t>
            </a:r>
            <a:r>
              <a:rPr lang="en-GB" sz="2000" dirty="0">
                <a:solidFill>
                  <a:srgbClr val="000000"/>
                </a:solidFill>
                <a:ea typeface="DejaVu Sans"/>
              </a:rPr>
              <a:t>Diaz (Genome Biology)</a:t>
            </a:r>
            <a:endParaRPr sz="2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240" cy="1145160"/>
          </a:xfrm>
        </p:spPr>
        <p:txBody>
          <a:bodyPr/>
          <a:lstStyle/>
          <a:p>
            <a:pPr algn="ctr"/>
            <a:r>
              <a:rPr lang="en-GB" sz="4400" dirty="0" smtClean="0">
                <a:latin typeface="Calibri" pitchFamily="34" charset="0"/>
                <a:cs typeface="Calibri" pitchFamily="34" charset="0"/>
              </a:rPr>
              <a:t>Peak callers for all types of </a:t>
            </a:r>
            <a:r>
              <a:rPr lang="en-GB" sz="4400" dirty="0" err="1" smtClean="0">
                <a:latin typeface="Calibri" pitchFamily="34" charset="0"/>
                <a:cs typeface="Calibri" pitchFamily="34" charset="0"/>
              </a:rPr>
              <a:t>ChIP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93" y="917912"/>
            <a:ext cx="85324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b="1" i="1" dirty="0" smtClean="0"/>
              <a:t>Macs, </a:t>
            </a:r>
            <a:r>
              <a:rPr lang="en-GB" sz="2000" b="1" i="1" dirty="0" err="1" smtClean="0"/>
              <a:t>Swembl</a:t>
            </a:r>
            <a:r>
              <a:rPr lang="en-GB" sz="2000" b="1" i="1" dirty="0" smtClean="0"/>
              <a:t>, SPP, </a:t>
            </a:r>
            <a:r>
              <a:rPr lang="en-GB" sz="2000" b="1" i="1" dirty="0" err="1" smtClean="0"/>
              <a:t>PeakSeq</a:t>
            </a:r>
            <a:r>
              <a:rPr lang="en-GB" sz="2000" b="1" i="1" dirty="0" smtClean="0"/>
              <a:t>, </a:t>
            </a:r>
            <a:r>
              <a:rPr lang="en-GB" sz="2000" b="1" i="1" dirty="0" err="1" smtClean="0"/>
              <a:t>USeq</a:t>
            </a:r>
            <a:r>
              <a:rPr lang="en-GB" sz="2000" b="1" i="1" dirty="0" smtClean="0"/>
              <a:t> </a:t>
            </a:r>
            <a:r>
              <a:rPr lang="en-GB" sz="2000" dirty="0" smtClean="0"/>
              <a:t>are some of the most popular algorithms for TF peak calling.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For longer spanning histone marks (H3K4me1/2/3), </a:t>
            </a:r>
            <a:r>
              <a:rPr lang="en-GB" sz="2000" b="1" i="1" dirty="0" err="1" smtClean="0"/>
              <a:t>Sicer</a:t>
            </a:r>
            <a:r>
              <a:rPr lang="en-GB" sz="2000" dirty="0" smtClean="0"/>
              <a:t> and other callers which aggregate smaller peaks may be more appropriate.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For very broad and diffuse DNA marks, </a:t>
            </a:r>
            <a:r>
              <a:rPr lang="en-GB" sz="2000" b="1" i="1" dirty="0" err="1" smtClean="0"/>
              <a:t>Rseq</a:t>
            </a:r>
            <a:r>
              <a:rPr lang="en-GB" sz="2000" dirty="0" smtClean="0"/>
              <a:t> is more appropriate.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There are peak callers in R/</a:t>
            </a:r>
            <a:r>
              <a:rPr lang="en-GB" sz="2000" dirty="0" err="1" smtClean="0"/>
              <a:t>Bioconductor</a:t>
            </a:r>
            <a:r>
              <a:rPr lang="en-GB" sz="2000" dirty="0" smtClean="0"/>
              <a:t> including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000" dirty="0" smtClean="0"/>
              <a:t>SPP (used in Encode).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000" dirty="0" smtClean="0"/>
              <a:t>TPIC (used at CRUK).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000" dirty="0" err="1" smtClean="0"/>
              <a:t>Triform</a:t>
            </a:r>
            <a:r>
              <a:rPr lang="en-GB" sz="2000" dirty="0" smtClean="0"/>
              <a:t>.</a:t>
            </a:r>
            <a:endParaRPr lang="en-GB" sz="20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000" dirty="0" err="1" smtClean="0"/>
              <a:t>BayesPeak</a:t>
            </a:r>
            <a:r>
              <a:rPr lang="en-GB" sz="2000" dirty="0" smtClean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GB" sz="2000" dirty="0" smtClean="0"/>
              <a:t>JMOSAICS.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Then why don’t we use them?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 smtClean="0"/>
              <a:t>With the exception of SPP, aren’t considered gold standard.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2000" dirty="0" smtClean="0"/>
              <a:t>Too memory heavy and often impractical</a:t>
            </a:r>
          </a:p>
        </p:txBody>
      </p:sp>
    </p:spTree>
    <p:extLst>
      <p:ext uri="{BB962C8B-B14F-4D97-AF65-F5344CB8AC3E}">
        <p14:creationId xmlns:p14="http://schemas.microsoft.com/office/powerpoint/2010/main" val="81073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3178696" cy="1145160"/>
          </a:xfrm>
        </p:spPr>
        <p:txBody>
          <a:bodyPr/>
          <a:lstStyle/>
          <a:p>
            <a:r>
              <a:rPr lang="en-GB" sz="4400" dirty="0" smtClean="0">
                <a:latin typeface="Calibri" pitchFamily="34" charset="0"/>
                <a:cs typeface="Calibri" pitchFamily="34" charset="0"/>
              </a:rPr>
              <a:t>Fraction of Reads in Peaks (FRIP)</a:t>
            </a:r>
            <a:endParaRPr lang="en-US" sz="4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53938"/>
            <a:ext cx="40695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Post-peak calling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Signal to Noise calculated as the fraction of reads which land in peaks.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endParaRPr lang="en-GB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FRIP =  (Reads in Peaks)/</a:t>
            </a:r>
          </a:p>
          <a:p>
            <a:pPr lvl="2"/>
            <a:r>
              <a:rPr lang="en-GB" sz="2000" dirty="0" smtClean="0"/>
              <a:t>    (Total Mapped Reads).</a:t>
            </a:r>
          </a:p>
          <a:p>
            <a:pPr lvl="2"/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Punctate/Narrow peaks </a:t>
            </a:r>
            <a:r>
              <a:rPr lang="en-GB" sz="2000" dirty="0" err="1" smtClean="0"/>
              <a:t>typcially</a:t>
            </a:r>
            <a:r>
              <a:rPr lang="en-GB" sz="2000" dirty="0" smtClean="0"/>
              <a:t> have lower scores FRIP ~ 5-25%.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000" dirty="0" smtClean="0"/>
              <a:t>Wider Peaks may have higher score between 20-50%.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26" y="1772816"/>
            <a:ext cx="5147464" cy="32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/>
        </p:nvSpPr>
        <p:spPr bwMode="white">
          <a:xfrm>
            <a:off x="376238" y="341313"/>
            <a:ext cx="8434387" cy="854075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GB" kern="0" dirty="0" smtClean="0">
                <a:solidFill>
                  <a:sysClr val="windowText" lastClr="000000"/>
                </a:solidFill>
              </a:rPr>
              <a:t>Acknowledgements</a:t>
            </a: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683568" y="1412776"/>
            <a:ext cx="468051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52425" lvl="1" indent="-350838" defTabSz="914400" eaLnBrk="0" hangingPunct="0">
              <a:spcBef>
                <a:spcPct val="2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GB" sz="2400" dirty="0" smtClean="0">
                <a:ea typeface="ＭＳ Ｐゴシック" charset="-128"/>
              </a:rPr>
              <a:t>CRUK-CI </a:t>
            </a:r>
            <a:r>
              <a:rPr lang="en-GB" sz="2400" dirty="0">
                <a:ea typeface="ＭＳ Ｐゴシック" charset="-128"/>
              </a:rPr>
              <a:t>Bioinformatics Core</a:t>
            </a:r>
          </a:p>
          <a:p>
            <a:pPr marL="638175" lvl="2" indent="-284163" defTabSz="9144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</a:pPr>
            <a:r>
              <a:rPr lang="en-GB" sz="2200" b="1" dirty="0" smtClean="0">
                <a:ea typeface="ＭＳ Ｐゴシック" charset="-128"/>
              </a:rPr>
              <a:t>Rory </a:t>
            </a:r>
            <a:r>
              <a:rPr lang="en-GB" sz="2200" b="1" dirty="0" smtClean="0">
                <a:ea typeface="ＭＳ Ｐゴシック" charset="-128"/>
              </a:rPr>
              <a:t>Stark (</a:t>
            </a:r>
            <a:r>
              <a:rPr lang="en-GB" sz="2200" b="1" dirty="0" err="1" smtClean="0">
                <a:ea typeface="ＭＳ Ｐゴシック" charset="-128"/>
              </a:rPr>
              <a:t>DiffBind</a:t>
            </a:r>
            <a:r>
              <a:rPr lang="en-GB" sz="2200" b="1" dirty="0" smtClean="0">
                <a:ea typeface="ＭＳ Ｐゴシック" charset="-128"/>
              </a:rPr>
              <a:t>/</a:t>
            </a:r>
            <a:r>
              <a:rPr lang="en-GB" sz="2200" b="1" dirty="0" err="1" smtClean="0">
                <a:ea typeface="ＭＳ Ｐゴシック" charset="-128"/>
              </a:rPr>
              <a:t>ChIPQC</a:t>
            </a:r>
            <a:r>
              <a:rPr lang="en-GB" sz="2200" b="1" dirty="0" smtClean="0">
                <a:ea typeface="ＭＳ Ｐゴシック" charset="-128"/>
              </a:rPr>
              <a:t>)</a:t>
            </a:r>
            <a:endParaRPr lang="en-GB" sz="2200" b="1" dirty="0">
              <a:ea typeface="ＭＳ Ｐゴシック" charset="-128"/>
            </a:endParaRPr>
          </a:p>
          <a:p>
            <a:pPr marL="638175" lvl="2" indent="-284163" defTabSz="9144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</a:pPr>
            <a:r>
              <a:rPr lang="en-GB" sz="2200" dirty="0">
                <a:ea typeface="ＭＳ Ｐゴシック" charset="-128"/>
              </a:rPr>
              <a:t>Matthew Eldridge</a:t>
            </a:r>
          </a:p>
          <a:p>
            <a:pPr marL="638175" lvl="2" indent="-284163" defTabSz="914400" eaLnBrk="0" hangingPunct="0">
              <a:spcBef>
                <a:spcPct val="20000"/>
              </a:spcBef>
              <a:buClr>
                <a:schemeClr val="tx2"/>
              </a:buClr>
              <a:buFont typeface="Arial" charset="0"/>
              <a:buChar char="-"/>
            </a:pPr>
            <a:r>
              <a:rPr lang="en-GB" sz="2200" dirty="0" err="1">
                <a:ea typeface="ＭＳ Ｐゴシック" charset="-128"/>
              </a:rPr>
              <a:t>Suraj</a:t>
            </a:r>
            <a:r>
              <a:rPr lang="en-GB" sz="2200" dirty="0">
                <a:ea typeface="ＭＳ Ｐゴシック" charset="-128"/>
              </a:rPr>
              <a:t> </a:t>
            </a:r>
            <a:r>
              <a:rPr lang="en-GB" sz="2200" dirty="0" err="1">
                <a:ea typeface="ＭＳ Ｐゴシック" charset="-128"/>
              </a:rPr>
              <a:t>Menon</a:t>
            </a:r>
            <a:endParaRPr lang="en-GB" sz="2200" dirty="0">
              <a:ea typeface="ＭＳ Ｐゴシック" charset="-128"/>
            </a:endParaRPr>
          </a:p>
          <a:p>
            <a:pPr marL="352425" lvl="1" indent="-350838" defTabSz="914400" eaLnBrk="0" hangingPunct="0">
              <a:spcBef>
                <a:spcPct val="2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US" sz="2400" b="1" dirty="0" smtClean="0">
                <a:ea typeface="ＭＳ Ｐゴシック" charset="-128"/>
              </a:rPr>
              <a:t>Gordon Brown (</a:t>
            </a:r>
            <a:r>
              <a:rPr lang="en-US" sz="2400" b="1" dirty="0" err="1" smtClean="0">
                <a:ea typeface="ＭＳ Ｐゴシック" charset="-128"/>
              </a:rPr>
              <a:t>DiffBind</a:t>
            </a:r>
            <a:r>
              <a:rPr lang="en-US" sz="2400" b="1" dirty="0" smtClean="0">
                <a:ea typeface="ＭＳ Ｐゴシック" charset="-128"/>
              </a:rPr>
              <a:t>)</a:t>
            </a:r>
          </a:p>
          <a:p>
            <a:pPr marL="352425" lvl="1" indent="-350838" eaLnBrk="0" hangingPunct="0">
              <a:spcBef>
                <a:spcPct val="2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US" sz="2400" b="1" dirty="0">
                <a:ea typeface="ＭＳ Ｐゴシック" charset="-128"/>
              </a:rPr>
              <a:t>Wei Liu (</a:t>
            </a:r>
            <a:r>
              <a:rPr lang="en-US" sz="2400" b="1" dirty="0" err="1">
                <a:ea typeface="ＭＳ Ｐゴシック" charset="-128"/>
              </a:rPr>
              <a:t>ChIPQC</a:t>
            </a:r>
            <a:r>
              <a:rPr lang="en-US" sz="2400" b="1" dirty="0" smtClean="0">
                <a:ea typeface="ＭＳ Ｐゴシック" charset="-128"/>
              </a:rPr>
              <a:t>)</a:t>
            </a:r>
            <a:endParaRPr lang="en-US" sz="2400" b="1" dirty="0" smtClean="0">
              <a:ea typeface="ＭＳ Ｐゴシック" charset="-128"/>
            </a:endParaRPr>
          </a:p>
          <a:p>
            <a:pPr marL="352425" lvl="1" indent="-350838" defTabSz="914400" eaLnBrk="0" hangingPunct="0">
              <a:spcBef>
                <a:spcPct val="20000"/>
              </a:spcBef>
              <a:buClr>
                <a:schemeClr val="tx2"/>
              </a:buClr>
              <a:buFont typeface="Symbol" pitchFamily="18" charset="2"/>
              <a:buChar char="·"/>
            </a:pPr>
            <a:r>
              <a:rPr lang="en-US" sz="2400" b="1" smtClean="0">
                <a:ea typeface="ＭＳ Ｐゴシック" charset="-128"/>
              </a:rPr>
              <a:t>Ines </a:t>
            </a:r>
            <a:r>
              <a:rPr lang="en-US" sz="2400" b="1" dirty="0">
                <a:ea typeface="ＭＳ Ｐゴシック" charset="-128"/>
              </a:rPr>
              <a:t>d</a:t>
            </a:r>
            <a:r>
              <a:rPr lang="en-US" sz="2400" b="1" smtClean="0">
                <a:ea typeface="ＭＳ Ｐゴシック" charset="-128"/>
              </a:rPr>
              <a:t>e </a:t>
            </a:r>
            <a:r>
              <a:rPr lang="en-US" sz="2400" b="1" dirty="0" smtClean="0">
                <a:ea typeface="ＭＳ Ｐゴシック" charset="-128"/>
              </a:rPr>
              <a:t>Santiago</a:t>
            </a:r>
          </a:p>
        </p:txBody>
      </p:sp>
    </p:spTree>
    <p:extLst>
      <p:ext uri="{BB962C8B-B14F-4D97-AF65-F5344CB8AC3E}">
        <p14:creationId xmlns:p14="http://schemas.microsoft.com/office/powerpoint/2010/main" val="41933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-1476720" y="27252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Before anything else..</a:t>
            </a:r>
            <a:endParaRPr dirty="0"/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52660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ea typeface="DejaVu Sans"/>
              </a:rPr>
              <a:t>Visualise your data in a browser.</a:t>
            </a:r>
            <a:endParaRPr sz="2400" dirty="0"/>
          </a:p>
          <a:p>
            <a:pPr>
              <a:lnSpc>
                <a:spcPct val="100000"/>
              </a:lnSpc>
            </a:pPr>
            <a:endParaRPr lang="en-GB" sz="2400" dirty="0" smtClean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QC still important for a genome wide picture!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QC can be quantitative rather than qualitative.</a:t>
            </a:r>
            <a:endParaRPr sz="2400" dirty="0"/>
          </a:p>
        </p:txBody>
      </p:sp>
      <p:pic>
        <p:nvPicPr>
          <p:cNvPr id="15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52000" y="1772640"/>
            <a:ext cx="3456000" cy="42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Main </a:t>
            </a: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Processing and QC </a:t>
            </a:r>
          </a:p>
          <a:p>
            <a:pPr algn="ctr">
              <a:lnSpc>
                <a:spcPct val="100000"/>
              </a:lnSpc>
            </a:pP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Steps for </a:t>
            </a:r>
            <a:r>
              <a:rPr lang="en-GB" sz="4400" dirty="0" err="1">
                <a:solidFill>
                  <a:srgbClr val="000000"/>
                </a:solidFill>
                <a:latin typeface="Calibri"/>
                <a:ea typeface="DejaVu Sans"/>
              </a:rPr>
              <a:t>ChIP-seq</a:t>
            </a:r>
            <a:endParaRPr dirty="0"/>
          </a:p>
        </p:txBody>
      </p:sp>
      <p:sp>
        <p:nvSpPr>
          <p:cNvPr id="154" name="CustomShape 2"/>
          <p:cNvSpPr/>
          <p:nvPr/>
        </p:nvSpPr>
        <p:spPr>
          <a:xfrm>
            <a:off x="1974240" y="1340640"/>
            <a:ext cx="519444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Duplication Rate.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Pile-up/signal depth.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Relationship between +/- strands.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Signal to noise.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Duplication Rate and the Non-redundant Fraction</a:t>
            </a:r>
            <a:endParaRPr dirty="0"/>
          </a:p>
        </p:txBody>
      </p:sp>
      <p:sp>
        <p:nvSpPr>
          <p:cNvPr id="156" name="CustomShape 2"/>
          <p:cNvSpPr/>
          <p:nvPr/>
        </p:nvSpPr>
        <p:spPr>
          <a:xfrm>
            <a:off x="0" y="1772640"/>
            <a:ext cx="47620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What is a duplicate?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PCR Duplicate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is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fragment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that occurs at exact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same start </a:t>
            </a: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and end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position in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genome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GB" sz="2400" dirty="0" smtClean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Single-end Duplicate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is </a:t>
            </a: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read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 with </a:t>
            </a:r>
            <a:r>
              <a:rPr lang="en-GB" sz="2400" b="1" dirty="0" smtClean="0">
                <a:solidFill>
                  <a:srgbClr val="000000"/>
                </a:solidFill>
                <a:ea typeface="DejaVu Sans"/>
              </a:rPr>
              <a:t>same start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position.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First read at duplicated position is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retained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and remaining are </a:t>
            </a:r>
            <a:r>
              <a:rPr lang="en-GB" sz="2400" b="1" dirty="0">
                <a:solidFill>
                  <a:srgbClr val="000000"/>
                </a:solidFill>
                <a:ea typeface="DejaVu Sans"/>
              </a:rPr>
              <a:t>marked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.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5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440" y="1653120"/>
            <a:ext cx="2366640" cy="3714840"/>
          </a:xfrm>
          <a:prstGeom prst="rect">
            <a:avLst/>
          </a:prstGeom>
        </p:spPr>
      </p:pic>
      <p:sp>
        <p:nvSpPr>
          <p:cNvPr id="158" name="CustomShape 3"/>
          <p:cNvSpPr/>
          <p:nvPr/>
        </p:nvSpPr>
        <p:spPr>
          <a:xfrm>
            <a:off x="5796000" y="2277000"/>
            <a:ext cx="575280" cy="359280"/>
          </a:xfrm>
          <a:prstGeom prst="straightConnector1">
            <a:avLst/>
          </a:prstGeom>
          <a:ln w="22320">
            <a:solidFill>
              <a:srgbClr val="A6A6A6"/>
            </a:solidFill>
            <a:round/>
            <a:tailEnd type="triangle" w="med" len="med"/>
          </a:ln>
        </p:spPr>
      </p:sp>
      <p:sp>
        <p:nvSpPr>
          <p:cNvPr id="159" name="CustomShape 4"/>
          <p:cNvSpPr/>
          <p:nvPr/>
        </p:nvSpPr>
        <p:spPr>
          <a:xfrm>
            <a:off x="5796000" y="2277000"/>
            <a:ext cx="647280" cy="575280"/>
          </a:xfrm>
          <a:prstGeom prst="straightConnector1">
            <a:avLst/>
          </a:prstGeom>
          <a:ln w="22320">
            <a:solidFill>
              <a:srgbClr val="A6A6A6"/>
            </a:solidFill>
            <a:round/>
            <a:tailEnd type="triangle" w="med" len="med"/>
          </a:ln>
        </p:spPr>
      </p:sp>
      <p:sp>
        <p:nvSpPr>
          <p:cNvPr id="160" name="CustomShape 5"/>
          <p:cNvSpPr/>
          <p:nvPr/>
        </p:nvSpPr>
        <p:spPr>
          <a:xfrm>
            <a:off x="5796000" y="2277000"/>
            <a:ext cx="719280" cy="863280"/>
          </a:xfrm>
          <a:prstGeom prst="straightConnector1">
            <a:avLst/>
          </a:prstGeom>
          <a:ln w="22320">
            <a:solidFill>
              <a:srgbClr val="A6A6A6"/>
            </a:solidFill>
            <a:round/>
            <a:tailEnd type="triangle" w="med" len="med"/>
          </a:ln>
        </p:spPr>
      </p:sp>
      <p:sp>
        <p:nvSpPr>
          <p:cNvPr id="161" name="CustomShape 6"/>
          <p:cNvSpPr/>
          <p:nvPr/>
        </p:nvSpPr>
        <p:spPr>
          <a:xfrm>
            <a:off x="6164640" y="3429000"/>
            <a:ext cx="503280" cy="360"/>
          </a:xfrm>
          <a:prstGeom prst="straightConnector1">
            <a:avLst/>
          </a:prstGeom>
          <a:ln w="22320">
            <a:solidFill>
              <a:srgbClr val="558ED5"/>
            </a:solidFill>
            <a:round/>
            <a:tailEnd type="triangle" w="med" len="med"/>
          </a:ln>
        </p:spPr>
      </p:sp>
      <p:sp>
        <p:nvSpPr>
          <p:cNvPr id="162" name="CustomShape 7"/>
          <p:cNvSpPr/>
          <p:nvPr/>
        </p:nvSpPr>
        <p:spPr>
          <a:xfrm rot="10800000" flipH="1">
            <a:off x="5964840" y="3717360"/>
            <a:ext cx="703440" cy="647640"/>
          </a:xfrm>
          <a:prstGeom prst="straightConnector1">
            <a:avLst/>
          </a:prstGeom>
          <a:ln w="22320">
            <a:solidFill>
              <a:srgbClr val="D99694"/>
            </a:solidFill>
            <a:round/>
            <a:tailEnd type="triangle" w="med" len="med"/>
          </a:ln>
        </p:spPr>
      </p:sp>
      <p:sp>
        <p:nvSpPr>
          <p:cNvPr id="163" name="CustomShape 8"/>
          <p:cNvSpPr/>
          <p:nvPr/>
        </p:nvSpPr>
        <p:spPr>
          <a:xfrm rot="10800000" flipH="1">
            <a:off x="5964840" y="4035960"/>
            <a:ext cx="703440" cy="329040"/>
          </a:xfrm>
          <a:prstGeom prst="straightConnector1">
            <a:avLst/>
          </a:prstGeom>
          <a:ln w="22320">
            <a:solidFill>
              <a:srgbClr val="D99694"/>
            </a:solidFill>
            <a:round/>
            <a:tailEnd type="triangle" w="med" len="med"/>
          </a:ln>
        </p:spPr>
      </p:sp>
      <p:sp>
        <p:nvSpPr>
          <p:cNvPr id="164" name="CustomShape 9"/>
          <p:cNvSpPr/>
          <p:nvPr/>
        </p:nvSpPr>
        <p:spPr>
          <a:xfrm>
            <a:off x="4855320" y="2061000"/>
            <a:ext cx="901800" cy="3646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Unique</a:t>
            </a:r>
            <a:endParaRPr/>
          </a:p>
        </p:txBody>
      </p:sp>
      <p:sp>
        <p:nvSpPr>
          <p:cNvPr id="165" name="CustomShape 10"/>
          <p:cNvSpPr/>
          <p:nvPr/>
        </p:nvSpPr>
        <p:spPr>
          <a:xfrm>
            <a:off x="4949280" y="3140640"/>
            <a:ext cx="1130400" cy="639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Retained</a:t>
            </a:r>
            <a:endParaRPr/>
          </a:p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Duplicate</a:t>
            </a:r>
            <a:endParaRPr/>
          </a:p>
        </p:txBody>
      </p:sp>
      <p:sp>
        <p:nvSpPr>
          <p:cNvPr id="166" name="CustomShape 11"/>
          <p:cNvSpPr/>
          <p:nvPr/>
        </p:nvSpPr>
        <p:spPr>
          <a:xfrm>
            <a:off x="5089680" y="4077000"/>
            <a:ext cx="1130400" cy="639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Marked</a:t>
            </a:r>
            <a:endParaRPr/>
          </a:p>
          <a:p>
            <a:pPr>
              <a:lnSpc>
                <a:spcPct val="100000"/>
              </a:lnSpc>
            </a:pPr>
            <a:r>
              <a:rPr lang="en-GB" i="1">
                <a:solidFill>
                  <a:srgbClr val="000000"/>
                </a:solidFill>
                <a:latin typeface="Arial"/>
                <a:ea typeface="DejaVu Sans"/>
              </a:rPr>
              <a:t>Duplicate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/>
          <p:cNvPicPr/>
          <p:nvPr/>
        </p:nvPicPr>
        <p:blipFill>
          <a:blip r:embed="rId2"/>
          <a:stretch>
            <a:fillRect/>
          </a:stretch>
        </p:blipFill>
        <p:spPr>
          <a:xfrm>
            <a:off x="4608000" y="864000"/>
            <a:ext cx="4536000" cy="5544000"/>
          </a:xfrm>
          <a:prstGeom prst="rect">
            <a:avLst/>
          </a:prstGeom>
        </p:spPr>
      </p:pic>
      <p:sp>
        <p:nvSpPr>
          <p:cNvPr id="168" name="TextShape 1"/>
          <p:cNvSpPr txBox="1"/>
          <p:nvPr/>
        </p:nvSpPr>
        <p:spPr>
          <a:xfrm>
            <a:off x="432000" y="2016000"/>
            <a:ext cx="3662640" cy="3637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Duplicates often considered an </a:t>
            </a:r>
            <a:endParaRPr lang="en-GB" sz="2400" dirty="0" smtClean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artefact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of library prep.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4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May arise from bias in preferential </a:t>
            </a:r>
            <a:endParaRPr lang="en-GB" sz="2400" dirty="0" smtClean="0">
              <a:solidFill>
                <a:srgbClr val="000000"/>
              </a:solidFill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amplification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of sequences </a:t>
            </a: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within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GC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% range.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4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Low DNA input material may also </a:t>
            </a:r>
          </a:p>
          <a:p>
            <a:pPr>
              <a:lnSpc>
                <a:spcPct val="100000"/>
              </a:lnSpc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lead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to high duplication rate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sz="2400" dirty="0"/>
          </a:p>
        </p:txBody>
      </p:sp>
      <p:sp>
        <p:nvSpPr>
          <p:cNvPr id="169" name="CustomShape 2"/>
          <p:cNvSpPr/>
          <p:nvPr/>
        </p:nvSpPr>
        <p:spPr>
          <a:xfrm>
            <a:off x="457200" y="275040"/>
            <a:ext cx="465480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Why are duplicates a problem?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4400" dirty="0" smtClean="0">
                <a:solidFill>
                  <a:srgbClr val="000000"/>
                </a:solidFill>
                <a:latin typeface="Calibri"/>
                <a:ea typeface="DejaVu Sans"/>
              </a:rPr>
              <a:t>Artefact </a:t>
            </a:r>
            <a:r>
              <a:rPr lang="en-GB" sz="4400" dirty="0">
                <a:solidFill>
                  <a:srgbClr val="000000"/>
                </a:solidFill>
                <a:latin typeface="Calibri"/>
                <a:ea typeface="DejaVu Sans"/>
              </a:rPr>
              <a:t>or real signal?</a:t>
            </a:r>
            <a:endParaRPr dirty="0"/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36820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ea typeface="DejaVu Sans"/>
              </a:rPr>
              <a:t>Artefact 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and real signal duplicates are impossible to distinguish.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ea typeface="DejaVu Sans"/>
              </a:rPr>
              <a:t>So duplication rates in peaks can be grossly overestimated.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7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880" y="1772640"/>
            <a:ext cx="4690800" cy="435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000" dirty="0">
                <a:latin typeface="Calibri" pitchFamily="34" charset="0"/>
                <a:cs typeface="Calibri" pitchFamily="34" charset="0"/>
              </a:rPr>
              <a:t>Calculating Duplication rates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115640" y="1484640"/>
            <a:ext cx="656280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Duplication Rate</a:t>
            </a:r>
            <a:endParaRPr sz="2400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b="1" dirty="0">
                <a:solidFill>
                  <a:srgbClr val="000000"/>
                </a:solidFill>
              </a:rPr>
              <a:t>((Duplicate Reads)/(Total Mapped Reads))*100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Non-Redundant Fraction (NRF)</a:t>
            </a:r>
            <a:endParaRPr sz="2400" dirty="0"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b="1" dirty="0">
                <a:solidFill>
                  <a:srgbClr val="000000"/>
                </a:solidFill>
              </a:rPr>
              <a:t>(Unique Reads)/(Total Mapped Reads)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5" name="CustomShape 3"/>
          <p:cNvSpPr/>
          <p:nvPr/>
        </p:nvSpPr>
        <p:spPr>
          <a:xfrm>
            <a:off x="1583640" y="5123160"/>
            <a:ext cx="6048360" cy="1212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ea typeface="DejaVu Sans"/>
              </a:rPr>
              <a:t>Encode guidelines for NRF</a:t>
            </a:r>
            <a:endParaRPr sz="2400" dirty="0"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GB" sz="2400" b="1" dirty="0">
                <a:solidFill>
                  <a:srgbClr val="FF0000"/>
                </a:solidFill>
                <a:ea typeface="DejaVu Sans"/>
              </a:rPr>
              <a:t>NRF</a:t>
            </a:r>
            <a:r>
              <a:rPr lang="en-GB" sz="2400" dirty="0">
                <a:solidFill>
                  <a:srgbClr val="FF0000"/>
                </a:solidFill>
                <a:ea typeface="DejaVu Sans"/>
              </a:rPr>
              <a:t>&gt;= 0.8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 for </a:t>
            </a:r>
            <a:r>
              <a:rPr lang="en-GB" sz="2400" dirty="0">
                <a:solidFill>
                  <a:srgbClr val="FF0000"/>
                </a:solidFill>
                <a:ea typeface="DejaVu Sans"/>
              </a:rPr>
              <a:t>10M</a:t>
            </a:r>
            <a:r>
              <a:rPr lang="en-GB" sz="2400" dirty="0">
                <a:solidFill>
                  <a:srgbClr val="000000"/>
                </a:solidFill>
                <a:ea typeface="DejaVu Sans"/>
              </a:rPr>
              <a:t> reads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16449</TotalTime>
  <Words>1552</Words>
  <Application>Microsoft Office PowerPoint</Application>
  <PresentationFormat>On-screen Show (4:3)</PresentationFormat>
  <Paragraphs>310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Strand Cross Correlation Great data example</vt:lpstr>
      <vt:lpstr>Strand Cross Correlation Mediocre data example</vt:lpstr>
      <vt:lpstr>Reads to Peaks</vt:lpstr>
      <vt:lpstr>Suitable Control</vt:lpstr>
      <vt:lpstr>Types of ChIP-seq control</vt:lpstr>
      <vt:lpstr>Pre-Peak Calling</vt:lpstr>
      <vt:lpstr>Peak Calling in MACS</vt:lpstr>
      <vt:lpstr>Peak Calling in Macs</vt:lpstr>
      <vt:lpstr>Peak Calling</vt:lpstr>
      <vt:lpstr>Peak callers for all types of ChIP</vt:lpstr>
      <vt:lpstr>Fraction of Reads in Peaks (FRIP)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Carroll</dc:creator>
  <cp:lastModifiedBy>Thomas Carroll</cp:lastModifiedBy>
  <cp:revision>41</cp:revision>
  <cp:lastPrinted>2014-03-13T19:30:12Z</cp:lastPrinted>
  <dcterms:modified xsi:type="dcterms:W3CDTF">2014-03-13T19:31:51Z</dcterms:modified>
</cp:coreProperties>
</file>