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12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4A2E9-40F7-4AC5-BACD-F7AC7209856E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1BBF4-03D2-498B-A4F2-33B4AE38D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4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1BBF4-03D2-498B-A4F2-33B4AE38D1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77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1BBF4-03D2-498B-A4F2-33B4AE38D1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77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6204-A86D-4EC9-8099-B60C2E49F12E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A5FE-D75D-4522-B823-100EB0AC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7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6204-A86D-4EC9-8099-B60C2E49F12E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A5FE-D75D-4522-B823-100EB0AC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6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6204-A86D-4EC9-8099-B60C2E49F12E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A5FE-D75D-4522-B823-100EB0AC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9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6204-A86D-4EC9-8099-B60C2E49F12E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A5FE-D75D-4522-B823-100EB0AC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1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6204-A86D-4EC9-8099-B60C2E49F12E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A5FE-D75D-4522-B823-100EB0AC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9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6204-A86D-4EC9-8099-B60C2E49F12E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A5FE-D75D-4522-B823-100EB0AC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7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6204-A86D-4EC9-8099-B60C2E49F12E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A5FE-D75D-4522-B823-100EB0AC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2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6204-A86D-4EC9-8099-B60C2E49F12E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A5FE-D75D-4522-B823-100EB0AC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6204-A86D-4EC9-8099-B60C2E49F12E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A5FE-D75D-4522-B823-100EB0AC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5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6204-A86D-4EC9-8099-B60C2E49F12E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A5FE-D75D-4522-B823-100EB0AC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6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6204-A86D-4EC9-8099-B60C2E49F12E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DA5FE-D75D-4522-B823-100EB0AC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36204-A86D-4EC9-8099-B60C2E49F12E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DA5FE-D75D-4522-B823-100EB0AC6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6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Differential Binding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Tom </a:t>
            </a:r>
            <a:r>
              <a:rPr lang="en-GB" dirty="0" smtClean="0"/>
              <a:t>Carroll</a:t>
            </a:r>
          </a:p>
          <a:p>
            <a:r>
              <a:rPr lang="en-GB" dirty="0" smtClean="0"/>
              <a:t>Rory Stark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0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Occupancy </a:t>
            </a:r>
            <a:r>
              <a:rPr lang="en-GB" dirty="0" err="1" smtClean="0"/>
              <a:t>Vs</a:t>
            </a:r>
            <a:r>
              <a:rPr lang="en-GB" dirty="0" smtClean="0"/>
              <a:t> Affinity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060848"/>
            <a:ext cx="36724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Characterisation of binding is often qualitative.</a:t>
            </a:r>
          </a:p>
          <a:p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But quantitative changes in binding at a site can have functional consequences.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Occupancy analysis can miss important changes between conditions.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916832"/>
            <a:ext cx="4085715" cy="3542857"/>
          </a:xfrm>
        </p:spPr>
      </p:pic>
    </p:spTree>
    <p:extLst>
      <p:ext uri="{BB962C8B-B14F-4D97-AF65-F5344CB8AC3E}">
        <p14:creationId xmlns:p14="http://schemas.microsoft.com/office/powerpoint/2010/main" val="260504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Lots of tools to study changes in affinity</a:t>
            </a:r>
          </a:p>
          <a:p>
            <a:pPr lvl="2"/>
            <a:r>
              <a:rPr lang="en-US" dirty="0" err="1" smtClean="0"/>
              <a:t>MAnorm</a:t>
            </a:r>
            <a:r>
              <a:rPr lang="en-US" dirty="0" smtClean="0"/>
              <a:t> (R-package)</a:t>
            </a:r>
          </a:p>
          <a:p>
            <a:pPr lvl="2"/>
            <a:r>
              <a:rPr lang="en-GB" dirty="0" err="1" smtClean="0"/>
              <a:t>ChIPDiff</a:t>
            </a:r>
            <a:r>
              <a:rPr lang="en-GB" dirty="0" smtClean="0"/>
              <a:t> </a:t>
            </a:r>
            <a:r>
              <a:rPr lang="en-US" dirty="0" smtClean="0"/>
              <a:t>(R-package)</a:t>
            </a:r>
            <a:endParaRPr lang="en-GB" dirty="0" smtClean="0"/>
          </a:p>
          <a:p>
            <a:pPr lvl="2"/>
            <a:r>
              <a:rPr lang="en-GB" dirty="0" err="1" smtClean="0"/>
              <a:t>diffReps</a:t>
            </a:r>
            <a:endParaRPr lang="en-GB" dirty="0" smtClean="0"/>
          </a:p>
          <a:p>
            <a:pPr lvl="2"/>
            <a:r>
              <a:rPr lang="en-GB" b="1" dirty="0" err="1" smtClean="0">
                <a:solidFill>
                  <a:srgbClr val="FF0000"/>
                </a:solidFill>
              </a:rPr>
              <a:t>DiffBind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(R-package)</a:t>
            </a:r>
            <a:endParaRPr lang="en-GB" b="1" dirty="0" smtClean="0">
              <a:solidFill>
                <a:srgbClr val="FF0000"/>
              </a:solidFill>
            </a:endParaRPr>
          </a:p>
          <a:p>
            <a:pPr lvl="2"/>
            <a:r>
              <a:rPr lang="en-GB" dirty="0" err="1" smtClean="0"/>
              <a:t>DBChIP</a:t>
            </a:r>
            <a:r>
              <a:rPr lang="en-GB" dirty="0" smtClean="0"/>
              <a:t> </a:t>
            </a:r>
            <a:r>
              <a:rPr lang="en-US" dirty="0" smtClean="0"/>
              <a:t>(R-package)</a:t>
            </a:r>
          </a:p>
          <a:p>
            <a:pPr lvl="2"/>
            <a:r>
              <a:rPr lang="en-GB" dirty="0"/>
              <a:t> </a:t>
            </a:r>
            <a:r>
              <a:rPr lang="en-GB" dirty="0" err="1" smtClean="0"/>
              <a:t>dbPCA</a:t>
            </a:r>
            <a:r>
              <a:rPr lang="en-GB" dirty="0" smtClean="0"/>
              <a:t> </a:t>
            </a:r>
            <a:r>
              <a:rPr lang="en-US" dirty="0" smtClean="0"/>
              <a:t>(R-package)</a:t>
            </a:r>
          </a:p>
        </p:txBody>
      </p:sp>
    </p:spTree>
    <p:extLst>
      <p:ext uri="{BB962C8B-B14F-4D97-AF65-F5344CB8AC3E}">
        <p14:creationId xmlns:p14="http://schemas.microsoft.com/office/powerpoint/2010/main" val="87913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DiffBind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GB" sz="2800" dirty="0" smtClean="0"/>
              <a:t>Written by Rory Stark and Gordon Brown</a:t>
            </a:r>
          </a:p>
          <a:p>
            <a:endParaRPr lang="en-GB" sz="2800" dirty="0" smtClean="0"/>
          </a:p>
          <a:p>
            <a:r>
              <a:rPr lang="en-GB" sz="2800" dirty="0" smtClean="0"/>
              <a:t>Leverages </a:t>
            </a:r>
            <a:r>
              <a:rPr lang="en-GB" sz="2800" dirty="0" err="1" smtClean="0"/>
              <a:t>Rsamtools</a:t>
            </a:r>
            <a:r>
              <a:rPr lang="en-GB" sz="2800" dirty="0"/>
              <a:t> </a:t>
            </a:r>
            <a:r>
              <a:rPr lang="en-GB" sz="2800" dirty="0" smtClean="0"/>
              <a:t>with statistics from </a:t>
            </a:r>
            <a:r>
              <a:rPr lang="en-GB" sz="2800" dirty="0" err="1" smtClean="0"/>
              <a:t>EdgeR</a:t>
            </a:r>
            <a:r>
              <a:rPr lang="en-GB" sz="2800" dirty="0" smtClean="0"/>
              <a:t> and </a:t>
            </a:r>
            <a:r>
              <a:rPr lang="en-GB" sz="2800" dirty="0" err="1" smtClean="0"/>
              <a:t>DESeq</a:t>
            </a:r>
            <a:r>
              <a:rPr lang="en-GB" sz="2800" dirty="0" smtClean="0"/>
              <a:t> to identify sites/peaks which are differentially bound between conditions.</a:t>
            </a:r>
          </a:p>
          <a:p>
            <a:endParaRPr lang="en-GB" sz="2800" dirty="0" smtClean="0"/>
          </a:p>
          <a:p>
            <a:r>
              <a:rPr lang="en-GB" sz="2800" dirty="0" smtClean="0"/>
              <a:t>Organised workflow to go from sample sheets to end results.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857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DiffBind</a:t>
            </a:r>
            <a:r>
              <a:rPr lang="en-GB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r>
              <a:rPr lang="en-GB" sz="2400" dirty="0" smtClean="0"/>
              <a:t>Produce a set of consensus peaks.</a:t>
            </a:r>
          </a:p>
          <a:p>
            <a:r>
              <a:rPr lang="en-GB" sz="2400" dirty="0" smtClean="0"/>
              <a:t>Get counts within peaks across samples.</a:t>
            </a:r>
          </a:p>
          <a:p>
            <a:r>
              <a:rPr lang="en-GB" sz="2400" dirty="0" smtClean="0"/>
              <a:t>Correct read count in sample by input.</a:t>
            </a:r>
          </a:p>
          <a:p>
            <a:r>
              <a:rPr lang="en-GB" sz="2400" dirty="0" smtClean="0"/>
              <a:t>Normalise reads within samples (RNA-</a:t>
            </a:r>
            <a:r>
              <a:rPr lang="en-GB" sz="2400" dirty="0" err="1" smtClean="0"/>
              <a:t>seq</a:t>
            </a:r>
            <a:r>
              <a:rPr lang="en-GB" sz="2400" dirty="0" smtClean="0"/>
              <a:t> methods -- RLE or TMM).</a:t>
            </a:r>
          </a:p>
          <a:p>
            <a:r>
              <a:rPr lang="en-GB" sz="2400" dirty="0" smtClean="0"/>
              <a:t>Perform test of significance of change between groups (RNA-</a:t>
            </a:r>
            <a:r>
              <a:rPr lang="en-GB" sz="2400" dirty="0" err="1" smtClean="0"/>
              <a:t>seq</a:t>
            </a:r>
            <a:r>
              <a:rPr lang="en-GB" sz="2400" dirty="0" smtClean="0"/>
              <a:t> methods)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53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Duplicates and Differential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525963"/>
          </a:xfrm>
        </p:spPr>
        <p:txBody>
          <a:bodyPr/>
          <a:lstStyle/>
          <a:p>
            <a:r>
              <a:rPr lang="en-GB" dirty="0" smtClean="0"/>
              <a:t>Remember this </a:t>
            </a:r>
            <a:r>
              <a:rPr lang="en-GB" dirty="0" smtClean="0"/>
              <a:t>-&gt;</a:t>
            </a:r>
          </a:p>
          <a:p>
            <a:endParaRPr lang="en-GB" dirty="0"/>
          </a:p>
          <a:p>
            <a:r>
              <a:rPr lang="en-GB" dirty="0" smtClean="0"/>
              <a:t>Removing duplicates can limit dynamic range.</a:t>
            </a:r>
            <a:endParaRPr lang="en-GB" dirty="0" smtClean="0"/>
          </a:p>
          <a:p>
            <a:endParaRPr lang="en-US" dirty="0"/>
          </a:p>
        </p:txBody>
      </p:sp>
      <p:pic>
        <p:nvPicPr>
          <p:cNvPr id="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376880" y="1772640"/>
            <a:ext cx="4690800" cy="435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0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41148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Making the consensus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628800"/>
            <a:ext cx="3960440" cy="4968552"/>
          </a:xfrm>
        </p:spPr>
        <p:txBody>
          <a:bodyPr>
            <a:normAutofit lnSpcReduction="10000"/>
          </a:bodyPr>
          <a:lstStyle/>
          <a:p>
            <a:r>
              <a:rPr lang="en-GB" sz="2400" dirty="0" smtClean="0"/>
              <a:t>To make a consensus set of peaks we merge all peaks.</a:t>
            </a:r>
          </a:p>
          <a:p>
            <a:r>
              <a:rPr lang="en-GB" sz="2400" dirty="0" smtClean="0"/>
              <a:t>From the consensus sets we use occupancy/occurrence to identify peaks with consensus set to use.</a:t>
            </a:r>
          </a:p>
          <a:p>
            <a:pPr lvl="2"/>
            <a:r>
              <a:rPr lang="en-GB" i="1" dirty="0" smtClean="0"/>
              <a:t>E.g. Peaks in at least 2 out of 8 samples.</a:t>
            </a:r>
            <a:endParaRPr lang="en-GB" i="1" dirty="0"/>
          </a:p>
          <a:p>
            <a:endParaRPr lang="en-GB" sz="2800" dirty="0" smtClean="0"/>
          </a:p>
          <a:p>
            <a:r>
              <a:rPr lang="en-GB" sz="2200" dirty="0" smtClean="0"/>
              <a:t>Take care with peaks used. If peaks are very long then consensus set will lose resolution.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88640"/>
            <a:ext cx="3168352" cy="2747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carrol09\Work\ChIPSeqQC\Overlap_Rate_mac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710281"/>
            <a:ext cx="4392488" cy="314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948264" y="3068960"/>
            <a:ext cx="79814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92080" y="3068960"/>
            <a:ext cx="59392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7" idx="3"/>
          </p:cNvCxnSpPr>
          <p:nvPr/>
        </p:nvCxnSpPr>
        <p:spPr>
          <a:xfrm flipH="1" flipV="1">
            <a:off x="5886000" y="3140968"/>
            <a:ext cx="738160" cy="36004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" idx="1"/>
          </p:cNvCxnSpPr>
          <p:nvPr/>
        </p:nvCxnSpPr>
        <p:spPr>
          <a:xfrm flipV="1">
            <a:off x="6624160" y="3140968"/>
            <a:ext cx="324104" cy="36004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74000" y="332656"/>
            <a:ext cx="0" cy="298833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86000" y="332656"/>
            <a:ext cx="0" cy="298833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33600" y="332656"/>
            <a:ext cx="0" cy="298833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46404" y="332656"/>
            <a:ext cx="0" cy="298833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92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GB" dirty="0" smtClean="0"/>
              <a:t>Counting and Normalisation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3898776" cy="5184576"/>
          </a:xfrm>
        </p:spPr>
        <p:txBody>
          <a:bodyPr>
            <a:normAutofit fontScale="70000" lnSpcReduction="20000"/>
          </a:bodyPr>
          <a:lstStyle/>
          <a:p>
            <a:r>
              <a:rPr lang="en-GB" dirty="0" err="1" smtClean="0"/>
              <a:t>DiffBind</a:t>
            </a:r>
            <a:r>
              <a:rPr lang="en-GB" dirty="0" smtClean="0"/>
              <a:t> applies RNA-</a:t>
            </a:r>
            <a:r>
              <a:rPr lang="en-GB" dirty="0" err="1" smtClean="0"/>
              <a:t>seq</a:t>
            </a:r>
            <a:r>
              <a:rPr lang="en-GB" dirty="0" smtClean="0"/>
              <a:t> methods to </a:t>
            </a:r>
            <a:r>
              <a:rPr lang="en-GB" dirty="0" err="1" smtClean="0"/>
              <a:t>ChIP</a:t>
            </a:r>
            <a:r>
              <a:rPr lang="en-GB" dirty="0" smtClean="0"/>
              <a:t>-seq.</a:t>
            </a:r>
          </a:p>
          <a:p>
            <a:endParaRPr lang="en-GB" dirty="0"/>
          </a:p>
          <a:p>
            <a:r>
              <a:rPr lang="en-GB" dirty="0" smtClean="0"/>
              <a:t>So must ensure that same assumptions are met.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One important caveat is that overall there is no global change in </a:t>
            </a:r>
            <a:r>
              <a:rPr lang="en-GB" dirty="0" err="1" smtClean="0"/>
              <a:t>ChIP</a:t>
            </a:r>
            <a:r>
              <a:rPr lang="en-GB" dirty="0" smtClean="0"/>
              <a:t> signal.</a:t>
            </a:r>
          </a:p>
          <a:p>
            <a:endParaRPr lang="en-GB" dirty="0" smtClean="0"/>
          </a:p>
          <a:p>
            <a:r>
              <a:rPr lang="en-GB" dirty="0" smtClean="0"/>
              <a:t>Binding changes between tissues would work.</a:t>
            </a:r>
          </a:p>
          <a:p>
            <a:endParaRPr lang="en-GB" dirty="0" smtClean="0"/>
          </a:p>
          <a:p>
            <a:r>
              <a:rPr lang="en-GB" dirty="0" smtClean="0"/>
              <a:t>Changes after KO of TF wont!</a:t>
            </a:r>
          </a:p>
          <a:p>
            <a:endParaRPr lang="en-GB" dirty="0"/>
          </a:p>
          <a:p>
            <a:endParaRPr lang="en-US" dirty="0"/>
          </a:p>
        </p:txBody>
      </p:sp>
      <p:pic>
        <p:nvPicPr>
          <p:cNvPr id="2050" name="Picture 2" descr="C:\Users\carrol09\Work\ChIPSeqQC\Contrast1_M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023933"/>
            <a:ext cx="3240360" cy="276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arrol09\Work\ChIPSeqQC\Contrast9_MA_edgeR_mac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645025"/>
            <a:ext cx="3290991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30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6552" y="0"/>
            <a:ext cx="5256584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Counting and Normalisation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3898776" cy="5184576"/>
          </a:xfrm>
        </p:spPr>
        <p:txBody>
          <a:bodyPr>
            <a:normAutofit lnSpcReduction="10000"/>
          </a:bodyPr>
          <a:lstStyle/>
          <a:p>
            <a:r>
              <a:rPr lang="en-GB" sz="2600" dirty="0" smtClean="0"/>
              <a:t>Once </a:t>
            </a:r>
            <a:r>
              <a:rPr lang="en-GB" sz="2600" dirty="0" smtClean="0"/>
              <a:t>counted and </a:t>
            </a:r>
            <a:r>
              <a:rPr lang="en-GB" sz="2600" dirty="0" smtClean="0"/>
              <a:t>normalised we can then take advantage of other tools and plots typically used for  RNA-</a:t>
            </a:r>
            <a:r>
              <a:rPr lang="en-GB" sz="2600" dirty="0" err="1" smtClean="0"/>
              <a:t>seq</a:t>
            </a:r>
            <a:r>
              <a:rPr lang="en-GB" sz="2600" dirty="0" smtClean="0"/>
              <a:t>/ microarray data</a:t>
            </a:r>
            <a:r>
              <a:rPr lang="en-GB" sz="2600" dirty="0" smtClean="0"/>
              <a:t>.</a:t>
            </a:r>
          </a:p>
          <a:p>
            <a:endParaRPr lang="en-GB" dirty="0"/>
          </a:p>
          <a:p>
            <a:r>
              <a:rPr lang="en-GB" sz="2600" dirty="0" smtClean="0"/>
              <a:t>Can be used for any non-overlapping genomic window. </a:t>
            </a:r>
            <a:r>
              <a:rPr lang="en-GB" sz="2600" dirty="0" smtClean="0"/>
              <a:t>(TSSs/Enhancers</a:t>
            </a:r>
          </a:p>
          <a:p>
            <a:pPr marL="0" indent="0">
              <a:buNone/>
            </a:pPr>
            <a:r>
              <a:rPr lang="en-GB" sz="2600" dirty="0" smtClean="0"/>
              <a:t>    /SNPs)</a:t>
            </a:r>
            <a:endParaRPr lang="en-GB" sz="2600" dirty="0" smtClean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30645952"/>
              </p:ext>
            </p:extLst>
          </p:nvPr>
        </p:nvGraphicFramePr>
        <p:xfrm>
          <a:off x="4067595" y="692696"/>
          <a:ext cx="5117527" cy="5112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Acrobat Document" r:id="rId4" imgW="7970400" imgH="7957440" progId="AcroExch.Document.7">
                  <p:embed/>
                </p:oleObj>
              </mc:Choice>
              <mc:Fallback>
                <p:oleObj name="Acrobat Document" r:id="rId4" imgW="7970400" imgH="7957440" progId="AcroExch.Document.7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595" y="692696"/>
                        <a:ext cx="5117527" cy="5112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550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320</Words>
  <Application>Microsoft Office PowerPoint</Application>
  <PresentationFormat>On-screen Show (4:3)</PresentationFormat>
  <Paragraphs>56</Paragraphs>
  <Slides>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Acrobat Document</vt:lpstr>
      <vt:lpstr>Differential Binding</vt:lpstr>
      <vt:lpstr>Occupancy Vs Affinity</vt:lpstr>
      <vt:lpstr>Tools</vt:lpstr>
      <vt:lpstr>DiffBind</vt:lpstr>
      <vt:lpstr>DiffBind Overview</vt:lpstr>
      <vt:lpstr>Duplicates and Differential Binding</vt:lpstr>
      <vt:lpstr>Making the consensus set</vt:lpstr>
      <vt:lpstr>Counting and Normalisation</vt:lpstr>
      <vt:lpstr>Counting and Normalisation</vt:lpstr>
    </vt:vector>
  </TitlesOfParts>
  <Company>Cambridge Research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Binding</dc:title>
  <dc:creator>Thomas Carroll</dc:creator>
  <cp:lastModifiedBy>Thomas Carroll</cp:lastModifiedBy>
  <cp:revision>16</cp:revision>
  <dcterms:created xsi:type="dcterms:W3CDTF">2013-09-17T14:15:46Z</dcterms:created>
  <dcterms:modified xsi:type="dcterms:W3CDTF">2013-09-17T20:23:52Z</dcterms:modified>
</cp:coreProperties>
</file>