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Montserrat Medium"/>
      <p:regular r:id="rId34"/>
      <p:bold r:id="rId35"/>
      <p:italic r:id="rId36"/>
      <p:boldItalic r:id="rId37"/>
    </p:embeddedFont>
    <p:embeddedFont>
      <p:font typeface="Alfa Slab One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20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Medium-bold.fntdata"/><Relationship Id="rId12" Type="http://schemas.openxmlformats.org/officeDocument/2006/relationships/slide" Target="slides/slide7.xml"/><Relationship Id="rId34" Type="http://schemas.openxmlformats.org/officeDocument/2006/relationships/font" Target="fonts/MontserratMedium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Medium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Medium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AlfaSlabOn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daaed841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8daaed841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8daaed841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8daaed841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daaed841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8daaed841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8daaed8419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8daaed841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8daaed841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8daaed841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8daaed8419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8daaed8419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8daaed8419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8daaed8419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8daaed8419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8daaed8419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ba931962d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ba931962d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ba931962d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ba931962d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8daaed841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8daaed841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ba931962d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ba931962d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a11c5fd5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a11c5fd5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8daaed841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8daaed841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daaed841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daaed841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ba11c5fd5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ba11c5fd5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ba11c5fd5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ba11c5fd5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ba11c5fd5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ba11c5fd5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daaed841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8daaed841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23.png"/><Relationship Id="rId6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25.png"/><Relationship Id="rId6" Type="http://schemas.openxmlformats.org/officeDocument/2006/relationships/image" Target="../media/image15.png"/><Relationship Id="rId7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19.png"/><Relationship Id="rId6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30.png"/><Relationship Id="rId6" Type="http://schemas.openxmlformats.org/officeDocument/2006/relationships/image" Target="../media/image26.png"/><Relationship Id="rId7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3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942550"/>
            <a:ext cx="85206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400">
                <a:latin typeface="Alfa Slab One"/>
                <a:ea typeface="Alfa Slab One"/>
                <a:cs typeface="Alfa Slab One"/>
                <a:sym typeface="Alfa Slab One"/>
              </a:rPr>
              <a:t>Jdsel</a:t>
            </a:r>
            <a:endParaRPr sz="5400"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127000" y="2776200"/>
            <a:ext cx="4890000" cy="11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CATTAROSSI DARTIGUELONGUE Thomas  </a:t>
            </a:r>
            <a:r>
              <a:rPr i="1" lang="fr" sz="1200">
                <a:latin typeface="Comic Sans MS"/>
                <a:ea typeface="Comic Sans MS"/>
                <a:cs typeface="Comic Sans MS"/>
                <a:sym typeface="Comic Sans MS"/>
              </a:rPr>
              <a:t>TD2 TP3</a:t>
            </a:r>
            <a:endParaRPr i="1"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DUJARDIN Esteban </a:t>
            </a:r>
            <a:r>
              <a:rPr i="1" lang="fr" sz="1200">
                <a:latin typeface="Comic Sans MS"/>
                <a:ea typeface="Comic Sans MS"/>
                <a:cs typeface="Comic Sans MS"/>
                <a:sym typeface="Comic Sans MS"/>
              </a:rPr>
              <a:t>TD2 TP4</a:t>
            </a:r>
            <a:endParaRPr i="1"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GAIGNE Lilian </a:t>
            </a:r>
            <a:r>
              <a:rPr i="1" lang="fr" sz="1200">
                <a:latin typeface="Comic Sans MS"/>
                <a:ea typeface="Comic Sans MS"/>
                <a:cs typeface="Comic Sans MS"/>
                <a:sym typeface="Comic Sans MS"/>
              </a:rPr>
              <a:t>TD2 TP4</a:t>
            </a:r>
            <a:endParaRPr i="1"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LANUSSE Damien </a:t>
            </a:r>
            <a:r>
              <a:rPr i="1" lang="fr" sz="1200">
                <a:latin typeface="Comic Sans MS"/>
                <a:ea typeface="Comic Sans MS"/>
                <a:cs typeface="Comic Sans MS"/>
                <a:sym typeface="Comic Sans MS"/>
              </a:rPr>
              <a:t>TD2 TP3</a:t>
            </a:r>
            <a:endParaRPr i="1"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Une image contenant extérieur, flou&#10;&#10;Description générée automatiquement"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6661" y="-3917867"/>
            <a:ext cx="6817800" cy="6817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11700" y="193750"/>
            <a:ext cx="442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BUT Informatique 2022-2023 </a:t>
            </a:r>
            <a:r>
              <a:rPr lang="fr" sz="1300">
                <a:latin typeface="Montserrat"/>
                <a:ea typeface="Montserrat"/>
                <a:cs typeface="Montserrat"/>
                <a:sym typeface="Montserrat"/>
              </a:rPr>
              <a:t>- Semestre 3 - </a:t>
            </a:r>
            <a:r>
              <a:rPr b="0" i="0" lang="fr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1300">
                <a:latin typeface="Montserrat"/>
                <a:ea typeface="Montserrat"/>
                <a:cs typeface="Montserrat"/>
                <a:sym typeface="Montserrat"/>
              </a:rPr>
              <a:t>S3.A.D - Gestion de Données</a:t>
            </a:r>
            <a:r>
              <a:rPr b="0" i="0" lang="fr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1300"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b="0" i="0" lang="fr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Groupe 4 </a:t>
            </a:r>
            <a:r>
              <a:rPr lang="fr" sz="1300"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b="0" i="0" lang="fr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2022/2023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59850" y="2105900"/>
            <a:ext cx="1824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fr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Projet n°4</a:t>
            </a:r>
            <a:endParaRPr b="1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8187" y="3220662"/>
            <a:ext cx="904123" cy="131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605856">
            <a:off x="6121599" y="-528624"/>
            <a:ext cx="3353776" cy="33537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extérieur, flou&#10;&#10;Description générée automatiquement" id="61" name="Google Shape;61;p13"/>
          <p:cNvPicPr preferRelativeResize="0"/>
          <p:nvPr/>
        </p:nvPicPr>
        <p:blipFill rotWithShape="1">
          <a:blip r:embed="rId3">
            <a:alphaModFix/>
          </a:blip>
          <a:srcRect b="9947" l="5058" r="2125" t="9955"/>
          <a:stretch/>
        </p:blipFill>
        <p:spPr>
          <a:xfrm>
            <a:off x="97550" y="3762325"/>
            <a:ext cx="2746500" cy="1153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758900" y="4092475"/>
            <a:ext cx="20850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Enseignante tutrice : BRUYÈRE Marie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/>
        </p:nvSpPr>
        <p:spPr>
          <a:xfrm>
            <a:off x="311700" y="445025"/>
            <a:ext cx="85206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Création de la base de données</a:t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b. Table Joueur/Partie/Amis</a:t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Une image contenant extérieur, flou&#10;&#10;Description générée automatiquement" id="148" name="Google Shape;14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2900" y="-2203375"/>
            <a:ext cx="4113300" cy="4113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05854">
            <a:off x="7488838" y="-34962"/>
            <a:ext cx="1532674" cy="153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747838"/>
            <a:ext cx="440055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5950" y="1909925"/>
            <a:ext cx="3506499" cy="277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3498550"/>
            <a:ext cx="458152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/>
        </p:nvSpPr>
        <p:spPr>
          <a:xfrm>
            <a:off x="311700" y="445025"/>
            <a:ext cx="85206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Création de la base de données</a:t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c. Table Amis / Message</a:t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Une image contenant extérieur, flou&#10;&#10;Description générée automatiquement" id="159" name="Google Shape;15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2900" y="-2203375"/>
            <a:ext cx="4113300" cy="4113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05854">
            <a:off x="7488838" y="-34962"/>
            <a:ext cx="1532674" cy="153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909925"/>
            <a:ext cx="55245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Création des </a:t>
            </a:r>
            <a:r>
              <a:rPr lang="fr" sz="2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requêtes</a:t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Requêtes d’insertion - Moderateur/Theme</a:t>
            </a:r>
            <a:endParaRPr sz="1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Une image contenant extérieur, flou&#10;&#10;Description générée automatiquement" id="168" name="Google Shape;16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2900" y="-2203375"/>
            <a:ext cx="4113300" cy="4113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05854">
            <a:off x="7488838" y="-34962"/>
            <a:ext cx="1532674" cy="153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425" y="1575262"/>
            <a:ext cx="4513297" cy="438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0425" y="2187675"/>
            <a:ext cx="6867435" cy="24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/>
        </p:nvSpPr>
        <p:spPr>
          <a:xfrm>
            <a:off x="311700" y="445025"/>
            <a:ext cx="85206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Création des requêtes</a:t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Requêtes d’insertion - Jeu/Joueur</a:t>
            </a:r>
            <a:endParaRPr sz="1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Une image contenant extérieur, flou&#10;&#10;Description générée automatiquement" id="178" name="Google Shape;17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2900" y="-2203375"/>
            <a:ext cx="4113300" cy="4113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05854">
            <a:off x="7488838" y="-34962"/>
            <a:ext cx="1532674" cy="153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909925"/>
            <a:ext cx="8839198" cy="602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571750"/>
            <a:ext cx="822227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Création des requêtes</a:t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Requêtes d’insertion- Partie/Amis/Message</a:t>
            </a:r>
            <a:endParaRPr sz="1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Une image contenant extérieur, flou&#10;&#10;Description générée automatiquement" id="188" name="Google Shape;18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2900" y="-2203375"/>
            <a:ext cx="4113300" cy="4113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89" name="Google Shape;18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05854">
            <a:off x="7488838" y="-34962"/>
            <a:ext cx="1532674" cy="153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240875"/>
            <a:ext cx="7190801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545925"/>
            <a:ext cx="47910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4209550"/>
            <a:ext cx="5204314" cy="7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Création des requêtes</a:t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754CA6"/>
              </a:buClr>
              <a:buSzPts val="1500"/>
              <a:buFont typeface="Alfa Slab One"/>
              <a:buAutoNum type="alphaLcPeriod"/>
            </a:pPr>
            <a:r>
              <a:rPr lang="fr" sz="1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Requêtes de </a:t>
            </a:r>
            <a:r>
              <a:rPr lang="fr" sz="1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sélection - Liste des 50 premiers </a:t>
            </a:r>
            <a:endParaRPr sz="1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joueurs du Memory</a:t>
            </a:r>
            <a:endParaRPr sz="1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Une image contenant extérieur, flou&#10;&#10;Description générée automatiquement" id="199" name="Google Shape;19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2900" y="-2203375"/>
            <a:ext cx="4113300" cy="4113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00" name="Google Shape;20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05854">
            <a:off x="7488838" y="-34962"/>
            <a:ext cx="1532674" cy="153267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7"/>
          <p:cNvSpPr txBox="1"/>
          <p:nvPr/>
        </p:nvSpPr>
        <p:spPr>
          <a:xfrm>
            <a:off x="311700" y="3127800"/>
            <a:ext cx="705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b.	</a:t>
            </a:r>
            <a:r>
              <a:rPr lang="fr" sz="1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Requêtes de sélection - Liste des 50 premiers </a:t>
            </a:r>
            <a:endParaRPr sz="1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joueurs du Memory</a:t>
            </a:r>
            <a:endParaRPr/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437100"/>
            <a:ext cx="4377466" cy="162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926700"/>
            <a:ext cx="762000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/>
        </p:nvSpPr>
        <p:spPr>
          <a:xfrm>
            <a:off x="311700" y="402575"/>
            <a:ext cx="8520600" cy="13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Création des requêtes</a:t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54CA6"/>
              </a:buClr>
              <a:buSzPts val="1400"/>
              <a:buFont typeface="Alfa Slab One"/>
              <a:buAutoNum type="alphaLcPeriod"/>
            </a:pPr>
            <a:r>
              <a:rPr lang="fr" sz="1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Requêtes de modification - </a:t>
            </a:r>
            <a:r>
              <a:rPr lang="fr" sz="16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Changer le thème sélectionné </a:t>
            </a:r>
            <a:endParaRPr sz="16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par un Joueur</a:t>
            </a:r>
            <a:endParaRPr sz="23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Une image contenant extérieur, flou&#10;&#10;Description générée automatiquement" id="210" name="Google Shape;21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2900" y="-2203375"/>
            <a:ext cx="4113300" cy="4113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11" name="Google Shape;21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05854">
            <a:off x="7488838" y="-34962"/>
            <a:ext cx="1532674" cy="153267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8"/>
          <p:cNvSpPr txBox="1"/>
          <p:nvPr/>
        </p:nvSpPr>
        <p:spPr>
          <a:xfrm>
            <a:off x="430950" y="2571750"/>
            <a:ext cx="828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b.	</a:t>
            </a:r>
            <a:r>
              <a:rPr lang="fr" sz="1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Requêtes de modification - </a:t>
            </a:r>
            <a:r>
              <a:rPr lang="fr" sz="16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Changer le mot de passe d’un Joueur</a:t>
            </a:r>
            <a:endParaRPr/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950" y="1769075"/>
            <a:ext cx="644842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150" y="3218450"/>
            <a:ext cx="6619875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Vérification des conditions</a:t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754CA6"/>
              </a:buClr>
              <a:buSzPts val="1500"/>
              <a:buFont typeface="Alfa Slab One"/>
              <a:buAutoNum type="alphaLcPeriod"/>
            </a:pPr>
            <a:r>
              <a:rPr lang="fr" sz="1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Validité d’une date de Naissance (INSERT)</a:t>
            </a:r>
            <a:endParaRPr sz="1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Une image contenant extérieur, flou&#10;&#10;Description générée automatiquement" id="221" name="Google Shape;22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2900" y="-2203375"/>
            <a:ext cx="4113300" cy="4113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05854">
            <a:off x="7488838" y="-34962"/>
            <a:ext cx="1532674" cy="153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170150"/>
            <a:ext cx="655455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Vérification des conditions</a:t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754CA6"/>
              </a:buClr>
              <a:buSzPts val="1500"/>
              <a:buFont typeface="Alfa Slab One"/>
              <a:buAutoNum type="alphaLcPeriod"/>
            </a:pPr>
            <a:r>
              <a:rPr lang="fr" sz="1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Validité du prix du thème modifié (DELETE)</a:t>
            </a:r>
            <a:endParaRPr sz="1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29" name="Google Shape;229;p30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Une image contenant extérieur, flou&#10;&#10;Description générée automatiquement" id="230" name="Google Shape;23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2900" y="-2203375"/>
            <a:ext cx="4113300" cy="4113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31" name="Google Shape;23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05854">
            <a:off x="7488838" y="-34962"/>
            <a:ext cx="1532674" cy="153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170125"/>
            <a:ext cx="687050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Technologies mises en oeuvre</a:t>
            </a:r>
            <a:endParaRPr sz="1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Une image contenant extérieur, flou&#10;&#10;Description générée automatiquement" id="239" name="Google Shape;23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2900" y="-2203375"/>
            <a:ext cx="4113300" cy="4113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40" name="Google Shape;24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05854">
            <a:off x="7488838" y="-34962"/>
            <a:ext cx="1532674" cy="153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620200"/>
            <a:ext cx="1685925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1"/>
          <p:cNvSpPr txBox="1"/>
          <p:nvPr/>
        </p:nvSpPr>
        <p:spPr>
          <a:xfrm>
            <a:off x="497500" y="3296100"/>
            <a:ext cx="13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Google Drive</a:t>
            </a:r>
            <a:endParaRPr/>
          </a:p>
        </p:txBody>
      </p:sp>
      <p:pic>
        <p:nvPicPr>
          <p:cNvPr id="243" name="Google Shape;24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21825" y="1534475"/>
            <a:ext cx="16002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1"/>
          <p:cNvSpPr txBox="1"/>
          <p:nvPr/>
        </p:nvSpPr>
        <p:spPr>
          <a:xfrm>
            <a:off x="3464763" y="3296100"/>
            <a:ext cx="13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Modelio</a:t>
            </a:r>
            <a:endParaRPr/>
          </a:p>
        </p:txBody>
      </p:sp>
      <p:pic>
        <p:nvPicPr>
          <p:cNvPr id="245" name="Google Shape;245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46225" y="1799563"/>
            <a:ext cx="1918925" cy="107002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1"/>
          <p:cNvSpPr txBox="1"/>
          <p:nvPr/>
        </p:nvSpPr>
        <p:spPr>
          <a:xfrm>
            <a:off x="6548525" y="3296100"/>
            <a:ext cx="13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phpMyAdmin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311700" y="10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Table des matières</a:t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Une image contenant extérieur, flou&#10;&#10;Description générée automatiquement" id="69" name="Google Shape;6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2900" y="-2203375"/>
            <a:ext cx="4113300" cy="4113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05854">
            <a:off x="7488838" y="-34962"/>
            <a:ext cx="1532674" cy="153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679775"/>
            <a:ext cx="6901874" cy="42450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823350" y="1182675"/>
            <a:ext cx="3010500" cy="30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fr" sz="1300">
                <a:solidFill>
                  <a:schemeClr val="dk1"/>
                </a:solidFill>
              </a:rPr>
              <a:t>Description de l’application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fr" sz="1300">
                <a:solidFill>
                  <a:schemeClr val="dk1"/>
                </a:solidFill>
              </a:rPr>
              <a:t>Diagramme de classe UML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fr" sz="1300">
                <a:solidFill>
                  <a:schemeClr val="dk1"/>
                </a:solidFill>
              </a:rPr>
              <a:t>Schéma relationnel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fr" sz="1300">
                <a:solidFill>
                  <a:schemeClr val="dk1"/>
                </a:solidFill>
              </a:rPr>
              <a:t>Dictionnaire des données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fr" sz="1300">
                <a:solidFill>
                  <a:schemeClr val="dk1"/>
                </a:solidFill>
              </a:rPr>
              <a:t>Script de création des tables</a:t>
            </a:r>
            <a:endParaRPr sz="1300">
              <a:solidFill>
                <a:schemeClr val="dk1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fr" sz="1300">
                <a:solidFill>
                  <a:schemeClr val="dk1"/>
                </a:solidFill>
              </a:rPr>
              <a:t>Moderateur / Theme / Jeu</a:t>
            </a:r>
            <a:endParaRPr sz="1300">
              <a:solidFill>
                <a:schemeClr val="dk1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fr" sz="1300">
                <a:solidFill>
                  <a:schemeClr val="dk1"/>
                </a:solidFill>
              </a:rPr>
              <a:t>Joueur / Partie / Amis</a:t>
            </a:r>
            <a:endParaRPr sz="1300">
              <a:solidFill>
                <a:schemeClr val="dk1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fr" sz="1300">
                <a:solidFill>
                  <a:schemeClr val="dk1"/>
                </a:solidFill>
              </a:rPr>
              <a:t>Message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 startAt="6"/>
            </a:pPr>
            <a:r>
              <a:rPr lang="fr" sz="1300">
                <a:solidFill>
                  <a:schemeClr val="dk1"/>
                </a:solidFill>
              </a:rPr>
              <a:t>Requêtes d’insertion</a:t>
            </a:r>
            <a:endParaRPr sz="1300">
              <a:solidFill>
                <a:schemeClr val="dk1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fr" sz="1300">
                <a:solidFill>
                  <a:schemeClr val="dk1"/>
                </a:solidFill>
              </a:rPr>
              <a:t>Moderateur/Theme</a:t>
            </a:r>
            <a:endParaRPr sz="1300">
              <a:solidFill>
                <a:schemeClr val="dk1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fr" sz="1300">
                <a:solidFill>
                  <a:schemeClr val="dk1"/>
                </a:solidFill>
              </a:rPr>
              <a:t>Jeu/Joueur</a:t>
            </a:r>
            <a:endParaRPr sz="1300">
              <a:solidFill>
                <a:schemeClr val="dk1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fr" sz="1300">
                <a:solidFill>
                  <a:schemeClr val="dk1"/>
                </a:solidFill>
              </a:rPr>
              <a:t>Partie/Amis/Message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833825" y="796675"/>
            <a:ext cx="3010500" cy="3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 startAt="7"/>
            </a:pPr>
            <a:r>
              <a:rPr lang="fr" sz="1300">
                <a:solidFill>
                  <a:schemeClr val="dk1"/>
                </a:solidFill>
              </a:rPr>
              <a:t>Requêtes de sélection</a:t>
            </a:r>
            <a:endParaRPr sz="1300">
              <a:solidFill>
                <a:schemeClr val="dk1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fr" sz="1300">
                <a:solidFill>
                  <a:schemeClr val="dk1"/>
                </a:solidFill>
              </a:rPr>
              <a:t>Liste des 50 premiers joueurs du jeu Memory</a:t>
            </a:r>
            <a:endParaRPr sz="1300">
              <a:solidFill>
                <a:schemeClr val="dk1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fr" sz="1300">
                <a:solidFill>
                  <a:schemeClr val="dk1"/>
                </a:solidFill>
              </a:rPr>
              <a:t>Liste des messages entre le joueur 1 et le joueur 2 selon l’ordre d’envoi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 startAt="7"/>
            </a:pPr>
            <a:r>
              <a:rPr lang="fr" sz="1300">
                <a:solidFill>
                  <a:schemeClr val="dk1"/>
                </a:solidFill>
              </a:rPr>
              <a:t>Requêtes de modification</a:t>
            </a:r>
            <a:endParaRPr sz="1300">
              <a:solidFill>
                <a:schemeClr val="dk1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fr" sz="1300">
                <a:solidFill>
                  <a:schemeClr val="dk1"/>
                </a:solidFill>
              </a:rPr>
              <a:t>Modifier le thème du joueur 2</a:t>
            </a:r>
            <a:endParaRPr sz="1300">
              <a:solidFill>
                <a:schemeClr val="dk1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fr" sz="1300">
                <a:solidFill>
                  <a:schemeClr val="dk1"/>
                </a:solidFill>
              </a:rPr>
              <a:t>Modifier le mot de passe du joueur 1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 startAt="7"/>
            </a:pPr>
            <a:r>
              <a:rPr lang="fr" sz="1300">
                <a:solidFill>
                  <a:schemeClr val="dk1"/>
                </a:solidFill>
              </a:rPr>
              <a:t>Vérification des conditions</a:t>
            </a:r>
            <a:endParaRPr sz="1300">
              <a:solidFill>
                <a:schemeClr val="dk1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fr" sz="1300">
                <a:solidFill>
                  <a:schemeClr val="dk1"/>
                </a:solidFill>
              </a:rPr>
              <a:t>Année de Naissance </a:t>
            </a:r>
            <a:endParaRPr sz="1300">
              <a:solidFill>
                <a:schemeClr val="dk1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fr" sz="1300">
                <a:solidFill>
                  <a:schemeClr val="dk1"/>
                </a:solidFill>
              </a:rPr>
              <a:t>Prix du theme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 startAt="7"/>
            </a:pPr>
            <a:r>
              <a:rPr lang="fr" sz="1300">
                <a:solidFill>
                  <a:schemeClr val="dk1"/>
                </a:solidFill>
              </a:rPr>
              <a:t>Technologies mises en oeuvre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2106750" y="4278975"/>
            <a:ext cx="4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1/2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5289588" y="4278975"/>
            <a:ext cx="4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2/2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1959900" y="796675"/>
            <a:ext cx="7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JDSEL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Merci de nous avoir écouté</a:t>
            </a:r>
            <a:endParaRPr sz="1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52" name="Google Shape;252;p32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Une image contenant extérieur, flou&#10;&#10;Description générée automatiquement" id="253" name="Google Shape;25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2900" y="-2203375"/>
            <a:ext cx="4113300" cy="4113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54" name="Google Shape;25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05854">
            <a:off x="7488838" y="-34962"/>
            <a:ext cx="1532674" cy="153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5525" y="1017725"/>
            <a:ext cx="537296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Description de l’application</a:t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Une image contenant extérieur, flou&#10;&#10;Description générée automatiquement" id="83" name="Google Shape;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2900" y="-2203375"/>
            <a:ext cx="4113300" cy="4113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05854">
            <a:off x="7488838" y="-34962"/>
            <a:ext cx="1532674" cy="153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909925"/>
            <a:ext cx="8020050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Diagramme de classe UML</a:t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Une image contenant extérieur, flou&#10;&#10;Description générée automatiquement" id="92" name="Google Shape;9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2900" y="-2203375"/>
            <a:ext cx="4113300" cy="4113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05854">
            <a:off x="7488838" y="-34962"/>
            <a:ext cx="1532674" cy="153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235950"/>
            <a:ext cx="7573724" cy="39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Schéma </a:t>
            </a:r>
            <a:r>
              <a:rPr lang="fr" sz="2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relationnel</a:t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Une image contenant extérieur, flou&#10;&#10;Description générée automatiquement" id="101" name="Google Shape;10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2900" y="-2203375"/>
            <a:ext cx="4113300" cy="4113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05854">
            <a:off x="7488838" y="-34962"/>
            <a:ext cx="1532674" cy="15326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311700" y="1108413"/>
            <a:ext cx="85206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Moderateur(</a:t>
            </a:r>
            <a:r>
              <a:rPr lang="fr" sz="1500" u="sng">
                <a:solidFill>
                  <a:schemeClr val="dk1"/>
                </a:solidFill>
              </a:rPr>
              <a:t>identifiant,</a:t>
            </a:r>
            <a:r>
              <a:rPr lang="fr" sz="1500">
                <a:solidFill>
                  <a:schemeClr val="dk1"/>
                </a:solidFill>
              </a:rPr>
              <a:t> mdp)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Theme(</a:t>
            </a:r>
            <a:r>
              <a:rPr lang="fr" sz="1500" u="sng">
                <a:solidFill>
                  <a:schemeClr val="dk1"/>
                </a:solidFill>
              </a:rPr>
              <a:t>identifiant</a:t>
            </a:r>
            <a:r>
              <a:rPr lang="fr" sz="1500">
                <a:solidFill>
                  <a:schemeClr val="dk1"/>
                </a:solidFill>
              </a:rPr>
              <a:t>, lienImage, prix, nom, #idModerateur)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Jeu(</a:t>
            </a:r>
            <a:r>
              <a:rPr lang="fr" sz="1500" u="sng">
                <a:solidFill>
                  <a:schemeClr val="dk1"/>
                </a:solidFill>
              </a:rPr>
              <a:t>identifiant</a:t>
            </a:r>
            <a:r>
              <a:rPr lang="fr" sz="1500">
                <a:solidFill>
                  <a:schemeClr val="dk1"/>
                </a:solidFill>
              </a:rPr>
              <a:t>, nom, lienMinuature, description, lienJeu, #idModerateur)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Joueur(</a:t>
            </a:r>
            <a:r>
              <a:rPr lang="fr" sz="1500" u="sng">
                <a:solidFill>
                  <a:schemeClr val="dk1"/>
                </a:solidFill>
              </a:rPr>
              <a:t>identifiant</a:t>
            </a:r>
            <a:r>
              <a:rPr lang="fr" sz="1500">
                <a:solidFill>
                  <a:schemeClr val="dk1"/>
                </a:solidFill>
              </a:rPr>
              <a:t>, pseudonyme, anneeNaiss, email, mdp, #idTheme)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Partie(</a:t>
            </a:r>
            <a:r>
              <a:rPr lang="fr" sz="1500" u="sng">
                <a:solidFill>
                  <a:schemeClr val="dk1"/>
                </a:solidFill>
              </a:rPr>
              <a:t>identifiant</a:t>
            </a:r>
            <a:r>
              <a:rPr lang="fr" sz="1500">
                <a:solidFill>
                  <a:schemeClr val="dk1"/>
                </a:solidFill>
              </a:rPr>
              <a:t>, date, pointJoueur1, pointJoueur2, pointJoueur3, pointJoueur4, estFini, #idJeu, #idJoueur1, #idJoueur2, #idJoueur3, #idJoueur4)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Amis(</a:t>
            </a:r>
            <a:r>
              <a:rPr lang="fr" sz="1500" u="sng">
                <a:solidFill>
                  <a:schemeClr val="dk1"/>
                </a:solidFill>
              </a:rPr>
              <a:t>#idJoueur1,#idJoueur2</a:t>
            </a:r>
            <a:r>
              <a:rPr lang="fr" sz="1500">
                <a:solidFill>
                  <a:schemeClr val="dk1"/>
                </a:solidFill>
              </a:rPr>
              <a:t>)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Message(</a:t>
            </a:r>
            <a:r>
              <a:rPr lang="fr" sz="1500" u="sng">
                <a:solidFill>
                  <a:schemeClr val="dk1"/>
                </a:solidFill>
              </a:rPr>
              <a:t>identifiant</a:t>
            </a:r>
            <a:r>
              <a:rPr lang="fr" sz="1500">
                <a:solidFill>
                  <a:schemeClr val="dk1"/>
                </a:solidFill>
              </a:rPr>
              <a:t>, #idJEnvoi, #idJRetour, contenu, date, estAccessible, #idPartie)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Dictionnaire des données (1/3)</a:t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Une image contenant extérieur, flou&#10;&#10;Description générée automatiquement" id="110" name="Google Shape;11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2900" y="-2203375"/>
            <a:ext cx="4113300" cy="4113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05854">
            <a:off x="7488838" y="-34962"/>
            <a:ext cx="1532674" cy="153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098900"/>
            <a:ext cx="705642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Dictionnaire des données (2/3)</a:t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Une image contenant extérieur, flou&#10;&#10;Description générée automatiquement"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2900" y="-2203375"/>
            <a:ext cx="4113300" cy="4113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05854">
            <a:off x="7488838" y="-34962"/>
            <a:ext cx="1532674" cy="153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068113"/>
            <a:ext cx="7054649" cy="3893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Dictionnaire des données (3/3)</a:t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Une image contenant extérieur, flou&#10;&#10;Description générée automatiquement"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2900" y="-2203375"/>
            <a:ext cx="4113300" cy="4113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05854">
            <a:off x="7488838" y="-34962"/>
            <a:ext cx="1532674" cy="153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017725"/>
            <a:ext cx="687050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/>
        </p:nvSpPr>
        <p:spPr>
          <a:xfrm>
            <a:off x="311700" y="445025"/>
            <a:ext cx="85206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Création de la base de données</a:t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a. Table Moderateur/Theme/Jeu</a:t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Une image contenant extérieur, flou&#10;&#10;Description générée automatiquement"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2900" y="-2203375"/>
            <a:ext cx="4113300" cy="4113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05854">
            <a:off x="7488838" y="-34962"/>
            <a:ext cx="1532674" cy="153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800" y="2286000"/>
            <a:ext cx="282892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800" y="3500425"/>
            <a:ext cx="4017425" cy="130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07225" y="2440100"/>
            <a:ext cx="4431976" cy="1590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