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daaed84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daaed84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daaed841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daaed841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daaed8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daaed8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daaed841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daaed84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daaed84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daaed84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daaed841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daaed841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daaed84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daaed84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daaed841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daaed841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daaed841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daaed841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daaed841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daaed841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daaed84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daaed84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daaed84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daaed84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daaed84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daaed84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daaed84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daaed84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daaed84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daaed84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daaed8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daaed8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daaed841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daaed841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daaed841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daaed841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42550"/>
            <a:ext cx="8520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>
                <a:latin typeface="Alfa Slab One"/>
                <a:ea typeface="Alfa Slab One"/>
                <a:cs typeface="Alfa Slab One"/>
                <a:sym typeface="Alfa Slab One"/>
              </a:rPr>
              <a:t>Jdsel</a:t>
            </a:r>
            <a:endParaRPr sz="5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27000" y="2776200"/>
            <a:ext cx="48900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CATTAROSSI DARTIGUELONGUE Thomas 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TP3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DUJARDIN Esteban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TP4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GAIGNE Lilian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TP4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LANUSSE Damien </a:t>
            </a:r>
            <a:r>
              <a:rPr i="1" lang="fr" sz="1200">
                <a:latin typeface="Comic Sans MS"/>
                <a:ea typeface="Comic Sans MS"/>
                <a:cs typeface="Comic Sans MS"/>
                <a:sym typeface="Comic Sans MS"/>
              </a:rPr>
              <a:t>TD2 TP3</a:t>
            </a:r>
            <a:endParaRPr i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661" y="-3917867"/>
            <a:ext cx="6817800" cy="681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193750"/>
            <a:ext cx="442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BUT Informatique 2022-2023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- Semestre 3 - 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S3.A.D - Gestion de Données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Groupe 4 </a:t>
            </a:r>
            <a:r>
              <a:rPr lang="fr" sz="13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0" i="0" lang="fr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2022/2023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9850" y="2105900"/>
            <a:ext cx="182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Projet n°4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8187" y="3220662"/>
            <a:ext cx="904123" cy="131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5856">
            <a:off x="6121599" y="-528624"/>
            <a:ext cx="3353776" cy="3353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extérieur, flou&#10;&#10;Description générée automatiquement" id="61" name="Google Shape;61;p13"/>
          <p:cNvPicPr preferRelativeResize="0"/>
          <p:nvPr/>
        </p:nvPicPr>
        <p:blipFill rotWithShape="1">
          <a:blip r:embed="rId3">
            <a:alphaModFix/>
          </a:blip>
          <a:srcRect b="9947" l="5058" r="2125" t="9955"/>
          <a:stretch/>
        </p:blipFill>
        <p:spPr>
          <a:xfrm>
            <a:off x="97550" y="3762325"/>
            <a:ext cx="2746500" cy="115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58900" y="4092475"/>
            <a:ext cx="2085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Enseignante tutrice : BRUYÈRE Marie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f. Table Amis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311700" y="1909925"/>
            <a:ext cx="7054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CREATE TABLE Amis(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idJoueur1 VARCHAR2(50) PRIMARY KEY,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idJoueur2 VARCHAR2(50) PRIMARY KEY,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CONSTRAINT fkAmiJou1 FOREIGN KEY(idJoueur1) REFERENCES Joueur(identifiant)),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CONSTRAINT fkAmiJou2 FOREIGN KEY(idJoueur2) REFERENCES Joueur(identifiant));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g. Table Message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311700" y="1909925"/>
            <a:ext cx="816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CREATE TABLE Message(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	identifiant VARCHAR2(10)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	idJEnvoi VARCHAR2(50),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	idJRetour VARCHAR2(50),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	contenu VARCHAR2(69420),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	date DATE,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	estAccessible BOOLEAN,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idPartie VARCHAR2(50),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fkMesPar FOREIGN KEY(idPartie) REFERENCES Partie(identifiant),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fkMesJou1 FOREIGN KEY(idJEnvoi) REFERENCES Joueur(identifiant),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fkMesJou2 FOREIGN KEY(idJRetour) REFERENCES Joueur(identifiant));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</a:t>
            </a: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54CA6"/>
              </a:buClr>
              <a:buSzPts val="1500"/>
              <a:buFont typeface="Alfa Slab One"/>
              <a:buAutoNum type="arabicParenR"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d’insertion - Création de compte d’un joueur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11700" y="2086713"/>
            <a:ext cx="85206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4CA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INSERT INTO Joueur (identifiant, pseudonyme, anneeNaiss, email, mdp, themeParDefaut);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311700" y="445025"/>
            <a:ext cx="8520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1)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d’insertion - 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d’une partie dans la base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11700" y="2151788"/>
            <a:ext cx="852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754CA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INSERT INTO Partie (identifiant, idJoueur1, idJoueur2, idJoueur3, idJoueur4, pointJoueur1, pointJoueur2, pointJoueur3, pointJoueur4, idJeu, False);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2)	   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de sélection- 50 meilleurs joueurs d’un jeu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454225" y="1274125"/>
            <a:ext cx="6912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SELECT pseudo, (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SELECT SUM(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	(SELECT pointJoueur1 FROM Partie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JOIN Joueur ON Partie.idJoueur1 = Joueur.identifiant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WHERE Partie.idJoueur1 = Joueur.identifiant),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(SELECT pointJoueur2 FROM Partie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JOIN Joueur ON Partie.idJoueur2 = Joueur.identifiant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WHERE Partie.idJoueur2 = Joueur.identifiant),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(SELECT pointJoueur3 FROM Partie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JOIN Joueur ON Partie.idJoueur3 = Joueur.identifiant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WHERE Partie.idJoueur3 = Joueur.identifiant),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(SELECT pointJoueur4 FROM Partie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JOIN Joueur ON Partie.idJoueur4 = Joueur.identifiant </a:t>
            </a:r>
            <a:endParaRPr sz="1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WHERE Partie.idJoueur4 = Joueur.identifiant)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) FROM Partie WHERE idJeu = [L’id du jeu dont on fait le classement]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) as nbPoints FROM JOUEUR ORDER BY nbPoints DESC LIMIT 50;</a:t>
            </a:r>
            <a:endParaRPr sz="1700">
              <a:solidFill>
                <a:srgbClr val="754CA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2)	   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Requêtes de 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sélection - Messages entre deux joueurs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99425" y="2220925"/>
            <a:ext cx="8697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SELECT * FROM Message WHERE 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(idJEnvoi = [idJoueur1] AND idJRetour = [idJoueur2])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chemeClr val="dk1"/>
                </a:solidFill>
              </a:rPr>
              <a:t>	OR (idJEnvoi = [idJoueur2] AND idJRetour = [idJoueur1]) ORDER BY date;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311700" y="402575"/>
            <a:ext cx="8520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) Requêtes de modification - </a:t>
            </a:r>
            <a:r>
              <a:rPr lang="fr" sz="16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Changer le thème sélectionné </a:t>
            </a:r>
            <a:endParaRPr sz="16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 le Joueur</a:t>
            </a:r>
            <a:endParaRPr sz="23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67950" y="2474263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UPDATE JOUEUR SET idTheme = [idThemeChoisi];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311700" y="402575"/>
            <a:ext cx="85206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3) Requêtes de modification - </a:t>
            </a:r>
            <a:r>
              <a:rPr lang="fr" sz="16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Changer le mot de passe d’un Joueur</a:t>
            </a:r>
            <a:endParaRPr sz="23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167950" y="2474263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UPDATE JOUEUR SET mdp = [nouveauMdpChoisi];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4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)	   Requêtes de cohérence - Vérification du nb de Parties en cours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	   pour un Joueur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199425" y="1916125"/>
            <a:ext cx="8697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SELECT COUNT(identifiant) FROM Joueur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JOIN Partie ON Joueur Partie.idJoueur1 = Joueur.identifiant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WHERE (Joueur.identifiant = Partie.idJoueur1 OR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Joueur.identifiant = Partie.idJoueur2 OR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Joueur.identifiant = Partie.idJoueur3 OR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Joueur.identifiant = Partie.idJoueur4) AND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Partie.estFini LIKE (FALSE);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des requêtes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4</a:t>
            </a: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)	   Requêtes de cohérence - Vérification du nom d’un nouveau 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	   thème</a:t>
            </a:r>
            <a:endParaRPr sz="1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199425" y="2754325"/>
            <a:ext cx="88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SELECT COUNT(nom) FROM theme WHERE [nomNouveauTheme] = nom;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Table des matières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8600" y="1017725"/>
            <a:ext cx="85206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fr" sz="1600">
                <a:solidFill>
                  <a:schemeClr val="dk1"/>
                </a:solidFill>
              </a:rPr>
              <a:t>Diagramme de classe UML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fr" sz="1600">
                <a:solidFill>
                  <a:schemeClr val="dk1"/>
                </a:solidFill>
              </a:rPr>
              <a:t>Schéma Relationnel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fr" sz="1600">
                <a:solidFill>
                  <a:schemeClr val="dk1"/>
                </a:solidFill>
              </a:rPr>
              <a:t>Création de la base de données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fr" sz="1600">
                <a:solidFill>
                  <a:schemeClr val="dk1"/>
                </a:solidFill>
              </a:rPr>
              <a:t>Table </a:t>
            </a:r>
            <a:r>
              <a:rPr lang="fr" sz="1600">
                <a:solidFill>
                  <a:schemeClr val="dk1"/>
                </a:solidFill>
              </a:rPr>
              <a:t>Modérateur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fr" sz="1600">
                <a:solidFill>
                  <a:schemeClr val="dk1"/>
                </a:solidFill>
              </a:rPr>
              <a:t>Table Thème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fr" sz="1600">
                <a:solidFill>
                  <a:schemeClr val="dk1"/>
                </a:solidFill>
              </a:rPr>
              <a:t>Table Jeu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fr" sz="1600">
                <a:solidFill>
                  <a:schemeClr val="dk1"/>
                </a:solidFill>
              </a:rPr>
              <a:t>Table Joueur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fr" sz="1600">
                <a:solidFill>
                  <a:schemeClr val="dk1"/>
                </a:solidFill>
              </a:rPr>
              <a:t>Table Partie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fr" sz="1600">
                <a:solidFill>
                  <a:schemeClr val="dk1"/>
                </a:solidFill>
              </a:rPr>
              <a:t>Table Amis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fr" sz="1600">
                <a:solidFill>
                  <a:schemeClr val="dk1"/>
                </a:solidFill>
              </a:rPr>
              <a:t>Table Message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fr" sz="1600">
                <a:solidFill>
                  <a:schemeClr val="dk1"/>
                </a:solidFill>
              </a:rPr>
              <a:t>Requêtes d’insertions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fr" sz="1600">
                <a:solidFill>
                  <a:schemeClr val="dk1"/>
                </a:solidFill>
              </a:rPr>
              <a:t>Requêtes de sélection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fr" sz="1600">
                <a:solidFill>
                  <a:schemeClr val="dk1"/>
                </a:solidFill>
              </a:rPr>
              <a:t>Requêtes de modification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fr" sz="1600">
                <a:solidFill>
                  <a:schemeClr val="dk1"/>
                </a:solidFill>
              </a:rPr>
              <a:t>Requêtes de cohérence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Diagramme de classe UML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5950"/>
            <a:ext cx="7573724" cy="3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Schéma </a:t>
            </a: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relationnel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11700" y="1108413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Moderateur(</a:t>
            </a:r>
            <a:r>
              <a:rPr lang="fr" sz="1500" u="sng">
                <a:solidFill>
                  <a:schemeClr val="dk1"/>
                </a:solidFill>
              </a:rPr>
              <a:t>identifiant,</a:t>
            </a:r>
            <a:r>
              <a:rPr lang="fr" sz="1500">
                <a:solidFill>
                  <a:schemeClr val="dk1"/>
                </a:solidFill>
              </a:rPr>
              <a:t> mdp)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Theme(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lienImage, prix, nom, #idModerateur)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Jeu(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nom, lienMinuature, description, lienJeu, #idModerateur)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Joueur(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pseudonyme, anneeNaiss, email, mdp, #idTheme)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Partie(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date, pointJoueur1, pointJoueur2, pointJoueur3, pointJoueur4, estFini, #idJeu, #idJoueur1, #idJoueur2, #idJoueur3, #idJoueur4)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Amis(</a:t>
            </a:r>
            <a:r>
              <a:rPr lang="fr" sz="1500" u="sng">
                <a:solidFill>
                  <a:schemeClr val="dk1"/>
                </a:solidFill>
              </a:rPr>
              <a:t>#idJoueur1,#idJoueur2</a:t>
            </a:r>
            <a:r>
              <a:rPr lang="fr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Message(</a:t>
            </a:r>
            <a:r>
              <a:rPr lang="fr" sz="1500" u="sng">
                <a:solidFill>
                  <a:schemeClr val="dk1"/>
                </a:solidFill>
              </a:rPr>
              <a:t>identifiant</a:t>
            </a:r>
            <a:r>
              <a:rPr lang="fr" sz="1500">
                <a:solidFill>
                  <a:schemeClr val="dk1"/>
                </a:solidFill>
              </a:rPr>
              <a:t>, #idJEnvoi, #idJRetour, contenu, date, estAccessible, #idPartie)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Table Modérateur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11700" y="1909925"/>
            <a:ext cx="78195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CREATE TABLE Moderateur(</a:t>
            </a:r>
            <a:endParaRPr sz="20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identifiant VARCHAR2(50) PRIMARY KEY,</a:t>
            </a:r>
            <a:endParaRPr sz="20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mdp  VARCHAR2(50) );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Table Thème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11700" y="2286000"/>
            <a:ext cx="85206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CREATE TABLE Theme(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	identifiant VARCHAR2(50) PRIMARY KEY,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	lienImage VARCHAR2(150) PRIMARY KEY,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	prix NUMBER(10),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	nom VARCHAR2(25),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	idModerateur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CONSTRAINT fkTheMod FOREIGN KEY(idModerateur) REFERENCES Moderateur(identifiant));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c. Table Jeu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11700" y="2777925"/>
            <a:ext cx="8520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CREATE TABLE Jeu(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identifiant VARCHAR2(50) PRIMARY KEY,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nom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lienMiniature VARCHAR2(150)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description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lienJeu VARCHAR2(50),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idModerateur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CONSTRAINT fkJeuMod FOREIGN KEY(idModerateur) REFERENCES Moderateur(identifiant));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d. Table Joueur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311700" y="3154100"/>
            <a:ext cx="85206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CREATE TABLE Joueur(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identifiant VARCHAR2(50) PRIMARY KEY,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pseudonyme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anneeNaiss NUMBER(4),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email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mdp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	idTheme VARCHAR2(50),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CONSTRAINT fkJouThe FOREIGN KEY(idTheme) REFERENCES Theme(identifiant));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311700" y="445025"/>
            <a:ext cx="8520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Création de la base de données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754CA6"/>
                </a:solidFill>
                <a:latin typeface="Alfa Slab One"/>
                <a:ea typeface="Alfa Slab One"/>
                <a:cs typeface="Alfa Slab One"/>
                <a:sym typeface="Alfa Slab One"/>
              </a:rPr>
              <a:t>e. Table Partie</a:t>
            </a:r>
            <a:endParaRPr sz="2500">
              <a:solidFill>
                <a:srgbClr val="754CA6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ne image contenant extérieur, flou&#10;&#10;Description générée automatiquement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900" y="-2203375"/>
            <a:ext cx="4113300" cy="41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05854">
            <a:off x="7488838" y="-34962"/>
            <a:ext cx="1532674" cy="15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11700" y="3313250"/>
            <a:ext cx="85206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CREATE TABLE Partie(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identifiant VARCHAR2(50)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date DATE,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pointJoueur1 NUMBER(3), pointJoueur2 NUMBER(3),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pointJoueur3 NUMBER(3), pointJoueur4 NUMBER(3),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estFini BOOLEAN,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idJeu VARCHAR2(50) NOT NULL, 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idJoueur1 VARCHAR2(50),idJoueur2 VARCHAR2(50), idJoueur3 VARCHAR2(50), idJoueur4 VARCHAR2(50),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fkParJeu FOREIGN KEY(idJeu) REFERENCES Jeu(identifiant),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fkParJou1 FOREIGN KEY(idJoueur1) REFERENCES Joueur(identifiant),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fkParJou2 FOREIGN KEY(idJoueur2) REFERENCES Joueur(identifiant),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fkParJou3 FOREIGN KEY(idJoueur3) REFERENCES Joueur(identifiant),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CONSTRAINT fkParJou4 FOREIGN KEY(idJoueur4) REFERENCES Joueur(identifiant));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