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roxima Nova"/>
      <p:regular r:id="rId18"/>
      <p:bold r:id="rId19"/>
      <p:italic r:id="rId20"/>
      <p:boldItalic r:id="rId21"/>
    </p:embeddedFont>
    <p:embeddedFont>
      <p:font typeface="Montserrat"/>
      <p:regular r:id="rId22"/>
      <p:bold r:id="rId23"/>
      <p:italic r:id="rId24"/>
      <p:boldItalic r:id="rId25"/>
    </p:embeddedFont>
    <p:embeddedFont>
      <p:font typeface="Montserrat Medium"/>
      <p:regular r:id="rId26"/>
      <p:bold r:id="rId27"/>
      <p:italic r:id="rId28"/>
      <p:boldItalic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ieWbySZUviksZqw2ku7IjY1zO6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0EBC08-91DA-4349-9B5E-D8BDBC823137}">
  <a:tblStyle styleId="{7C0EBC08-91DA-4349-9B5E-D8BDBC82313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Montserrat-regular.fntdata"/><Relationship Id="rId21" Type="http://schemas.openxmlformats.org/officeDocument/2006/relationships/font" Target="fonts/ProximaNova-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Medium-regular.fntdata"/><Relationship Id="rId25" Type="http://schemas.openxmlformats.org/officeDocument/2006/relationships/font" Target="fonts/Montserrat-boldItalic.fntdata"/><Relationship Id="rId28" Type="http://schemas.openxmlformats.org/officeDocument/2006/relationships/font" Target="fonts/MontserratMedium-italic.fntdata"/><Relationship Id="rId27" Type="http://schemas.openxmlformats.org/officeDocument/2006/relationships/font" Target="fonts/Montserrat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Medium-bold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AlfaSlabOne-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e8d534e3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e8d534e3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e8d534e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e8d534e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5eb5c0ad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5eb5c0ad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13e2056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13e2056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613e2056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613e2056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613e20565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613e20565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613e20565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13e20565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e8d534e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e8d534e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5e8d534e3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5e8d534e3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e8d534e3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e8d534e3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cxnSp>
        <p:nvCxnSpPr>
          <p:cNvPr id="12" name="Google Shape;12;p15"/>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3" name="Google Shape;13;p15"/>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4" name="Google Shape;14;p15"/>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 name="Google Shape;1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24"/>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50" name="Google Shape;50;p24"/>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1" name="Google Shape;5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sp>
        <p:nvSpPr>
          <p:cNvPr id="21" name="Google Shape;21;p17"/>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2" name="Google Shape;2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 name="Google Shape;25;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20"/>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20"/>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21"/>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7" name="Google Shape;3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22"/>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2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22"/>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2" name="Google Shape;42;p22"/>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3" name="Google Shape;43;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4" name="Google Shape;4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23"/>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7" name="Google Shape;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pic>
        <p:nvPicPr>
          <p:cNvPr descr="Une image contenant extérieur, flou&#10;&#10;Description générée automatiquement" id="9" name="Google Shape;9;p14"/>
          <p:cNvPicPr preferRelativeResize="0"/>
          <p:nvPr/>
        </p:nvPicPr>
        <p:blipFill rotWithShape="1">
          <a:blip r:embed="rId1">
            <a:alphaModFix/>
          </a:blip>
          <a:srcRect b="0" l="0" r="0" t="0"/>
          <a:stretch/>
        </p:blipFill>
        <p:spPr>
          <a:xfrm>
            <a:off x="6568227" y="-3290173"/>
            <a:ext cx="5391000" cy="5391000"/>
          </a:xfrm>
          <a:prstGeom prst="ellipse">
            <a:avLst/>
          </a:prstGeom>
          <a:noFill/>
          <a:ln>
            <a:noFill/>
          </a:ln>
        </p:spPr>
      </p:pic>
      <p:pic>
        <p:nvPicPr>
          <p:cNvPr id="10" name="Google Shape;10;p14"/>
          <p:cNvPicPr preferRelativeResize="0"/>
          <p:nvPr/>
        </p:nvPicPr>
        <p:blipFill rotWithShape="1">
          <a:blip r:embed="rId2">
            <a:alphaModFix/>
          </a:blip>
          <a:srcRect b="0" l="0" r="0" t="0"/>
          <a:stretch/>
        </p:blipFill>
        <p:spPr>
          <a:xfrm rot="605861">
            <a:off x="7082264" y="-287719"/>
            <a:ext cx="2275667" cy="22756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311700" y="942550"/>
            <a:ext cx="8520600" cy="999300"/>
          </a:xfrm>
          <a:prstGeom prst="rect">
            <a:avLst/>
          </a:prstGeom>
          <a:noFill/>
          <a:ln cap="flat" cmpd="sng" w="9525">
            <a:solidFill>
              <a:srgbClr val="754CA6"/>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solidFill>
                  <a:srgbClr val="000000"/>
                </a:solidFill>
              </a:rPr>
              <a:t>Jdsel</a:t>
            </a:r>
            <a:endParaRPr>
              <a:solidFill>
                <a:srgbClr val="000000"/>
              </a:solidFill>
            </a:endParaRPr>
          </a:p>
        </p:txBody>
      </p:sp>
      <p:sp>
        <p:nvSpPr>
          <p:cNvPr id="59" name="Google Shape;59;p1"/>
          <p:cNvSpPr txBox="1"/>
          <p:nvPr>
            <p:ph idx="1" type="subTitle"/>
          </p:nvPr>
        </p:nvSpPr>
        <p:spPr>
          <a:xfrm>
            <a:off x="2127000" y="2776200"/>
            <a:ext cx="4890000" cy="115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852"/>
              <a:buNone/>
            </a:pPr>
            <a:r>
              <a:rPr lang="en-GB" sz="1400">
                <a:solidFill>
                  <a:srgbClr val="000000"/>
                </a:solidFill>
                <a:latin typeface="Montserrat"/>
                <a:ea typeface="Montserrat"/>
                <a:cs typeface="Montserrat"/>
                <a:sym typeface="Montserrat"/>
              </a:rPr>
              <a:t>CATTAROSSI DARTIGUELONGUE Thomas  </a:t>
            </a:r>
            <a:r>
              <a:rPr i="1" lang="en-GB" sz="1200">
                <a:solidFill>
                  <a:srgbClr val="000000"/>
                </a:solidFill>
                <a:latin typeface="Comic Sans MS"/>
                <a:ea typeface="Comic Sans MS"/>
                <a:cs typeface="Comic Sans MS"/>
                <a:sym typeface="Comic Sans MS"/>
              </a:rPr>
              <a:t>TD2 TP3</a:t>
            </a:r>
            <a:endParaRPr i="1" sz="1200">
              <a:solidFill>
                <a:srgbClr val="000000"/>
              </a:solidFill>
              <a:latin typeface="Comic Sans MS"/>
              <a:ea typeface="Comic Sans MS"/>
              <a:cs typeface="Comic Sans MS"/>
              <a:sym typeface="Comic Sans MS"/>
            </a:endParaRPr>
          </a:p>
          <a:p>
            <a:pPr indent="0" lvl="0" marL="0" rtl="0" algn="ctr">
              <a:lnSpc>
                <a:spcPct val="115000"/>
              </a:lnSpc>
              <a:spcBef>
                <a:spcPts val="0"/>
              </a:spcBef>
              <a:spcAft>
                <a:spcPts val="0"/>
              </a:spcAft>
              <a:buSzPts val="852"/>
              <a:buNone/>
            </a:pPr>
            <a:r>
              <a:rPr lang="en-GB" sz="1400">
                <a:solidFill>
                  <a:srgbClr val="000000"/>
                </a:solidFill>
                <a:latin typeface="Montserrat"/>
                <a:ea typeface="Montserrat"/>
                <a:cs typeface="Montserrat"/>
                <a:sym typeface="Montserrat"/>
              </a:rPr>
              <a:t>DUJARDIN Esteban </a:t>
            </a:r>
            <a:r>
              <a:rPr i="1" lang="en-GB" sz="1200">
                <a:solidFill>
                  <a:srgbClr val="000000"/>
                </a:solidFill>
                <a:latin typeface="Comic Sans MS"/>
                <a:ea typeface="Comic Sans MS"/>
                <a:cs typeface="Comic Sans MS"/>
                <a:sym typeface="Comic Sans MS"/>
              </a:rPr>
              <a:t>TD2 TP4</a:t>
            </a:r>
            <a:endParaRPr i="1" sz="1200">
              <a:solidFill>
                <a:srgbClr val="000000"/>
              </a:solidFill>
              <a:latin typeface="Comic Sans MS"/>
              <a:ea typeface="Comic Sans MS"/>
              <a:cs typeface="Comic Sans MS"/>
              <a:sym typeface="Comic Sans MS"/>
            </a:endParaRPr>
          </a:p>
          <a:p>
            <a:pPr indent="0" lvl="0" marL="0" rtl="0" algn="ctr">
              <a:lnSpc>
                <a:spcPct val="115000"/>
              </a:lnSpc>
              <a:spcBef>
                <a:spcPts val="0"/>
              </a:spcBef>
              <a:spcAft>
                <a:spcPts val="0"/>
              </a:spcAft>
              <a:buSzPts val="852"/>
              <a:buNone/>
            </a:pPr>
            <a:r>
              <a:rPr lang="en-GB" sz="1400">
                <a:solidFill>
                  <a:srgbClr val="000000"/>
                </a:solidFill>
                <a:latin typeface="Montserrat"/>
                <a:ea typeface="Montserrat"/>
                <a:cs typeface="Montserrat"/>
                <a:sym typeface="Montserrat"/>
              </a:rPr>
              <a:t>GAIGNE Lilian </a:t>
            </a:r>
            <a:r>
              <a:rPr i="1" lang="en-GB" sz="1200">
                <a:solidFill>
                  <a:srgbClr val="000000"/>
                </a:solidFill>
                <a:latin typeface="Comic Sans MS"/>
                <a:ea typeface="Comic Sans MS"/>
                <a:cs typeface="Comic Sans MS"/>
                <a:sym typeface="Comic Sans MS"/>
              </a:rPr>
              <a:t>TD2 TP4</a:t>
            </a:r>
            <a:endParaRPr i="1" sz="1200">
              <a:solidFill>
                <a:srgbClr val="000000"/>
              </a:solidFill>
              <a:latin typeface="Comic Sans MS"/>
              <a:ea typeface="Comic Sans MS"/>
              <a:cs typeface="Comic Sans MS"/>
              <a:sym typeface="Comic Sans MS"/>
            </a:endParaRPr>
          </a:p>
          <a:p>
            <a:pPr indent="0" lvl="0" marL="0" rtl="0" algn="ctr">
              <a:lnSpc>
                <a:spcPct val="115000"/>
              </a:lnSpc>
              <a:spcBef>
                <a:spcPts val="0"/>
              </a:spcBef>
              <a:spcAft>
                <a:spcPts val="0"/>
              </a:spcAft>
              <a:buSzPts val="852"/>
              <a:buNone/>
            </a:pPr>
            <a:r>
              <a:rPr lang="en-GB" sz="1400">
                <a:solidFill>
                  <a:srgbClr val="000000"/>
                </a:solidFill>
                <a:latin typeface="Montserrat"/>
                <a:ea typeface="Montserrat"/>
                <a:cs typeface="Montserrat"/>
                <a:sym typeface="Montserrat"/>
              </a:rPr>
              <a:t>LANUSSE Damien </a:t>
            </a:r>
            <a:r>
              <a:rPr i="1" lang="en-GB" sz="1200">
                <a:solidFill>
                  <a:srgbClr val="000000"/>
                </a:solidFill>
                <a:latin typeface="Comic Sans MS"/>
                <a:ea typeface="Comic Sans MS"/>
                <a:cs typeface="Comic Sans MS"/>
                <a:sym typeface="Comic Sans MS"/>
              </a:rPr>
              <a:t>TD2 TP3</a:t>
            </a:r>
            <a:endParaRPr i="1" sz="1200">
              <a:solidFill>
                <a:srgbClr val="000000"/>
              </a:solidFill>
              <a:latin typeface="Comic Sans MS"/>
              <a:ea typeface="Comic Sans MS"/>
              <a:cs typeface="Comic Sans MS"/>
              <a:sym typeface="Comic Sans MS"/>
            </a:endParaRPr>
          </a:p>
          <a:p>
            <a:pPr indent="0" lvl="0" marL="0" rtl="0" algn="ctr">
              <a:lnSpc>
                <a:spcPct val="80000"/>
              </a:lnSpc>
              <a:spcBef>
                <a:spcPts val="0"/>
              </a:spcBef>
              <a:spcAft>
                <a:spcPts val="0"/>
              </a:spcAft>
              <a:buSzPts val="852"/>
              <a:buNone/>
            </a:pPr>
            <a:r>
              <a:t/>
            </a:r>
            <a:endParaRPr sz="1860"/>
          </a:p>
        </p:txBody>
      </p:sp>
      <p:pic>
        <p:nvPicPr>
          <p:cNvPr descr="Une image contenant extérieur, flou&#10;&#10;Description générée automatiquement" id="60" name="Google Shape;60;p1"/>
          <p:cNvPicPr preferRelativeResize="0"/>
          <p:nvPr/>
        </p:nvPicPr>
        <p:blipFill rotWithShape="1">
          <a:blip r:embed="rId3">
            <a:alphaModFix/>
          </a:blip>
          <a:srcRect b="0" l="0" r="0" t="0"/>
          <a:stretch/>
        </p:blipFill>
        <p:spPr>
          <a:xfrm>
            <a:off x="5368786" y="-3845742"/>
            <a:ext cx="6817800" cy="6817800"/>
          </a:xfrm>
          <a:prstGeom prst="ellipse">
            <a:avLst/>
          </a:prstGeom>
          <a:noFill/>
          <a:ln cap="flat" cmpd="sng" w="9525">
            <a:solidFill>
              <a:srgbClr val="754CA6"/>
            </a:solidFill>
            <a:prstDash val="solid"/>
            <a:round/>
            <a:headEnd len="sm" w="sm" type="none"/>
            <a:tailEnd len="sm" w="sm" type="none"/>
          </a:ln>
          <a:effectLst>
            <a:outerShdw blurRad="57150" rotWithShape="0" algn="bl" dir="5400000" dist="19050">
              <a:srgbClr val="000000">
                <a:alpha val="50000"/>
              </a:srgbClr>
            </a:outerShdw>
          </a:effectLst>
        </p:spPr>
      </p:pic>
      <p:sp>
        <p:nvSpPr>
          <p:cNvPr id="61" name="Google Shape;61;p1"/>
          <p:cNvSpPr txBox="1"/>
          <p:nvPr/>
        </p:nvSpPr>
        <p:spPr>
          <a:xfrm>
            <a:off x="311700" y="193750"/>
            <a:ext cx="44259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Montserrat"/>
                <a:ea typeface="Montserrat"/>
                <a:cs typeface="Montserrat"/>
                <a:sym typeface="Montserrat"/>
              </a:rPr>
              <a:t>BUT Informatique 2022-2023 </a:t>
            </a:r>
            <a:r>
              <a:rPr lang="en-GB" sz="1300">
                <a:latin typeface="Montserrat"/>
                <a:ea typeface="Montserrat"/>
                <a:cs typeface="Montserrat"/>
                <a:sym typeface="Montserrat"/>
              </a:rPr>
              <a:t>- Semestre 3 - </a:t>
            </a:r>
            <a:r>
              <a:rPr b="0" i="0" lang="en-GB" sz="1300" u="none" cap="none" strike="noStrike">
                <a:solidFill>
                  <a:srgbClr val="000000"/>
                </a:solidFill>
                <a:latin typeface="Montserrat"/>
                <a:ea typeface="Montserrat"/>
                <a:cs typeface="Montserrat"/>
                <a:sym typeface="Montserrat"/>
              </a:rPr>
              <a:t> </a:t>
            </a:r>
            <a:r>
              <a:rPr lang="en-GB" sz="1300">
                <a:latin typeface="Montserrat"/>
                <a:ea typeface="Montserrat"/>
                <a:cs typeface="Montserrat"/>
                <a:sym typeface="Montserrat"/>
              </a:rPr>
              <a:t>S3.A.D - Gestion de Données</a:t>
            </a:r>
            <a:r>
              <a:rPr b="0" i="0" lang="en-GB" sz="1300" u="none" cap="none" strike="noStrike">
                <a:solidFill>
                  <a:srgbClr val="000000"/>
                </a:solidFill>
                <a:latin typeface="Montserrat"/>
                <a:ea typeface="Montserrat"/>
                <a:cs typeface="Montserrat"/>
                <a:sym typeface="Montserrat"/>
              </a:rPr>
              <a:t> </a:t>
            </a:r>
            <a:r>
              <a:rPr lang="en-GB" sz="1300">
                <a:latin typeface="Montserrat"/>
                <a:ea typeface="Montserrat"/>
                <a:cs typeface="Montserrat"/>
                <a:sym typeface="Montserrat"/>
              </a:rPr>
              <a:t>-</a:t>
            </a:r>
            <a:r>
              <a:rPr b="0" i="0" lang="en-GB" sz="1300" u="none" cap="none" strike="noStrike">
                <a:solidFill>
                  <a:srgbClr val="000000"/>
                </a:solidFill>
                <a:latin typeface="Montserrat"/>
                <a:ea typeface="Montserrat"/>
                <a:cs typeface="Montserrat"/>
                <a:sym typeface="Montserrat"/>
              </a:rPr>
              <a:t> Groupe 4 </a:t>
            </a:r>
            <a:r>
              <a:rPr lang="en-GB" sz="1300">
                <a:latin typeface="Montserrat"/>
                <a:ea typeface="Montserrat"/>
                <a:cs typeface="Montserrat"/>
                <a:sym typeface="Montserrat"/>
              </a:rPr>
              <a:t>- </a:t>
            </a:r>
            <a:r>
              <a:rPr b="0" i="0" lang="en-GB" sz="1300" u="none" cap="none" strike="noStrike">
                <a:solidFill>
                  <a:srgbClr val="000000"/>
                </a:solidFill>
                <a:latin typeface="Montserrat"/>
                <a:ea typeface="Montserrat"/>
                <a:cs typeface="Montserrat"/>
                <a:sym typeface="Montserrat"/>
              </a:rPr>
              <a:t>2022/2023</a:t>
            </a:r>
            <a:endParaRPr b="0" i="0" sz="1400" u="none" cap="none" strike="noStrike">
              <a:solidFill>
                <a:srgbClr val="000000"/>
              </a:solidFill>
              <a:latin typeface="Arial"/>
              <a:ea typeface="Arial"/>
              <a:cs typeface="Arial"/>
              <a:sym typeface="Arial"/>
            </a:endParaRPr>
          </a:p>
        </p:txBody>
      </p:sp>
      <p:sp>
        <p:nvSpPr>
          <p:cNvPr id="62" name="Google Shape;62;p1"/>
          <p:cNvSpPr txBox="1"/>
          <p:nvPr/>
        </p:nvSpPr>
        <p:spPr>
          <a:xfrm>
            <a:off x="3659850" y="2105900"/>
            <a:ext cx="18243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GB" sz="2200" u="none" cap="none" strike="noStrike">
                <a:solidFill>
                  <a:srgbClr val="000000"/>
                </a:solidFill>
                <a:latin typeface="Montserrat"/>
                <a:ea typeface="Montserrat"/>
                <a:cs typeface="Montserrat"/>
                <a:sym typeface="Montserrat"/>
              </a:rPr>
              <a:t>Projet n°4</a:t>
            </a:r>
            <a:endParaRPr b="1" i="0" sz="2300" u="none" cap="none" strike="noStrike">
              <a:solidFill>
                <a:srgbClr val="000000"/>
              </a:solidFill>
              <a:latin typeface="Arial"/>
              <a:ea typeface="Arial"/>
              <a:cs typeface="Arial"/>
              <a:sym typeface="Arial"/>
            </a:endParaRPr>
          </a:p>
        </p:txBody>
      </p:sp>
      <p:pic>
        <p:nvPicPr>
          <p:cNvPr id="63" name="Google Shape;63;p1"/>
          <p:cNvPicPr preferRelativeResize="0"/>
          <p:nvPr/>
        </p:nvPicPr>
        <p:blipFill rotWithShape="1">
          <a:blip r:embed="rId4">
            <a:alphaModFix/>
          </a:blip>
          <a:srcRect b="0" l="0" r="0" t="0"/>
          <a:stretch/>
        </p:blipFill>
        <p:spPr>
          <a:xfrm>
            <a:off x="7928187" y="3220662"/>
            <a:ext cx="904125" cy="1315088"/>
          </a:xfrm>
          <a:prstGeom prst="rect">
            <a:avLst/>
          </a:prstGeom>
          <a:noFill/>
          <a:ln>
            <a:noFill/>
          </a:ln>
        </p:spPr>
      </p:pic>
      <p:pic>
        <p:nvPicPr>
          <p:cNvPr id="64" name="Google Shape;64;p1"/>
          <p:cNvPicPr preferRelativeResize="0"/>
          <p:nvPr/>
        </p:nvPicPr>
        <p:blipFill rotWithShape="1">
          <a:blip r:embed="rId5">
            <a:alphaModFix/>
          </a:blip>
          <a:srcRect b="0" l="0" r="0" t="0"/>
          <a:stretch/>
        </p:blipFill>
        <p:spPr>
          <a:xfrm rot="605856">
            <a:off x="6121599" y="-528624"/>
            <a:ext cx="3353776" cy="3353776"/>
          </a:xfrm>
          <a:prstGeom prst="rect">
            <a:avLst/>
          </a:prstGeom>
          <a:noFill/>
          <a:ln>
            <a:noFill/>
          </a:ln>
        </p:spPr>
      </p:pic>
      <p:pic>
        <p:nvPicPr>
          <p:cNvPr descr="Une image contenant extérieur, flou&#10;&#10;Description générée automatiquement" id="65" name="Google Shape;65;p1"/>
          <p:cNvPicPr preferRelativeResize="0"/>
          <p:nvPr/>
        </p:nvPicPr>
        <p:blipFill rotWithShape="1">
          <a:blip r:embed="rId3">
            <a:alphaModFix/>
          </a:blip>
          <a:srcRect b="9947" l="5058" r="2125" t="9955"/>
          <a:stretch/>
        </p:blipFill>
        <p:spPr>
          <a:xfrm>
            <a:off x="97550" y="3762325"/>
            <a:ext cx="2746500" cy="1153200"/>
          </a:xfrm>
          <a:prstGeom prst="ellipse">
            <a:avLst/>
          </a:prstGeom>
          <a:noFill/>
          <a:ln>
            <a:noFill/>
          </a:ln>
        </p:spPr>
      </p:pic>
      <p:sp>
        <p:nvSpPr>
          <p:cNvPr id="66" name="Google Shape;66;p1"/>
          <p:cNvSpPr txBox="1"/>
          <p:nvPr/>
        </p:nvSpPr>
        <p:spPr>
          <a:xfrm>
            <a:off x="758900" y="4092475"/>
            <a:ext cx="2085000" cy="492900"/>
          </a:xfrm>
          <a:prstGeom prst="rect">
            <a:avLst/>
          </a:prstGeom>
          <a:noFill/>
          <a:ln>
            <a:noFill/>
          </a:ln>
        </p:spPr>
        <p:txBody>
          <a:bodyPr anchorCtr="0" anchor="t" bIns="91425" lIns="91425" spcFirstLastPara="1" rIns="91425" wrap="square" tIns="91425">
            <a:spAutoFit/>
          </a:bodyPr>
          <a:lstStyle/>
          <a:p>
            <a:pPr indent="0" lvl="0" marL="0" rtl="0" algn="l">
              <a:lnSpc>
                <a:spcPct val="91000"/>
              </a:lnSpc>
              <a:spcBef>
                <a:spcPts val="0"/>
              </a:spcBef>
              <a:spcAft>
                <a:spcPts val="0"/>
              </a:spcAft>
              <a:buNone/>
            </a:pPr>
            <a:r>
              <a:rPr lang="en-GB" sz="1100">
                <a:solidFill>
                  <a:schemeClr val="lt1"/>
                </a:solidFill>
                <a:latin typeface="Montserrat Medium"/>
                <a:ea typeface="Montserrat Medium"/>
                <a:cs typeface="Montserrat Medium"/>
                <a:sym typeface="Montserrat Medium"/>
              </a:rPr>
              <a:t>Enseignante tutrice : BRUYÈRE Marie</a:t>
            </a:r>
            <a:endParaRPr>
              <a:solidFill>
                <a:schemeClr val="lt1"/>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5e8d534e36_0_19"/>
          <p:cNvSpPr txBox="1"/>
          <p:nvPr>
            <p:ph type="title"/>
          </p:nvPr>
        </p:nvSpPr>
        <p:spPr>
          <a:xfrm>
            <a:off x="311700" y="73800"/>
            <a:ext cx="6300300" cy="12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00">
                <a:solidFill>
                  <a:srgbClr val="754CA6"/>
                </a:solidFill>
              </a:rPr>
              <a:t>COHÉRENT : </a:t>
            </a:r>
            <a:r>
              <a:rPr b="1" lang="en-GB" sz="2400">
                <a:solidFill>
                  <a:srgbClr val="754CA6"/>
                </a:solidFill>
              </a:rPr>
              <a:t>Le Joueur souhaite faire deux parties en même temps</a:t>
            </a:r>
            <a:endParaRPr b="1" sz="2400">
              <a:solidFill>
                <a:srgbClr val="754CA6"/>
              </a:solidFill>
            </a:endParaRPr>
          </a:p>
        </p:txBody>
      </p:sp>
      <p:sp>
        <p:nvSpPr>
          <p:cNvPr id="136" name="Google Shape;136;g15e8d534e36_0_19"/>
          <p:cNvSpPr txBox="1"/>
          <p:nvPr>
            <p:ph idx="1" type="body"/>
          </p:nvPr>
        </p:nvSpPr>
        <p:spPr>
          <a:xfrm>
            <a:off x="311700" y="1387350"/>
            <a:ext cx="8520600" cy="91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rgbClr val="000000"/>
                </a:solidFill>
              </a:rPr>
              <a:t>Pitch :</a:t>
            </a:r>
            <a:endParaRPr b="1" sz="1400">
              <a:solidFill>
                <a:srgbClr val="000000"/>
              </a:solidFill>
            </a:endParaRPr>
          </a:p>
          <a:p>
            <a:pPr indent="0" lvl="0" marL="0" rtl="0" algn="l">
              <a:spcBef>
                <a:spcPts val="0"/>
              </a:spcBef>
              <a:spcAft>
                <a:spcPts val="0"/>
              </a:spcAft>
              <a:buNone/>
            </a:pPr>
            <a:r>
              <a:rPr b="1" lang="en-GB" sz="1400">
                <a:solidFill>
                  <a:srgbClr val="000000"/>
                </a:solidFill>
              </a:rPr>
              <a:t>Le joueur ne pourra pas jouer deux parties différentes en même temps.</a:t>
            </a:r>
            <a:endParaRPr sz="1400"/>
          </a:p>
        </p:txBody>
      </p:sp>
      <p:sp>
        <p:nvSpPr>
          <p:cNvPr id="137" name="Google Shape;137;g15e8d534e36_0_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138" name="Google Shape;138;g15e8d534e36_0_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graphicFrame>
        <p:nvGraphicFramePr>
          <p:cNvPr id="139" name="Google Shape;139;g15e8d534e36_0_19"/>
          <p:cNvGraphicFramePr/>
          <p:nvPr/>
        </p:nvGraphicFramePr>
        <p:xfrm>
          <a:off x="311700" y="2044850"/>
          <a:ext cx="3000000" cy="3000000"/>
        </p:xfrm>
        <a:graphic>
          <a:graphicData uri="http://schemas.openxmlformats.org/drawingml/2006/table">
            <a:tbl>
              <a:tblPr>
                <a:noFill/>
                <a:tableStyleId>{7C0EBC08-91DA-4349-9B5E-D8BDBC823137}</a:tableStyleId>
              </a:tblPr>
              <a:tblGrid>
                <a:gridCol w="1765350"/>
                <a:gridCol w="1095100"/>
                <a:gridCol w="4555075"/>
              </a:tblGrid>
              <a:tr h="355400">
                <a:tc>
                  <a:txBody>
                    <a:bodyPr/>
                    <a:lstStyle/>
                    <a:p>
                      <a:pPr indent="0" lvl="0" marL="0" rtl="0" algn="l">
                        <a:spcBef>
                          <a:spcPts val="0"/>
                        </a:spcBef>
                        <a:spcAft>
                          <a:spcPts val="0"/>
                        </a:spcAft>
                        <a:buNone/>
                      </a:pPr>
                      <a:r>
                        <a:rPr lang="en-GB" sz="1300"/>
                        <a:t>Nom de la donnée</a:t>
                      </a:r>
                      <a:endParaRPr sz="1300"/>
                    </a:p>
                  </a:txBody>
                  <a:tcPr marT="91425" marB="91425" marR="91425" marL="91425"/>
                </a:tc>
                <a:tc>
                  <a:txBody>
                    <a:bodyPr/>
                    <a:lstStyle/>
                    <a:p>
                      <a:pPr indent="0" lvl="0" marL="0" rtl="0" algn="l">
                        <a:spcBef>
                          <a:spcPts val="0"/>
                        </a:spcBef>
                        <a:spcAft>
                          <a:spcPts val="0"/>
                        </a:spcAft>
                        <a:buNone/>
                      </a:pPr>
                      <a:r>
                        <a:rPr lang="en-GB" sz="1300"/>
                        <a:t>Entité</a:t>
                      </a:r>
                      <a:endParaRPr sz="1300"/>
                    </a:p>
                  </a:txBody>
                  <a:tcPr marT="91425" marB="91425" marR="91425" marL="91425"/>
                </a:tc>
                <a:tc>
                  <a:txBody>
                    <a:bodyPr/>
                    <a:lstStyle/>
                    <a:p>
                      <a:pPr indent="0" lvl="0" marL="0" rtl="0" algn="l">
                        <a:spcBef>
                          <a:spcPts val="0"/>
                        </a:spcBef>
                        <a:spcAft>
                          <a:spcPts val="0"/>
                        </a:spcAft>
                        <a:buNone/>
                      </a:pPr>
                      <a:r>
                        <a:rPr lang="en-GB" sz="1300"/>
                        <a:t>Description</a:t>
                      </a:r>
                      <a:endParaRPr sz="1300"/>
                    </a:p>
                  </a:txBody>
                  <a:tcPr marT="91425" marB="91425" marR="91425" marL="91425"/>
                </a:tc>
              </a:tr>
              <a:tr h="355400">
                <a:tc>
                  <a:txBody>
                    <a:bodyPr/>
                    <a:lstStyle/>
                    <a:p>
                      <a:pPr indent="0" lvl="0" marL="0" rtl="0" algn="l">
                        <a:spcBef>
                          <a:spcPts val="0"/>
                        </a:spcBef>
                        <a:spcAft>
                          <a:spcPts val="0"/>
                        </a:spcAft>
                        <a:buNone/>
                      </a:pPr>
                      <a:r>
                        <a:rPr lang="en-GB" sz="1300"/>
                        <a:t>identifiant</a:t>
                      </a:r>
                      <a:endParaRPr sz="1300"/>
                    </a:p>
                  </a:txBody>
                  <a:tcPr marT="91425" marB="91425" marR="91425" marL="91425"/>
                </a:tc>
                <a:tc>
                  <a:txBody>
                    <a:bodyPr/>
                    <a:lstStyle/>
                    <a:p>
                      <a:pPr indent="0" lvl="0" marL="0" rtl="0" algn="l">
                        <a:spcBef>
                          <a:spcPts val="0"/>
                        </a:spcBef>
                        <a:spcAft>
                          <a:spcPts val="0"/>
                        </a:spcAft>
                        <a:buNone/>
                      </a:pPr>
                      <a:r>
                        <a:rPr lang="en-GB" sz="1300"/>
                        <a:t>Joueur</a:t>
                      </a:r>
                      <a:endParaRPr sz="1300"/>
                    </a:p>
                  </a:txBody>
                  <a:tcPr marT="91425" marB="91425" marR="91425" marL="91425"/>
                </a:tc>
                <a:tc>
                  <a:txBody>
                    <a:bodyPr/>
                    <a:lstStyle/>
                    <a:p>
                      <a:pPr indent="0" lvl="0" marL="0" rtl="0" algn="l">
                        <a:spcBef>
                          <a:spcPts val="0"/>
                        </a:spcBef>
                        <a:spcAft>
                          <a:spcPts val="0"/>
                        </a:spcAft>
                        <a:buNone/>
                      </a:pPr>
                      <a:r>
                        <a:rPr lang="en-GB" sz="1300"/>
                        <a:t>C’est le code unique du joueur</a:t>
                      </a:r>
                      <a:endParaRPr sz="1300"/>
                    </a:p>
                  </a:txBody>
                  <a:tcPr marT="91425" marB="91425" marR="91425" marL="91425"/>
                </a:tc>
              </a:tr>
              <a:tr h="355400">
                <a:tc>
                  <a:txBody>
                    <a:bodyPr/>
                    <a:lstStyle/>
                    <a:p>
                      <a:pPr indent="0" lvl="0" marL="0" rtl="0" algn="l">
                        <a:spcBef>
                          <a:spcPts val="0"/>
                        </a:spcBef>
                        <a:spcAft>
                          <a:spcPts val="0"/>
                        </a:spcAft>
                        <a:buNone/>
                      </a:pPr>
                      <a:r>
                        <a:rPr lang="en-GB" sz="1300"/>
                        <a:t>idJoueur1 / 2 / 3 /4</a:t>
                      </a:r>
                      <a:endParaRPr sz="1300"/>
                    </a:p>
                  </a:txBody>
                  <a:tcPr marT="91425" marB="91425" marR="91425" marL="91425"/>
                </a:tc>
                <a:tc>
                  <a:txBody>
                    <a:bodyPr/>
                    <a:lstStyle/>
                    <a:p>
                      <a:pPr indent="0" lvl="0" marL="0" rtl="0" algn="l">
                        <a:spcBef>
                          <a:spcPts val="0"/>
                        </a:spcBef>
                        <a:spcAft>
                          <a:spcPts val="0"/>
                        </a:spcAft>
                        <a:buNone/>
                      </a:pPr>
                      <a:r>
                        <a:rPr lang="en-GB" sz="1300"/>
                        <a:t>Partie</a:t>
                      </a:r>
                      <a:endParaRPr sz="1300"/>
                    </a:p>
                  </a:txBody>
                  <a:tcPr marT="91425" marB="91425" marR="91425" marL="91425"/>
                </a:tc>
                <a:tc>
                  <a:txBody>
                    <a:bodyPr/>
                    <a:lstStyle/>
                    <a:p>
                      <a:pPr indent="0" lvl="0" marL="0" rtl="0" algn="l">
                        <a:spcBef>
                          <a:spcPts val="0"/>
                        </a:spcBef>
                        <a:spcAft>
                          <a:spcPts val="0"/>
                        </a:spcAft>
                        <a:buNone/>
                      </a:pPr>
                      <a:r>
                        <a:rPr lang="en-GB" sz="1300"/>
                        <a:t>C’est l’identifiant unique du joueur 1 / 2 / 3/ 4</a:t>
                      </a:r>
                      <a:endParaRPr sz="1300"/>
                    </a:p>
                  </a:txBody>
                  <a:tcPr marT="91425" marB="91425" marR="91425" marL="91425"/>
                </a:tc>
              </a:tr>
              <a:tr h="355400">
                <a:tc>
                  <a:txBody>
                    <a:bodyPr/>
                    <a:lstStyle/>
                    <a:p>
                      <a:pPr indent="0" lvl="0" marL="0" rtl="0" algn="l">
                        <a:spcBef>
                          <a:spcPts val="0"/>
                        </a:spcBef>
                        <a:spcAft>
                          <a:spcPts val="0"/>
                        </a:spcAft>
                        <a:buNone/>
                      </a:pPr>
                      <a:r>
                        <a:rPr lang="en-GB" sz="1300"/>
                        <a:t>estFini</a:t>
                      </a:r>
                      <a:endParaRPr sz="1300"/>
                    </a:p>
                  </a:txBody>
                  <a:tcPr marT="91425" marB="91425" marR="91425" marL="91425"/>
                </a:tc>
                <a:tc>
                  <a:txBody>
                    <a:bodyPr/>
                    <a:lstStyle/>
                    <a:p>
                      <a:pPr indent="0" lvl="0" marL="0" rtl="0" algn="l">
                        <a:spcBef>
                          <a:spcPts val="0"/>
                        </a:spcBef>
                        <a:spcAft>
                          <a:spcPts val="0"/>
                        </a:spcAft>
                        <a:buNone/>
                      </a:pPr>
                      <a:r>
                        <a:rPr lang="en-GB" sz="1300"/>
                        <a:t>Partie</a:t>
                      </a:r>
                      <a:endParaRPr sz="1300"/>
                    </a:p>
                  </a:txBody>
                  <a:tcPr marT="91425" marB="91425" marR="91425" marL="91425"/>
                </a:tc>
                <a:tc>
                  <a:txBody>
                    <a:bodyPr/>
                    <a:lstStyle/>
                    <a:p>
                      <a:pPr indent="0" lvl="0" marL="0" rtl="0" algn="l">
                        <a:spcBef>
                          <a:spcPts val="0"/>
                        </a:spcBef>
                        <a:spcAft>
                          <a:spcPts val="0"/>
                        </a:spcAft>
                        <a:buNone/>
                      </a:pPr>
                      <a:r>
                        <a:rPr lang="en-GB" sz="1300"/>
                        <a:t>Cela permet de savoir si la partie est fini ou pas</a:t>
                      </a:r>
                      <a:endParaRPr sz="1300"/>
                    </a:p>
                  </a:txBody>
                  <a:tcPr marT="91425" marB="91425" marR="91425" marL="91425"/>
                </a:tc>
              </a:tr>
              <a:tr h="355400">
                <a:tc>
                  <a:txBody>
                    <a:bodyPr/>
                    <a:lstStyle/>
                    <a:p>
                      <a:pPr indent="0" lvl="0" marL="0" rtl="0" algn="l">
                        <a:spcBef>
                          <a:spcPts val="0"/>
                        </a:spcBef>
                        <a:spcAft>
                          <a:spcPts val="0"/>
                        </a:spcAft>
                        <a:buNone/>
                      </a:pPr>
                      <a:r>
                        <a:rPr lang="en-GB" sz="1300"/>
                        <a:t>identifiant</a:t>
                      </a:r>
                      <a:endParaRPr sz="1300"/>
                    </a:p>
                  </a:txBody>
                  <a:tcPr marT="91425" marB="91425" marR="91425" marL="91425"/>
                </a:tc>
                <a:tc>
                  <a:txBody>
                    <a:bodyPr/>
                    <a:lstStyle/>
                    <a:p>
                      <a:pPr indent="0" lvl="0" marL="0" rtl="0" algn="l">
                        <a:spcBef>
                          <a:spcPts val="0"/>
                        </a:spcBef>
                        <a:spcAft>
                          <a:spcPts val="0"/>
                        </a:spcAft>
                        <a:buNone/>
                      </a:pPr>
                      <a:r>
                        <a:rPr lang="en-GB" sz="1300"/>
                        <a:t>Partie</a:t>
                      </a:r>
                      <a:endParaRPr sz="1300"/>
                    </a:p>
                  </a:txBody>
                  <a:tcPr marT="91425" marB="91425" marR="91425" marL="91425"/>
                </a:tc>
                <a:tc>
                  <a:txBody>
                    <a:bodyPr/>
                    <a:lstStyle/>
                    <a:p>
                      <a:pPr indent="0" lvl="0" marL="0" rtl="0" algn="l">
                        <a:spcBef>
                          <a:spcPts val="0"/>
                        </a:spcBef>
                        <a:spcAft>
                          <a:spcPts val="0"/>
                        </a:spcAft>
                        <a:buNone/>
                      </a:pPr>
                      <a:r>
                        <a:rPr lang="en-GB" sz="1300"/>
                        <a:t>C’est le code unique de la partie</a:t>
                      </a:r>
                      <a:endParaRPr sz="13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5e8d534e36_0_25"/>
          <p:cNvSpPr txBox="1"/>
          <p:nvPr>
            <p:ph type="title"/>
          </p:nvPr>
        </p:nvSpPr>
        <p:spPr>
          <a:xfrm>
            <a:off x="311700" y="44275"/>
            <a:ext cx="8410800" cy="11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00">
                <a:solidFill>
                  <a:srgbClr val="754CA6"/>
                </a:solidFill>
              </a:rPr>
              <a:t>COHÉRENT : L</a:t>
            </a:r>
            <a:r>
              <a:rPr b="1" lang="en-GB" sz="2400">
                <a:solidFill>
                  <a:srgbClr val="754CA6"/>
                </a:solidFill>
              </a:rPr>
              <a:t>e Modérateur souhaite </a:t>
            </a:r>
            <a:endParaRPr b="1" sz="2400">
              <a:solidFill>
                <a:srgbClr val="754CA6"/>
              </a:solidFill>
            </a:endParaRPr>
          </a:p>
          <a:p>
            <a:pPr indent="0" lvl="0" marL="0" rtl="0" algn="l">
              <a:spcBef>
                <a:spcPts val="0"/>
              </a:spcBef>
              <a:spcAft>
                <a:spcPts val="0"/>
              </a:spcAft>
              <a:buSzPts val="990"/>
              <a:buNone/>
            </a:pPr>
            <a:r>
              <a:rPr b="1" lang="en-GB" sz="2400">
                <a:solidFill>
                  <a:srgbClr val="754CA6"/>
                </a:solidFill>
              </a:rPr>
              <a:t>ajouter un thème dont </a:t>
            </a:r>
            <a:endParaRPr b="1" sz="2400">
              <a:solidFill>
                <a:srgbClr val="754CA6"/>
              </a:solidFill>
            </a:endParaRPr>
          </a:p>
          <a:p>
            <a:pPr indent="0" lvl="0" marL="0" rtl="0" algn="l">
              <a:spcBef>
                <a:spcPts val="0"/>
              </a:spcBef>
              <a:spcAft>
                <a:spcPts val="0"/>
              </a:spcAft>
              <a:buSzPts val="990"/>
              <a:buNone/>
            </a:pPr>
            <a:r>
              <a:rPr b="1" lang="en-GB" sz="2400">
                <a:solidFill>
                  <a:srgbClr val="754CA6"/>
                </a:solidFill>
              </a:rPr>
              <a:t>le nom est déjà pris</a:t>
            </a:r>
            <a:endParaRPr b="1" sz="2400">
              <a:solidFill>
                <a:srgbClr val="754CA6"/>
              </a:solidFill>
            </a:endParaRPr>
          </a:p>
        </p:txBody>
      </p:sp>
      <p:sp>
        <p:nvSpPr>
          <p:cNvPr id="145" name="Google Shape;145;g15e8d534e36_0_25"/>
          <p:cNvSpPr txBox="1"/>
          <p:nvPr>
            <p:ph idx="1" type="body"/>
          </p:nvPr>
        </p:nvSpPr>
        <p:spPr>
          <a:xfrm>
            <a:off x="348600" y="1359100"/>
            <a:ext cx="8520600" cy="618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GB" sz="1400">
                <a:solidFill>
                  <a:srgbClr val="000000"/>
                </a:solidFill>
              </a:rPr>
              <a:t>Pitch :</a:t>
            </a:r>
            <a:endParaRPr b="1" sz="1400">
              <a:solidFill>
                <a:srgbClr val="000000"/>
              </a:solidFill>
            </a:endParaRPr>
          </a:p>
          <a:p>
            <a:pPr indent="0" lvl="0" marL="0" rtl="0" algn="l">
              <a:lnSpc>
                <a:spcPct val="95000"/>
              </a:lnSpc>
              <a:spcBef>
                <a:spcPts val="0"/>
              </a:spcBef>
              <a:spcAft>
                <a:spcPts val="0"/>
              </a:spcAft>
              <a:buSzPts val="852"/>
              <a:buNone/>
            </a:pPr>
            <a:r>
              <a:rPr b="1" lang="en-GB" sz="1400">
                <a:solidFill>
                  <a:srgbClr val="000000"/>
                </a:solidFill>
              </a:rPr>
              <a:t>Le modérateur ne peut pas ajouter un thème avec un nom déjà existant.</a:t>
            </a:r>
            <a:endParaRPr sz="1400"/>
          </a:p>
        </p:txBody>
      </p:sp>
      <p:sp>
        <p:nvSpPr>
          <p:cNvPr id="146" name="Google Shape;146;g15e8d534e36_0_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147" name="Google Shape;147;g15e8d534e36_0_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graphicFrame>
        <p:nvGraphicFramePr>
          <p:cNvPr id="148" name="Google Shape;148;g15e8d534e36_0_25"/>
          <p:cNvGraphicFramePr/>
          <p:nvPr/>
        </p:nvGraphicFramePr>
        <p:xfrm>
          <a:off x="502713" y="2515850"/>
          <a:ext cx="3000000" cy="3000000"/>
        </p:xfrm>
        <a:graphic>
          <a:graphicData uri="http://schemas.openxmlformats.org/drawingml/2006/table">
            <a:tbl>
              <a:tblPr>
                <a:noFill/>
                <a:tableStyleId>{7C0EBC08-91DA-4349-9B5E-D8BDBC823137}</a:tableStyleId>
              </a:tblPr>
              <a:tblGrid>
                <a:gridCol w="1924175"/>
                <a:gridCol w="1193625"/>
                <a:gridCol w="5094575"/>
              </a:tblGrid>
              <a:tr h="381000">
                <a:tc>
                  <a:txBody>
                    <a:bodyPr/>
                    <a:lstStyle/>
                    <a:p>
                      <a:pPr indent="0" lvl="0" marL="0" rtl="0" algn="l">
                        <a:spcBef>
                          <a:spcPts val="0"/>
                        </a:spcBef>
                        <a:spcAft>
                          <a:spcPts val="0"/>
                        </a:spcAft>
                        <a:buNone/>
                      </a:pPr>
                      <a:r>
                        <a:rPr lang="en-GB" sz="1300"/>
                        <a:t>Nom de la donnée</a:t>
                      </a:r>
                      <a:endParaRPr sz="1300"/>
                    </a:p>
                  </a:txBody>
                  <a:tcPr marT="91425" marB="91425" marR="91425" marL="91425"/>
                </a:tc>
                <a:tc>
                  <a:txBody>
                    <a:bodyPr/>
                    <a:lstStyle/>
                    <a:p>
                      <a:pPr indent="0" lvl="0" marL="0" rtl="0" algn="l">
                        <a:spcBef>
                          <a:spcPts val="0"/>
                        </a:spcBef>
                        <a:spcAft>
                          <a:spcPts val="0"/>
                        </a:spcAft>
                        <a:buNone/>
                      </a:pPr>
                      <a:r>
                        <a:rPr lang="en-GB" sz="1300"/>
                        <a:t>Entité</a:t>
                      </a:r>
                      <a:endParaRPr sz="1300"/>
                    </a:p>
                  </a:txBody>
                  <a:tcPr marT="91425" marB="91425" marR="91425" marL="91425"/>
                </a:tc>
                <a:tc>
                  <a:txBody>
                    <a:bodyPr/>
                    <a:lstStyle/>
                    <a:p>
                      <a:pPr indent="0" lvl="0" marL="0" rtl="0" algn="l">
                        <a:spcBef>
                          <a:spcPts val="0"/>
                        </a:spcBef>
                        <a:spcAft>
                          <a:spcPts val="0"/>
                        </a:spcAft>
                        <a:buNone/>
                      </a:pPr>
                      <a:r>
                        <a:rPr lang="en-GB" sz="1300"/>
                        <a:t>Description</a:t>
                      </a:r>
                      <a:endParaRPr sz="1300"/>
                    </a:p>
                  </a:txBody>
                  <a:tcPr marT="91425" marB="91425" marR="91425" marL="91425"/>
                </a:tc>
              </a:tr>
              <a:tr h="381000">
                <a:tc>
                  <a:txBody>
                    <a:bodyPr/>
                    <a:lstStyle/>
                    <a:p>
                      <a:pPr indent="0" lvl="0" marL="0" rtl="0" algn="l">
                        <a:spcBef>
                          <a:spcPts val="0"/>
                        </a:spcBef>
                        <a:spcAft>
                          <a:spcPts val="0"/>
                        </a:spcAft>
                        <a:buNone/>
                      </a:pPr>
                      <a:r>
                        <a:rPr lang="en-GB" sz="1300"/>
                        <a:t>identifiant</a:t>
                      </a:r>
                      <a:endParaRPr sz="1300"/>
                    </a:p>
                  </a:txBody>
                  <a:tcPr marT="91425" marB="91425" marR="91425" marL="91425"/>
                </a:tc>
                <a:tc>
                  <a:txBody>
                    <a:bodyPr/>
                    <a:lstStyle/>
                    <a:p>
                      <a:pPr indent="0" lvl="0" marL="0" rtl="0" algn="l">
                        <a:spcBef>
                          <a:spcPts val="0"/>
                        </a:spcBef>
                        <a:spcAft>
                          <a:spcPts val="0"/>
                        </a:spcAft>
                        <a:buNone/>
                      </a:pPr>
                      <a:r>
                        <a:rPr lang="en-GB" sz="1300"/>
                        <a:t>theme</a:t>
                      </a:r>
                      <a:endParaRPr sz="1300"/>
                    </a:p>
                  </a:txBody>
                  <a:tcPr marT="91425" marB="91425" marR="91425" marL="91425"/>
                </a:tc>
                <a:tc>
                  <a:txBody>
                    <a:bodyPr/>
                    <a:lstStyle/>
                    <a:p>
                      <a:pPr indent="0" lvl="0" marL="0" rtl="0" algn="l">
                        <a:spcBef>
                          <a:spcPts val="0"/>
                        </a:spcBef>
                        <a:spcAft>
                          <a:spcPts val="0"/>
                        </a:spcAft>
                        <a:buNone/>
                      </a:pPr>
                      <a:r>
                        <a:rPr lang="en-GB" sz="1300"/>
                        <a:t>C’est le code unique du </a:t>
                      </a:r>
                      <a:r>
                        <a:rPr lang="en-GB" sz="1300"/>
                        <a:t>thème</a:t>
                      </a:r>
                      <a:endParaRPr sz="1300"/>
                    </a:p>
                  </a:txBody>
                  <a:tcPr marT="91425" marB="91425" marR="91425" marL="91425"/>
                </a:tc>
              </a:tr>
              <a:tr h="381000">
                <a:tc>
                  <a:txBody>
                    <a:bodyPr/>
                    <a:lstStyle/>
                    <a:p>
                      <a:pPr indent="0" lvl="0" marL="0" rtl="0" algn="l">
                        <a:spcBef>
                          <a:spcPts val="0"/>
                        </a:spcBef>
                        <a:spcAft>
                          <a:spcPts val="0"/>
                        </a:spcAft>
                        <a:buNone/>
                      </a:pPr>
                      <a:r>
                        <a:rPr lang="en-GB" sz="1300"/>
                        <a:t>nom</a:t>
                      </a:r>
                      <a:endParaRPr sz="1300"/>
                    </a:p>
                  </a:txBody>
                  <a:tcPr marT="91425" marB="91425" marR="91425" marL="91425"/>
                </a:tc>
                <a:tc>
                  <a:txBody>
                    <a:bodyPr/>
                    <a:lstStyle/>
                    <a:p>
                      <a:pPr indent="0" lvl="0" marL="0" rtl="0" algn="l">
                        <a:spcBef>
                          <a:spcPts val="0"/>
                        </a:spcBef>
                        <a:spcAft>
                          <a:spcPts val="0"/>
                        </a:spcAft>
                        <a:buNone/>
                      </a:pPr>
                      <a:r>
                        <a:rPr lang="en-GB" sz="1300"/>
                        <a:t>theme</a:t>
                      </a:r>
                      <a:endParaRPr sz="1300"/>
                    </a:p>
                  </a:txBody>
                  <a:tcPr marT="91425" marB="91425" marR="91425" marL="91425"/>
                </a:tc>
                <a:tc>
                  <a:txBody>
                    <a:bodyPr/>
                    <a:lstStyle/>
                    <a:p>
                      <a:pPr indent="0" lvl="0" marL="0" rtl="0" algn="l">
                        <a:spcBef>
                          <a:spcPts val="0"/>
                        </a:spcBef>
                        <a:spcAft>
                          <a:spcPts val="0"/>
                        </a:spcAft>
                        <a:buNone/>
                      </a:pPr>
                      <a:r>
                        <a:rPr lang="en-GB" sz="1300"/>
                        <a:t>C’est le nom du </a:t>
                      </a:r>
                      <a:r>
                        <a:rPr lang="en-GB" sz="1300"/>
                        <a:t>thème</a:t>
                      </a:r>
                      <a:endParaRPr sz="13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15eb5c0ad6c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00">
                <a:solidFill>
                  <a:srgbClr val="754CA6"/>
                </a:solidFill>
              </a:rPr>
              <a:t>Table des matières</a:t>
            </a:r>
            <a:endParaRPr sz="2500">
              <a:solidFill>
                <a:srgbClr val="754CA6"/>
              </a:solidFill>
            </a:endParaRPr>
          </a:p>
        </p:txBody>
      </p:sp>
      <p:sp>
        <p:nvSpPr>
          <p:cNvPr id="72" name="Google Shape;72;g15eb5c0ad6c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AutoNum type="arabicPeriod"/>
            </a:pPr>
            <a:r>
              <a:rPr b="1" lang="en-GB" sz="1600">
                <a:solidFill>
                  <a:srgbClr val="000000"/>
                </a:solidFill>
              </a:rPr>
              <a:t>Scénarios d’insertion</a:t>
            </a:r>
            <a:endParaRPr b="1" sz="1600">
              <a:solidFill>
                <a:srgbClr val="000000"/>
              </a:solidFill>
            </a:endParaRPr>
          </a:p>
          <a:p>
            <a:pPr indent="-330200" lvl="1" marL="914400" rtl="0" algn="l">
              <a:spcBef>
                <a:spcPts val="0"/>
              </a:spcBef>
              <a:spcAft>
                <a:spcPts val="0"/>
              </a:spcAft>
              <a:buClr>
                <a:srgbClr val="000000"/>
              </a:buClr>
              <a:buSzPts val="1600"/>
              <a:buAutoNum type="alphaLcPeriod"/>
            </a:pPr>
            <a:r>
              <a:rPr b="1" lang="en-GB" sz="1600">
                <a:solidFill>
                  <a:srgbClr val="000000"/>
                </a:solidFill>
              </a:rPr>
              <a:t>Création de compte Joueur</a:t>
            </a:r>
            <a:endParaRPr b="1" sz="1600">
              <a:solidFill>
                <a:srgbClr val="000000"/>
              </a:solidFill>
            </a:endParaRPr>
          </a:p>
          <a:p>
            <a:pPr indent="-330200" lvl="1" marL="914400" rtl="0" algn="l">
              <a:spcBef>
                <a:spcPts val="0"/>
              </a:spcBef>
              <a:spcAft>
                <a:spcPts val="0"/>
              </a:spcAft>
              <a:buClr>
                <a:srgbClr val="000000"/>
              </a:buClr>
              <a:buSzPts val="1600"/>
              <a:buAutoNum type="alphaLcPeriod"/>
            </a:pPr>
            <a:r>
              <a:rPr b="1" lang="en-GB" sz="1600">
                <a:solidFill>
                  <a:srgbClr val="000000"/>
                </a:solidFill>
              </a:rPr>
              <a:t>Ajout d’une partie</a:t>
            </a:r>
            <a:endParaRPr b="1" sz="1600">
              <a:solidFill>
                <a:srgbClr val="000000"/>
              </a:solidFill>
            </a:endParaRPr>
          </a:p>
          <a:p>
            <a:pPr indent="-330200" lvl="0" marL="457200" rtl="0" algn="l">
              <a:spcBef>
                <a:spcPts val="0"/>
              </a:spcBef>
              <a:spcAft>
                <a:spcPts val="0"/>
              </a:spcAft>
              <a:buClr>
                <a:srgbClr val="000000"/>
              </a:buClr>
              <a:buSzPts val="1600"/>
              <a:buAutoNum type="arabicPeriod"/>
            </a:pPr>
            <a:r>
              <a:rPr b="1" lang="en-GB" sz="1600">
                <a:solidFill>
                  <a:srgbClr val="000000"/>
                </a:solidFill>
              </a:rPr>
              <a:t>Scénarios de Sélection</a:t>
            </a:r>
            <a:endParaRPr b="1" sz="1600">
              <a:solidFill>
                <a:srgbClr val="000000"/>
              </a:solidFill>
            </a:endParaRPr>
          </a:p>
          <a:p>
            <a:pPr indent="-330200" lvl="1" marL="914400" rtl="0" algn="l">
              <a:spcBef>
                <a:spcPts val="0"/>
              </a:spcBef>
              <a:spcAft>
                <a:spcPts val="0"/>
              </a:spcAft>
              <a:buClr>
                <a:srgbClr val="000000"/>
              </a:buClr>
              <a:buSzPts val="1600"/>
              <a:buAutoNum type="alphaLcPeriod"/>
            </a:pPr>
            <a:r>
              <a:rPr b="1" lang="en-GB" sz="1600">
                <a:solidFill>
                  <a:srgbClr val="000000"/>
                </a:solidFill>
              </a:rPr>
              <a:t>Sélection des 50 meilleurs joueurs sur un jeu</a:t>
            </a:r>
            <a:endParaRPr b="1" sz="1600">
              <a:solidFill>
                <a:srgbClr val="000000"/>
              </a:solidFill>
            </a:endParaRPr>
          </a:p>
          <a:p>
            <a:pPr indent="-330200" lvl="1" marL="914400" rtl="0" algn="l">
              <a:spcBef>
                <a:spcPts val="0"/>
              </a:spcBef>
              <a:spcAft>
                <a:spcPts val="0"/>
              </a:spcAft>
              <a:buClr>
                <a:srgbClr val="000000"/>
              </a:buClr>
              <a:buSzPts val="1600"/>
              <a:buAutoNum type="alphaLcPeriod"/>
            </a:pPr>
            <a:r>
              <a:rPr b="1" lang="en-GB" sz="1600">
                <a:solidFill>
                  <a:srgbClr val="000000"/>
                </a:solidFill>
              </a:rPr>
              <a:t>Sélection des messages entre deux joueurs dans l’ordre d’envoi</a:t>
            </a:r>
            <a:endParaRPr b="1" sz="1600">
              <a:solidFill>
                <a:srgbClr val="000000"/>
              </a:solidFill>
            </a:endParaRPr>
          </a:p>
          <a:p>
            <a:pPr indent="-330200" lvl="0" marL="457200" rtl="0" algn="l">
              <a:spcBef>
                <a:spcPts val="0"/>
              </a:spcBef>
              <a:spcAft>
                <a:spcPts val="0"/>
              </a:spcAft>
              <a:buClr>
                <a:srgbClr val="000000"/>
              </a:buClr>
              <a:buSzPts val="1600"/>
              <a:buAutoNum type="arabicPeriod"/>
            </a:pPr>
            <a:r>
              <a:rPr b="1" lang="en-GB" sz="1600">
                <a:solidFill>
                  <a:srgbClr val="000000"/>
                </a:solidFill>
              </a:rPr>
              <a:t>Scénarios de Modification</a:t>
            </a:r>
            <a:endParaRPr b="1" sz="1600">
              <a:solidFill>
                <a:srgbClr val="000000"/>
              </a:solidFill>
            </a:endParaRPr>
          </a:p>
          <a:p>
            <a:pPr indent="-330200" lvl="1" marL="914400" rtl="0" algn="l">
              <a:spcBef>
                <a:spcPts val="0"/>
              </a:spcBef>
              <a:spcAft>
                <a:spcPts val="0"/>
              </a:spcAft>
              <a:buClr>
                <a:srgbClr val="000000"/>
              </a:buClr>
              <a:buSzPts val="1600"/>
              <a:buAutoNum type="alphaLcPeriod"/>
            </a:pPr>
            <a:r>
              <a:rPr b="1" lang="en-GB" sz="1600">
                <a:solidFill>
                  <a:srgbClr val="000000"/>
                </a:solidFill>
              </a:rPr>
              <a:t>Changer le thème sélectionné par le Joueur</a:t>
            </a:r>
            <a:endParaRPr b="1" sz="1600">
              <a:solidFill>
                <a:srgbClr val="000000"/>
              </a:solidFill>
            </a:endParaRPr>
          </a:p>
          <a:p>
            <a:pPr indent="-330200" lvl="1" marL="914400" rtl="0" algn="l">
              <a:spcBef>
                <a:spcPts val="0"/>
              </a:spcBef>
              <a:spcAft>
                <a:spcPts val="0"/>
              </a:spcAft>
              <a:buClr>
                <a:srgbClr val="000000"/>
              </a:buClr>
              <a:buSzPts val="1600"/>
              <a:buAutoNum type="alphaLcPeriod"/>
            </a:pPr>
            <a:r>
              <a:rPr b="1" lang="en-GB" sz="1600">
                <a:solidFill>
                  <a:srgbClr val="000000"/>
                </a:solidFill>
              </a:rPr>
              <a:t>Changer le mot de passe</a:t>
            </a:r>
            <a:endParaRPr b="1" sz="1600">
              <a:solidFill>
                <a:srgbClr val="000000"/>
              </a:solidFill>
            </a:endParaRPr>
          </a:p>
          <a:p>
            <a:pPr indent="-330200" lvl="0" marL="457200" rtl="0" algn="l">
              <a:spcBef>
                <a:spcPts val="0"/>
              </a:spcBef>
              <a:spcAft>
                <a:spcPts val="0"/>
              </a:spcAft>
              <a:buClr>
                <a:srgbClr val="000000"/>
              </a:buClr>
              <a:buSzPts val="1600"/>
              <a:buAutoNum type="arabicPeriod"/>
            </a:pPr>
            <a:r>
              <a:rPr b="1" lang="en-GB" sz="1600">
                <a:solidFill>
                  <a:srgbClr val="000000"/>
                </a:solidFill>
              </a:rPr>
              <a:t>Scénarios Cohérents</a:t>
            </a:r>
            <a:endParaRPr b="1" sz="1600">
              <a:solidFill>
                <a:srgbClr val="000000"/>
              </a:solidFill>
            </a:endParaRPr>
          </a:p>
          <a:p>
            <a:pPr indent="-330200" lvl="1" marL="914400" rtl="0" algn="l">
              <a:spcBef>
                <a:spcPts val="0"/>
              </a:spcBef>
              <a:spcAft>
                <a:spcPts val="0"/>
              </a:spcAft>
              <a:buClr>
                <a:srgbClr val="000000"/>
              </a:buClr>
              <a:buSzPts val="1600"/>
              <a:buAutoNum type="alphaLcPeriod"/>
            </a:pPr>
            <a:r>
              <a:rPr b="1" lang="en-GB" sz="1600">
                <a:solidFill>
                  <a:srgbClr val="000000"/>
                </a:solidFill>
              </a:rPr>
              <a:t>Le Joueur souhaite faire deux parties en même temps</a:t>
            </a:r>
            <a:endParaRPr b="1" sz="1600">
              <a:solidFill>
                <a:srgbClr val="000000"/>
              </a:solidFill>
            </a:endParaRPr>
          </a:p>
          <a:p>
            <a:pPr indent="-330200" lvl="1" marL="914400" rtl="0" algn="l">
              <a:spcBef>
                <a:spcPts val="0"/>
              </a:spcBef>
              <a:spcAft>
                <a:spcPts val="0"/>
              </a:spcAft>
              <a:buClr>
                <a:srgbClr val="000000"/>
              </a:buClr>
              <a:buSzPts val="1600"/>
              <a:buAutoNum type="alphaLcPeriod"/>
            </a:pPr>
            <a:r>
              <a:rPr b="1" lang="en-GB" sz="1600">
                <a:solidFill>
                  <a:srgbClr val="000000"/>
                </a:solidFill>
              </a:rPr>
              <a:t>Le Modérateur souhaite ajouter un thème dont le nom est déjà pris</a:t>
            </a:r>
            <a:endParaRPr b="1" sz="1600">
              <a:solidFill>
                <a:srgbClr val="000000"/>
              </a:solidFill>
            </a:endParaRPr>
          </a:p>
        </p:txBody>
      </p:sp>
      <p:sp>
        <p:nvSpPr>
          <p:cNvPr id="73" name="Google Shape;73;g15eb5c0ad6c_0_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613e205657_0_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00">
                <a:solidFill>
                  <a:srgbClr val="754CA6"/>
                </a:solidFill>
              </a:rPr>
              <a:t>PITCH DE L’ APPLICATION</a:t>
            </a:r>
            <a:endParaRPr sz="2400">
              <a:solidFill>
                <a:srgbClr val="754CA6"/>
              </a:solidFill>
            </a:endParaRPr>
          </a:p>
        </p:txBody>
      </p:sp>
      <p:sp>
        <p:nvSpPr>
          <p:cNvPr id="79" name="Google Shape;79;g1613e205657_0_6"/>
          <p:cNvSpPr txBox="1"/>
          <p:nvPr>
            <p:ph idx="1" type="body"/>
          </p:nvPr>
        </p:nvSpPr>
        <p:spPr>
          <a:xfrm>
            <a:off x="311700" y="1520925"/>
            <a:ext cx="7179000" cy="25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600">
                <a:solidFill>
                  <a:srgbClr val="000000"/>
                </a:solidFill>
                <a:latin typeface="Arial"/>
                <a:ea typeface="Arial"/>
                <a:cs typeface="Arial"/>
                <a:sym typeface="Arial"/>
              </a:rPr>
              <a:t>Jdsel est une application web de jeux de société avec un système de discussion écrite intégré. Ce dernier permet donc de jouer à des jeux en ligne avec ses amis et de discuter en même temps avec ces derniers. Une vaste majorité des jeux proposés par Otalp par défaut sont des jeux de plateau ou des jeux de cartes. L’application possède un système d’ami qui permet de pouvoir retrouver facilement ses partenaires de jeux ou des connaissances rencontrées autrement. L’application permettra de personnaliser l’interface de jeu grâce à une boutique et une monnaie virtuelle que l’on peut gagner en jouant à des jeux.</a:t>
            </a:r>
            <a:endParaRPr sz="2300">
              <a:solidFill>
                <a:srgbClr val="000000"/>
              </a:solidFill>
            </a:endParaRPr>
          </a:p>
        </p:txBody>
      </p:sp>
      <p:sp>
        <p:nvSpPr>
          <p:cNvPr id="80" name="Google Shape;80;g1613e205657_0_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613e205657_0_0"/>
          <p:cNvSpPr txBox="1"/>
          <p:nvPr>
            <p:ph type="title"/>
          </p:nvPr>
        </p:nvSpPr>
        <p:spPr>
          <a:xfrm>
            <a:off x="255600" y="445025"/>
            <a:ext cx="863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00">
                <a:solidFill>
                  <a:srgbClr val="754CA6"/>
                </a:solidFill>
              </a:rPr>
              <a:t>INSERTION : Création du compte </a:t>
            </a:r>
            <a:endParaRPr sz="2400">
              <a:solidFill>
                <a:srgbClr val="754CA6"/>
              </a:solidFill>
            </a:endParaRPr>
          </a:p>
          <a:p>
            <a:pPr indent="0" lvl="0" marL="0" rtl="0" algn="l">
              <a:spcBef>
                <a:spcPts val="0"/>
              </a:spcBef>
              <a:spcAft>
                <a:spcPts val="0"/>
              </a:spcAft>
              <a:buSzPts val="990"/>
              <a:buNone/>
            </a:pPr>
            <a:r>
              <a:rPr lang="en-GB" sz="2400">
                <a:solidFill>
                  <a:srgbClr val="754CA6"/>
                </a:solidFill>
              </a:rPr>
              <a:t>d’un Joueur</a:t>
            </a:r>
            <a:endParaRPr sz="2400">
              <a:solidFill>
                <a:srgbClr val="754CA6"/>
              </a:solidFill>
            </a:endParaRPr>
          </a:p>
        </p:txBody>
      </p:sp>
      <p:sp>
        <p:nvSpPr>
          <p:cNvPr id="86" name="Google Shape;86;g1613e205657_0_0"/>
          <p:cNvSpPr txBox="1"/>
          <p:nvPr>
            <p:ph idx="1" type="body"/>
          </p:nvPr>
        </p:nvSpPr>
        <p:spPr>
          <a:xfrm>
            <a:off x="311700" y="1312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000000"/>
                </a:solidFill>
              </a:rPr>
              <a:t>Pitch :</a:t>
            </a:r>
            <a:endParaRPr b="1" sz="1400">
              <a:solidFill>
                <a:srgbClr val="000000"/>
              </a:solidFill>
            </a:endParaRPr>
          </a:p>
          <a:p>
            <a:pPr indent="0" lvl="0" marL="0" rtl="0" algn="l">
              <a:spcBef>
                <a:spcPts val="0"/>
              </a:spcBef>
              <a:spcAft>
                <a:spcPts val="0"/>
              </a:spcAft>
              <a:buNone/>
            </a:pPr>
            <a:r>
              <a:rPr b="1" lang="en-GB" sz="1400">
                <a:solidFill>
                  <a:srgbClr val="000000"/>
                </a:solidFill>
              </a:rPr>
              <a:t>Le </a:t>
            </a:r>
            <a:r>
              <a:rPr b="1" lang="en-GB" sz="1400">
                <a:solidFill>
                  <a:srgbClr val="000000"/>
                </a:solidFill>
              </a:rPr>
              <a:t>joueur</a:t>
            </a:r>
            <a:r>
              <a:rPr b="1" lang="en-GB" sz="1400">
                <a:solidFill>
                  <a:srgbClr val="000000"/>
                </a:solidFill>
              </a:rPr>
              <a:t> souhaite créer son compte, il remplit un formulaire pour cela.</a:t>
            </a:r>
            <a:endParaRPr b="1" sz="1400">
              <a:solidFill>
                <a:srgbClr val="000000"/>
              </a:solidFill>
            </a:endParaRPr>
          </a:p>
        </p:txBody>
      </p:sp>
      <p:sp>
        <p:nvSpPr>
          <p:cNvPr id="87" name="Google Shape;87;g1613e205657_0_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graphicFrame>
        <p:nvGraphicFramePr>
          <p:cNvPr id="88" name="Google Shape;88;g1613e205657_0_0"/>
          <p:cNvGraphicFramePr/>
          <p:nvPr/>
        </p:nvGraphicFramePr>
        <p:xfrm>
          <a:off x="311700" y="1993805"/>
          <a:ext cx="3000000" cy="3000000"/>
        </p:xfrm>
        <a:graphic>
          <a:graphicData uri="http://schemas.openxmlformats.org/drawingml/2006/table">
            <a:tbl>
              <a:tblPr>
                <a:noFill/>
                <a:tableStyleId>{7C0EBC08-91DA-4349-9B5E-D8BDBC823137}</a:tableStyleId>
              </a:tblPr>
              <a:tblGrid>
                <a:gridCol w="1641975"/>
                <a:gridCol w="1464275"/>
                <a:gridCol w="5166400"/>
              </a:tblGrid>
              <a:tr h="363050">
                <a:tc>
                  <a:txBody>
                    <a:bodyPr/>
                    <a:lstStyle/>
                    <a:p>
                      <a:pPr indent="0" lvl="0" marL="0" rtl="0" algn="l">
                        <a:spcBef>
                          <a:spcPts val="0"/>
                        </a:spcBef>
                        <a:spcAft>
                          <a:spcPts val="0"/>
                        </a:spcAft>
                        <a:buNone/>
                      </a:pPr>
                      <a:r>
                        <a:rPr lang="en-GB" sz="1300"/>
                        <a:t>Nom de la donnée</a:t>
                      </a:r>
                      <a:endParaRPr sz="1300"/>
                    </a:p>
                  </a:txBody>
                  <a:tcPr marT="91425" marB="91425" marR="91425" marL="91425"/>
                </a:tc>
                <a:tc>
                  <a:txBody>
                    <a:bodyPr/>
                    <a:lstStyle/>
                    <a:p>
                      <a:pPr indent="0" lvl="0" marL="0" rtl="0" algn="l">
                        <a:spcBef>
                          <a:spcPts val="0"/>
                        </a:spcBef>
                        <a:spcAft>
                          <a:spcPts val="0"/>
                        </a:spcAft>
                        <a:buNone/>
                      </a:pPr>
                      <a:r>
                        <a:rPr lang="en-GB" sz="1300"/>
                        <a:t>Entité</a:t>
                      </a:r>
                      <a:endParaRPr sz="1300"/>
                    </a:p>
                  </a:txBody>
                  <a:tcPr marT="91425" marB="91425" marR="91425" marL="91425"/>
                </a:tc>
                <a:tc>
                  <a:txBody>
                    <a:bodyPr/>
                    <a:lstStyle/>
                    <a:p>
                      <a:pPr indent="0" lvl="0" marL="0" rtl="0" algn="l">
                        <a:spcBef>
                          <a:spcPts val="0"/>
                        </a:spcBef>
                        <a:spcAft>
                          <a:spcPts val="0"/>
                        </a:spcAft>
                        <a:buNone/>
                      </a:pPr>
                      <a:r>
                        <a:rPr lang="en-GB" sz="1300"/>
                        <a:t>Description</a:t>
                      </a:r>
                      <a:endParaRPr sz="1300"/>
                    </a:p>
                  </a:txBody>
                  <a:tcPr marT="91425" marB="91425" marR="91425" marL="91425"/>
                </a:tc>
              </a:tr>
              <a:tr h="551800">
                <a:tc>
                  <a:txBody>
                    <a:bodyPr/>
                    <a:lstStyle/>
                    <a:p>
                      <a:pPr indent="0" lvl="0" marL="0" rtl="0" algn="l">
                        <a:spcBef>
                          <a:spcPts val="0"/>
                        </a:spcBef>
                        <a:spcAft>
                          <a:spcPts val="0"/>
                        </a:spcAft>
                        <a:buNone/>
                      </a:pPr>
                      <a:r>
                        <a:rPr lang="en-GB" sz="1300"/>
                        <a:t>pseudonyme</a:t>
                      </a:r>
                      <a:endParaRPr sz="1300"/>
                    </a:p>
                  </a:txBody>
                  <a:tcPr marT="91425" marB="91425" marR="91425" marL="91425"/>
                </a:tc>
                <a:tc>
                  <a:txBody>
                    <a:bodyPr/>
                    <a:lstStyle/>
                    <a:p>
                      <a:pPr indent="0" lvl="0" marL="0" rtl="0" algn="l">
                        <a:spcBef>
                          <a:spcPts val="0"/>
                        </a:spcBef>
                        <a:spcAft>
                          <a:spcPts val="0"/>
                        </a:spcAft>
                        <a:buNone/>
                      </a:pPr>
                      <a:r>
                        <a:rPr lang="en-GB" sz="1300"/>
                        <a:t>Joueur</a:t>
                      </a:r>
                      <a:endParaRPr sz="1300"/>
                    </a:p>
                  </a:txBody>
                  <a:tcPr marT="91425" marB="91425" marR="91425" marL="91425"/>
                </a:tc>
                <a:tc>
                  <a:txBody>
                    <a:bodyPr/>
                    <a:lstStyle/>
                    <a:p>
                      <a:pPr indent="0" lvl="0" marL="0" rtl="0" algn="l">
                        <a:spcBef>
                          <a:spcPts val="0"/>
                        </a:spcBef>
                        <a:spcAft>
                          <a:spcPts val="0"/>
                        </a:spcAft>
                        <a:buNone/>
                      </a:pPr>
                      <a:r>
                        <a:rPr lang="en-GB" sz="1300"/>
                        <a:t>Le Pseudonyme que le Joueur souhaite avoir. Nous devons vérifier que ce pseudonyme n’est pas déjà utilisé.</a:t>
                      </a:r>
                      <a:endParaRPr sz="1300"/>
                    </a:p>
                  </a:txBody>
                  <a:tcPr marT="91425" marB="91425" marR="91425" marL="91425"/>
                </a:tc>
              </a:tr>
              <a:tr h="363050">
                <a:tc>
                  <a:txBody>
                    <a:bodyPr/>
                    <a:lstStyle/>
                    <a:p>
                      <a:pPr indent="0" lvl="0" marL="0" rtl="0" algn="l">
                        <a:spcBef>
                          <a:spcPts val="0"/>
                        </a:spcBef>
                        <a:spcAft>
                          <a:spcPts val="0"/>
                        </a:spcAft>
                        <a:buNone/>
                      </a:pPr>
                      <a:r>
                        <a:rPr lang="en-GB" sz="1300"/>
                        <a:t>anneeNaiss</a:t>
                      </a:r>
                      <a:endParaRPr sz="1300"/>
                    </a:p>
                  </a:txBody>
                  <a:tcPr marT="91425" marB="91425" marR="91425" marL="91425"/>
                </a:tc>
                <a:tc>
                  <a:txBody>
                    <a:bodyPr/>
                    <a:lstStyle/>
                    <a:p>
                      <a:pPr indent="0" lvl="0" marL="0" rtl="0" algn="l">
                        <a:spcBef>
                          <a:spcPts val="0"/>
                        </a:spcBef>
                        <a:spcAft>
                          <a:spcPts val="0"/>
                        </a:spcAft>
                        <a:buNone/>
                      </a:pPr>
                      <a:r>
                        <a:rPr lang="en-GB" sz="1300"/>
                        <a:t>Joueur</a:t>
                      </a:r>
                      <a:endParaRPr sz="1300"/>
                    </a:p>
                  </a:txBody>
                  <a:tcPr marT="91425" marB="91425" marR="91425" marL="91425"/>
                </a:tc>
                <a:tc>
                  <a:txBody>
                    <a:bodyPr/>
                    <a:lstStyle/>
                    <a:p>
                      <a:pPr indent="0" lvl="0" marL="0" rtl="0" algn="l">
                        <a:spcBef>
                          <a:spcPts val="0"/>
                        </a:spcBef>
                        <a:spcAft>
                          <a:spcPts val="0"/>
                        </a:spcAft>
                        <a:buNone/>
                      </a:pPr>
                      <a:r>
                        <a:rPr lang="en-GB" sz="1300"/>
                        <a:t>L’année de naissance que le Joueur déclare avoir.</a:t>
                      </a:r>
                      <a:endParaRPr sz="1300"/>
                    </a:p>
                  </a:txBody>
                  <a:tcPr marT="91425" marB="91425" marR="91425" marL="91425"/>
                </a:tc>
              </a:tr>
              <a:tr h="363050">
                <a:tc>
                  <a:txBody>
                    <a:bodyPr/>
                    <a:lstStyle/>
                    <a:p>
                      <a:pPr indent="0" lvl="0" marL="0" rtl="0" algn="l">
                        <a:spcBef>
                          <a:spcPts val="0"/>
                        </a:spcBef>
                        <a:spcAft>
                          <a:spcPts val="0"/>
                        </a:spcAft>
                        <a:buNone/>
                      </a:pPr>
                      <a:r>
                        <a:rPr lang="en-GB" sz="1300"/>
                        <a:t>email</a:t>
                      </a:r>
                      <a:endParaRPr sz="1300"/>
                    </a:p>
                  </a:txBody>
                  <a:tcPr marT="91425" marB="91425" marR="91425" marL="91425"/>
                </a:tc>
                <a:tc>
                  <a:txBody>
                    <a:bodyPr/>
                    <a:lstStyle/>
                    <a:p>
                      <a:pPr indent="0" lvl="0" marL="0" rtl="0" algn="l">
                        <a:spcBef>
                          <a:spcPts val="0"/>
                        </a:spcBef>
                        <a:spcAft>
                          <a:spcPts val="0"/>
                        </a:spcAft>
                        <a:buNone/>
                      </a:pPr>
                      <a:r>
                        <a:rPr lang="en-GB" sz="1300"/>
                        <a:t>Joueur</a:t>
                      </a:r>
                      <a:endParaRPr sz="1300"/>
                    </a:p>
                  </a:txBody>
                  <a:tcPr marT="91425" marB="91425" marR="91425" marL="91425"/>
                </a:tc>
                <a:tc>
                  <a:txBody>
                    <a:bodyPr/>
                    <a:lstStyle/>
                    <a:p>
                      <a:pPr indent="0" lvl="0" marL="0" rtl="0" algn="l">
                        <a:spcBef>
                          <a:spcPts val="0"/>
                        </a:spcBef>
                        <a:spcAft>
                          <a:spcPts val="0"/>
                        </a:spcAft>
                        <a:buNone/>
                      </a:pPr>
                      <a:r>
                        <a:rPr lang="en-GB" sz="1300"/>
                        <a:t>L’adresse e-mail du Joueur.</a:t>
                      </a:r>
                      <a:endParaRPr sz="1300"/>
                    </a:p>
                  </a:txBody>
                  <a:tcPr marT="91425" marB="91425" marR="91425" marL="91425"/>
                </a:tc>
              </a:tr>
              <a:tr h="551800">
                <a:tc>
                  <a:txBody>
                    <a:bodyPr/>
                    <a:lstStyle/>
                    <a:p>
                      <a:pPr indent="0" lvl="0" marL="0" rtl="0" algn="l">
                        <a:spcBef>
                          <a:spcPts val="0"/>
                        </a:spcBef>
                        <a:spcAft>
                          <a:spcPts val="0"/>
                        </a:spcAft>
                        <a:buNone/>
                      </a:pPr>
                      <a:r>
                        <a:rPr lang="en-GB" sz="1300"/>
                        <a:t>mdp</a:t>
                      </a:r>
                      <a:endParaRPr sz="1300"/>
                    </a:p>
                  </a:txBody>
                  <a:tcPr marT="91425" marB="91425" marR="91425" marL="91425"/>
                </a:tc>
                <a:tc>
                  <a:txBody>
                    <a:bodyPr/>
                    <a:lstStyle/>
                    <a:p>
                      <a:pPr indent="0" lvl="0" marL="0" rtl="0" algn="l">
                        <a:spcBef>
                          <a:spcPts val="0"/>
                        </a:spcBef>
                        <a:spcAft>
                          <a:spcPts val="0"/>
                        </a:spcAft>
                        <a:buNone/>
                      </a:pPr>
                      <a:r>
                        <a:rPr lang="en-GB" sz="1300"/>
                        <a:t>Joueur</a:t>
                      </a:r>
                      <a:endParaRPr sz="1300"/>
                    </a:p>
                  </a:txBody>
                  <a:tcPr marT="91425" marB="91425" marR="91425" marL="91425"/>
                </a:tc>
                <a:tc>
                  <a:txBody>
                    <a:bodyPr/>
                    <a:lstStyle/>
                    <a:p>
                      <a:pPr indent="0" lvl="0" marL="0" rtl="0" algn="l">
                        <a:spcBef>
                          <a:spcPts val="0"/>
                        </a:spcBef>
                        <a:spcAft>
                          <a:spcPts val="0"/>
                        </a:spcAft>
                        <a:buNone/>
                      </a:pPr>
                      <a:r>
                        <a:rPr lang="en-GB" sz="1300"/>
                        <a:t>Le mot de passe que le Joueur utilise. Nous essaierons de le crypter au moins un minimum.</a:t>
                      </a:r>
                      <a:endParaRPr sz="1300"/>
                    </a:p>
                  </a:txBody>
                  <a:tcPr marT="91425" marB="91425" marR="91425" marL="91425"/>
                </a:tc>
              </a:tr>
              <a:tr h="363050">
                <a:tc>
                  <a:txBody>
                    <a:bodyPr/>
                    <a:lstStyle/>
                    <a:p>
                      <a:pPr indent="0" lvl="0" marL="0" rtl="0" algn="l">
                        <a:spcBef>
                          <a:spcPts val="0"/>
                        </a:spcBef>
                        <a:spcAft>
                          <a:spcPts val="0"/>
                        </a:spcAft>
                        <a:buNone/>
                      </a:pPr>
                      <a:r>
                        <a:rPr lang="en-GB" sz="1300"/>
                        <a:t>identifiant</a:t>
                      </a:r>
                      <a:endParaRPr sz="1300"/>
                    </a:p>
                  </a:txBody>
                  <a:tcPr marT="91425" marB="91425" marR="91425" marL="91425"/>
                </a:tc>
                <a:tc>
                  <a:txBody>
                    <a:bodyPr/>
                    <a:lstStyle/>
                    <a:p>
                      <a:pPr indent="0" lvl="0" marL="0" rtl="0" algn="l">
                        <a:spcBef>
                          <a:spcPts val="0"/>
                        </a:spcBef>
                        <a:spcAft>
                          <a:spcPts val="0"/>
                        </a:spcAft>
                        <a:buNone/>
                      </a:pPr>
                      <a:r>
                        <a:rPr lang="en-GB" sz="1300"/>
                        <a:t>Joueur</a:t>
                      </a:r>
                      <a:endParaRPr sz="1300"/>
                    </a:p>
                  </a:txBody>
                  <a:tcPr marT="91425" marB="91425" marR="91425" marL="91425"/>
                </a:tc>
                <a:tc>
                  <a:txBody>
                    <a:bodyPr/>
                    <a:lstStyle/>
                    <a:p>
                      <a:pPr indent="0" lvl="0" marL="0" rtl="0" algn="l">
                        <a:spcBef>
                          <a:spcPts val="0"/>
                        </a:spcBef>
                        <a:spcAft>
                          <a:spcPts val="0"/>
                        </a:spcAft>
                        <a:buNone/>
                      </a:pPr>
                      <a:r>
                        <a:rPr lang="en-GB" sz="1300"/>
                        <a:t>L’identifiant unique du Joueur.</a:t>
                      </a:r>
                      <a:endParaRPr sz="1300"/>
                    </a:p>
                  </a:txBody>
                  <a:tcPr marT="91425" marB="91425" marR="91425" marL="91425"/>
                </a:tc>
              </a:tr>
              <a:tr h="363050">
                <a:tc>
                  <a:txBody>
                    <a:bodyPr/>
                    <a:lstStyle/>
                    <a:p>
                      <a:pPr indent="0" lvl="0" marL="0" rtl="0" algn="l">
                        <a:spcBef>
                          <a:spcPts val="0"/>
                        </a:spcBef>
                        <a:spcAft>
                          <a:spcPts val="0"/>
                        </a:spcAft>
                        <a:buNone/>
                      </a:pPr>
                      <a:r>
                        <a:rPr lang="en-GB" sz="1300"/>
                        <a:t>idTheme</a:t>
                      </a:r>
                      <a:endParaRPr sz="1300"/>
                    </a:p>
                  </a:txBody>
                  <a:tcPr marT="91425" marB="91425" marR="91425" marL="91425"/>
                </a:tc>
                <a:tc>
                  <a:txBody>
                    <a:bodyPr/>
                    <a:lstStyle/>
                    <a:p>
                      <a:pPr indent="0" lvl="0" marL="0" rtl="0" algn="l">
                        <a:spcBef>
                          <a:spcPts val="0"/>
                        </a:spcBef>
                        <a:spcAft>
                          <a:spcPts val="0"/>
                        </a:spcAft>
                        <a:buNone/>
                      </a:pPr>
                      <a:r>
                        <a:rPr lang="en-GB" sz="1300"/>
                        <a:t>Joueur</a:t>
                      </a:r>
                      <a:endParaRPr sz="1300"/>
                    </a:p>
                  </a:txBody>
                  <a:tcPr marT="91425" marB="91425" marR="91425" marL="91425"/>
                </a:tc>
                <a:tc>
                  <a:txBody>
                    <a:bodyPr/>
                    <a:lstStyle/>
                    <a:p>
                      <a:pPr indent="0" lvl="0" marL="0" rtl="0" algn="l">
                        <a:spcBef>
                          <a:spcPts val="0"/>
                        </a:spcBef>
                        <a:spcAft>
                          <a:spcPts val="0"/>
                        </a:spcAft>
                        <a:buNone/>
                      </a:pPr>
                      <a:r>
                        <a:rPr lang="en-GB" sz="1300"/>
                        <a:t>L’identifiant du thème automatique pour l’application</a:t>
                      </a:r>
                      <a:endParaRPr sz="13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613e205657_0_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00">
                <a:solidFill>
                  <a:srgbClr val="754CA6"/>
                </a:solidFill>
              </a:rPr>
              <a:t>INSERTION : Ajout d’une partie</a:t>
            </a:r>
            <a:endParaRPr sz="2400">
              <a:solidFill>
                <a:srgbClr val="754CA6"/>
              </a:solidFill>
            </a:endParaRPr>
          </a:p>
        </p:txBody>
      </p:sp>
      <p:sp>
        <p:nvSpPr>
          <p:cNvPr id="94" name="Google Shape;94;g1613e205657_0_13"/>
          <p:cNvSpPr txBox="1"/>
          <p:nvPr>
            <p:ph idx="1" type="body"/>
          </p:nvPr>
        </p:nvSpPr>
        <p:spPr>
          <a:xfrm>
            <a:off x="311700" y="1083350"/>
            <a:ext cx="8520600" cy="78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rgbClr val="202124"/>
                </a:solidFill>
              </a:rPr>
              <a:t>Pitch : </a:t>
            </a:r>
            <a:endParaRPr b="1" sz="1400">
              <a:solidFill>
                <a:srgbClr val="202124"/>
              </a:solidFill>
            </a:endParaRPr>
          </a:p>
          <a:p>
            <a:pPr indent="0" lvl="0" marL="0" rtl="0" algn="l">
              <a:spcBef>
                <a:spcPts val="0"/>
              </a:spcBef>
              <a:spcAft>
                <a:spcPts val="0"/>
              </a:spcAft>
              <a:buNone/>
            </a:pPr>
            <a:r>
              <a:rPr b="1" lang="en-GB" sz="1400">
                <a:solidFill>
                  <a:srgbClr val="202124"/>
                </a:solidFill>
              </a:rPr>
              <a:t>Plusieurs joueurs commencent une partie</a:t>
            </a:r>
            <a:endParaRPr b="1" sz="1400">
              <a:solidFill>
                <a:srgbClr val="202124"/>
              </a:solidFill>
            </a:endParaRPr>
          </a:p>
        </p:txBody>
      </p:sp>
      <p:sp>
        <p:nvSpPr>
          <p:cNvPr id="95" name="Google Shape;95;g1613e205657_0_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graphicFrame>
        <p:nvGraphicFramePr>
          <p:cNvPr id="96" name="Google Shape;96;g1613e205657_0_13"/>
          <p:cNvGraphicFramePr/>
          <p:nvPr/>
        </p:nvGraphicFramePr>
        <p:xfrm>
          <a:off x="389775" y="1937375"/>
          <a:ext cx="3000000" cy="3000000"/>
        </p:xfrm>
        <a:graphic>
          <a:graphicData uri="http://schemas.openxmlformats.org/drawingml/2006/table">
            <a:tbl>
              <a:tblPr>
                <a:noFill/>
                <a:tableStyleId>{7C0EBC08-91DA-4349-9B5E-D8BDBC823137}</a:tableStyleId>
              </a:tblPr>
              <a:tblGrid>
                <a:gridCol w="1924175"/>
                <a:gridCol w="1193625"/>
                <a:gridCol w="4964875"/>
              </a:tblGrid>
              <a:tr h="381000">
                <a:tc>
                  <a:txBody>
                    <a:bodyPr/>
                    <a:lstStyle/>
                    <a:p>
                      <a:pPr indent="0" lvl="0" marL="0" rtl="0" algn="l">
                        <a:spcBef>
                          <a:spcPts val="0"/>
                        </a:spcBef>
                        <a:spcAft>
                          <a:spcPts val="0"/>
                        </a:spcAft>
                        <a:buNone/>
                      </a:pPr>
                      <a:r>
                        <a:rPr lang="en-GB" sz="1300"/>
                        <a:t>Nom de la donnée</a:t>
                      </a:r>
                      <a:endParaRPr sz="1300"/>
                    </a:p>
                  </a:txBody>
                  <a:tcPr marT="91425" marB="91425" marR="91425" marL="91425"/>
                </a:tc>
                <a:tc>
                  <a:txBody>
                    <a:bodyPr/>
                    <a:lstStyle/>
                    <a:p>
                      <a:pPr indent="0" lvl="0" marL="0" rtl="0" algn="l">
                        <a:spcBef>
                          <a:spcPts val="0"/>
                        </a:spcBef>
                        <a:spcAft>
                          <a:spcPts val="0"/>
                        </a:spcAft>
                        <a:buNone/>
                      </a:pPr>
                      <a:r>
                        <a:rPr lang="en-GB" sz="1300"/>
                        <a:t>Entité</a:t>
                      </a:r>
                      <a:endParaRPr sz="1300"/>
                    </a:p>
                  </a:txBody>
                  <a:tcPr marT="91425" marB="91425" marR="91425" marL="91425"/>
                </a:tc>
                <a:tc>
                  <a:txBody>
                    <a:bodyPr/>
                    <a:lstStyle/>
                    <a:p>
                      <a:pPr indent="0" lvl="0" marL="0" rtl="0" algn="l">
                        <a:spcBef>
                          <a:spcPts val="0"/>
                        </a:spcBef>
                        <a:spcAft>
                          <a:spcPts val="0"/>
                        </a:spcAft>
                        <a:buNone/>
                      </a:pPr>
                      <a:r>
                        <a:rPr lang="en-GB" sz="1300"/>
                        <a:t>Description</a:t>
                      </a:r>
                      <a:endParaRPr sz="1300"/>
                    </a:p>
                  </a:txBody>
                  <a:tcPr marT="91425" marB="91425" marR="91425" marL="91425"/>
                </a:tc>
              </a:tr>
              <a:tr h="381000">
                <a:tc>
                  <a:txBody>
                    <a:bodyPr/>
                    <a:lstStyle/>
                    <a:p>
                      <a:pPr indent="0" lvl="0" marL="0" rtl="0" algn="l">
                        <a:spcBef>
                          <a:spcPts val="0"/>
                        </a:spcBef>
                        <a:spcAft>
                          <a:spcPts val="0"/>
                        </a:spcAft>
                        <a:buNone/>
                      </a:pPr>
                      <a:r>
                        <a:rPr lang="en-GB" sz="1300"/>
                        <a:t>identifiant</a:t>
                      </a:r>
                      <a:endParaRPr sz="1300"/>
                    </a:p>
                  </a:txBody>
                  <a:tcPr marT="91425" marB="91425" marR="91425" marL="91425"/>
                </a:tc>
                <a:tc>
                  <a:txBody>
                    <a:bodyPr/>
                    <a:lstStyle/>
                    <a:p>
                      <a:pPr indent="0" lvl="0" marL="0" rtl="0" algn="l">
                        <a:spcBef>
                          <a:spcPts val="0"/>
                        </a:spcBef>
                        <a:spcAft>
                          <a:spcPts val="0"/>
                        </a:spcAft>
                        <a:buNone/>
                      </a:pPr>
                      <a:r>
                        <a:rPr lang="en-GB" sz="1300"/>
                        <a:t>Partie</a:t>
                      </a:r>
                      <a:endParaRPr sz="1300"/>
                    </a:p>
                  </a:txBody>
                  <a:tcPr marT="91425" marB="91425" marR="91425" marL="91425"/>
                </a:tc>
                <a:tc>
                  <a:txBody>
                    <a:bodyPr/>
                    <a:lstStyle/>
                    <a:p>
                      <a:pPr indent="0" lvl="0" marL="0" rtl="0" algn="l">
                        <a:spcBef>
                          <a:spcPts val="0"/>
                        </a:spcBef>
                        <a:spcAft>
                          <a:spcPts val="0"/>
                        </a:spcAft>
                        <a:buNone/>
                      </a:pPr>
                      <a:r>
                        <a:rPr lang="en-GB" sz="1300"/>
                        <a:t>L’identifiant unique de la partie.</a:t>
                      </a:r>
                      <a:endParaRPr sz="1300"/>
                    </a:p>
                  </a:txBody>
                  <a:tcPr marT="91425" marB="91425" marR="91425" marL="91425"/>
                </a:tc>
              </a:tr>
              <a:tr h="381000">
                <a:tc>
                  <a:txBody>
                    <a:bodyPr/>
                    <a:lstStyle/>
                    <a:p>
                      <a:pPr indent="0" lvl="0" marL="0" rtl="0" algn="l">
                        <a:spcBef>
                          <a:spcPts val="0"/>
                        </a:spcBef>
                        <a:spcAft>
                          <a:spcPts val="0"/>
                        </a:spcAft>
                        <a:buNone/>
                      </a:pPr>
                      <a:r>
                        <a:rPr lang="en-GB" sz="1300"/>
                        <a:t>date</a:t>
                      </a:r>
                      <a:endParaRPr sz="1300"/>
                    </a:p>
                  </a:txBody>
                  <a:tcPr marT="91425" marB="91425" marR="91425" marL="91425"/>
                </a:tc>
                <a:tc>
                  <a:txBody>
                    <a:bodyPr/>
                    <a:lstStyle/>
                    <a:p>
                      <a:pPr indent="0" lvl="0" marL="0" rtl="0" algn="l">
                        <a:spcBef>
                          <a:spcPts val="0"/>
                        </a:spcBef>
                        <a:spcAft>
                          <a:spcPts val="0"/>
                        </a:spcAft>
                        <a:buNone/>
                      </a:pPr>
                      <a:r>
                        <a:rPr lang="en-GB" sz="1300"/>
                        <a:t>Partie</a:t>
                      </a:r>
                      <a:endParaRPr sz="1300"/>
                    </a:p>
                  </a:txBody>
                  <a:tcPr marT="91425" marB="91425" marR="91425" marL="91425"/>
                </a:tc>
                <a:tc>
                  <a:txBody>
                    <a:bodyPr/>
                    <a:lstStyle/>
                    <a:p>
                      <a:pPr indent="0" lvl="0" marL="0" rtl="0" algn="l">
                        <a:spcBef>
                          <a:spcPts val="0"/>
                        </a:spcBef>
                        <a:spcAft>
                          <a:spcPts val="0"/>
                        </a:spcAft>
                        <a:buNone/>
                      </a:pPr>
                      <a:r>
                        <a:rPr lang="en-GB" sz="1300"/>
                        <a:t>La date de la partie.</a:t>
                      </a:r>
                      <a:endParaRPr sz="1300"/>
                    </a:p>
                  </a:txBody>
                  <a:tcPr marT="91425" marB="91425" marR="91425" marL="91425"/>
                </a:tc>
              </a:tr>
              <a:tr h="381000">
                <a:tc>
                  <a:txBody>
                    <a:bodyPr/>
                    <a:lstStyle/>
                    <a:p>
                      <a:pPr indent="0" lvl="0" marL="0" rtl="0" algn="l">
                        <a:spcBef>
                          <a:spcPts val="0"/>
                        </a:spcBef>
                        <a:spcAft>
                          <a:spcPts val="0"/>
                        </a:spcAft>
                        <a:buNone/>
                      </a:pPr>
                      <a:r>
                        <a:rPr lang="en-GB" sz="1300"/>
                        <a:t>idJeu</a:t>
                      </a:r>
                      <a:endParaRPr sz="1300"/>
                    </a:p>
                  </a:txBody>
                  <a:tcPr marT="91425" marB="91425" marR="91425" marL="91425"/>
                </a:tc>
                <a:tc>
                  <a:txBody>
                    <a:bodyPr/>
                    <a:lstStyle/>
                    <a:p>
                      <a:pPr indent="0" lvl="0" marL="0" rtl="0" algn="l">
                        <a:spcBef>
                          <a:spcPts val="0"/>
                        </a:spcBef>
                        <a:spcAft>
                          <a:spcPts val="0"/>
                        </a:spcAft>
                        <a:buNone/>
                      </a:pPr>
                      <a:r>
                        <a:rPr lang="en-GB" sz="1300"/>
                        <a:t>Partie</a:t>
                      </a:r>
                      <a:endParaRPr sz="1300"/>
                    </a:p>
                  </a:txBody>
                  <a:tcPr marT="91425" marB="91425" marR="91425" marL="91425"/>
                </a:tc>
                <a:tc>
                  <a:txBody>
                    <a:bodyPr/>
                    <a:lstStyle/>
                    <a:p>
                      <a:pPr indent="0" lvl="0" marL="0" rtl="0" algn="l">
                        <a:spcBef>
                          <a:spcPts val="0"/>
                        </a:spcBef>
                        <a:spcAft>
                          <a:spcPts val="0"/>
                        </a:spcAft>
                        <a:buNone/>
                      </a:pPr>
                      <a:r>
                        <a:rPr lang="en-GB" sz="1300"/>
                        <a:t>L’identifiant rapportant au jeu sur lequel se base la partie.</a:t>
                      </a:r>
                      <a:endParaRPr sz="1300"/>
                    </a:p>
                  </a:txBody>
                  <a:tcPr marT="91425" marB="91425" marR="91425" marL="91425"/>
                </a:tc>
              </a:tr>
              <a:tr h="381000">
                <a:tc>
                  <a:txBody>
                    <a:bodyPr/>
                    <a:lstStyle/>
                    <a:p>
                      <a:pPr indent="0" lvl="0" marL="0" rtl="0" algn="l">
                        <a:spcBef>
                          <a:spcPts val="0"/>
                        </a:spcBef>
                        <a:spcAft>
                          <a:spcPts val="0"/>
                        </a:spcAft>
                        <a:buNone/>
                      </a:pPr>
                      <a:r>
                        <a:rPr lang="en-GB" sz="1300"/>
                        <a:t>idJoueur1 / 2 / 3 / 4</a:t>
                      </a:r>
                      <a:endParaRPr sz="1300"/>
                    </a:p>
                  </a:txBody>
                  <a:tcPr marT="91425" marB="91425" marR="91425" marL="91425"/>
                </a:tc>
                <a:tc>
                  <a:txBody>
                    <a:bodyPr/>
                    <a:lstStyle/>
                    <a:p>
                      <a:pPr indent="0" lvl="0" marL="0" rtl="0" algn="l">
                        <a:spcBef>
                          <a:spcPts val="0"/>
                        </a:spcBef>
                        <a:spcAft>
                          <a:spcPts val="0"/>
                        </a:spcAft>
                        <a:buNone/>
                      </a:pPr>
                      <a:r>
                        <a:rPr lang="en-GB" sz="1300"/>
                        <a:t>Partie</a:t>
                      </a:r>
                      <a:endParaRPr sz="1300"/>
                    </a:p>
                  </a:txBody>
                  <a:tcPr marT="91425" marB="91425" marR="91425" marL="91425"/>
                </a:tc>
                <a:tc>
                  <a:txBody>
                    <a:bodyPr/>
                    <a:lstStyle/>
                    <a:p>
                      <a:pPr indent="0" lvl="0" marL="0" rtl="0" algn="l">
                        <a:spcBef>
                          <a:spcPts val="0"/>
                        </a:spcBef>
                        <a:spcAft>
                          <a:spcPts val="0"/>
                        </a:spcAft>
                        <a:buNone/>
                      </a:pPr>
                      <a:r>
                        <a:rPr lang="en-GB" sz="1300"/>
                        <a:t>L’identifiant d’un des joueurs de la partie. S’il y a moins de 4 joueurs certains sont marqués comme NULL</a:t>
                      </a:r>
                      <a:endParaRPr sz="1300"/>
                    </a:p>
                  </a:txBody>
                  <a:tcPr marT="91425" marB="91425" marR="91425" marL="91425"/>
                </a:tc>
              </a:tr>
              <a:tr h="381000">
                <a:tc>
                  <a:txBody>
                    <a:bodyPr/>
                    <a:lstStyle/>
                    <a:p>
                      <a:pPr indent="0" lvl="0" marL="0" rtl="0" algn="l">
                        <a:spcBef>
                          <a:spcPts val="0"/>
                        </a:spcBef>
                        <a:spcAft>
                          <a:spcPts val="0"/>
                        </a:spcAft>
                        <a:buNone/>
                      </a:pPr>
                      <a:r>
                        <a:rPr lang="en-GB" sz="1300"/>
                        <a:t>pointsJoueur1 / 2 / 3 / 4</a:t>
                      </a:r>
                      <a:endParaRPr sz="1300"/>
                    </a:p>
                  </a:txBody>
                  <a:tcPr marT="91425" marB="91425" marR="91425" marL="91425"/>
                </a:tc>
                <a:tc>
                  <a:txBody>
                    <a:bodyPr/>
                    <a:lstStyle/>
                    <a:p>
                      <a:pPr indent="0" lvl="0" marL="0" rtl="0" algn="l">
                        <a:spcBef>
                          <a:spcPts val="0"/>
                        </a:spcBef>
                        <a:spcAft>
                          <a:spcPts val="0"/>
                        </a:spcAft>
                        <a:buNone/>
                      </a:pPr>
                      <a:r>
                        <a:rPr lang="en-GB" sz="1300"/>
                        <a:t>Partie</a:t>
                      </a:r>
                      <a:endParaRPr sz="1300"/>
                    </a:p>
                  </a:txBody>
                  <a:tcPr marT="91425" marB="91425" marR="91425" marL="91425"/>
                </a:tc>
                <a:tc>
                  <a:txBody>
                    <a:bodyPr/>
                    <a:lstStyle/>
                    <a:p>
                      <a:pPr indent="0" lvl="0" marL="0" rtl="0" algn="l">
                        <a:spcBef>
                          <a:spcPts val="0"/>
                        </a:spcBef>
                        <a:spcAft>
                          <a:spcPts val="0"/>
                        </a:spcAft>
                        <a:buNone/>
                      </a:pPr>
                      <a:r>
                        <a:rPr lang="en-GB" sz="1300"/>
                        <a:t>Le nombre de points que chaque Joueur récupère pour ce jeu. Ce nombre est </a:t>
                      </a:r>
                      <a:r>
                        <a:rPr lang="en-GB" sz="1300"/>
                        <a:t>initialisé</a:t>
                      </a:r>
                      <a:r>
                        <a:rPr lang="en-GB" sz="1300"/>
                        <a:t> à 0</a:t>
                      </a:r>
                      <a:endParaRPr sz="1300"/>
                    </a:p>
                  </a:txBody>
                  <a:tcPr marT="91425" marB="91425" marR="91425" marL="91425"/>
                </a:tc>
              </a:tr>
              <a:tr h="381000">
                <a:tc>
                  <a:txBody>
                    <a:bodyPr/>
                    <a:lstStyle/>
                    <a:p>
                      <a:pPr indent="0" lvl="0" marL="0" rtl="0" algn="l">
                        <a:spcBef>
                          <a:spcPts val="0"/>
                        </a:spcBef>
                        <a:spcAft>
                          <a:spcPts val="0"/>
                        </a:spcAft>
                        <a:buNone/>
                      </a:pPr>
                      <a:r>
                        <a:rPr lang="en-GB" sz="1300"/>
                        <a:t>estFini</a:t>
                      </a:r>
                      <a:endParaRPr sz="1300"/>
                    </a:p>
                  </a:txBody>
                  <a:tcPr marT="91425" marB="91425" marR="91425" marL="91425"/>
                </a:tc>
                <a:tc>
                  <a:txBody>
                    <a:bodyPr/>
                    <a:lstStyle/>
                    <a:p>
                      <a:pPr indent="0" lvl="0" marL="0" rtl="0" algn="l">
                        <a:spcBef>
                          <a:spcPts val="0"/>
                        </a:spcBef>
                        <a:spcAft>
                          <a:spcPts val="0"/>
                        </a:spcAft>
                        <a:buNone/>
                      </a:pPr>
                      <a:r>
                        <a:rPr lang="en-GB" sz="1300"/>
                        <a:t>Partie</a:t>
                      </a:r>
                      <a:endParaRPr sz="1300"/>
                    </a:p>
                  </a:txBody>
                  <a:tcPr marT="91425" marB="91425" marR="91425" marL="91425"/>
                </a:tc>
                <a:tc>
                  <a:txBody>
                    <a:bodyPr/>
                    <a:lstStyle/>
                    <a:p>
                      <a:pPr indent="0" lvl="0" marL="0" rtl="0" algn="l">
                        <a:spcBef>
                          <a:spcPts val="0"/>
                        </a:spcBef>
                        <a:spcAft>
                          <a:spcPts val="0"/>
                        </a:spcAft>
                        <a:buNone/>
                      </a:pPr>
                      <a:r>
                        <a:rPr lang="en-GB" sz="1300"/>
                        <a:t>Booléen indiquant si la partie est finie.</a:t>
                      </a:r>
                      <a:endParaRPr sz="13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613e205657_0_20"/>
          <p:cNvSpPr txBox="1"/>
          <p:nvPr>
            <p:ph type="title"/>
          </p:nvPr>
        </p:nvSpPr>
        <p:spPr>
          <a:xfrm>
            <a:off x="214950" y="191850"/>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754CA6"/>
                </a:solidFill>
              </a:rPr>
              <a:t>S</a:t>
            </a:r>
            <a:r>
              <a:rPr lang="en-GB" sz="2666">
                <a:solidFill>
                  <a:srgbClr val="754CA6"/>
                </a:solidFill>
              </a:rPr>
              <a:t>ÉLECTION</a:t>
            </a:r>
            <a:r>
              <a:rPr lang="en-GB" sz="2666">
                <a:solidFill>
                  <a:srgbClr val="754CA6"/>
                </a:solidFill>
              </a:rPr>
              <a:t> : Récupérer les 50 </a:t>
            </a:r>
            <a:endParaRPr sz="2666">
              <a:solidFill>
                <a:srgbClr val="754CA6"/>
              </a:solidFill>
            </a:endParaRPr>
          </a:p>
          <a:p>
            <a:pPr indent="0" lvl="0" marL="0" rtl="0" algn="l">
              <a:spcBef>
                <a:spcPts val="0"/>
              </a:spcBef>
              <a:spcAft>
                <a:spcPts val="0"/>
              </a:spcAft>
              <a:buNone/>
            </a:pPr>
            <a:r>
              <a:rPr lang="en-GB" sz="2666">
                <a:solidFill>
                  <a:srgbClr val="754CA6"/>
                </a:solidFill>
              </a:rPr>
              <a:t>meilleurs joueurs d’un jeu</a:t>
            </a:r>
            <a:endParaRPr sz="2666">
              <a:solidFill>
                <a:srgbClr val="754CA6"/>
              </a:solidFill>
            </a:endParaRPr>
          </a:p>
        </p:txBody>
      </p:sp>
      <p:sp>
        <p:nvSpPr>
          <p:cNvPr id="102" name="Google Shape;102;g1613e205657_0_20"/>
          <p:cNvSpPr txBox="1"/>
          <p:nvPr>
            <p:ph idx="1" type="body"/>
          </p:nvPr>
        </p:nvSpPr>
        <p:spPr>
          <a:xfrm>
            <a:off x="311700" y="1058125"/>
            <a:ext cx="8520600" cy="78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rgbClr val="000000"/>
                </a:solidFill>
              </a:rPr>
              <a:t>Pitch :</a:t>
            </a:r>
            <a:endParaRPr b="1" sz="1400">
              <a:solidFill>
                <a:srgbClr val="000000"/>
              </a:solidFill>
            </a:endParaRPr>
          </a:p>
          <a:p>
            <a:pPr indent="0" lvl="0" marL="0" rtl="0" algn="l">
              <a:spcBef>
                <a:spcPts val="0"/>
              </a:spcBef>
              <a:spcAft>
                <a:spcPts val="0"/>
              </a:spcAft>
              <a:buNone/>
            </a:pPr>
            <a:r>
              <a:rPr b="1" lang="en-GB" sz="1400">
                <a:solidFill>
                  <a:srgbClr val="000000"/>
                </a:solidFill>
              </a:rPr>
              <a:t>On fait un classement des joueurs et on récupère les 50 meilleurs.</a:t>
            </a:r>
            <a:endParaRPr b="1" sz="1400">
              <a:solidFill>
                <a:srgbClr val="000000"/>
              </a:solidFill>
            </a:endParaRPr>
          </a:p>
        </p:txBody>
      </p:sp>
      <p:sp>
        <p:nvSpPr>
          <p:cNvPr id="103" name="Google Shape;103;g1613e205657_0_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graphicFrame>
        <p:nvGraphicFramePr>
          <p:cNvPr id="104" name="Google Shape;104;g1613e205657_0_20"/>
          <p:cNvGraphicFramePr/>
          <p:nvPr/>
        </p:nvGraphicFramePr>
        <p:xfrm>
          <a:off x="376950" y="1970825"/>
          <a:ext cx="3000000" cy="3000000"/>
        </p:xfrm>
        <a:graphic>
          <a:graphicData uri="http://schemas.openxmlformats.org/drawingml/2006/table">
            <a:tbl>
              <a:tblPr>
                <a:noFill/>
                <a:tableStyleId>{7C0EBC08-91DA-4349-9B5E-D8BDBC823137}</a:tableStyleId>
              </a:tblPr>
              <a:tblGrid>
                <a:gridCol w="2001650"/>
                <a:gridCol w="1063775"/>
                <a:gridCol w="5131175"/>
              </a:tblGrid>
              <a:tr h="381000">
                <a:tc>
                  <a:txBody>
                    <a:bodyPr/>
                    <a:lstStyle/>
                    <a:p>
                      <a:pPr indent="0" lvl="0" marL="0" rtl="0" algn="l">
                        <a:spcBef>
                          <a:spcPts val="0"/>
                        </a:spcBef>
                        <a:spcAft>
                          <a:spcPts val="0"/>
                        </a:spcAft>
                        <a:buNone/>
                      </a:pPr>
                      <a:r>
                        <a:rPr lang="en-GB" sz="1300"/>
                        <a:t>Nom de la donnée</a:t>
                      </a:r>
                      <a:endParaRPr sz="1300"/>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GB" sz="1300"/>
                        <a:t>Entité</a:t>
                      </a:r>
                      <a:endParaRPr sz="1300"/>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GB" sz="1300"/>
                        <a:t>Description</a:t>
                      </a:r>
                      <a:endParaRPr sz="1300"/>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462275">
                <a:tc>
                  <a:txBody>
                    <a:bodyPr/>
                    <a:lstStyle/>
                    <a:p>
                      <a:pPr indent="0" lvl="0" marL="0" rtl="0" algn="l">
                        <a:spcBef>
                          <a:spcPts val="0"/>
                        </a:spcBef>
                        <a:spcAft>
                          <a:spcPts val="0"/>
                        </a:spcAft>
                        <a:buNone/>
                      </a:pPr>
                      <a:r>
                        <a:rPr lang="en-GB" sz="1300"/>
                        <a:t>identifiant</a:t>
                      </a:r>
                      <a:endParaRPr sz="1300"/>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GB" sz="1300"/>
                        <a:t>Joueur</a:t>
                      </a:r>
                      <a:endParaRPr sz="1300"/>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GB" sz="1300"/>
                        <a:t>Le code unique désignant l’un des joueurs.</a:t>
                      </a:r>
                      <a:endParaRPr sz="1300"/>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462275">
                <a:tc>
                  <a:txBody>
                    <a:bodyPr/>
                    <a:lstStyle/>
                    <a:p>
                      <a:pPr indent="0" lvl="0" marL="0" rtl="0" algn="l">
                        <a:spcBef>
                          <a:spcPts val="0"/>
                        </a:spcBef>
                        <a:spcAft>
                          <a:spcPts val="0"/>
                        </a:spcAft>
                        <a:buNone/>
                      </a:pPr>
                      <a:r>
                        <a:rPr lang="en-GB" sz="1300"/>
                        <a:t>identifiant</a:t>
                      </a:r>
                      <a:endParaRPr sz="1300"/>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GB" sz="1300"/>
                        <a:t>Jeu</a:t>
                      </a:r>
                      <a:endParaRPr sz="1300"/>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GB" sz="1300"/>
                        <a:t>Le code unique désignant le jeu dont on fait un classement.</a:t>
                      </a:r>
                      <a:endParaRPr sz="1300"/>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462275">
                <a:tc>
                  <a:txBody>
                    <a:bodyPr/>
                    <a:lstStyle/>
                    <a:p>
                      <a:pPr indent="0" lvl="0" marL="0" rtl="0" algn="l">
                        <a:spcBef>
                          <a:spcPts val="0"/>
                        </a:spcBef>
                        <a:spcAft>
                          <a:spcPts val="0"/>
                        </a:spcAft>
                        <a:buNone/>
                      </a:pPr>
                      <a:r>
                        <a:rPr lang="en-GB" sz="1300"/>
                        <a:t>idJoueur1 / 2 / 3 / 4</a:t>
                      </a:r>
                      <a:endParaRPr sz="1300"/>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GB" sz="1300"/>
                        <a:t>Partie</a:t>
                      </a:r>
                      <a:endParaRPr sz="1300"/>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GB" sz="1300"/>
                        <a:t>Les identifiants des joueurs ayant participé à la partie.</a:t>
                      </a:r>
                      <a:endParaRPr sz="1300"/>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462275">
                <a:tc>
                  <a:txBody>
                    <a:bodyPr/>
                    <a:lstStyle/>
                    <a:p>
                      <a:pPr indent="0" lvl="0" marL="0" rtl="0" algn="l">
                        <a:spcBef>
                          <a:spcPts val="0"/>
                        </a:spcBef>
                        <a:spcAft>
                          <a:spcPts val="0"/>
                        </a:spcAft>
                        <a:buNone/>
                      </a:pPr>
                      <a:r>
                        <a:rPr lang="en-GB" sz="1300"/>
                        <a:t>pointsJoueurs1 / 2 / 3 / 4</a:t>
                      </a:r>
                      <a:endParaRPr sz="1300"/>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GB" sz="1300"/>
                        <a:t>Partie</a:t>
                      </a:r>
                      <a:endParaRPr sz="1300"/>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GB" sz="1300"/>
                        <a:t>Les points gagnés ou perdus par les joueurs après la fin de la partie.</a:t>
                      </a:r>
                      <a:endParaRPr sz="1300"/>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462275">
                <a:tc>
                  <a:txBody>
                    <a:bodyPr/>
                    <a:lstStyle/>
                    <a:p>
                      <a:pPr indent="0" lvl="0" marL="0" rtl="0" algn="l">
                        <a:spcBef>
                          <a:spcPts val="0"/>
                        </a:spcBef>
                        <a:spcAft>
                          <a:spcPts val="0"/>
                        </a:spcAft>
                        <a:buNone/>
                      </a:pPr>
                      <a:r>
                        <a:rPr lang="en-GB" sz="1300"/>
                        <a:t>nbParties</a:t>
                      </a:r>
                      <a:endParaRPr sz="1300"/>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GB" sz="1300"/>
                        <a:t>Partie</a:t>
                      </a:r>
                      <a:endParaRPr sz="1300"/>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GB" sz="1300"/>
                        <a:t>Le nombre calculé de parties auxquelles le joueur a participé.</a:t>
                      </a:r>
                      <a:endParaRPr sz="1300"/>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5e8d534e36_0_0"/>
          <p:cNvSpPr txBox="1"/>
          <p:nvPr>
            <p:ph type="title"/>
          </p:nvPr>
        </p:nvSpPr>
        <p:spPr>
          <a:xfrm>
            <a:off x="260075" y="120325"/>
            <a:ext cx="8520600" cy="97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400">
                <a:solidFill>
                  <a:srgbClr val="754CA6"/>
                </a:solidFill>
              </a:rPr>
              <a:t>SÉLECTION : Récupérer les messages </a:t>
            </a:r>
            <a:endParaRPr sz="2400">
              <a:solidFill>
                <a:srgbClr val="754CA6"/>
              </a:solidFill>
            </a:endParaRPr>
          </a:p>
          <a:p>
            <a:pPr indent="0" lvl="0" marL="0" rtl="0" algn="l">
              <a:lnSpc>
                <a:spcPct val="115000"/>
              </a:lnSpc>
              <a:spcBef>
                <a:spcPts val="0"/>
              </a:spcBef>
              <a:spcAft>
                <a:spcPts val="0"/>
              </a:spcAft>
              <a:buNone/>
            </a:pPr>
            <a:r>
              <a:rPr lang="en-GB" sz="2400">
                <a:solidFill>
                  <a:srgbClr val="754CA6"/>
                </a:solidFill>
              </a:rPr>
              <a:t>entre deux joueurs dans l’ordre d’envoi</a:t>
            </a:r>
            <a:endParaRPr sz="4000">
              <a:solidFill>
                <a:srgbClr val="754CA6"/>
              </a:solidFill>
            </a:endParaRPr>
          </a:p>
        </p:txBody>
      </p:sp>
      <p:sp>
        <p:nvSpPr>
          <p:cNvPr id="110" name="Google Shape;110;g15e8d534e36_0_0"/>
          <p:cNvSpPr txBox="1"/>
          <p:nvPr>
            <p:ph idx="1" type="body"/>
          </p:nvPr>
        </p:nvSpPr>
        <p:spPr>
          <a:xfrm>
            <a:off x="260075" y="1171025"/>
            <a:ext cx="8520600" cy="79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rgbClr val="000000"/>
                </a:solidFill>
              </a:rPr>
              <a:t>Pitch : Nous voulons récupérer les 69 derniers messages envoyés </a:t>
            </a:r>
            <a:endParaRPr b="1" sz="1400">
              <a:solidFill>
                <a:srgbClr val="000000"/>
              </a:solidFill>
            </a:endParaRPr>
          </a:p>
          <a:p>
            <a:pPr indent="0" lvl="0" marL="0" rtl="0" algn="l">
              <a:spcBef>
                <a:spcPts val="0"/>
              </a:spcBef>
              <a:spcAft>
                <a:spcPts val="0"/>
              </a:spcAft>
              <a:buNone/>
            </a:pPr>
            <a:r>
              <a:rPr b="1" lang="en-GB" sz="1400">
                <a:solidFill>
                  <a:srgbClr val="000000"/>
                </a:solidFill>
              </a:rPr>
              <a:t>par les deux joueurs pour pouvoir les afficher aux deux joueurs.</a:t>
            </a:r>
            <a:endParaRPr b="1" sz="1400">
              <a:solidFill>
                <a:srgbClr val="000000"/>
              </a:solidFill>
            </a:endParaRPr>
          </a:p>
        </p:txBody>
      </p:sp>
      <p:sp>
        <p:nvSpPr>
          <p:cNvPr id="111" name="Google Shape;111;g15e8d534e36_0_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graphicFrame>
        <p:nvGraphicFramePr>
          <p:cNvPr id="112" name="Google Shape;112;g15e8d534e36_0_0"/>
          <p:cNvGraphicFramePr/>
          <p:nvPr/>
        </p:nvGraphicFramePr>
        <p:xfrm>
          <a:off x="348925" y="2318050"/>
          <a:ext cx="3000000" cy="3000000"/>
        </p:xfrm>
        <a:graphic>
          <a:graphicData uri="http://schemas.openxmlformats.org/drawingml/2006/table">
            <a:tbl>
              <a:tblPr>
                <a:noFill/>
                <a:tableStyleId>{7C0EBC08-91DA-4349-9B5E-D8BDBC823137}</a:tableStyleId>
              </a:tblPr>
              <a:tblGrid>
                <a:gridCol w="1924175"/>
                <a:gridCol w="1193625"/>
                <a:gridCol w="4964875"/>
              </a:tblGrid>
              <a:tr h="381000">
                <a:tc>
                  <a:txBody>
                    <a:bodyPr/>
                    <a:lstStyle/>
                    <a:p>
                      <a:pPr indent="0" lvl="0" marL="0" rtl="0" algn="l">
                        <a:spcBef>
                          <a:spcPts val="0"/>
                        </a:spcBef>
                        <a:spcAft>
                          <a:spcPts val="0"/>
                        </a:spcAft>
                        <a:buNone/>
                      </a:pPr>
                      <a:r>
                        <a:rPr lang="en-GB" sz="1300"/>
                        <a:t>Nom de la donnée</a:t>
                      </a:r>
                      <a:endParaRPr sz="1300"/>
                    </a:p>
                  </a:txBody>
                  <a:tcPr marT="91425" marB="91425" marR="91425" marL="91425"/>
                </a:tc>
                <a:tc>
                  <a:txBody>
                    <a:bodyPr/>
                    <a:lstStyle/>
                    <a:p>
                      <a:pPr indent="0" lvl="0" marL="0" rtl="0" algn="l">
                        <a:spcBef>
                          <a:spcPts val="0"/>
                        </a:spcBef>
                        <a:spcAft>
                          <a:spcPts val="0"/>
                        </a:spcAft>
                        <a:buNone/>
                      </a:pPr>
                      <a:r>
                        <a:rPr lang="en-GB" sz="1300"/>
                        <a:t>Entité</a:t>
                      </a:r>
                      <a:endParaRPr sz="1300"/>
                    </a:p>
                  </a:txBody>
                  <a:tcPr marT="91425" marB="91425" marR="91425" marL="91425"/>
                </a:tc>
                <a:tc>
                  <a:txBody>
                    <a:bodyPr/>
                    <a:lstStyle/>
                    <a:p>
                      <a:pPr indent="0" lvl="0" marL="0" rtl="0" algn="l">
                        <a:spcBef>
                          <a:spcPts val="0"/>
                        </a:spcBef>
                        <a:spcAft>
                          <a:spcPts val="0"/>
                        </a:spcAft>
                        <a:buNone/>
                      </a:pPr>
                      <a:r>
                        <a:rPr lang="en-GB" sz="1300"/>
                        <a:t>Description</a:t>
                      </a:r>
                      <a:endParaRPr sz="1300"/>
                    </a:p>
                  </a:txBody>
                  <a:tcPr marT="91425" marB="91425" marR="91425" marL="91425"/>
                </a:tc>
              </a:tr>
              <a:tr h="381000">
                <a:tc>
                  <a:txBody>
                    <a:bodyPr/>
                    <a:lstStyle/>
                    <a:p>
                      <a:pPr indent="0" lvl="0" marL="0" rtl="0" algn="l">
                        <a:spcBef>
                          <a:spcPts val="0"/>
                        </a:spcBef>
                        <a:spcAft>
                          <a:spcPts val="0"/>
                        </a:spcAft>
                        <a:buNone/>
                      </a:pPr>
                      <a:r>
                        <a:rPr lang="en-GB" sz="1300"/>
                        <a:t>identifiant</a:t>
                      </a:r>
                      <a:endParaRPr sz="1300"/>
                    </a:p>
                  </a:txBody>
                  <a:tcPr marT="91425" marB="91425" marR="91425" marL="91425"/>
                </a:tc>
                <a:tc>
                  <a:txBody>
                    <a:bodyPr/>
                    <a:lstStyle/>
                    <a:p>
                      <a:pPr indent="0" lvl="0" marL="0" rtl="0" algn="l">
                        <a:spcBef>
                          <a:spcPts val="0"/>
                        </a:spcBef>
                        <a:spcAft>
                          <a:spcPts val="0"/>
                        </a:spcAft>
                        <a:buNone/>
                      </a:pPr>
                      <a:r>
                        <a:rPr lang="en-GB" sz="1300"/>
                        <a:t>Message</a:t>
                      </a:r>
                      <a:endParaRPr sz="1300"/>
                    </a:p>
                  </a:txBody>
                  <a:tcPr marT="91425" marB="91425" marR="91425" marL="91425"/>
                </a:tc>
                <a:tc>
                  <a:txBody>
                    <a:bodyPr/>
                    <a:lstStyle/>
                    <a:p>
                      <a:pPr indent="0" lvl="0" marL="0" rtl="0" algn="l">
                        <a:spcBef>
                          <a:spcPts val="0"/>
                        </a:spcBef>
                        <a:spcAft>
                          <a:spcPts val="0"/>
                        </a:spcAft>
                        <a:buNone/>
                      </a:pPr>
                      <a:r>
                        <a:rPr lang="en-GB" sz="1300"/>
                        <a:t>C’est le code unique du message</a:t>
                      </a:r>
                      <a:endParaRPr sz="1300"/>
                    </a:p>
                  </a:txBody>
                  <a:tcPr marT="91425" marB="91425" marR="91425" marL="91425"/>
                </a:tc>
              </a:tr>
              <a:tr h="381000">
                <a:tc>
                  <a:txBody>
                    <a:bodyPr/>
                    <a:lstStyle/>
                    <a:p>
                      <a:pPr indent="0" lvl="0" marL="0" rtl="0" algn="l">
                        <a:spcBef>
                          <a:spcPts val="0"/>
                        </a:spcBef>
                        <a:spcAft>
                          <a:spcPts val="0"/>
                        </a:spcAft>
                        <a:buNone/>
                      </a:pPr>
                      <a:r>
                        <a:rPr lang="en-GB" sz="1300"/>
                        <a:t>idJoueurEnvoi</a:t>
                      </a:r>
                      <a:endParaRPr sz="1300"/>
                    </a:p>
                  </a:txBody>
                  <a:tcPr marT="91425" marB="91425" marR="91425" marL="91425"/>
                </a:tc>
                <a:tc>
                  <a:txBody>
                    <a:bodyPr/>
                    <a:lstStyle/>
                    <a:p>
                      <a:pPr indent="0" lvl="0" marL="0" rtl="0" algn="l">
                        <a:spcBef>
                          <a:spcPts val="0"/>
                        </a:spcBef>
                        <a:spcAft>
                          <a:spcPts val="0"/>
                        </a:spcAft>
                        <a:buNone/>
                      </a:pPr>
                      <a:r>
                        <a:rPr lang="en-GB" sz="1300"/>
                        <a:t>Message</a:t>
                      </a:r>
                      <a:endParaRPr sz="1300"/>
                    </a:p>
                  </a:txBody>
                  <a:tcPr marT="91425" marB="91425" marR="91425" marL="91425"/>
                </a:tc>
                <a:tc>
                  <a:txBody>
                    <a:bodyPr/>
                    <a:lstStyle/>
                    <a:p>
                      <a:pPr indent="0" lvl="0" marL="0" rtl="0" algn="l">
                        <a:spcBef>
                          <a:spcPts val="0"/>
                        </a:spcBef>
                        <a:spcAft>
                          <a:spcPts val="0"/>
                        </a:spcAft>
                        <a:buNone/>
                      </a:pPr>
                      <a:r>
                        <a:rPr lang="en-GB" sz="1300"/>
                        <a:t>C’est le code du joueur qui a envoyé le message</a:t>
                      </a:r>
                      <a:endParaRPr sz="1300"/>
                    </a:p>
                  </a:txBody>
                  <a:tcPr marT="91425" marB="91425" marR="91425" marL="91425"/>
                </a:tc>
              </a:tr>
              <a:tr h="381000">
                <a:tc>
                  <a:txBody>
                    <a:bodyPr/>
                    <a:lstStyle/>
                    <a:p>
                      <a:pPr indent="0" lvl="0" marL="0" rtl="0" algn="l">
                        <a:spcBef>
                          <a:spcPts val="0"/>
                        </a:spcBef>
                        <a:spcAft>
                          <a:spcPts val="0"/>
                        </a:spcAft>
                        <a:buNone/>
                      </a:pPr>
                      <a:r>
                        <a:rPr lang="en-GB" sz="1300"/>
                        <a:t>idJoueurRetour</a:t>
                      </a:r>
                      <a:endParaRPr sz="1300"/>
                    </a:p>
                  </a:txBody>
                  <a:tcPr marT="91425" marB="91425" marR="91425" marL="91425"/>
                </a:tc>
                <a:tc>
                  <a:txBody>
                    <a:bodyPr/>
                    <a:lstStyle/>
                    <a:p>
                      <a:pPr indent="0" lvl="0" marL="0" rtl="0" algn="l">
                        <a:spcBef>
                          <a:spcPts val="0"/>
                        </a:spcBef>
                        <a:spcAft>
                          <a:spcPts val="0"/>
                        </a:spcAft>
                        <a:buNone/>
                      </a:pPr>
                      <a:r>
                        <a:rPr lang="en-GB" sz="1300"/>
                        <a:t>Message</a:t>
                      </a:r>
                      <a:endParaRPr sz="1300"/>
                    </a:p>
                  </a:txBody>
                  <a:tcPr marT="91425" marB="91425" marR="91425" marL="91425"/>
                </a:tc>
                <a:tc>
                  <a:txBody>
                    <a:bodyPr/>
                    <a:lstStyle/>
                    <a:p>
                      <a:pPr indent="0" lvl="0" marL="0" rtl="0" algn="l">
                        <a:spcBef>
                          <a:spcPts val="0"/>
                        </a:spcBef>
                        <a:spcAft>
                          <a:spcPts val="0"/>
                        </a:spcAft>
                        <a:buNone/>
                      </a:pPr>
                      <a:r>
                        <a:rPr lang="en-GB" sz="1300"/>
                        <a:t>C’est le code du joueur qui reçoit le message</a:t>
                      </a:r>
                      <a:endParaRPr sz="1300"/>
                    </a:p>
                  </a:txBody>
                  <a:tcPr marT="91425" marB="91425" marR="91425" marL="91425"/>
                </a:tc>
              </a:tr>
              <a:tr h="381000">
                <a:tc>
                  <a:txBody>
                    <a:bodyPr/>
                    <a:lstStyle/>
                    <a:p>
                      <a:pPr indent="0" lvl="0" marL="0" rtl="0" algn="l">
                        <a:spcBef>
                          <a:spcPts val="0"/>
                        </a:spcBef>
                        <a:spcAft>
                          <a:spcPts val="0"/>
                        </a:spcAft>
                        <a:buNone/>
                      </a:pPr>
                      <a:r>
                        <a:rPr lang="en-GB" sz="1300"/>
                        <a:t>contenu</a:t>
                      </a:r>
                      <a:endParaRPr sz="1300"/>
                    </a:p>
                  </a:txBody>
                  <a:tcPr marT="91425" marB="91425" marR="91425" marL="91425"/>
                </a:tc>
                <a:tc>
                  <a:txBody>
                    <a:bodyPr/>
                    <a:lstStyle/>
                    <a:p>
                      <a:pPr indent="0" lvl="0" marL="0" rtl="0" algn="l">
                        <a:spcBef>
                          <a:spcPts val="0"/>
                        </a:spcBef>
                        <a:spcAft>
                          <a:spcPts val="0"/>
                        </a:spcAft>
                        <a:buNone/>
                      </a:pPr>
                      <a:r>
                        <a:rPr lang="en-GB" sz="1300"/>
                        <a:t>Message</a:t>
                      </a:r>
                      <a:endParaRPr sz="1300"/>
                    </a:p>
                  </a:txBody>
                  <a:tcPr marT="91425" marB="91425" marR="91425" marL="91425"/>
                </a:tc>
                <a:tc>
                  <a:txBody>
                    <a:bodyPr/>
                    <a:lstStyle/>
                    <a:p>
                      <a:pPr indent="0" lvl="0" marL="0" rtl="0" algn="l">
                        <a:spcBef>
                          <a:spcPts val="0"/>
                        </a:spcBef>
                        <a:spcAft>
                          <a:spcPts val="0"/>
                        </a:spcAft>
                        <a:buNone/>
                      </a:pPr>
                      <a:r>
                        <a:rPr lang="en-GB" sz="1300"/>
                        <a:t>C’est le contenu du message envoyé</a:t>
                      </a:r>
                      <a:endParaRPr sz="1300"/>
                    </a:p>
                  </a:txBody>
                  <a:tcPr marT="91425" marB="91425" marR="91425" marL="91425"/>
                </a:tc>
              </a:tr>
              <a:tr h="381000">
                <a:tc>
                  <a:txBody>
                    <a:bodyPr/>
                    <a:lstStyle/>
                    <a:p>
                      <a:pPr indent="0" lvl="0" marL="0" rtl="0" algn="l">
                        <a:spcBef>
                          <a:spcPts val="0"/>
                        </a:spcBef>
                        <a:spcAft>
                          <a:spcPts val="0"/>
                        </a:spcAft>
                        <a:buNone/>
                      </a:pPr>
                      <a:r>
                        <a:rPr lang="en-GB" sz="1300"/>
                        <a:t>date</a:t>
                      </a:r>
                      <a:endParaRPr sz="1300"/>
                    </a:p>
                  </a:txBody>
                  <a:tcPr marT="91425" marB="91425" marR="91425" marL="91425"/>
                </a:tc>
                <a:tc>
                  <a:txBody>
                    <a:bodyPr/>
                    <a:lstStyle/>
                    <a:p>
                      <a:pPr indent="0" lvl="0" marL="0" rtl="0" algn="l">
                        <a:spcBef>
                          <a:spcPts val="0"/>
                        </a:spcBef>
                        <a:spcAft>
                          <a:spcPts val="0"/>
                        </a:spcAft>
                        <a:buNone/>
                      </a:pPr>
                      <a:r>
                        <a:rPr lang="en-GB" sz="1300"/>
                        <a:t>Message</a:t>
                      </a:r>
                      <a:endParaRPr sz="1300"/>
                    </a:p>
                  </a:txBody>
                  <a:tcPr marT="91425" marB="91425" marR="91425" marL="91425"/>
                </a:tc>
                <a:tc>
                  <a:txBody>
                    <a:bodyPr/>
                    <a:lstStyle/>
                    <a:p>
                      <a:pPr indent="0" lvl="0" marL="0" rtl="0" algn="l">
                        <a:spcBef>
                          <a:spcPts val="0"/>
                        </a:spcBef>
                        <a:spcAft>
                          <a:spcPts val="0"/>
                        </a:spcAft>
                        <a:buNone/>
                      </a:pPr>
                      <a:r>
                        <a:rPr lang="en-GB" sz="1300"/>
                        <a:t>C’est le date, l’heure,la minute et la seconde d’envoi du message</a:t>
                      </a:r>
                      <a:endParaRPr sz="1300"/>
                    </a:p>
                  </a:txBody>
                  <a:tcPr marT="91425" marB="91425" marR="91425" marL="91425"/>
                </a:tc>
              </a:tr>
              <a:tr h="381000">
                <a:tc>
                  <a:txBody>
                    <a:bodyPr/>
                    <a:lstStyle/>
                    <a:p>
                      <a:pPr indent="0" lvl="0" marL="0" rtl="0" algn="l">
                        <a:spcBef>
                          <a:spcPts val="0"/>
                        </a:spcBef>
                        <a:spcAft>
                          <a:spcPts val="0"/>
                        </a:spcAft>
                        <a:buNone/>
                      </a:pPr>
                      <a:r>
                        <a:rPr lang="en-GB" sz="1300"/>
                        <a:t>estAccessible</a:t>
                      </a:r>
                      <a:endParaRPr sz="1300"/>
                    </a:p>
                  </a:txBody>
                  <a:tcPr marT="91425" marB="91425" marR="91425" marL="91425"/>
                </a:tc>
                <a:tc>
                  <a:txBody>
                    <a:bodyPr/>
                    <a:lstStyle/>
                    <a:p>
                      <a:pPr indent="0" lvl="0" marL="0" rtl="0" algn="l">
                        <a:spcBef>
                          <a:spcPts val="0"/>
                        </a:spcBef>
                        <a:spcAft>
                          <a:spcPts val="0"/>
                        </a:spcAft>
                        <a:buNone/>
                      </a:pPr>
                      <a:r>
                        <a:rPr lang="en-GB" sz="1300"/>
                        <a:t>Message</a:t>
                      </a:r>
                      <a:endParaRPr sz="1300"/>
                    </a:p>
                  </a:txBody>
                  <a:tcPr marT="91425" marB="91425" marR="91425" marL="91425"/>
                </a:tc>
                <a:tc>
                  <a:txBody>
                    <a:bodyPr/>
                    <a:lstStyle/>
                    <a:p>
                      <a:pPr indent="0" lvl="0" marL="0" rtl="0" algn="l">
                        <a:spcBef>
                          <a:spcPts val="0"/>
                        </a:spcBef>
                        <a:spcAft>
                          <a:spcPts val="0"/>
                        </a:spcAft>
                        <a:buNone/>
                      </a:pPr>
                      <a:r>
                        <a:rPr lang="en-GB" sz="1300"/>
                        <a:t>Un booléen indiquant si le message est accessible à l’utilisateur lorsque celui-ci n’est pas dans une partie.</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5e8d534e36_0_7"/>
          <p:cNvSpPr txBox="1"/>
          <p:nvPr>
            <p:ph type="title"/>
          </p:nvPr>
        </p:nvSpPr>
        <p:spPr>
          <a:xfrm>
            <a:off x="311700" y="66425"/>
            <a:ext cx="8520600" cy="112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solidFill>
                  <a:srgbClr val="754CA6"/>
                </a:solidFill>
              </a:rPr>
              <a:t>MODIFICATION </a:t>
            </a:r>
            <a:r>
              <a:rPr lang="en-GB" sz="2400">
                <a:solidFill>
                  <a:srgbClr val="754CA6"/>
                </a:solidFill>
              </a:rPr>
              <a:t> : </a:t>
            </a:r>
            <a:r>
              <a:rPr b="1" lang="en-GB" sz="2400">
                <a:solidFill>
                  <a:srgbClr val="754CA6"/>
                </a:solidFill>
              </a:rPr>
              <a:t>Changer le thème </a:t>
            </a:r>
            <a:endParaRPr b="1" sz="2400">
              <a:solidFill>
                <a:srgbClr val="754CA6"/>
              </a:solidFill>
            </a:endParaRPr>
          </a:p>
          <a:p>
            <a:pPr indent="0" lvl="0" marL="0" rtl="0" algn="l">
              <a:spcBef>
                <a:spcPts val="0"/>
              </a:spcBef>
              <a:spcAft>
                <a:spcPts val="0"/>
              </a:spcAft>
              <a:buNone/>
            </a:pPr>
            <a:r>
              <a:rPr b="1" lang="en-GB" sz="2400">
                <a:solidFill>
                  <a:srgbClr val="754CA6"/>
                </a:solidFill>
              </a:rPr>
              <a:t>sélectionné par le Joueur</a:t>
            </a:r>
            <a:endParaRPr b="1" sz="2400">
              <a:solidFill>
                <a:srgbClr val="754CA6"/>
              </a:solidFill>
            </a:endParaRPr>
          </a:p>
        </p:txBody>
      </p:sp>
      <p:sp>
        <p:nvSpPr>
          <p:cNvPr id="118" name="Google Shape;118;g15e8d534e36_0_7"/>
          <p:cNvSpPr txBox="1"/>
          <p:nvPr>
            <p:ph idx="1" type="body"/>
          </p:nvPr>
        </p:nvSpPr>
        <p:spPr>
          <a:xfrm>
            <a:off x="311700" y="1152475"/>
            <a:ext cx="8520600" cy="95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000000"/>
                </a:solidFill>
              </a:rPr>
              <a:t>Pitch :</a:t>
            </a:r>
            <a:endParaRPr b="1" sz="1400">
              <a:solidFill>
                <a:srgbClr val="000000"/>
              </a:solidFill>
            </a:endParaRPr>
          </a:p>
          <a:p>
            <a:pPr indent="0" lvl="0" marL="0" rtl="0" algn="l">
              <a:spcBef>
                <a:spcPts val="0"/>
              </a:spcBef>
              <a:spcAft>
                <a:spcPts val="0"/>
              </a:spcAft>
              <a:buNone/>
            </a:pPr>
            <a:r>
              <a:rPr b="1" lang="en-GB" sz="1400">
                <a:solidFill>
                  <a:srgbClr val="000000"/>
                </a:solidFill>
              </a:rPr>
              <a:t>Le joueur change son thème en sélectionnant un thème inséré par le modérateur</a:t>
            </a:r>
            <a:endParaRPr sz="1400"/>
          </a:p>
        </p:txBody>
      </p:sp>
      <p:sp>
        <p:nvSpPr>
          <p:cNvPr id="119" name="Google Shape;119;g15e8d534e36_0_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120" name="Google Shape;120;g15e8d534e36_0_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graphicFrame>
        <p:nvGraphicFramePr>
          <p:cNvPr id="121" name="Google Shape;121;g15e8d534e36_0_7"/>
          <p:cNvGraphicFramePr/>
          <p:nvPr/>
        </p:nvGraphicFramePr>
        <p:xfrm>
          <a:off x="389775" y="2660910"/>
          <a:ext cx="3000000" cy="3000000"/>
        </p:xfrm>
        <a:graphic>
          <a:graphicData uri="http://schemas.openxmlformats.org/drawingml/2006/table">
            <a:tbl>
              <a:tblPr>
                <a:noFill/>
                <a:tableStyleId>{7C0EBC08-91DA-4349-9B5E-D8BDBC823137}</a:tableStyleId>
              </a:tblPr>
              <a:tblGrid>
                <a:gridCol w="1924175"/>
                <a:gridCol w="1193625"/>
                <a:gridCol w="4964875"/>
              </a:tblGrid>
              <a:tr h="384500">
                <a:tc>
                  <a:txBody>
                    <a:bodyPr/>
                    <a:lstStyle/>
                    <a:p>
                      <a:pPr indent="0" lvl="0" marL="0" rtl="0" algn="l">
                        <a:spcBef>
                          <a:spcPts val="0"/>
                        </a:spcBef>
                        <a:spcAft>
                          <a:spcPts val="0"/>
                        </a:spcAft>
                        <a:buNone/>
                      </a:pPr>
                      <a:r>
                        <a:rPr lang="en-GB" sz="1300"/>
                        <a:t>Nom de la donnée</a:t>
                      </a:r>
                      <a:endParaRPr sz="1300"/>
                    </a:p>
                  </a:txBody>
                  <a:tcPr marT="91425" marB="91425" marR="91425" marL="91425"/>
                </a:tc>
                <a:tc>
                  <a:txBody>
                    <a:bodyPr/>
                    <a:lstStyle/>
                    <a:p>
                      <a:pPr indent="0" lvl="0" marL="0" rtl="0" algn="l">
                        <a:spcBef>
                          <a:spcPts val="0"/>
                        </a:spcBef>
                        <a:spcAft>
                          <a:spcPts val="0"/>
                        </a:spcAft>
                        <a:buNone/>
                      </a:pPr>
                      <a:r>
                        <a:rPr lang="en-GB" sz="1300"/>
                        <a:t>Entité</a:t>
                      </a:r>
                      <a:endParaRPr sz="1300"/>
                    </a:p>
                  </a:txBody>
                  <a:tcPr marT="91425" marB="91425" marR="91425" marL="91425"/>
                </a:tc>
                <a:tc>
                  <a:txBody>
                    <a:bodyPr/>
                    <a:lstStyle/>
                    <a:p>
                      <a:pPr indent="0" lvl="0" marL="0" rtl="0" algn="l">
                        <a:spcBef>
                          <a:spcPts val="0"/>
                        </a:spcBef>
                        <a:spcAft>
                          <a:spcPts val="0"/>
                        </a:spcAft>
                        <a:buNone/>
                      </a:pPr>
                      <a:r>
                        <a:rPr lang="en-GB" sz="1300"/>
                        <a:t>Description</a:t>
                      </a:r>
                      <a:endParaRPr sz="1300"/>
                    </a:p>
                  </a:txBody>
                  <a:tcPr marT="91425" marB="91425" marR="91425" marL="91425"/>
                </a:tc>
              </a:tr>
              <a:tr h="384500">
                <a:tc>
                  <a:txBody>
                    <a:bodyPr/>
                    <a:lstStyle/>
                    <a:p>
                      <a:pPr indent="0" lvl="0" marL="0" rtl="0" algn="l">
                        <a:spcBef>
                          <a:spcPts val="0"/>
                        </a:spcBef>
                        <a:spcAft>
                          <a:spcPts val="0"/>
                        </a:spcAft>
                        <a:buNone/>
                      </a:pPr>
                      <a:r>
                        <a:rPr lang="en-GB" sz="1300"/>
                        <a:t>idTheme</a:t>
                      </a:r>
                      <a:endParaRPr sz="13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t>Joueur</a:t>
                      </a:r>
                      <a:endParaRPr sz="13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t>C’est le code du thème que possède le joueur </a:t>
                      </a:r>
                      <a:endParaRPr sz="1300"/>
                    </a:p>
                  </a:txBody>
                  <a:tcPr marT="91425" marB="91425" marR="91425" marL="91425">
                    <a:lnB cap="flat" cmpd="sng" w="9525">
                      <a:solidFill>
                        <a:srgbClr val="9E9E9E"/>
                      </a:solidFill>
                      <a:prstDash val="solid"/>
                      <a:round/>
                      <a:headEnd len="sm" w="sm" type="none"/>
                      <a:tailEnd len="sm" w="sm" type="none"/>
                    </a:lnB>
                  </a:tcPr>
                </a:tc>
              </a:tr>
              <a:tr h="384500">
                <a:tc>
                  <a:txBody>
                    <a:bodyPr/>
                    <a:lstStyle/>
                    <a:p>
                      <a:pPr indent="0" lvl="0" marL="0" rtl="0" algn="l">
                        <a:spcBef>
                          <a:spcPts val="0"/>
                        </a:spcBef>
                        <a:spcAft>
                          <a:spcPts val="0"/>
                        </a:spcAft>
                        <a:buNone/>
                      </a:pPr>
                      <a:r>
                        <a:rPr lang="en-GB" sz="1300"/>
                        <a:t>identifiant</a:t>
                      </a:r>
                      <a:endParaRPr sz="13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sz="1300"/>
                        <a:t>Joueur</a:t>
                      </a:r>
                      <a:endParaRPr sz="13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sz="1300"/>
                        <a:t>C’est l’identifiant unique du joueur</a:t>
                      </a:r>
                      <a:endParaRPr sz="1300"/>
                    </a:p>
                  </a:txBody>
                  <a:tcPr marT="91425" marB="91425" marR="91425" marL="91425">
                    <a:lnT cap="flat" cmpd="sng" w="9525">
                      <a:solidFill>
                        <a:srgbClr val="9E9E9E"/>
                      </a:solidFill>
                      <a:prstDash val="solid"/>
                      <a:round/>
                      <a:headEnd len="sm" w="sm" type="none"/>
                      <a:tailEnd len="sm" w="sm" type="none"/>
                    </a:lnT>
                  </a:tcPr>
                </a:tc>
              </a:tr>
              <a:tr h="399825">
                <a:tc>
                  <a:txBody>
                    <a:bodyPr/>
                    <a:lstStyle/>
                    <a:p>
                      <a:pPr indent="0" lvl="0" marL="0" rtl="0" algn="l">
                        <a:spcBef>
                          <a:spcPts val="0"/>
                        </a:spcBef>
                        <a:spcAft>
                          <a:spcPts val="0"/>
                        </a:spcAft>
                        <a:buNone/>
                      </a:pPr>
                      <a:r>
                        <a:rPr lang="en-GB"/>
                        <a:t>identifiant</a:t>
                      </a:r>
                      <a:endParaRPr/>
                    </a:p>
                  </a:txBody>
                  <a:tcPr marT="91425" marB="91425" marR="91425" marL="91425"/>
                </a:tc>
                <a:tc>
                  <a:txBody>
                    <a:bodyPr/>
                    <a:lstStyle/>
                    <a:p>
                      <a:pPr indent="0" lvl="0" marL="0" rtl="0" algn="l">
                        <a:spcBef>
                          <a:spcPts val="0"/>
                        </a:spcBef>
                        <a:spcAft>
                          <a:spcPts val="0"/>
                        </a:spcAft>
                        <a:buNone/>
                      </a:pPr>
                      <a:r>
                        <a:rPr lang="en-GB"/>
                        <a:t>Thème</a:t>
                      </a:r>
                      <a:endParaRPr/>
                    </a:p>
                  </a:txBody>
                  <a:tcPr marT="91425" marB="91425" marR="91425" marL="91425"/>
                </a:tc>
                <a:tc>
                  <a:txBody>
                    <a:bodyPr/>
                    <a:lstStyle/>
                    <a:p>
                      <a:pPr indent="0" lvl="0" marL="0" rtl="0" algn="l">
                        <a:spcBef>
                          <a:spcPts val="0"/>
                        </a:spcBef>
                        <a:spcAft>
                          <a:spcPts val="0"/>
                        </a:spcAft>
                        <a:buNone/>
                      </a:pPr>
                      <a:r>
                        <a:rPr lang="en-GB" sz="1300"/>
                        <a:t>C’est l’identifiant unique du thème</a:t>
                      </a:r>
                      <a:endParaRPr sz="13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5e8d534e36_0_13"/>
          <p:cNvSpPr txBox="1"/>
          <p:nvPr>
            <p:ph type="title"/>
          </p:nvPr>
        </p:nvSpPr>
        <p:spPr>
          <a:xfrm>
            <a:off x="311700" y="0"/>
            <a:ext cx="8520600" cy="101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400">
                <a:solidFill>
                  <a:srgbClr val="754CA6"/>
                </a:solidFill>
              </a:rPr>
              <a:t>MODIFICATION : Changer le </a:t>
            </a:r>
            <a:endParaRPr sz="2400">
              <a:solidFill>
                <a:srgbClr val="754CA6"/>
              </a:solidFill>
            </a:endParaRPr>
          </a:p>
          <a:p>
            <a:pPr indent="0" lvl="0" marL="0" rtl="0" algn="l">
              <a:spcBef>
                <a:spcPts val="0"/>
              </a:spcBef>
              <a:spcAft>
                <a:spcPts val="0"/>
              </a:spcAft>
              <a:buSzPts val="990"/>
              <a:buNone/>
            </a:pPr>
            <a:r>
              <a:rPr lang="en-GB" sz="2400">
                <a:solidFill>
                  <a:srgbClr val="754CA6"/>
                </a:solidFill>
              </a:rPr>
              <a:t>mot de passe</a:t>
            </a:r>
            <a:endParaRPr sz="3200">
              <a:solidFill>
                <a:srgbClr val="754CA6"/>
              </a:solidFill>
            </a:endParaRPr>
          </a:p>
        </p:txBody>
      </p:sp>
      <p:sp>
        <p:nvSpPr>
          <p:cNvPr id="127" name="Google Shape;127;g15e8d534e36_0_13"/>
          <p:cNvSpPr txBox="1"/>
          <p:nvPr>
            <p:ph idx="1" type="body"/>
          </p:nvPr>
        </p:nvSpPr>
        <p:spPr>
          <a:xfrm>
            <a:off x="311700" y="1152475"/>
            <a:ext cx="8520600" cy="648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b="1" lang="en-GB" sz="1430">
                <a:solidFill>
                  <a:srgbClr val="000000"/>
                </a:solidFill>
              </a:rPr>
              <a:t>Pitch :</a:t>
            </a:r>
            <a:endParaRPr b="1" sz="1430">
              <a:solidFill>
                <a:srgbClr val="000000"/>
              </a:solidFill>
            </a:endParaRPr>
          </a:p>
          <a:p>
            <a:pPr indent="0" lvl="0" marL="0" rtl="0" algn="l">
              <a:lnSpc>
                <a:spcPct val="95000"/>
              </a:lnSpc>
              <a:spcBef>
                <a:spcPts val="0"/>
              </a:spcBef>
              <a:spcAft>
                <a:spcPts val="0"/>
              </a:spcAft>
              <a:buSzPts val="935"/>
              <a:buNone/>
            </a:pPr>
            <a:r>
              <a:rPr b="1" lang="en-GB" sz="1430">
                <a:solidFill>
                  <a:srgbClr val="000000"/>
                </a:solidFill>
              </a:rPr>
              <a:t>Le joueur peut ,s’il le souhaite, changer son mot de passe. </a:t>
            </a:r>
            <a:endParaRPr sz="1430"/>
          </a:p>
        </p:txBody>
      </p:sp>
      <p:sp>
        <p:nvSpPr>
          <p:cNvPr id="128" name="Google Shape;128;g15e8d534e36_0_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129" name="Google Shape;129;g15e8d534e36_0_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graphicFrame>
        <p:nvGraphicFramePr>
          <p:cNvPr id="130" name="Google Shape;130;g15e8d534e36_0_13"/>
          <p:cNvGraphicFramePr/>
          <p:nvPr/>
        </p:nvGraphicFramePr>
        <p:xfrm>
          <a:off x="260075" y="2505625"/>
          <a:ext cx="3000000" cy="3000000"/>
        </p:xfrm>
        <a:graphic>
          <a:graphicData uri="http://schemas.openxmlformats.org/drawingml/2006/table">
            <a:tbl>
              <a:tblPr>
                <a:noFill/>
                <a:tableStyleId>{7C0EBC08-91DA-4349-9B5E-D8BDBC823137}</a:tableStyleId>
              </a:tblPr>
              <a:tblGrid>
                <a:gridCol w="1924175"/>
                <a:gridCol w="1193625"/>
                <a:gridCol w="4964875"/>
              </a:tblGrid>
              <a:tr h="381000">
                <a:tc>
                  <a:txBody>
                    <a:bodyPr/>
                    <a:lstStyle/>
                    <a:p>
                      <a:pPr indent="0" lvl="0" marL="0" rtl="0" algn="l">
                        <a:spcBef>
                          <a:spcPts val="0"/>
                        </a:spcBef>
                        <a:spcAft>
                          <a:spcPts val="0"/>
                        </a:spcAft>
                        <a:buNone/>
                      </a:pPr>
                      <a:r>
                        <a:rPr lang="en-GB" sz="1300"/>
                        <a:t>Nom de la donnée</a:t>
                      </a:r>
                      <a:endParaRPr sz="1300"/>
                    </a:p>
                  </a:txBody>
                  <a:tcPr marT="91425" marB="91425" marR="91425" marL="91425"/>
                </a:tc>
                <a:tc>
                  <a:txBody>
                    <a:bodyPr/>
                    <a:lstStyle/>
                    <a:p>
                      <a:pPr indent="0" lvl="0" marL="0" rtl="0" algn="l">
                        <a:spcBef>
                          <a:spcPts val="0"/>
                        </a:spcBef>
                        <a:spcAft>
                          <a:spcPts val="0"/>
                        </a:spcAft>
                        <a:buNone/>
                      </a:pPr>
                      <a:r>
                        <a:rPr lang="en-GB" sz="1300"/>
                        <a:t>Entité</a:t>
                      </a:r>
                      <a:endParaRPr sz="1300"/>
                    </a:p>
                  </a:txBody>
                  <a:tcPr marT="91425" marB="91425" marR="91425" marL="91425"/>
                </a:tc>
                <a:tc>
                  <a:txBody>
                    <a:bodyPr/>
                    <a:lstStyle/>
                    <a:p>
                      <a:pPr indent="0" lvl="0" marL="0" rtl="0" algn="l">
                        <a:spcBef>
                          <a:spcPts val="0"/>
                        </a:spcBef>
                        <a:spcAft>
                          <a:spcPts val="0"/>
                        </a:spcAft>
                        <a:buNone/>
                      </a:pPr>
                      <a:r>
                        <a:rPr lang="en-GB" sz="1300"/>
                        <a:t>Description</a:t>
                      </a:r>
                      <a:endParaRPr sz="1300"/>
                    </a:p>
                  </a:txBody>
                  <a:tcPr marT="91425" marB="91425" marR="91425" marL="91425"/>
                </a:tc>
              </a:tr>
              <a:tr h="381000">
                <a:tc>
                  <a:txBody>
                    <a:bodyPr/>
                    <a:lstStyle/>
                    <a:p>
                      <a:pPr indent="0" lvl="0" marL="0" rtl="0" algn="l">
                        <a:spcBef>
                          <a:spcPts val="0"/>
                        </a:spcBef>
                        <a:spcAft>
                          <a:spcPts val="0"/>
                        </a:spcAft>
                        <a:buNone/>
                      </a:pPr>
                      <a:r>
                        <a:rPr lang="en-GB" sz="1300"/>
                        <a:t>identifiant</a:t>
                      </a:r>
                      <a:endParaRPr sz="1300"/>
                    </a:p>
                  </a:txBody>
                  <a:tcPr marT="91425" marB="91425" marR="91425" marL="91425"/>
                </a:tc>
                <a:tc>
                  <a:txBody>
                    <a:bodyPr/>
                    <a:lstStyle/>
                    <a:p>
                      <a:pPr indent="0" lvl="0" marL="0" rtl="0" algn="l">
                        <a:spcBef>
                          <a:spcPts val="0"/>
                        </a:spcBef>
                        <a:spcAft>
                          <a:spcPts val="0"/>
                        </a:spcAft>
                        <a:buNone/>
                      </a:pPr>
                      <a:r>
                        <a:rPr lang="en-GB" sz="1300"/>
                        <a:t>Joueur</a:t>
                      </a:r>
                      <a:endParaRPr sz="1300"/>
                    </a:p>
                  </a:txBody>
                  <a:tcPr marT="91425" marB="91425" marR="91425" marL="91425"/>
                </a:tc>
                <a:tc>
                  <a:txBody>
                    <a:bodyPr/>
                    <a:lstStyle/>
                    <a:p>
                      <a:pPr indent="0" lvl="0" marL="0" rtl="0" algn="l">
                        <a:spcBef>
                          <a:spcPts val="0"/>
                        </a:spcBef>
                        <a:spcAft>
                          <a:spcPts val="0"/>
                        </a:spcAft>
                        <a:buNone/>
                      </a:pPr>
                      <a:r>
                        <a:rPr lang="en-GB" sz="1300"/>
                        <a:t>C’est le code unique du joueur</a:t>
                      </a:r>
                      <a:endParaRPr sz="1300"/>
                    </a:p>
                  </a:txBody>
                  <a:tcPr marT="91425" marB="91425" marR="91425" marL="91425"/>
                </a:tc>
              </a:tr>
              <a:tr h="381000">
                <a:tc>
                  <a:txBody>
                    <a:bodyPr/>
                    <a:lstStyle/>
                    <a:p>
                      <a:pPr indent="0" lvl="0" marL="0" rtl="0" algn="l">
                        <a:spcBef>
                          <a:spcPts val="0"/>
                        </a:spcBef>
                        <a:spcAft>
                          <a:spcPts val="0"/>
                        </a:spcAft>
                        <a:buNone/>
                      </a:pPr>
                      <a:r>
                        <a:rPr lang="en-GB" sz="1300"/>
                        <a:t>mdp</a:t>
                      </a:r>
                      <a:endParaRPr sz="1300"/>
                    </a:p>
                  </a:txBody>
                  <a:tcPr marT="91425" marB="91425" marR="91425" marL="91425"/>
                </a:tc>
                <a:tc>
                  <a:txBody>
                    <a:bodyPr/>
                    <a:lstStyle/>
                    <a:p>
                      <a:pPr indent="0" lvl="0" marL="0" rtl="0" algn="l">
                        <a:spcBef>
                          <a:spcPts val="0"/>
                        </a:spcBef>
                        <a:spcAft>
                          <a:spcPts val="0"/>
                        </a:spcAft>
                        <a:buNone/>
                      </a:pPr>
                      <a:r>
                        <a:rPr lang="en-GB" sz="1300"/>
                        <a:t>Joueur</a:t>
                      </a:r>
                      <a:endParaRPr sz="1300"/>
                    </a:p>
                  </a:txBody>
                  <a:tcPr marT="91425" marB="91425" marR="91425" marL="91425"/>
                </a:tc>
                <a:tc>
                  <a:txBody>
                    <a:bodyPr/>
                    <a:lstStyle/>
                    <a:p>
                      <a:pPr indent="0" lvl="0" marL="0" rtl="0" algn="l">
                        <a:spcBef>
                          <a:spcPts val="0"/>
                        </a:spcBef>
                        <a:spcAft>
                          <a:spcPts val="0"/>
                        </a:spcAft>
                        <a:buNone/>
                      </a:pPr>
                      <a:r>
                        <a:rPr lang="en-GB" sz="1300"/>
                        <a:t>C’est le mot de passe renseigné par le joueur</a:t>
                      </a:r>
                      <a:endParaRPr sz="13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