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4"/>
    <p:sldMasterId id="2147483839" r:id="rId5"/>
    <p:sldMasterId id="2147483859" r:id="rId6"/>
  </p:sldMasterIdLst>
  <p:notesMasterIdLst>
    <p:notesMasterId r:id="rId21"/>
  </p:notesMasterIdLst>
  <p:handoutMasterIdLst>
    <p:handoutMasterId r:id="rId22"/>
  </p:handoutMasterIdLst>
  <p:sldIdLst>
    <p:sldId id="958" r:id="rId7"/>
    <p:sldId id="961" r:id="rId8"/>
    <p:sldId id="959" r:id="rId9"/>
    <p:sldId id="960" r:id="rId10"/>
    <p:sldId id="931" r:id="rId11"/>
    <p:sldId id="933" r:id="rId12"/>
    <p:sldId id="929" r:id="rId13"/>
    <p:sldId id="930" r:id="rId14"/>
    <p:sldId id="957" r:id="rId15"/>
    <p:sldId id="948" r:id="rId16"/>
    <p:sldId id="944" r:id="rId17"/>
    <p:sldId id="945" r:id="rId18"/>
    <p:sldId id="946" r:id="rId19"/>
    <p:sldId id="962" r:id="rId20"/>
  </p:sldIdLst>
  <p:sldSz cx="12122150" cy="6859588"/>
  <p:notesSz cx="7099300" cy="10234613"/>
  <p:custDataLst>
    <p:tags r:id="rId23"/>
  </p:custDataLst>
  <p:defaultTextStyle>
    <a:defPPr>
      <a:defRPr lang="fr-FR"/>
    </a:defPPr>
    <a:lvl1pPr algn="l" defTabSz="121285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6425" indent="-149225" algn="l" defTabSz="121285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2850" indent="-298450" algn="l" defTabSz="121285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19275" indent="-447675" algn="l" defTabSz="121285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25700" indent="-596900" algn="l" defTabSz="121285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>
          <p15:clr>
            <a:srgbClr val="A4A3A4"/>
          </p15:clr>
        </p15:guide>
        <p15:guide id="2" orient="horz" pos="573">
          <p15:clr>
            <a:srgbClr val="A4A3A4"/>
          </p15:clr>
        </p15:guide>
        <p15:guide id="3" orient="horz" pos="1798">
          <p15:clr>
            <a:srgbClr val="A4A3A4"/>
          </p15:clr>
        </p15:guide>
        <p15:guide id="4" pos="5360">
          <p15:clr>
            <a:srgbClr val="A4A3A4"/>
          </p15:clr>
        </p15:guide>
        <p15:guide id="5" pos="280">
          <p15:clr>
            <a:srgbClr val="A4A3A4"/>
          </p15:clr>
        </p15:guide>
        <p15:guide id="6" pos="7265">
          <p15:clr>
            <a:srgbClr val="A4A3A4"/>
          </p15:clr>
        </p15:guide>
        <p15:guide id="7" pos="4771">
          <p15:clr>
            <a:srgbClr val="A4A3A4"/>
          </p15:clr>
        </p15:guide>
        <p15:guide id="8" pos="1142">
          <p15:clr>
            <a:srgbClr val="A4A3A4"/>
          </p15:clr>
        </p15:guide>
        <p15:guide id="9" pos="3818">
          <p15:clr>
            <a:srgbClr val="A4A3A4"/>
          </p15:clr>
        </p15:guide>
        <p15:guide id="10" pos="4907">
          <p15:clr>
            <a:srgbClr val="A4A3A4"/>
          </p15:clr>
        </p15:guide>
        <p15:guide id="11" pos="2321">
          <p15:clr>
            <a:srgbClr val="A4A3A4"/>
          </p15:clr>
        </p15:guide>
        <p15:guide id="12" orient="horz" pos="2206">
          <p15:clr>
            <a:srgbClr val="A4A3A4"/>
          </p15:clr>
        </p15:guide>
        <p15:guide id="13" orient="horz" pos="2705">
          <p15:clr>
            <a:srgbClr val="A4A3A4"/>
          </p15:clr>
        </p15:guide>
        <p15:guide id="14" orient="horz" pos="3113">
          <p15:clr>
            <a:srgbClr val="A4A3A4"/>
          </p15:clr>
        </p15:guide>
        <p15:guide id="15" orient="horz" pos="3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LLIER Chloe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4ECA"/>
    <a:srgbClr val="A3C439"/>
    <a:srgbClr val="BA3075"/>
    <a:srgbClr val="56B4C0"/>
    <a:srgbClr val="52CDC5"/>
    <a:srgbClr val="00915A"/>
    <a:srgbClr val="209F6F"/>
    <a:srgbClr val="F5B09D"/>
    <a:srgbClr val="9AD2D9"/>
    <a:srgbClr val="00A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9053A-5098-C115-FC20-E9D80B4865F1}" v="14" dt="2024-07-04T08:46:52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1" autoAdjust="0"/>
  </p:normalViewPr>
  <p:slideViewPr>
    <p:cSldViewPr snapToGrid="0">
      <p:cViewPr varScale="1">
        <p:scale>
          <a:sx n="113" d="100"/>
          <a:sy n="113" d="100"/>
        </p:scale>
        <p:origin x="498" y="108"/>
      </p:cViewPr>
      <p:guideLst>
        <p:guide orient="horz" pos="1344"/>
        <p:guide orient="horz" pos="573"/>
        <p:guide orient="horz" pos="1798"/>
        <p:guide pos="5360"/>
        <p:guide pos="280"/>
        <p:guide pos="7265"/>
        <p:guide pos="4771"/>
        <p:guide pos="1142"/>
        <p:guide pos="3818"/>
        <p:guide pos="4907"/>
        <p:guide pos="2321"/>
        <p:guide orient="horz" pos="2206"/>
        <p:guide orient="horz" pos="2705"/>
        <p:guide orient="horz" pos="3113"/>
        <p:guide orient="horz" pos="3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312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312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586C28A-DEBC-4BD4-8F0F-9CC4F54BDCBC}" type="datetimeFigureOut">
              <a:rPr lang="en-US"/>
              <a:pPr>
                <a:defRPr/>
              </a:pPr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312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312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ED7F11-E854-438E-B970-F8CB97AA936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defTabSz="1213121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defTabSz="1213121" eaLnBrk="1" fontAlgn="auto" hangingPunct="1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D1B9C6F6-636B-4CEC-977F-D6D5FB3D4A3E}" type="datetimeFigureOut">
              <a:rPr lang="fr-FR"/>
              <a:pPr>
                <a:defRPr/>
              </a:pPr>
              <a:t>08/09/2024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58750" y="768350"/>
            <a:ext cx="67818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defTabSz="1213121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defTabSz="1213121" eaLnBrk="1" fontAlgn="auto" hangingPunct="1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E6E048F4-0C35-46FB-99E5-65D4E35EA5B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12850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6425" algn="l" defTabSz="1212850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2850" algn="l" defTabSz="1212850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19275" algn="l" defTabSz="1212850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25700" algn="l" defTabSz="1212850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32803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39359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45922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52482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22150" cy="644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-60325" y="5083175"/>
            <a:ext cx="12196763" cy="179228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478" tIns="119565" rIns="121478" bIns="119565" anchor="ctr"/>
          <a:lstStyle/>
          <a:p>
            <a:pPr algn="ctr" defTabSz="1214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455738" y="4783138"/>
            <a:ext cx="4629150" cy="603250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478" tIns="119565" rIns="121478" bIns="119565" anchor="ctr"/>
          <a:lstStyle/>
          <a:p>
            <a:pPr algn="ctr" defTabSz="1214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300">
              <a:solidFill>
                <a:srgbClr val="43B02A"/>
              </a:solidFill>
            </a:endParaRPr>
          </a:p>
        </p:txBody>
      </p:sp>
      <p:pic>
        <p:nvPicPr>
          <p:cNvPr id="9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5340350"/>
            <a:ext cx="7488237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63" y="5645150"/>
            <a:ext cx="42306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GB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Modifier le style des sous-titres du masque</a:t>
            </a:r>
            <a:endParaRPr lang="en-GB" noProof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pPr lvl="0"/>
            <a:r>
              <a:rPr lang="fr-FR" noProof="0"/>
              <a:t>Modifier les styles du texte du masque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pPr lv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0675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22150" cy="644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-60325" y="5083175"/>
            <a:ext cx="12196763" cy="179228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478" tIns="119565" rIns="121478" bIns="119565" anchor="ctr"/>
          <a:lstStyle/>
          <a:p>
            <a:pPr algn="ctr" defTabSz="1214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455738" y="4783138"/>
            <a:ext cx="4629150" cy="603250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478" tIns="119565" rIns="121478" bIns="119565" anchor="ctr"/>
          <a:lstStyle/>
          <a:p>
            <a:pPr algn="ctr" defTabSz="1214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300">
              <a:solidFill>
                <a:srgbClr val="43B02A"/>
              </a:solidFill>
            </a:endParaRPr>
          </a:p>
        </p:txBody>
      </p:sp>
      <p:pic>
        <p:nvPicPr>
          <p:cNvPr id="9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5340350"/>
            <a:ext cx="7488237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63" y="5645150"/>
            <a:ext cx="42306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GB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Modifier le style des sous-titres du masque</a:t>
            </a:r>
            <a:endParaRPr lang="en-GB" noProof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pPr lvl="0"/>
            <a:r>
              <a:rPr lang="fr-FR" noProof="0"/>
              <a:t>Modifier les styles du texte du masque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pPr lv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5320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0"/>
            <a:ext cx="12163425" cy="644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8" y="0"/>
            <a:ext cx="80708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-41275" y="5083175"/>
            <a:ext cx="12163425" cy="177641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478" tIns="119565" rIns="121478" bIns="119565" anchor="ctr"/>
          <a:lstStyle/>
          <a:p>
            <a:pPr algn="ctr" defTabSz="1214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000000"/>
              </a:solidFill>
            </a:endParaRPr>
          </a:p>
        </p:txBody>
      </p:sp>
      <p:pic>
        <p:nvPicPr>
          <p:cNvPr id="9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1"/>
          <a:stretch>
            <a:fillRect/>
          </a:stretch>
        </p:blipFill>
        <p:spPr bwMode="auto">
          <a:xfrm>
            <a:off x="-41275" y="-4763"/>
            <a:ext cx="2589213" cy="509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455738" y="4783138"/>
            <a:ext cx="4629150" cy="603250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478" tIns="119565" rIns="121478" bIns="119565" anchor="ctr"/>
          <a:lstStyle/>
          <a:p>
            <a:pPr algn="ctr" defTabSz="1214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300">
              <a:solidFill>
                <a:srgbClr val="43B02A"/>
              </a:solidFill>
            </a:endParaRPr>
          </a:p>
        </p:txBody>
      </p:sp>
      <p:pic>
        <p:nvPicPr>
          <p:cNvPr id="11" name="Imag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5340350"/>
            <a:ext cx="7488237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63" y="5645150"/>
            <a:ext cx="42306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34"/>
          <a:stretch>
            <a:fillRect/>
          </a:stretch>
        </p:blipFill>
        <p:spPr bwMode="auto">
          <a:xfrm>
            <a:off x="10382250" y="-14288"/>
            <a:ext cx="1733550" cy="509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llipse 13"/>
          <p:cNvSpPr/>
          <p:nvPr userDrawn="1"/>
        </p:nvSpPr>
        <p:spPr>
          <a:xfrm>
            <a:off x="4303713" y="3432175"/>
            <a:ext cx="360362" cy="360363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anchor="ctr"/>
          <a:lstStyle/>
          <a:p>
            <a:pPr algn="ctr" defTabSz="12131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>
                <a:solidFill>
                  <a:srgbClr val="D7977D"/>
                </a:solidFill>
              </a:rPr>
              <a:t>Dev</a:t>
            </a:r>
          </a:p>
        </p:txBody>
      </p:sp>
      <p:sp>
        <p:nvSpPr>
          <p:cNvPr id="15" name="Ellipse 14"/>
          <p:cNvSpPr/>
          <p:nvPr userDrawn="1"/>
        </p:nvSpPr>
        <p:spPr>
          <a:xfrm>
            <a:off x="6108369" y="3398330"/>
            <a:ext cx="360040" cy="36004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anchor="ctr"/>
          <a:lstStyle/>
          <a:p>
            <a:pPr algn="ctr" defTabSz="12131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err="1">
                <a:ln>
                  <a:noFill/>
                  <a:round/>
                </a:ln>
                <a:gradFill>
                  <a:gsLst>
                    <a:gs pos="31000">
                      <a:srgbClr val="24D6F4"/>
                    </a:gs>
                    <a:gs pos="65000">
                      <a:srgbClr val="3F698C"/>
                    </a:gs>
                    <a:gs pos="2000">
                      <a:srgbClr val="1DC3E4"/>
                    </a:gs>
                  </a:gsLst>
                  <a:path path="rect">
                    <a:fillToRect l="100000" t="100000"/>
                  </a:path>
                </a:gradFill>
              </a:rPr>
              <a:t>Ops</a:t>
            </a:r>
            <a:endParaRPr lang="fr-FR" sz="1400" b="1">
              <a:ln>
                <a:noFill/>
                <a:round/>
              </a:ln>
              <a:gradFill>
                <a:gsLst>
                  <a:gs pos="31000">
                    <a:srgbClr val="24D6F4"/>
                  </a:gs>
                  <a:gs pos="65000">
                    <a:srgbClr val="3F698C"/>
                  </a:gs>
                  <a:gs pos="2000">
                    <a:srgbClr val="1DC3E4"/>
                  </a:gs>
                </a:gsLst>
                <a:path path="rect">
                  <a:fillToRect l="100000" t="100000"/>
                </a:path>
              </a:gradFill>
            </a:endParaRPr>
          </a:p>
        </p:txBody>
      </p:sp>
      <p:sp>
        <p:nvSpPr>
          <p:cNvPr id="16" name="Ellipse 15"/>
          <p:cNvSpPr/>
          <p:nvPr userDrawn="1"/>
        </p:nvSpPr>
        <p:spPr>
          <a:xfrm>
            <a:off x="6746047" y="3228518"/>
            <a:ext cx="430286" cy="432047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anchor="ctr"/>
          <a:lstStyle/>
          <a:p>
            <a:pPr algn="ctr" defTabSz="12131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1">
                <a:ln>
                  <a:noFill/>
                  <a:round/>
                </a:ln>
                <a:gradFill>
                  <a:gsLst>
                    <a:gs pos="31000">
                      <a:srgbClr val="24D6F4"/>
                    </a:gs>
                    <a:gs pos="65000">
                      <a:srgbClr val="3F698C"/>
                    </a:gs>
                    <a:gs pos="2000">
                      <a:srgbClr val="1DC3E4"/>
                    </a:gs>
                  </a:gsLst>
                  <a:path path="rect">
                    <a:fillToRect l="100000" t="100000"/>
                  </a:path>
                </a:gradFill>
              </a:rPr>
              <a:t>Cloud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GB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Modifier le style des sous-titres du masque</a:t>
            </a:r>
            <a:endParaRPr lang="en-GB" noProof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pPr lvl="0"/>
            <a:r>
              <a:rPr lang="fr-FR" noProof="0"/>
              <a:t>Modifier les styles du texte du masque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pPr lv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4330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2" b="8095"/>
          <a:stretch>
            <a:fillRect/>
          </a:stretch>
        </p:blipFill>
        <p:spPr bwMode="auto">
          <a:xfrm>
            <a:off x="-41275" y="-26988"/>
            <a:ext cx="12163425" cy="684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-41275" y="5083175"/>
            <a:ext cx="12163425" cy="177641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478" tIns="119565" rIns="121478" bIns="119565" anchor="ctr"/>
          <a:lstStyle/>
          <a:p>
            <a:pPr algn="ctr" defTabSz="1214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490663" y="4860925"/>
            <a:ext cx="6045200" cy="657225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478" tIns="119565" rIns="121478" bIns="119565" anchor="ctr"/>
          <a:lstStyle/>
          <a:p>
            <a:pPr algn="ctr" defTabSz="1214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300">
              <a:solidFill>
                <a:srgbClr val="43B02A"/>
              </a:solidFill>
            </a:endParaRPr>
          </a:p>
        </p:txBody>
      </p:sp>
      <p:pic>
        <p:nvPicPr>
          <p:cNvPr id="9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5340350"/>
            <a:ext cx="7488237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63" y="5645150"/>
            <a:ext cx="42306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412" y="1"/>
            <a:ext cx="9217023" cy="837506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4327" y="1011689"/>
            <a:ext cx="8291004" cy="5458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211878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accent4"/>
              </a:buClr>
              <a:buSzPct val="100000"/>
              <a:buFontTx/>
              <a:buNone/>
              <a:tabLst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 style des sous-titres du masque</a:t>
            </a:r>
            <a:endParaRPr lang="pt-PT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/>
          </p:nvPr>
        </p:nvSpPr>
        <p:spPr>
          <a:xfrm>
            <a:off x="1632005" y="4931480"/>
            <a:ext cx="5437182" cy="2985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4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/>
          </p:nvPr>
        </p:nvSpPr>
        <p:spPr>
          <a:xfrm>
            <a:off x="1632005" y="5157986"/>
            <a:ext cx="4285054" cy="2289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00419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ChristineB\Seenk-D\BNPP\2015-05\fon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221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5083175"/>
            <a:ext cx="12126913" cy="177641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478" tIns="119565" rIns="121478" bIns="119565" anchor="ctr"/>
          <a:lstStyle/>
          <a:p>
            <a:pPr algn="ctr" defTabSz="1214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455738" y="4783138"/>
            <a:ext cx="4629150" cy="603250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478" tIns="119565" rIns="121478" bIns="119565" anchor="ctr"/>
          <a:lstStyle/>
          <a:p>
            <a:pPr algn="ctr" defTabSz="1214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300">
              <a:solidFill>
                <a:srgbClr val="43B02A"/>
              </a:solidFill>
            </a:endParaRPr>
          </a:p>
        </p:txBody>
      </p:sp>
      <p:pic>
        <p:nvPicPr>
          <p:cNvPr id="9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5340350"/>
            <a:ext cx="7488237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63" y="5645150"/>
            <a:ext cx="42306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GB" noProof="0"/>
          </a:p>
        </p:txBody>
      </p:sp>
      <p:sp>
        <p:nvSpPr>
          <p:cNvPr id="16" name="Sous-titre 2"/>
          <p:cNvSpPr>
            <a:spLocks noGrp="1"/>
          </p:cNvSpPr>
          <p:nvPr>
            <p:ph type="subTitle" idx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1211878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accent4"/>
              </a:buClr>
              <a:buSzPct val="100000"/>
              <a:buFontTx/>
              <a:buNone/>
              <a:tabLst/>
              <a:defRPr sz="3300" cap="all" baseline="0">
                <a:solidFill>
                  <a:schemeClr val="tx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/>
              <a:t>Modifier le style des sous-titres du masque</a:t>
            </a:r>
            <a:endParaRPr lang="en-GB" noProof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pPr lvl="0"/>
            <a:r>
              <a:rPr lang="fr-FR" noProof="0"/>
              <a:t>Modifier les styles du texte du masque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pPr lv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4880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4025" y="6103938"/>
            <a:ext cx="112156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6"/>
          <p:cNvCxnSpPr/>
          <p:nvPr userDrawn="1"/>
        </p:nvCxnSpPr>
        <p:spPr>
          <a:xfrm>
            <a:off x="-20638" y="608013"/>
            <a:ext cx="692151" cy="0"/>
          </a:xfrm>
          <a:prstGeom prst="line">
            <a:avLst/>
          </a:prstGeom>
          <a:ln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6126163"/>
            <a:ext cx="3922712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63" y="6284913"/>
            <a:ext cx="253841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ous-titre 2"/>
          <p:cNvSpPr>
            <a:spLocks noGrp="1"/>
          </p:cNvSpPr>
          <p:nvPr>
            <p:ph type="subTitle" idx="1"/>
          </p:nvPr>
        </p:nvSpPr>
        <p:spPr>
          <a:xfrm>
            <a:off x="381054" y="163357"/>
            <a:ext cx="7063300" cy="432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 cap="all" spc="300" baseline="0">
                <a:solidFill>
                  <a:schemeClr val="tx2"/>
                </a:solidFill>
                <a:latin typeface="BNPP Sans Condensed" panose="02000000000000000000" pitchFamily="2" charset="0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Modifier le style des sous-titres du masque</a:t>
            </a:r>
            <a:endParaRPr lang="en-GB" noProof="0"/>
          </a:p>
        </p:txBody>
      </p:sp>
      <p:sp>
        <p:nvSpPr>
          <p:cNvPr id="7" name="Espace réservé de la date 16"/>
          <p:cNvSpPr>
            <a:spLocks noGrp="1"/>
          </p:cNvSpPr>
          <p:nvPr>
            <p:ph type="dt" sz="half" idx="10"/>
          </p:nvPr>
        </p:nvSpPr>
        <p:spPr>
          <a:xfrm>
            <a:off x="7861300" y="6324600"/>
            <a:ext cx="1008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8940800" y="6324600"/>
            <a:ext cx="2262188" cy="36512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/>
              <a:t>Programme Transformation DevOps</a:t>
            </a:r>
          </a:p>
        </p:txBody>
      </p:sp>
      <p:sp>
        <p:nvSpPr>
          <p:cNvPr id="10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E6BEB-67E3-43C7-84BD-7916B297AC3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214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-20638" y="608013"/>
            <a:ext cx="692151" cy="0"/>
          </a:xfrm>
          <a:prstGeom prst="line">
            <a:avLst/>
          </a:prstGeom>
          <a:ln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381054" y="163357"/>
            <a:ext cx="7063300" cy="432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 cap="all" spc="300" baseline="0">
                <a:solidFill>
                  <a:schemeClr val="tx2"/>
                </a:solidFill>
                <a:latin typeface="BNPP Sans Condensed" panose="02000000000000000000" pitchFamily="2" charset="0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Modifier le style des sous-titres du masque</a:t>
            </a:r>
            <a:endParaRPr lang="en-GB" noProof="0"/>
          </a:p>
        </p:txBody>
      </p:sp>
      <p:sp>
        <p:nvSpPr>
          <p:cNvPr id="5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296CA-C336-440D-9403-CF912154B4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e la date 16"/>
          <p:cNvSpPr>
            <a:spLocks noGrp="1"/>
          </p:cNvSpPr>
          <p:nvPr>
            <p:ph type="dt" sz="half" idx="11"/>
          </p:nvPr>
        </p:nvSpPr>
        <p:spPr>
          <a:xfrm>
            <a:off x="7861300" y="6324600"/>
            <a:ext cx="1008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17"/>
          <p:cNvSpPr>
            <a:spLocks noGrp="1"/>
          </p:cNvSpPr>
          <p:nvPr>
            <p:ph type="ftr" sz="quarter" idx="12"/>
          </p:nvPr>
        </p:nvSpPr>
        <p:spPr>
          <a:xfrm>
            <a:off x="8940800" y="6324600"/>
            <a:ext cx="2262188" cy="36512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/>
              <a:t>Programme Transformation DevOps</a:t>
            </a:r>
          </a:p>
        </p:txBody>
      </p:sp>
    </p:spTree>
    <p:extLst>
      <p:ext uri="{BB962C8B-B14F-4D97-AF65-F5344CB8AC3E}">
        <p14:creationId xmlns:p14="http://schemas.microsoft.com/office/powerpoint/2010/main" val="2846396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4"/>
          <p:cNvCxnSpPr/>
          <p:nvPr userDrawn="1"/>
        </p:nvCxnSpPr>
        <p:spPr>
          <a:xfrm>
            <a:off x="454025" y="6103938"/>
            <a:ext cx="112156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6126163"/>
            <a:ext cx="3922712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63" y="6284913"/>
            <a:ext cx="253841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FD065-2768-4A87-85D4-B94B2CA01D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e la date 16"/>
          <p:cNvSpPr>
            <a:spLocks noGrp="1"/>
          </p:cNvSpPr>
          <p:nvPr>
            <p:ph type="dt" sz="half" idx="11"/>
          </p:nvPr>
        </p:nvSpPr>
        <p:spPr>
          <a:xfrm>
            <a:off x="7861300" y="6324600"/>
            <a:ext cx="1008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17"/>
          <p:cNvSpPr>
            <a:spLocks noGrp="1"/>
          </p:cNvSpPr>
          <p:nvPr>
            <p:ph type="ftr" sz="quarter" idx="12"/>
          </p:nvPr>
        </p:nvSpPr>
        <p:spPr>
          <a:xfrm>
            <a:off x="8940800" y="6324600"/>
            <a:ext cx="2262188" cy="36512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/>
              <a:t>Programme Transformation DevOps</a:t>
            </a:r>
          </a:p>
        </p:txBody>
      </p:sp>
    </p:spTree>
    <p:extLst>
      <p:ext uri="{BB962C8B-B14F-4D97-AF65-F5344CB8AC3E}">
        <p14:creationId xmlns:p14="http://schemas.microsoft.com/office/powerpoint/2010/main" val="1198098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00417-870C-46F4-AE57-6ECBA535F31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3" name="Espace réservé de la date 16"/>
          <p:cNvSpPr>
            <a:spLocks noGrp="1"/>
          </p:cNvSpPr>
          <p:nvPr>
            <p:ph type="dt" sz="half" idx="11"/>
          </p:nvPr>
        </p:nvSpPr>
        <p:spPr>
          <a:xfrm>
            <a:off x="7861300" y="6324600"/>
            <a:ext cx="1008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17"/>
          <p:cNvSpPr>
            <a:spLocks noGrp="1"/>
          </p:cNvSpPr>
          <p:nvPr>
            <p:ph type="ftr" sz="quarter" idx="12"/>
          </p:nvPr>
        </p:nvSpPr>
        <p:spPr>
          <a:xfrm>
            <a:off x="8940800" y="6324600"/>
            <a:ext cx="2262188" cy="36512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/>
              <a:t>Programme Transformation DevOps</a:t>
            </a:r>
          </a:p>
        </p:txBody>
      </p:sp>
    </p:spTree>
    <p:extLst>
      <p:ext uri="{BB962C8B-B14F-4D97-AF65-F5344CB8AC3E}">
        <p14:creationId xmlns:p14="http://schemas.microsoft.com/office/powerpoint/2010/main" val="4129384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763"/>
            <a:ext cx="12122150" cy="6113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194" tIns="60594" rIns="121194" bIns="60594" anchor="ctr"/>
          <a:lstStyle/>
          <a:p>
            <a:pPr algn="ctr" defTabSz="12118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>
              <a:solidFill>
                <a:srgbClr val="FFFFFF"/>
              </a:solidFill>
            </a:endParaRPr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8B78C-BCE3-4D34-ACB7-862FC94FB97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e la date 16"/>
          <p:cNvSpPr>
            <a:spLocks noGrp="1"/>
          </p:cNvSpPr>
          <p:nvPr>
            <p:ph type="dt" sz="half" idx="11"/>
          </p:nvPr>
        </p:nvSpPr>
        <p:spPr>
          <a:xfrm>
            <a:off x="7861300" y="6324600"/>
            <a:ext cx="1008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17"/>
          <p:cNvSpPr>
            <a:spLocks noGrp="1"/>
          </p:cNvSpPr>
          <p:nvPr>
            <p:ph type="ftr" sz="quarter" idx="12"/>
          </p:nvPr>
        </p:nvSpPr>
        <p:spPr>
          <a:xfrm>
            <a:off x="8940800" y="6324600"/>
            <a:ext cx="2262188" cy="36512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/>
              <a:t>Programme Transformation DevOps</a:t>
            </a:r>
          </a:p>
        </p:txBody>
      </p:sp>
    </p:spTree>
    <p:extLst>
      <p:ext uri="{BB962C8B-B14F-4D97-AF65-F5344CB8AC3E}">
        <p14:creationId xmlns:p14="http://schemas.microsoft.com/office/powerpoint/2010/main" val="2415781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>
            <a:off x="454025" y="879475"/>
            <a:ext cx="1121568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0" y="866775"/>
            <a:ext cx="12122150" cy="52482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194" tIns="60594" rIns="121194" bIns="60594" anchor="ctr"/>
          <a:lstStyle/>
          <a:p>
            <a:pPr algn="ctr" defTabSz="12118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>
              <a:solidFill>
                <a:srgbClr val="FFFFFF"/>
              </a:solidFill>
            </a:endParaRPr>
          </a:p>
        </p:txBody>
      </p:sp>
      <p:sp>
        <p:nvSpPr>
          <p:cNvPr id="12" name="Titre 9"/>
          <p:cNvSpPr>
            <a:spLocks noGrp="1"/>
          </p:cNvSpPr>
          <p:nvPr>
            <p:ph type="title"/>
          </p:nvPr>
        </p:nvSpPr>
        <p:spPr>
          <a:xfrm>
            <a:off x="454155" y="99048"/>
            <a:ext cx="11215375" cy="745837"/>
          </a:xfrm>
        </p:spPr>
        <p:txBody>
          <a:bodyPr/>
          <a:lstStyle>
            <a:lvl1pPr>
              <a:defRPr sz="2900" baseline="0"/>
            </a:lvl1pPr>
          </a:lstStyle>
          <a:p>
            <a:r>
              <a:rPr lang="fr-FR" noProof="0"/>
              <a:t>Modifiez le style du titre</a:t>
            </a:r>
            <a:endParaRPr lang="en-GB" noProof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DD26C-0C77-46E4-956D-562D9BA8AA9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e la date 16"/>
          <p:cNvSpPr>
            <a:spLocks noGrp="1"/>
          </p:cNvSpPr>
          <p:nvPr>
            <p:ph type="dt" sz="half" idx="11"/>
          </p:nvPr>
        </p:nvSpPr>
        <p:spPr>
          <a:xfrm>
            <a:off x="7861300" y="6324600"/>
            <a:ext cx="1008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17"/>
          <p:cNvSpPr>
            <a:spLocks noGrp="1"/>
          </p:cNvSpPr>
          <p:nvPr>
            <p:ph type="ftr" sz="quarter" idx="12"/>
          </p:nvPr>
        </p:nvSpPr>
        <p:spPr>
          <a:xfrm>
            <a:off x="8940800" y="6324600"/>
            <a:ext cx="2262188" cy="36512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/>
              <a:t>Programme Transformation DevOps</a:t>
            </a:r>
          </a:p>
        </p:txBody>
      </p:sp>
    </p:spTree>
    <p:extLst>
      <p:ext uri="{BB962C8B-B14F-4D97-AF65-F5344CB8AC3E}">
        <p14:creationId xmlns:p14="http://schemas.microsoft.com/office/powerpoint/2010/main" val="275861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0"/>
            <a:ext cx="12163425" cy="644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-41275" y="5083175"/>
            <a:ext cx="12163425" cy="177641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478" tIns="119565" rIns="121478" bIns="119565" anchor="ctr"/>
          <a:lstStyle/>
          <a:p>
            <a:pPr algn="ctr" defTabSz="1214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455738" y="4783138"/>
            <a:ext cx="4629150" cy="603250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478" tIns="119565" rIns="121478" bIns="119565" anchor="ctr"/>
          <a:lstStyle/>
          <a:p>
            <a:pPr algn="ctr" defTabSz="1214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300">
              <a:solidFill>
                <a:srgbClr val="43B02A"/>
              </a:solidFill>
            </a:endParaRPr>
          </a:p>
        </p:txBody>
      </p:sp>
      <p:pic>
        <p:nvPicPr>
          <p:cNvPr id="9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5340350"/>
            <a:ext cx="7488237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63" y="5645150"/>
            <a:ext cx="42306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GB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Modifier le style des sous-titres du masque</a:t>
            </a:r>
            <a:endParaRPr lang="en-GB" noProof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pPr lvl="0"/>
            <a:r>
              <a:rPr lang="fr-FR" noProof="0"/>
              <a:t>Modifier les styles du texte du masque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pPr lv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42532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>
            <a:off x="454025" y="879475"/>
            <a:ext cx="112156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E53999C-6826-4DE3-91AD-D36AB83F734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Espace réservé de la date 16"/>
          <p:cNvSpPr>
            <a:spLocks noGrp="1"/>
          </p:cNvSpPr>
          <p:nvPr>
            <p:ph type="dt" sz="half" idx="11"/>
          </p:nvPr>
        </p:nvSpPr>
        <p:spPr>
          <a:xfrm>
            <a:off x="7861300" y="6324600"/>
            <a:ext cx="1008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17"/>
          <p:cNvSpPr>
            <a:spLocks noGrp="1"/>
          </p:cNvSpPr>
          <p:nvPr>
            <p:ph type="ftr" sz="quarter" idx="12"/>
          </p:nvPr>
        </p:nvSpPr>
        <p:spPr>
          <a:xfrm>
            <a:off x="8940800" y="6324600"/>
            <a:ext cx="2262188" cy="36512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/>
              <a:t>Programme Transformation DevOps</a:t>
            </a:r>
          </a:p>
        </p:txBody>
      </p:sp>
    </p:spTree>
    <p:extLst>
      <p:ext uri="{BB962C8B-B14F-4D97-AF65-F5344CB8AC3E}">
        <p14:creationId xmlns:p14="http://schemas.microsoft.com/office/powerpoint/2010/main" val="2024580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22150" cy="644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-60325" y="5083175"/>
            <a:ext cx="12196763" cy="179228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478" tIns="119565" rIns="121478" bIns="119565" anchor="ctr"/>
          <a:lstStyle/>
          <a:p>
            <a:pPr algn="ctr" defTabSz="1214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455738" y="4783138"/>
            <a:ext cx="4629150" cy="603250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478" tIns="119565" rIns="121478" bIns="119565" anchor="ctr"/>
          <a:lstStyle/>
          <a:p>
            <a:pPr algn="ctr" defTabSz="1214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300">
              <a:solidFill>
                <a:srgbClr val="43B02A"/>
              </a:solidFill>
            </a:endParaRPr>
          </a:p>
        </p:txBody>
      </p:sp>
      <p:pic>
        <p:nvPicPr>
          <p:cNvPr id="9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5340350"/>
            <a:ext cx="7488237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63" y="5645150"/>
            <a:ext cx="42306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GB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Modifier le style des sous-titres du masque</a:t>
            </a:r>
            <a:endParaRPr lang="en-GB" noProof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pPr lvl="0"/>
            <a:r>
              <a:rPr lang="fr-FR" noProof="0"/>
              <a:t>Modifier les styles du texte du masque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pPr lv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67098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0"/>
            <a:ext cx="12163425" cy="644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8" y="0"/>
            <a:ext cx="80708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-41275" y="5083175"/>
            <a:ext cx="12163425" cy="177641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478" tIns="119565" rIns="121478" bIns="119565" anchor="ctr"/>
          <a:lstStyle/>
          <a:p>
            <a:pPr algn="ctr" defTabSz="1214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000000"/>
              </a:solidFill>
            </a:endParaRPr>
          </a:p>
        </p:txBody>
      </p:sp>
      <p:pic>
        <p:nvPicPr>
          <p:cNvPr id="9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1"/>
          <a:stretch>
            <a:fillRect/>
          </a:stretch>
        </p:blipFill>
        <p:spPr bwMode="auto">
          <a:xfrm>
            <a:off x="-41275" y="-4763"/>
            <a:ext cx="2589213" cy="509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455738" y="4783138"/>
            <a:ext cx="4629150" cy="603250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478" tIns="119565" rIns="121478" bIns="119565" anchor="ctr"/>
          <a:lstStyle/>
          <a:p>
            <a:pPr algn="ctr" defTabSz="1214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300">
              <a:solidFill>
                <a:srgbClr val="43B02A"/>
              </a:solidFill>
            </a:endParaRPr>
          </a:p>
        </p:txBody>
      </p:sp>
      <p:pic>
        <p:nvPicPr>
          <p:cNvPr id="11" name="Imag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5340350"/>
            <a:ext cx="7488237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63" y="5645150"/>
            <a:ext cx="42306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34"/>
          <a:stretch>
            <a:fillRect/>
          </a:stretch>
        </p:blipFill>
        <p:spPr bwMode="auto">
          <a:xfrm>
            <a:off x="10382250" y="-14288"/>
            <a:ext cx="1733550" cy="509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llipse 13"/>
          <p:cNvSpPr/>
          <p:nvPr userDrawn="1"/>
        </p:nvSpPr>
        <p:spPr>
          <a:xfrm>
            <a:off x="4303713" y="3432175"/>
            <a:ext cx="360362" cy="360363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anchor="ctr"/>
          <a:lstStyle/>
          <a:p>
            <a:pPr algn="ctr" defTabSz="12131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>
                <a:solidFill>
                  <a:srgbClr val="D7977D"/>
                </a:solidFill>
              </a:rPr>
              <a:t>Dev</a:t>
            </a:r>
          </a:p>
        </p:txBody>
      </p:sp>
      <p:sp>
        <p:nvSpPr>
          <p:cNvPr id="15" name="Ellipse 14"/>
          <p:cNvSpPr/>
          <p:nvPr userDrawn="1"/>
        </p:nvSpPr>
        <p:spPr>
          <a:xfrm>
            <a:off x="6108369" y="3398330"/>
            <a:ext cx="360040" cy="36004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anchor="ctr"/>
          <a:lstStyle/>
          <a:p>
            <a:pPr algn="ctr" defTabSz="12131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err="1">
                <a:ln>
                  <a:noFill/>
                  <a:round/>
                </a:ln>
                <a:gradFill>
                  <a:gsLst>
                    <a:gs pos="31000">
                      <a:srgbClr val="24D6F4"/>
                    </a:gs>
                    <a:gs pos="65000">
                      <a:srgbClr val="3F698C"/>
                    </a:gs>
                    <a:gs pos="2000">
                      <a:srgbClr val="1DC3E4"/>
                    </a:gs>
                  </a:gsLst>
                  <a:path path="rect">
                    <a:fillToRect l="100000" t="100000"/>
                  </a:path>
                </a:gradFill>
              </a:rPr>
              <a:t>Ops</a:t>
            </a:r>
            <a:endParaRPr lang="fr-FR" sz="1400" b="1">
              <a:ln>
                <a:noFill/>
                <a:round/>
              </a:ln>
              <a:gradFill>
                <a:gsLst>
                  <a:gs pos="31000">
                    <a:srgbClr val="24D6F4"/>
                  </a:gs>
                  <a:gs pos="65000">
                    <a:srgbClr val="3F698C"/>
                  </a:gs>
                  <a:gs pos="2000">
                    <a:srgbClr val="1DC3E4"/>
                  </a:gs>
                </a:gsLst>
                <a:path path="rect">
                  <a:fillToRect l="100000" t="100000"/>
                </a:path>
              </a:gradFill>
            </a:endParaRPr>
          </a:p>
        </p:txBody>
      </p:sp>
      <p:sp>
        <p:nvSpPr>
          <p:cNvPr id="16" name="Ellipse 15"/>
          <p:cNvSpPr/>
          <p:nvPr userDrawn="1"/>
        </p:nvSpPr>
        <p:spPr>
          <a:xfrm>
            <a:off x="6746047" y="3228518"/>
            <a:ext cx="430286" cy="432047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anchor="ctr"/>
          <a:lstStyle/>
          <a:p>
            <a:pPr algn="ctr" defTabSz="12131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1">
                <a:ln>
                  <a:noFill/>
                  <a:round/>
                </a:ln>
                <a:gradFill>
                  <a:gsLst>
                    <a:gs pos="31000">
                      <a:srgbClr val="24D6F4"/>
                    </a:gs>
                    <a:gs pos="65000">
                      <a:srgbClr val="3F698C"/>
                    </a:gs>
                    <a:gs pos="2000">
                      <a:srgbClr val="1DC3E4"/>
                    </a:gs>
                  </a:gsLst>
                  <a:path path="rect">
                    <a:fillToRect l="100000" t="100000"/>
                  </a:path>
                </a:gradFill>
              </a:rPr>
              <a:t>Cloud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GB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Modifier le style des sous-titres du masque</a:t>
            </a:r>
            <a:endParaRPr lang="en-GB" noProof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pPr lvl="0"/>
            <a:r>
              <a:rPr lang="fr-FR" noProof="0"/>
              <a:t>Modifier les styles du texte du masque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pPr lv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487497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2" b="8095"/>
          <a:stretch>
            <a:fillRect/>
          </a:stretch>
        </p:blipFill>
        <p:spPr bwMode="auto">
          <a:xfrm>
            <a:off x="-41275" y="-26988"/>
            <a:ext cx="12163425" cy="684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-41275" y="5083175"/>
            <a:ext cx="12163425" cy="177641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478" tIns="119565" rIns="121478" bIns="119565" anchor="ctr"/>
          <a:lstStyle/>
          <a:p>
            <a:pPr algn="ctr" defTabSz="1214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490663" y="4860925"/>
            <a:ext cx="6045200" cy="657225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478" tIns="119565" rIns="121478" bIns="119565" anchor="ctr"/>
          <a:lstStyle/>
          <a:p>
            <a:pPr algn="ctr" defTabSz="1214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300">
              <a:solidFill>
                <a:srgbClr val="43B02A"/>
              </a:solidFill>
            </a:endParaRPr>
          </a:p>
        </p:txBody>
      </p:sp>
      <p:pic>
        <p:nvPicPr>
          <p:cNvPr id="9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5340350"/>
            <a:ext cx="7488237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63" y="5645150"/>
            <a:ext cx="42306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412" y="1"/>
            <a:ext cx="9217023" cy="837506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4327" y="1011689"/>
            <a:ext cx="8291004" cy="5458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211878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accent4"/>
              </a:buClr>
              <a:buSzPct val="100000"/>
              <a:buFontTx/>
              <a:buNone/>
              <a:tabLst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 style des sous-titres du masque</a:t>
            </a:r>
            <a:endParaRPr lang="pt-PT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/>
          </p:nvPr>
        </p:nvSpPr>
        <p:spPr>
          <a:xfrm>
            <a:off x="1632005" y="4931480"/>
            <a:ext cx="5437182" cy="2985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4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/>
          </p:nvPr>
        </p:nvSpPr>
        <p:spPr>
          <a:xfrm>
            <a:off x="1632005" y="5157986"/>
            <a:ext cx="4285054" cy="2289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387673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ChristineB\Seenk-D\BNPP\2015-05\fon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221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5083175"/>
            <a:ext cx="12126913" cy="177641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478" tIns="119565" rIns="121478" bIns="119565" anchor="ctr"/>
          <a:lstStyle/>
          <a:p>
            <a:pPr algn="ctr" defTabSz="1214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455738" y="4783138"/>
            <a:ext cx="4629150" cy="603250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478" tIns="119565" rIns="121478" bIns="119565" anchor="ctr"/>
          <a:lstStyle/>
          <a:p>
            <a:pPr algn="ctr" defTabSz="1214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300">
              <a:solidFill>
                <a:srgbClr val="43B02A"/>
              </a:solidFill>
            </a:endParaRPr>
          </a:p>
        </p:txBody>
      </p:sp>
      <p:pic>
        <p:nvPicPr>
          <p:cNvPr id="9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5340350"/>
            <a:ext cx="7488237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63" y="5645150"/>
            <a:ext cx="42306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GB" noProof="0"/>
          </a:p>
        </p:txBody>
      </p:sp>
      <p:sp>
        <p:nvSpPr>
          <p:cNvPr id="16" name="Sous-titre 2"/>
          <p:cNvSpPr>
            <a:spLocks noGrp="1"/>
          </p:cNvSpPr>
          <p:nvPr>
            <p:ph type="subTitle" idx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1211878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accent4"/>
              </a:buClr>
              <a:buSzPct val="100000"/>
              <a:buFontTx/>
              <a:buNone/>
              <a:tabLst/>
              <a:defRPr sz="3300" cap="all" baseline="0">
                <a:solidFill>
                  <a:schemeClr val="tx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/>
              <a:t>Modifier le style des sous-titres du masque</a:t>
            </a:r>
            <a:endParaRPr lang="en-GB" noProof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pPr lvl="0"/>
            <a:r>
              <a:rPr lang="fr-FR" noProof="0"/>
              <a:t>Modifier les styles du texte du masque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pPr lv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55056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4025" y="6103938"/>
            <a:ext cx="112156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6"/>
          <p:cNvCxnSpPr/>
          <p:nvPr userDrawn="1"/>
        </p:nvCxnSpPr>
        <p:spPr>
          <a:xfrm>
            <a:off x="-20638" y="608013"/>
            <a:ext cx="692151" cy="0"/>
          </a:xfrm>
          <a:prstGeom prst="line">
            <a:avLst/>
          </a:prstGeom>
          <a:ln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6126163"/>
            <a:ext cx="3922712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63" y="6284913"/>
            <a:ext cx="253841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ous-titre 2"/>
          <p:cNvSpPr>
            <a:spLocks noGrp="1"/>
          </p:cNvSpPr>
          <p:nvPr>
            <p:ph type="subTitle" idx="1"/>
          </p:nvPr>
        </p:nvSpPr>
        <p:spPr>
          <a:xfrm>
            <a:off x="381054" y="163357"/>
            <a:ext cx="7063300" cy="432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 cap="all" spc="300" baseline="0">
                <a:solidFill>
                  <a:schemeClr val="tx2"/>
                </a:solidFill>
                <a:latin typeface="BNPP Sans Condensed" panose="02000000000000000000" pitchFamily="2" charset="0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Modifier le style des sous-titres du masque</a:t>
            </a:r>
            <a:endParaRPr lang="en-GB" noProof="0"/>
          </a:p>
        </p:txBody>
      </p:sp>
      <p:sp>
        <p:nvSpPr>
          <p:cNvPr id="7" name="Espace réservé de la date 16"/>
          <p:cNvSpPr>
            <a:spLocks noGrp="1"/>
          </p:cNvSpPr>
          <p:nvPr>
            <p:ph type="dt" sz="half" idx="10"/>
          </p:nvPr>
        </p:nvSpPr>
        <p:spPr>
          <a:xfrm>
            <a:off x="7861300" y="6324600"/>
            <a:ext cx="1008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8940800" y="6324600"/>
            <a:ext cx="2262188" cy="36512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/>
              <a:t>Programme Transformation DevOps</a:t>
            </a:r>
          </a:p>
        </p:txBody>
      </p:sp>
      <p:sp>
        <p:nvSpPr>
          <p:cNvPr id="10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17130-8209-490E-B065-F1A6BE362A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5929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-20638" y="608013"/>
            <a:ext cx="692151" cy="0"/>
          </a:xfrm>
          <a:prstGeom prst="line">
            <a:avLst/>
          </a:prstGeom>
          <a:ln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381054" y="163357"/>
            <a:ext cx="7063300" cy="432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 cap="all" spc="300" baseline="0">
                <a:solidFill>
                  <a:schemeClr val="tx2"/>
                </a:solidFill>
                <a:latin typeface="BNPP Sans Condensed" panose="02000000000000000000" pitchFamily="2" charset="0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Modifier le style des sous-titres du masque</a:t>
            </a:r>
            <a:endParaRPr lang="en-GB" noProof="0"/>
          </a:p>
        </p:txBody>
      </p:sp>
      <p:sp>
        <p:nvSpPr>
          <p:cNvPr id="5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29B31-A74A-469F-BF7C-58443F2B3A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e la date 16"/>
          <p:cNvSpPr>
            <a:spLocks noGrp="1"/>
          </p:cNvSpPr>
          <p:nvPr>
            <p:ph type="dt" sz="half" idx="11"/>
          </p:nvPr>
        </p:nvSpPr>
        <p:spPr>
          <a:xfrm>
            <a:off x="7861300" y="6324600"/>
            <a:ext cx="1008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17"/>
          <p:cNvSpPr>
            <a:spLocks noGrp="1"/>
          </p:cNvSpPr>
          <p:nvPr>
            <p:ph type="ftr" sz="quarter" idx="12"/>
          </p:nvPr>
        </p:nvSpPr>
        <p:spPr>
          <a:xfrm>
            <a:off x="8940800" y="6324600"/>
            <a:ext cx="2262188" cy="36512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/>
              <a:t>Programme Transformation DevOps</a:t>
            </a:r>
          </a:p>
        </p:txBody>
      </p:sp>
    </p:spTree>
    <p:extLst>
      <p:ext uri="{BB962C8B-B14F-4D97-AF65-F5344CB8AC3E}">
        <p14:creationId xmlns:p14="http://schemas.microsoft.com/office/powerpoint/2010/main" val="2443792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4"/>
          <p:cNvCxnSpPr/>
          <p:nvPr userDrawn="1"/>
        </p:nvCxnSpPr>
        <p:spPr>
          <a:xfrm>
            <a:off x="454025" y="6103938"/>
            <a:ext cx="112156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6126163"/>
            <a:ext cx="3922712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63" y="6284913"/>
            <a:ext cx="253841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C7B45-4C7A-42E5-B2F5-BCCAD52A26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e la date 16"/>
          <p:cNvSpPr>
            <a:spLocks noGrp="1"/>
          </p:cNvSpPr>
          <p:nvPr>
            <p:ph type="dt" sz="half" idx="11"/>
          </p:nvPr>
        </p:nvSpPr>
        <p:spPr>
          <a:xfrm>
            <a:off x="7861300" y="6324600"/>
            <a:ext cx="1008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17"/>
          <p:cNvSpPr>
            <a:spLocks noGrp="1"/>
          </p:cNvSpPr>
          <p:nvPr>
            <p:ph type="ftr" sz="quarter" idx="12"/>
          </p:nvPr>
        </p:nvSpPr>
        <p:spPr>
          <a:xfrm>
            <a:off x="8940800" y="6324600"/>
            <a:ext cx="2262188" cy="36512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/>
              <a:t>Programme Transformation DevOps</a:t>
            </a:r>
          </a:p>
        </p:txBody>
      </p:sp>
    </p:spTree>
    <p:extLst>
      <p:ext uri="{BB962C8B-B14F-4D97-AF65-F5344CB8AC3E}">
        <p14:creationId xmlns:p14="http://schemas.microsoft.com/office/powerpoint/2010/main" val="35173688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55673-B44D-4FA0-9D51-6EF29C7877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3" name="Espace réservé de la date 16"/>
          <p:cNvSpPr>
            <a:spLocks noGrp="1"/>
          </p:cNvSpPr>
          <p:nvPr>
            <p:ph type="dt" sz="half" idx="11"/>
          </p:nvPr>
        </p:nvSpPr>
        <p:spPr>
          <a:xfrm>
            <a:off x="7861300" y="6324600"/>
            <a:ext cx="1008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17"/>
          <p:cNvSpPr>
            <a:spLocks noGrp="1"/>
          </p:cNvSpPr>
          <p:nvPr>
            <p:ph type="ftr" sz="quarter" idx="12"/>
          </p:nvPr>
        </p:nvSpPr>
        <p:spPr>
          <a:xfrm>
            <a:off x="8940800" y="6324600"/>
            <a:ext cx="2262188" cy="36512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/>
              <a:t>Programme Transformation DevOps</a:t>
            </a:r>
          </a:p>
        </p:txBody>
      </p:sp>
    </p:spTree>
    <p:extLst>
      <p:ext uri="{BB962C8B-B14F-4D97-AF65-F5344CB8AC3E}">
        <p14:creationId xmlns:p14="http://schemas.microsoft.com/office/powerpoint/2010/main" val="32061085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763"/>
            <a:ext cx="12122150" cy="6113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194" tIns="60594" rIns="121194" bIns="60594" anchor="ctr"/>
          <a:lstStyle/>
          <a:p>
            <a:pPr algn="ctr" defTabSz="12118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>
              <a:solidFill>
                <a:srgbClr val="FFFFFF"/>
              </a:solidFill>
            </a:endParaRPr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6C3C3-0477-4876-85D4-AD131D8FB54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e la date 16"/>
          <p:cNvSpPr>
            <a:spLocks noGrp="1"/>
          </p:cNvSpPr>
          <p:nvPr>
            <p:ph type="dt" sz="half" idx="11"/>
          </p:nvPr>
        </p:nvSpPr>
        <p:spPr>
          <a:xfrm>
            <a:off x="7861300" y="6324600"/>
            <a:ext cx="1008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17"/>
          <p:cNvSpPr>
            <a:spLocks noGrp="1"/>
          </p:cNvSpPr>
          <p:nvPr>
            <p:ph type="ftr" sz="quarter" idx="12"/>
          </p:nvPr>
        </p:nvSpPr>
        <p:spPr>
          <a:xfrm>
            <a:off x="8940800" y="6324600"/>
            <a:ext cx="2262188" cy="36512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/>
              <a:t>Programme Transformation DevOps</a:t>
            </a:r>
          </a:p>
        </p:txBody>
      </p:sp>
    </p:spTree>
    <p:extLst>
      <p:ext uri="{BB962C8B-B14F-4D97-AF65-F5344CB8AC3E}">
        <p14:creationId xmlns:p14="http://schemas.microsoft.com/office/powerpoint/2010/main" val="253162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ChristineB\Seenk-D\BNPP\2015-05\fon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221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5083175"/>
            <a:ext cx="12126913" cy="177641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478" tIns="119565" rIns="121478" bIns="119565" anchor="ctr"/>
          <a:lstStyle/>
          <a:p>
            <a:pPr algn="ctr" defTabSz="1214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455738" y="4783138"/>
            <a:ext cx="4629150" cy="603250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478" tIns="119565" rIns="121478" bIns="119565" anchor="ctr"/>
          <a:lstStyle/>
          <a:p>
            <a:pPr algn="ctr" defTabSz="1214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300">
              <a:solidFill>
                <a:srgbClr val="43B02A"/>
              </a:solidFill>
            </a:endParaRPr>
          </a:p>
        </p:txBody>
      </p:sp>
      <p:pic>
        <p:nvPicPr>
          <p:cNvPr id="9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5340350"/>
            <a:ext cx="7488237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63" y="5645150"/>
            <a:ext cx="42306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GB" noProof="0"/>
          </a:p>
        </p:txBody>
      </p:sp>
      <p:sp>
        <p:nvSpPr>
          <p:cNvPr id="16" name="Sous-titre 2"/>
          <p:cNvSpPr>
            <a:spLocks noGrp="1"/>
          </p:cNvSpPr>
          <p:nvPr>
            <p:ph type="subTitle" idx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1211878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accent4"/>
              </a:buClr>
              <a:buSzPct val="100000"/>
              <a:buFontTx/>
              <a:buNone/>
              <a:tabLst/>
              <a:defRPr sz="3300" cap="all" baseline="0">
                <a:solidFill>
                  <a:schemeClr val="tx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/>
              <a:t>Modifier le style des sous-titres du masque</a:t>
            </a:r>
            <a:endParaRPr lang="en-GB" noProof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pPr lvl="0"/>
            <a:r>
              <a:rPr lang="fr-FR" noProof="0"/>
              <a:t>Modifier les styles du texte du masque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pPr lv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743817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>
            <a:off x="454025" y="879475"/>
            <a:ext cx="1121568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0" y="866775"/>
            <a:ext cx="12122150" cy="52482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194" tIns="60594" rIns="121194" bIns="60594" anchor="ctr"/>
          <a:lstStyle/>
          <a:p>
            <a:pPr algn="ctr" defTabSz="12118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>
              <a:solidFill>
                <a:srgbClr val="FFFFFF"/>
              </a:solidFill>
            </a:endParaRPr>
          </a:p>
        </p:txBody>
      </p:sp>
      <p:sp>
        <p:nvSpPr>
          <p:cNvPr id="12" name="Titre 9"/>
          <p:cNvSpPr>
            <a:spLocks noGrp="1"/>
          </p:cNvSpPr>
          <p:nvPr>
            <p:ph type="title"/>
          </p:nvPr>
        </p:nvSpPr>
        <p:spPr>
          <a:xfrm>
            <a:off x="454155" y="99048"/>
            <a:ext cx="11215375" cy="745837"/>
          </a:xfrm>
        </p:spPr>
        <p:txBody>
          <a:bodyPr/>
          <a:lstStyle>
            <a:lvl1pPr>
              <a:defRPr sz="2900" baseline="0"/>
            </a:lvl1pPr>
          </a:lstStyle>
          <a:p>
            <a:r>
              <a:rPr lang="fr-FR" noProof="0"/>
              <a:t>Modifiez le style du titre</a:t>
            </a:r>
            <a:endParaRPr lang="en-GB" noProof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96B74-DABC-4D42-B6F8-4F270B26F7A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e la date 16"/>
          <p:cNvSpPr>
            <a:spLocks noGrp="1"/>
          </p:cNvSpPr>
          <p:nvPr>
            <p:ph type="dt" sz="half" idx="11"/>
          </p:nvPr>
        </p:nvSpPr>
        <p:spPr>
          <a:xfrm>
            <a:off x="7861300" y="6324600"/>
            <a:ext cx="1008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17"/>
          <p:cNvSpPr>
            <a:spLocks noGrp="1"/>
          </p:cNvSpPr>
          <p:nvPr>
            <p:ph type="ftr" sz="quarter" idx="12"/>
          </p:nvPr>
        </p:nvSpPr>
        <p:spPr>
          <a:xfrm>
            <a:off x="8940800" y="6324600"/>
            <a:ext cx="2262188" cy="36512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/>
              <a:t>Programme Transformation DevOps</a:t>
            </a:r>
          </a:p>
        </p:txBody>
      </p:sp>
    </p:spTree>
    <p:extLst>
      <p:ext uri="{BB962C8B-B14F-4D97-AF65-F5344CB8AC3E}">
        <p14:creationId xmlns:p14="http://schemas.microsoft.com/office/powerpoint/2010/main" val="17834224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>
            <a:off x="454025" y="879475"/>
            <a:ext cx="112156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CE6FE4F-4A1B-4ABF-95D6-AAED15C40B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Espace réservé de la date 16"/>
          <p:cNvSpPr>
            <a:spLocks noGrp="1"/>
          </p:cNvSpPr>
          <p:nvPr>
            <p:ph type="dt" sz="half" idx="11"/>
          </p:nvPr>
        </p:nvSpPr>
        <p:spPr>
          <a:xfrm>
            <a:off x="7861300" y="6324600"/>
            <a:ext cx="1008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17"/>
          <p:cNvSpPr>
            <a:spLocks noGrp="1"/>
          </p:cNvSpPr>
          <p:nvPr>
            <p:ph type="ftr" sz="quarter" idx="12"/>
          </p:nvPr>
        </p:nvSpPr>
        <p:spPr>
          <a:xfrm>
            <a:off x="8940800" y="6324600"/>
            <a:ext cx="2262188" cy="36512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/>
              <a:t>Programme Transformation DevOps</a:t>
            </a:r>
          </a:p>
        </p:txBody>
      </p:sp>
    </p:spTree>
    <p:extLst>
      <p:ext uri="{BB962C8B-B14F-4D97-AF65-F5344CB8AC3E}">
        <p14:creationId xmlns:p14="http://schemas.microsoft.com/office/powerpoint/2010/main" val="415779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4025" y="6103938"/>
            <a:ext cx="112156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6"/>
          <p:cNvCxnSpPr/>
          <p:nvPr userDrawn="1"/>
        </p:nvCxnSpPr>
        <p:spPr>
          <a:xfrm>
            <a:off x="-20638" y="608013"/>
            <a:ext cx="692151" cy="0"/>
          </a:xfrm>
          <a:prstGeom prst="line">
            <a:avLst/>
          </a:prstGeom>
          <a:ln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6126163"/>
            <a:ext cx="3922712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63" y="6284913"/>
            <a:ext cx="253841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ous-titre 2"/>
          <p:cNvSpPr>
            <a:spLocks noGrp="1"/>
          </p:cNvSpPr>
          <p:nvPr>
            <p:ph type="subTitle" idx="1"/>
          </p:nvPr>
        </p:nvSpPr>
        <p:spPr>
          <a:xfrm>
            <a:off x="381054" y="163357"/>
            <a:ext cx="7063300" cy="432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 cap="all" spc="300" baseline="0">
                <a:solidFill>
                  <a:schemeClr val="tx2"/>
                </a:solidFill>
                <a:latin typeface="BNPP Sans Condensed" panose="02000000000000000000" pitchFamily="2" charset="0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Modifier le style des sous-titres du masque</a:t>
            </a:r>
            <a:endParaRPr lang="en-GB" noProof="0"/>
          </a:p>
        </p:txBody>
      </p:sp>
      <p:sp>
        <p:nvSpPr>
          <p:cNvPr id="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Nom de votre présentation</a:t>
            </a:r>
          </a:p>
        </p:txBody>
      </p:sp>
      <p:sp>
        <p:nvSpPr>
          <p:cNvPr id="10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394DC-6BB3-4906-A966-C40787DB25B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58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-20638" y="608013"/>
            <a:ext cx="692151" cy="0"/>
          </a:xfrm>
          <a:prstGeom prst="line">
            <a:avLst/>
          </a:prstGeom>
          <a:ln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381054" y="163357"/>
            <a:ext cx="7063300" cy="432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 cap="all" spc="300" baseline="0">
                <a:solidFill>
                  <a:schemeClr val="tx2"/>
                </a:solidFill>
                <a:latin typeface="BNPP Sans Condensed" panose="02000000000000000000" pitchFamily="2" charset="0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Modifier le style des sous-titres du masque</a:t>
            </a:r>
            <a:endParaRPr lang="en-GB" noProof="0"/>
          </a:p>
        </p:txBody>
      </p:sp>
      <p:sp>
        <p:nvSpPr>
          <p:cNvPr id="5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1BA5D-9F88-4361-985C-A3DED5207D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51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4"/>
          <p:cNvCxnSpPr/>
          <p:nvPr userDrawn="1"/>
        </p:nvCxnSpPr>
        <p:spPr>
          <a:xfrm>
            <a:off x="454025" y="6103938"/>
            <a:ext cx="112156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6126163"/>
            <a:ext cx="3922712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63" y="6284913"/>
            <a:ext cx="253841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Nom de votre présentation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9F8EC-2871-4389-99F6-BB32E95BAB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2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E0DB8-48CE-489F-AC87-F4AE6F2EA43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42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763"/>
            <a:ext cx="12122150" cy="6113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194" tIns="60594" rIns="121194" bIns="60594" anchor="ctr"/>
          <a:lstStyle/>
          <a:p>
            <a:pPr algn="ctr" defTabSz="12118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>
              <a:solidFill>
                <a:srgbClr val="FFFFFF"/>
              </a:solidFill>
            </a:endParaRPr>
          </a:p>
        </p:txBody>
      </p:sp>
      <p:sp>
        <p:nvSpPr>
          <p:cNvPr id="3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Nom de votre présentation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E318C-9599-401C-8469-C82E5E8546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43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>
            <a:off x="454025" y="879475"/>
            <a:ext cx="1121568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0" y="866775"/>
            <a:ext cx="12122150" cy="52482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194" tIns="60594" rIns="121194" bIns="60594" anchor="ctr"/>
          <a:lstStyle/>
          <a:p>
            <a:pPr algn="ctr" defTabSz="12118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>
              <a:solidFill>
                <a:srgbClr val="FFFFFF"/>
              </a:solidFill>
            </a:endParaRPr>
          </a:p>
        </p:txBody>
      </p:sp>
      <p:sp>
        <p:nvSpPr>
          <p:cNvPr id="12" name="Titre 9"/>
          <p:cNvSpPr>
            <a:spLocks noGrp="1"/>
          </p:cNvSpPr>
          <p:nvPr>
            <p:ph type="title"/>
          </p:nvPr>
        </p:nvSpPr>
        <p:spPr>
          <a:xfrm>
            <a:off x="454155" y="99048"/>
            <a:ext cx="11215375" cy="745837"/>
          </a:xfrm>
        </p:spPr>
        <p:txBody>
          <a:bodyPr/>
          <a:lstStyle>
            <a:lvl1pPr>
              <a:defRPr sz="2900" baseline="0"/>
            </a:lvl1pPr>
          </a:lstStyle>
          <a:p>
            <a:r>
              <a:rPr lang="fr-FR" noProof="0"/>
              <a:t>Modifiez le style du titre</a:t>
            </a:r>
            <a:endParaRPr lang="en-GB" noProof="0"/>
          </a:p>
        </p:txBody>
      </p:sp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Nom de votre présentation</a:t>
            </a:r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D5E20-AF08-4C56-8619-BE3AEC2D5D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49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4025" y="98425"/>
            <a:ext cx="11215688" cy="74612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8148638" y="6324600"/>
            <a:ext cx="1008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1213121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9229725" y="6324600"/>
            <a:ext cx="1973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1213121" eaLnBrk="1" fontAlgn="auto" hangingPunct="1">
              <a:spcBef>
                <a:spcPts val="0"/>
              </a:spcBef>
              <a:spcAft>
                <a:spcPts val="0"/>
              </a:spcAft>
              <a:defRPr sz="10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/>
              <a:t>Nom de votre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11264900" y="6324600"/>
            <a:ext cx="474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1213121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B16E682-3002-40BC-8200-DF7DD232272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30" name="MSIPCMContentMarking" descr="{&quot;HashCode&quot;:1319653229,&quot;Placement&quot;:&quot;Footer&quot;,&quot;Top&quot;:519.467957,&quot;Left&quot;:839.0204,&quot;SlideWidth&quot;:954,&quot;SlideHeight&quot;:540}"/>
          <p:cNvSpPr txBox="1">
            <a:spLocks noChangeArrowheads="1"/>
          </p:cNvSpPr>
          <p:nvPr userDrawn="1"/>
        </p:nvSpPr>
        <p:spPr bwMode="auto">
          <a:xfrm>
            <a:off x="10655300" y="6597650"/>
            <a:ext cx="14668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defTabSz="10842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842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842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842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842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842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000">
                <a:solidFill>
                  <a:srgbClr val="0078D7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Classification : 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</p:sldLayoutIdLst>
  <p:hf hdr="0" dt="0"/>
  <p:txStyles>
    <p:titleStyle>
      <a:lvl1pPr algn="l" defTabSz="1211263" rtl="0" fontAlgn="base">
        <a:spcBef>
          <a:spcPct val="0"/>
        </a:spcBef>
        <a:spcAft>
          <a:spcPct val="0"/>
        </a:spcAft>
        <a:defRPr sz="2900" b="1" kern="1200" cap="all">
          <a:solidFill>
            <a:schemeClr val="tx2"/>
          </a:solidFill>
          <a:latin typeface="+mj-lt"/>
          <a:ea typeface="+mj-ea"/>
          <a:cs typeface="+mj-cs"/>
        </a:defRPr>
      </a:lvl1pPr>
      <a:lvl2pPr algn="l" defTabSz="1211263" rtl="0" fontAlgn="base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 Narrow" panose="020B0606020202030204" pitchFamily="34" charset="0"/>
        </a:defRPr>
      </a:lvl2pPr>
      <a:lvl3pPr algn="l" defTabSz="1211263" rtl="0" fontAlgn="base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 Narrow" panose="020B0606020202030204" pitchFamily="34" charset="0"/>
        </a:defRPr>
      </a:lvl3pPr>
      <a:lvl4pPr algn="l" defTabSz="1211263" rtl="0" fontAlgn="base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 Narrow" panose="020B0606020202030204" pitchFamily="34" charset="0"/>
        </a:defRPr>
      </a:lvl4pPr>
      <a:lvl5pPr algn="l" defTabSz="1211263" rtl="0" fontAlgn="base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 Narrow" panose="020B060602020203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1211263" rtl="0" fontAlgn="base">
        <a:spcBef>
          <a:spcPts val="263"/>
        </a:spcBef>
        <a:spcAft>
          <a:spcPct val="0"/>
        </a:spcAft>
        <a:buClr>
          <a:srgbClr val="52CDC5"/>
        </a:buClr>
        <a:buSzPct val="100000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0550" indent="-236538" algn="l" defTabSz="1211263" rtl="0" fontAlgn="base">
        <a:spcBef>
          <a:spcPts val="263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5213" indent="-233363" algn="l" defTabSz="1211263" rtl="0" fontAlgn="base">
        <a:spcBef>
          <a:spcPts val="263"/>
        </a:spcBef>
        <a:spcAft>
          <a:spcPct val="0"/>
        </a:spcAft>
        <a:buFont typeface="Wingdings" panose="05000000000000000000" pitchFamily="2" charset="2"/>
        <a:buChar char="§"/>
        <a:defRPr sz="19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35113" indent="-222250" algn="l" defTabSz="1211263" rtl="0" fontAlgn="base">
        <a:spcBef>
          <a:spcPts val="263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1211263" rtl="0" fontAlgn="base">
        <a:spcBef>
          <a:spcPts val="263"/>
        </a:spcBef>
        <a:spcAft>
          <a:spcPct val="0"/>
        </a:spcAft>
        <a:defRPr sz="1300" kern="1200">
          <a:solidFill>
            <a:schemeClr val="tx2"/>
          </a:solidFill>
          <a:latin typeface="+mn-lt"/>
          <a:ea typeface="+mn-ea"/>
          <a:cs typeface="+mn-cs"/>
        </a:defRPr>
      </a:lvl5pPr>
      <a:lvl6pPr marL="3332664" indent="-302970" algn="l" defTabSz="12118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38597" indent="-302970" algn="l" defTabSz="12118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44537" indent="-302970" algn="l" defTabSz="12118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50476" indent="-302970" algn="l" defTabSz="12118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5939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1878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7818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3755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9695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5630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41570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47508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4025" y="98425"/>
            <a:ext cx="11215688" cy="74612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8148638" y="6324600"/>
            <a:ext cx="1008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1213121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9229725" y="6324600"/>
            <a:ext cx="1973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1213121" eaLnBrk="1" fontAlgn="auto" hangingPunct="1">
              <a:spcBef>
                <a:spcPts val="0"/>
              </a:spcBef>
              <a:spcAft>
                <a:spcPts val="0"/>
              </a:spcAft>
              <a:defRPr sz="10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/>
              <a:t>Programme Transformation DevOps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11264900" y="6324600"/>
            <a:ext cx="474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1213121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0547F0B-A37E-41EA-AA1A-5D34C805BBF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2054" name="MSIPCMContentMarking" descr="{&quot;HashCode&quot;:1319653229,&quot;Placement&quot;:&quot;Footer&quot;,&quot;Top&quot;:519.467957,&quot;Left&quot;:839.0204,&quot;SlideWidth&quot;:954,&quot;SlideHeight&quot;:540}"/>
          <p:cNvSpPr txBox="1">
            <a:spLocks noChangeArrowheads="1"/>
          </p:cNvSpPr>
          <p:nvPr userDrawn="1"/>
        </p:nvSpPr>
        <p:spPr bwMode="auto">
          <a:xfrm>
            <a:off x="10655300" y="6597650"/>
            <a:ext cx="14668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defTabSz="10842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842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842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842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842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842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000">
                <a:solidFill>
                  <a:srgbClr val="0078D7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Classification : 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dt="0"/>
  <p:txStyles>
    <p:titleStyle>
      <a:lvl1pPr algn="l" defTabSz="1211263" rtl="0" fontAlgn="base">
        <a:spcBef>
          <a:spcPct val="0"/>
        </a:spcBef>
        <a:spcAft>
          <a:spcPct val="0"/>
        </a:spcAft>
        <a:defRPr sz="2900" b="1" kern="1200" cap="all">
          <a:solidFill>
            <a:schemeClr val="tx2"/>
          </a:solidFill>
          <a:latin typeface="+mj-lt"/>
          <a:ea typeface="+mj-ea"/>
          <a:cs typeface="+mj-cs"/>
        </a:defRPr>
      </a:lvl1pPr>
      <a:lvl2pPr algn="l" defTabSz="1211263" rtl="0" fontAlgn="base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 Narrow" panose="020B0606020202030204" pitchFamily="34" charset="0"/>
        </a:defRPr>
      </a:lvl2pPr>
      <a:lvl3pPr algn="l" defTabSz="1211263" rtl="0" fontAlgn="base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 Narrow" panose="020B0606020202030204" pitchFamily="34" charset="0"/>
        </a:defRPr>
      </a:lvl3pPr>
      <a:lvl4pPr algn="l" defTabSz="1211263" rtl="0" fontAlgn="base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 Narrow" panose="020B0606020202030204" pitchFamily="34" charset="0"/>
        </a:defRPr>
      </a:lvl4pPr>
      <a:lvl5pPr algn="l" defTabSz="1211263" rtl="0" fontAlgn="base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 Narrow" panose="020B060602020203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1211263" rtl="0" fontAlgn="base">
        <a:spcBef>
          <a:spcPts val="263"/>
        </a:spcBef>
        <a:spcAft>
          <a:spcPct val="0"/>
        </a:spcAft>
        <a:buClr>
          <a:srgbClr val="52CDC5"/>
        </a:buClr>
        <a:buSzPct val="100000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0550" indent="-236538" algn="l" defTabSz="1211263" rtl="0" fontAlgn="base">
        <a:spcBef>
          <a:spcPts val="263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5213" indent="-233363" algn="l" defTabSz="1211263" rtl="0" fontAlgn="base">
        <a:spcBef>
          <a:spcPts val="263"/>
        </a:spcBef>
        <a:spcAft>
          <a:spcPct val="0"/>
        </a:spcAft>
        <a:buFont typeface="Wingdings" panose="05000000000000000000" pitchFamily="2" charset="2"/>
        <a:buChar char="§"/>
        <a:defRPr sz="19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35113" indent="-222250" algn="l" defTabSz="1211263" rtl="0" fontAlgn="base">
        <a:spcBef>
          <a:spcPts val="263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1211263" rtl="0" fontAlgn="base">
        <a:spcBef>
          <a:spcPts val="263"/>
        </a:spcBef>
        <a:spcAft>
          <a:spcPct val="0"/>
        </a:spcAft>
        <a:defRPr sz="1300" kern="1200">
          <a:solidFill>
            <a:schemeClr val="tx2"/>
          </a:solidFill>
          <a:latin typeface="+mn-lt"/>
          <a:ea typeface="+mn-ea"/>
          <a:cs typeface="+mn-cs"/>
        </a:defRPr>
      </a:lvl5pPr>
      <a:lvl6pPr marL="3332664" indent="-302970" algn="l" defTabSz="12118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38597" indent="-302970" algn="l" defTabSz="12118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44537" indent="-302970" algn="l" defTabSz="12118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50476" indent="-302970" algn="l" defTabSz="12118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5939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1878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7818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3755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9695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5630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41570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47508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4025" y="98425"/>
            <a:ext cx="11215688" cy="74612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8148638" y="6324600"/>
            <a:ext cx="1008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1213121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9229725" y="6324600"/>
            <a:ext cx="1973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1213121" eaLnBrk="1" fontAlgn="auto" hangingPunct="1">
              <a:spcBef>
                <a:spcPts val="0"/>
              </a:spcBef>
              <a:spcAft>
                <a:spcPts val="0"/>
              </a:spcAft>
              <a:defRPr sz="10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/>
              <a:t>Programme Transformation DevOps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11264900" y="6324600"/>
            <a:ext cx="474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1213121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060966-9CAB-45F4-967A-E43ACAA3D0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3078" name="MSIPCMContentMarking" descr="{&quot;HashCode&quot;:1319653229,&quot;Placement&quot;:&quot;Footer&quot;,&quot;Top&quot;:519.467957,&quot;Left&quot;:839.0204,&quot;SlideWidth&quot;:954,&quot;SlideHeight&quot;:540}"/>
          <p:cNvSpPr txBox="1">
            <a:spLocks noChangeArrowheads="1"/>
          </p:cNvSpPr>
          <p:nvPr userDrawn="1"/>
        </p:nvSpPr>
        <p:spPr bwMode="auto">
          <a:xfrm>
            <a:off x="10655300" y="6597650"/>
            <a:ext cx="14668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defTabSz="10842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842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842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842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842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842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000">
                <a:solidFill>
                  <a:srgbClr val="0078D7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Classification : 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hdr="0" dt="0"/>
  <p:txStyles>
    <p:titleStyle>
      <a:lvl1pPr algn="l" defTabSz="1211263" rtl="0" fontAlgn="base">
        <a:spcBef>
          <a:spcPct val="0"/>
        </a:spcBef>
        <a:spcAft>
          <a:spcPct val="0"/>
        </a:spcAft>
        <a:defRPr sz="2900" b="1" kern="1200" cap="all">
          <a:solidFill>
            <a:schemeClr val="tx2"/>
          </a:solidFill>
          <a:latin typeface="+mj-lt"/>
          <a:ea typeface="+mj-ea"/>
          <a:cs typeface="+mj-cs"/>
        </a:defRPr>
      </a:lvl1pPr>
      <a:lvl2pPr algn="l" defTabSz="1211263" rtl="0" fontAlgn="base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 Narrow" panose="020B0606020202030204" pitchFamily="34" charset="0"/>
        </a:defRPr>
      </a:lvl2pPr>
      <a:lvl3pPr algn="l" defTabSz="1211263" rtl="0" fontAlgn="base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 Narrow" panose="020B0606020202030204" pitchFamily="34" charset="0"/>
        </a:defRPr>
      </a:lvl3pPr>
      <a:lvl4pPr algn="l" defTabSz="1211263" rtl="0" fontAlgn="base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 Narrow" panose="020B0606020202030204" pitchFamily="34" charset="0"/>
        </a:defRPr>
      </a:lvl4pPr>
      <a:lvl5pPr algn="l" defTabSz="1211263" rtl="0" fontAlgn="base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 Narrow" panose="020B060602020203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1211263" rtl="0" fontAlgn="base">
        <a:spcBef>
          <a:spcPts val="263"/>
        </a:spcBef>
        <a:spcAft>
          <a:spcPct val="0"/>
        </a:spcAft>
        <a:buClr>
          <a:srgbClr val="52CDC5"/>
        </a:buClr>
        <a:buSzPct val="100000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0550" indent="-236538" algn="l" defTabSz="1211263" rtl="0" fontAlgn="base">
        <a:spcBef>
          <a:spcPts val="263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5213" indent="-233363" algn="l" defTabSz="1211263" rtl="0" fontAlgn="base">
        <a:spcBef>
          <a:spcPts val="263"/>
        </a:spcBef>
        <a:spcAft>
          <a:spcPct val="0"/>
        </a:spcAft>
        <a:buFont typeface="Wingdings" panose="05000000000000000000" pitchFamily="2" charset="2"/>
        <a:buChar char="§"/>
        <a:defRPr sz="19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35113" indent="-222250" algn="l" defTabSz="1211263" rtl="0" fontAlgn="base">
        <a:spcBef>
          <a:spcPts val="263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1211263" rtl="0" fontAlgn="base">
        <a:spcBef>
          <a:spcPts val="263"/>
        </a:spcBef>
        <a:spcAft>
          <a:spcPct val="0"/>
        </a:spcAft>
        <a:defRPr sz="1300" kern="1200">
          <a:solidFill>
            <a:schemeClr val="tx2"/>
          </a:solidFill>
          <a:latin typeface="+mn-lt"/>
          <a:ea typeface="+mn-ea"/>
          <a:cs typeface="+mn-cs"/>
        </a:defRPr>
      </a:lvl5pPr>
      <a:lvl6pPr marL="3332664" indent="-302970" algn="l" defTabSz="12118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38597" indent="-302970" algn="l" defTabSz="12118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44537" indent="-302970" algn="l" defTabSz="12118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50476" indent="-302970" algn="l" defTabSz="12118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5939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1878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7818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3755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9695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5630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41570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47508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CCDB73D-BB80-B4D8-DB45-2662A5A2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Programme Transformation DevOps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9AEE18-4835-68C9-5EDF-EF395A96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E6BEB-67E3-43C7-84BD-7916B297AC39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  <p:pic>
        <p:nvPicPr>
          <p:cNvPr id="10" name="Image 9" descr="Une image contenant plein air, bâtiment, Bâtiment commercial, ciel&#10;&#10;Description générée automatiquement">
            <a:extLst>
              <a:ext uri="{FF2B5EF4-FFF2-40B4-BE49-F238E27FC236}">
                <a16:creationId xmlns:a16="http://schemas.microsoft.com/office/drawing/2014/main" id="{F439C56F-FD0D-0D88-AC38-C1E24F2B0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493" y="1297547"/>
            <a:ext cx="5345164" cy="2787121"/>
          </a:xfrm>
          <a:prstGeom prst="rect">
            <a:avLst/>
          </a:prstGeom>
        </p:spPr>
      </p:pic>
      <p:pic>
        <p:nvPicPr>
          <p:cNvPr id="8" name="Image 7" descr="Une image contenant bâtiment, architecture, plein air, plante&#10;&#10;Description générée automatiquement">
            <a:extLst>
              <a:ext uri="{FF2B5EF4-FFF2-40B4-BE49-F238E27FC236}">
                <a16:creationId xmlns:a16="http://schemas.microsoft.com/office/drawing/2014/main" id="{A38E61FC-F2D8-01F4-B72F-32BFD85E1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17" y="3031066"/>
            <a:ext cx="4180682" cy="278712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E10AF3B-0C55-7BDE-BFE6-D23D0DA3513E}"/>
              </a:ext>
            </a:extLst>
          </p:cNvPr>
          <p:cNvSpPr txBox="1"/>
          <p:nvPr/>
        </p:nvSpPr>
        <p:spPr>
          <a:xfrm>
            <a:off x="381054" y="1134534"/>
            <a:ext cx="2624667" cy="6350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defTabSz="1085415"/>
            <a:r>
              <a:rPr lang="fr-FR" sz="1300" b="1" dirty="0">
                <a:solidFill>
                  <a:schemeClr val="tx2"/>
                </a:solidFill>
                <a:latin typeface="BNPP Sans Condensed ExtraBold" pitchFamily="50" charset="0"/>
                <a:cs typeface="Arial"/>
              </a:rPr>
              <a:t>Période de Stage </a:t>
            </a:r>
            <a:br>
              <a:rPr lang="fr-FR" sz="1300" b="1" dirty="0">
                <a:solidFill>
                  <a:schemeClr val="tx2"/>
                </a:solidFill>
                <a:latin typeface="BNPP Sans Condensed ExtraBold" pitchFamily="50" charset="0"/>
                <a:cs typeface="Arial"/>
              </a:rPr>
            </a:br>
            <a:r>
              <a:rPr lang="fr-FR" sz="1300" b="1" dirty="0">
                <a:solidFill>
                  <a:schemeClr val="tx2"/>
                </a:solidFill>
                <a:latin typeface="BNPP Sans Condensed ExtraBold" pitchFamily="50" charset="0"/>
                <a:cs typeface="Arial"/>
              </a:rPr>
              <a:t>Juin – Juillet 2024</a:t>
            </a:r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A524A4C6-5C96-0D36-0CD0-61EEC7AB350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 algn="l" rtl="0" fontAlgn="base">
              <a:spcBef>
                <a:spcPts val="263"/>
              </a:spcBef>
              <a:spcAft>
                <a:spcPts val="0"/>
              </a:spcAft>
            </a:pPr>
            <a:r>
              <a:rPr lang="fr-FR" sz="2400" b="1" kern="1200" cap="all" spc="300" baseline="0" dirty="0">
                <a:solidFill>
                  <a:srgbClr val="00915A"/>
                </a:solidFill>
                <a:effectLst/>
                <a:latin typeface="BNPP Sans Condensed" panose="02000000000000000000"/>
                <a:ea typeface="+mn-ea"/>
                <a:cs typeface="+mn-cs"/>
              </a:rPr>
              <a:t>Rapport de Stage BNP </a:t>
            </a:r>
            <a:r>
              <a:rPr lang="fr-FR" sz="2400" b="1" kern="1200" cap="all" spc="300" baseline="0" dirty="0" err="1">
                <a:solidFill>
                  <a:srgbClr val="00915A"/>
                </a:solidFill>
                <a:effectLst/>
                <a:latin typeface="BNPP Sans Condensed" panose="02000000000000000000"/>
                <a:ea typeface="+mn-ea"/>
                <a:cs typeface="+mn-cs"/>
              </a:rPr>
              <a:t>Cardif</a:t>
            </a:r>
            <a:r>
              <a:rPr lang="fr-FR" sz="2400" b="1" kern="1200" cap="all" spc="300" baseline="0" dirty="0">
                <a:solidFill>
                  <a:srgbClr val="00915A"/>
                </a:solidFill>
                <a:effectLst/>
                <a:latin typeface="BNPP Sans Condensed" panose="02000000000000000000"/>
                <a:ea typeface="+mn-ea"/>
                <a:cs typeface="+mn-cs"/>
              </a:rPr>
              <a:t> Nanterre</a:t>
            </a:r>
            <a:endParaRPr lang="fr-FR" dirty="0"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033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E13401-FE9B-4B25-84DA-73063AB04CC6}" type="slidenum">
              <a:rPr lang="fr-FR"/>
              <a:pPr>
                <a:defRPr/>
              </a:pPr>
              <a:t>10</a:t>
            </a:fld>
            <a:endParaRPr lang="fr-FR"/>
          </a:p>
        </p:txBody>
      </p:sp>
      <p:pic>
        <p:nvPicPr>
          <p:cNvPr id="45060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6318250"/>
            <a:ext cx="11811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44451" y="765498"/>
            <a:ext cx="11151096" cy="511256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 marL="342900" indent="-342900" defTabSz="18288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>
                <a:solidFill>
                  <a:srgbClr val="00B050"/>
                </a:solidFill>
                <a:latin typeface="BNPP Sans Light" panose="0200050302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Comment cela fonctionne-t-il?</a:t>
            </a:r>
          </a:p>
          <a:p>
            <a:pPr lvl="1" indent="0" defTabSz="18288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4000">
              <a:solidFill>
                <a:srgbClr val="954ECA"/>
              </a:solidFill>
              <a:latin typeface="BNPP Sans Condensed ExtraBold" pitchFamily="50" charset="0"/>
              <a:cs typeface="Arial"/>
            </a:endParaRPr>
          </a:p>
          <a:p>
            <a:pPr algn="ctr" defTabSz="18288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6000">
              <a:solidFill>
                <a:srgbClr val="954ECA"/>
              </a:solidFill>
              <a:latin typeface="BNPP Sans Condensed ExtraBold" pitchFamily="50" charset="0"/>
              <a:cs typeface="Arial"/>
            </a:endParaRPr>
          </a:p>
          <a:p>
            <a:pPr algn="ctr" defTabSz="18288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800">
                <a:solidFill>
                  <a:schemeClr val="tx2"/>
                </a:solidFill>
                <a:latin typeface="BNPP Sans Condensed ExtraBold"/>
                <a:cs typeface="Arial"/>
              </a:rPr>
              <a:t>En incluant seulement trois fichiers !</a:t>
            </a:r>
          </a:p>
          <a:p>
            <a:pPr marL="342900" indent="-342900" defTabSz="18288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fr-FR" sz="3600">
              <a:solidFill>
                <a:srgbClr val="954ECA"/>
              </a:solidFill>
              <a:latin typeface="BNPP Sans Condensed ExtraBold" pitchFamily="50" charset="0"/>
              <a:cs typeface="Arial"/>
            </a:endParaRPr>
          </a:p>
          <a:p>
            <a:pPr marL="342900" indent="-342900" defTabSz="18288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fr-FR">
              <a:solidFill>
                <a:srgbClr val="954ECA"/>
              </a:solidFill>
              <a:latin typeface="BNPP Sans Condensed ExtraBold" pitchFamily="50" charset="0"/>
              <a:cs typeface="Arial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A3AE571-0977-743B-1A90-E4D759EA733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fontAlgn="auto"/>
            <a:r>
              <a:rPr lang="pt-PT" sz="2400" b="1" kern="1200" cap="all" spc="300" baseline="0" dirty="0">
                <a:solidFill>
                  <a:srgbClr val="00915A"/>
                </a:solidFill>
                <a:effectLst/>
                <a:latin typeface="BNPP Sans Condensed" panose="02000000000000000000"/>
                <a:ea typeface="+mn-ea"/>
                <a:cs typeface="+mn-cs"/>
              </a:rPr>
              <a:t>Mise en place d’une offre CI/CD sur étagère</a:t>
            </a:r>
            <a:endParaRPr lang="fr-FR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335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E13401-FE9B-4B25-84DA-73063AB04CC6}" type="slidenum">
              <a:rPr lang="fr-FR"/>
              <a:pPr>
                <a:defRPr/>
              </a:pPr>
              <a:t>11</a:t>
            </a:fld>
            <a:endParaRPr lang="fr-FR"/>
          </a:p>
        </p:txBody>
      </p:sp>
      <p:pic>
        <p:nvPicPr>
          <p:cNvPr id="45060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6318250"/>
            <a:ext cx="11811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0BDBB4C5-CFB4-A9D5-6798-356C723DF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919" y="948279"/>
            <a:ext cx="9180292" cy="4964093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ED47E80-BB90-72C0-BFFB-F755F07F308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fontAlgn="auto"/>
            <a:r>
              <a:rPr lang="pt-PT" sz="2400" b="1" kern="1200" cap="all" spc="300" baseline="0" dirty="0">
                <a:solidFill>
                  <a:srgbClr val="00915A"/>
                </a:solidFill>
                <a:effectLst/>
                <a:latin typeface="BNPP Sans Condensed" panose="02000000000000000000"/>
                <a:ea typeface="+mn-ea"/>
                <a:cs typeface="+mn-cs"/>
              </a:rPr>
              <a:t>Dans le cas de GITLAB, le fichier .GITLAB-CI.YML</a:t>
            </a:r>
            <a:endParaRPr lang="fr-FR" dirty="0">
              <a:effectLst/>
            </a:endParaRPr>
          </a:p>
          <a:p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041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E13401-FE9B-4B25-84DA-73063AB04CC6}" type="slidenum">
              <a:rPr lang="fr-FR"/>
              <a:pPr>
                <a:defRPr/>
              </a:pPr>
              <a:t>12</a:t>
            </a:fld>
            <a:endParaRPr lang="fr-FR"/>
          </a:p>
        </p:txBody>
      </p:sp>
      <p:pic>
        <p:nvPicPr>
          <p:cNvPr id="45060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6318250"/>
            <a:ext cx="11811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9AE6364-9989-9AC2-1139-D6F579F0B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76" y="765498"/>
            <a:ext cx="11489798" cy="5184576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0046C095-D3A1-CE31-95C0-97D6BD20B80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fontAlgn="auto"/>
            <a:r>
              <a:rPr lang="pt-PT" sz="2400" b="1" kern="1200" cap="all" spc="300" baseline="0" dirty="0">
                <a:solidFill>
                  <a:srgbClr val="00915A"/>
                </a:solidFill>
                <a:effectLst/>
                <a:latin typeface="BNPP Sans Condensed" panose="02000000000000000000"/>
                <a:ea typeface="+mn-ea"/>
                <a:cs typeface="+mn-cs"/>
              </a:rPr>
              <a:t>Sonar-project.properties sauf pour les PROJETS DOTNET</a:t>
            </a:r>
            <a:endParaRPr lang="fr-FR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968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E13401-FE9B-4B25-84DA-73063AB04CC6}" type="slidenum">
              <a:rPr lang="fr-FR"/>
              <a:pPr>
                <a:defRPr/>
              </a:pPr>
              <a:t>13</a:t>
            </a:fld>
            <a:endParaRPr lang="fr-FR"/>
          </a:p>
        </p:txBody>
      </p:sp>
      <p:pic>
        <p:nvPicPr>
          <p:cNvPr id="45060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6318250"/>
            <a:ext cx="11811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8E3C59A2-9509-37BD-4011-19C00F6D3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051" y="549275"/>
            <a:ext cx="3924848" cy="5563376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39959152-A607-D307-C5C8-F6CE4960374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fontAlgn="auto"/>
            <a:r>
              <a:rPr lang="pt-PT" sz="2400" b="1" kern="1200" cap="all" spc="300" baseline="0" dirty="0">
                <a:solidFill>
                  <a:srgbClr val="00915A"/>
                </a:solidFill>
                <a:effectLst/>
                <a:latin typeface="BNPP Sans Condensed" panose="02000000000000000000"/>
                <a:ea typeface="+mn-ea"/>
                <a:cs typeface="+mn-cs"/>
              </a:rPr>
              <a:t>Cicd-config.yaml</a:t>
            </a:r>
            <a:endParaRPr lang="fr-FR" dirty="0">
              <a:effectLst/>
            </a:endParaRPr>
          </a:p>
          <a:p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95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F8254DF2-A3D7-CF9C-1AA4-291A66163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Remerciement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B90848-BF78-DD4D-7BB7-15468968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Programme Transformation DevOps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3B9B75-4BDD-6D8A-5B19-91D4F313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E6BEB-67E3-43C7-84BD-7916B297AC39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0BB58BD-0182-1A00-F9C3-A58DF2177BD5}"/>
              </a:ext>
            </a:extLst>
          </p:cNvPr>
          <p:cNvSpPr txBox="1"/>
          <p:nvPr/>
        </p:nvSpPr>
        <p:spPr>
          <a:xfrm>
            <a:off x="448733" y="1083732"/>
            <a:ext cx="11370734" cy="4834467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defTabSz="1085415"/>
            <a:r>
              <a:rPr lang="fr-FR" sz="1300" dirty="0">
                <a:solidFill>
                  <a:schemeClr val="tx2"/>
                </a:solidFill>
                <a:latin typeface="BNPP Sans Condensed ExtraBold"/>
                <a:cs typeface="Arial"/>
              </a:rPr>
              <a:t>Je remercie mon tuteur de Stage Frédéric JUSTIN ainsi que </a:t>
            </a:r>
            <a:r>
              <a:rPr lang="fr-FR" sz="1300" dirty="0" err="1">
                <a:solidFill>
                  <a:schemeClr val="tx2"/>
                </a:solidFill>
                <a:latin typeface="BNPP Sans Condensed ExtraBold"/>
                <a:cs typeface="Arial"/>
              </a:rPr>
              <a:t>Francois</a:t>
            </a:r>
            <a:r>
              <a:rPr lang="fr-FR" sz="1300" dirty="0">
                <a:solidFill>
                  <a:schemeClr val="tx2"/>
                </a:solidFill>
                <a:latin typeface="BNPP Sans Condensed ExtraBold"/>
                <a:cs typeface="Arial"/>
              </a:rPr>
              <a:t> BURNOUF qui m’ont accompagné durant ces 5 semaine de stage au sein de l’</a:t>
            </a:r>
            <a:r>
              <a:rPr lang="fr-FR" sz="1300" dirty="0" err="1">
                <a:solidFill>
                  <a:schemeClr val="tx2"/>
                </a:solidFill>
                <a:latin typeface="BNPP Sans Condensed ExtraBold"/>
                <a:cs typeface="Arial"/>
              </a:rPr>
              <a:t>equipe</a:t>
            </a:r>
            <a:r>
              <a:rPr lang="fr-FR" sz="1300" dirty="0">
                <a:solidFill>
                  <a:schemeClr val="tx2"/>
                </a:solidFill>
                <a:latin typeface="BNPP Sans Condensed ExtraBold"/>
                <a:cs typeface="Arial"/>
              </a:rPr>
              <a:t> &amp; a ma mentor</a:t>
            </a:r>
          </a:p>
          <a:p>
            <a:pPr defTabSz="1085415"/>
            <a:r>
              <a:rPr lang="fr-FR" sz="1300" dirty="0">
                <a:solidFill>
                  <a:schemeClr val="tx2"/>
                </a:solidFill>
                <a:latin typeface="BNPP Sans Condensed ExtraBold"/>
                <a:cs typeface="Arial"/>
              </a:rPr>
              <a:t>Anne </a:t>
            </a:r>
            <a:r>
              <a:rPr lang="fr-FR" sz="1100" b="1" dirty="0">
                <a:solidFill>
                  <a:schemeClr val="tx2"/>
                </a:solidFill>
              </a:rPr>
              <a:t>STACHNICK CULOT </a:t>
            </a:r>
            <a:r>
              <a:rPr lang="fr-FR" sz="1100" dirty="0">
                <a:solidFill>
                  <a:schemeClr val="tx2"/>
                </a:solidFill>
              </a:rPr>
              <a:t>pour m’avoir trouver une place au sein de BNP.</a:t>
            </a:r>
          </a:p>
          <a:p>
            <a:pPr defTabSz="1085415"/>
            <a:endParaRPr lang="fr-FR" sz="1300" dirty="0">
              <a:solidFill>
                <a:schemeClr val="tx2"/>
              </a:solidFill>
              <a:latin typeface="BNPP Sans Condensed ExtraBol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06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BC4A9B-58F2-DDA1-A5B0-09695587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Programme Transformation DevOps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DE4BAA-D7D1-F80C-5CFB-6AC60722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E6BEB-67E3-43C7-84BD-7916B297AC39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0E1CE4-95CF-2E8F-D5E6-3BC1E42086E3}"/>
              </a:ext>
            </a:extLst>
          </p:cNvPr>
          <p:cNvSpPr txBox="1"/>
          <p:nvPr/>
        </p:nvSpPr>
        <p:spPr>
          <a:xfrm>
            <a:off x="155575" y="678244"/>
            <a:ext cx="11741353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 indent="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800" b="1" dirty="0">
                <a:latin typeface="BNPP Sans Condensed ExtraBold"/>
                <a:ea typeface="Open Sans"/>
                <a:cs typeface="Open Sans"/>
              </a:rPr>
              <a:t>Présentation BNP &amp; </a:t>
            </a:r>
            <a:r>
              <a:rPr lang="fr-FR" sz="1800" b="1" dirty="0" err="1">
                <a:latin typeface="BNPP Sans Condensed ExtraBold"/>
                <a:ea typeface="Open Sans"/>
                <a:cs typeface="Open Sans"/>
              </a:rPr>
              <a:t>Cardif</a:t>
            </a:r>
            <a:endParaRPr lang="fr-FR" sz="1800" b="1" dirty="0">
              <a:latin typeface="BNPP Sans Condensed ExtraBold"/>
              <a:ea typeface="Open Sans"/>
              <a:cs typeface="Open Sans"/>
            </a:endParaRPr>
          </a:p>
          <a:p>
            <a:pPr lvl="1" indent="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1800" b="1" dirty="0">
              <a:latin typeface="BNPP Sans Condensed ExtraBold"/>
              <a:ea typeface="Open Sans"/>
              <a:cs typeface="Open Sans"/>
            </a:endParaRPr>
          </a:p>
          <a:p>
            <a:pPr lvl="1" indent="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800" b="1" dirty="0">
                <a:latin typeface="BNPP Sans Condensed ExtraBold"/>
                <a:ea typeface="Open Sans"/>
                <a:cs typeface="Open Sans"/>
              </a:rPr>
              <a:t>Présentation BNP &amp; </a:t>
            </a:r>
            <a:r>
              <a:rPr lang="fr-FR" sz="1800" b="1" dirty="0" err="1">
                <a:latin typeface="BNPP Sans Condensed ExtraBold"/>
                <a:ea typeface="Open Sans"/>
                <a:cs typeface="Open Sans"/>
              </a:rPr>
              <a:t>Cardif</a:t>
            </a:r>
            <a:endParaRPr lang="fr-FR" sz="1800" b="1" dirty="0">
              <a:latin typeface="BNPP Sans Condensed ExtraBold"/>
              <a:ea typeface="Open Sans"/>
              <a:cs typeface="Open Sans"/>
            </a:endParaRPr>
          </a:p>
          <a:p>
            <a:pPr lvl="1" indent="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1800" b="1" dirty="0">
              <a:latin typeface="BNPP Sans Condensed ExtraBold"/>
              <a:ea typeface="Open Sans"/>
              <a:cs typeface="Open Sans"/>
            </a:endParaRPr>
          </a:p>
          <a:p>
            <a:pPr lvl="1" indent="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800" b="1" dirty="0">
                <a:latin typeface="BNPP Sans Condensed ExtraBold"/>
                <a:ea typeface="Open Sans"/>
                <a:cs typeface="Open Sans"/>
              </a:rPr>
              <a:t>Organigramme CLOUD DEVOPS</a:t>
            </a:r>
          </a:p>
          <a:p>
            <a:pPr lvl="1" indent="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1800" b="1" dirty="0">
              <a:latin typeface="BNPP Sans Condensed ExtraBold"/>
              <a:ea typeface="Open Sans"/>
              <a:cs typeface="Open Sans"/>
            </a:endParaRPr>
          </a:p>
          <a:p>
            <a:pPr lvl="1" indent="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800" b="1" dirty="0">
                <a:latin typeface="BNPP Sans Condensed ExtraBold"/>
                <a:ea typeface="Open Sans"/>
                <a:cs typeface="Open Sans"/>
              </a:rPr>
              <a:t>DevOps, </a:t>
            </a:r>
            <a:r>
              <a:rPr lang="fr-FR" sz="1800" b="1" dirty="0" err="1">
                <a:latin typeface="BNPP Sans Condensed ExtraBold"/>
                <a:ea typeface="Open Sans"/>
                <a:cs typeface="Open Sans"/>
              </a:rPr>
              <a:t>DevSecOps</a:t>
            </a:r>
            <a:r>
              <a:rPr lang="fr-FR" sz="1800" b="1" dirty="0">
                <a:latin typeface="BNPP Sans Condensed ExtraBold"/>
                <a:ea typeface="Open Sans"/>
                <a:cs typeface="Open Sans"/>
              </a:rPr>
              <a:t>: un petit rappel - application life </a:t>
            </a:r>
            <a:r>
              <a:rPr lang="fr-FR" sz="1800" b="1" dirty="0" err="1">
                <a:latin typeface="BNPP Sans Condensed ExtraBold"/>
                <a:ea typeface="Open Sans"/>
                <a:cs typeface="Open Sans"/>
              </a:rPr>
              <a:t>cycLE</a:t>
            </a:r>
            <a:endParaRPr lang="fr-FR" sz="1800" b="1" dirty="0">
              <a:latin typeface="BNPP Sans Condensed ExtraBold"/>
              <a:ea typeface="Open Sans"/>
              <a:cs typeface="Open Sans"/>
            </a:endParaRPr>
          </a:p>
          <a:p>
            <a:pPr lvl="1" indent="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1800" b="1" dirty="0">
              <a:latin typeface="BNPP Sans Condensed ExtraBold"/>
              <a:ea typeface="Open Sans"/>
              <a:cs typeface="Open Sans"/>
            </a:endParaRPr>
          </a:p>
          <a:p>
            <a:pPr lvl="1" indent="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800" b="1" dirty="0">
                <a:latin typeface="BNPP Sans Condensed ExtraBold"/>
                <a:ea typeface="Open Sans"/>
                <a:cs typeface="Open Sans"/>
              </a:rPr>
              <a:t>La DevOps </a:t>
            </a:r>
            <a:r>
              <a:rPr lang="fr-FR" sz="1800" b="1" dirty="0" err="1">
                <a:latin typeface="BNPP Sans Condensed ExtraBold"/>
                <a:ea typeface="Open Sans"/>
                <a:cs typeface="Open Sans"/>
              </a:rPr>
              <a:t>Foundation</a:t>
            </a:r>
            <a:r>
              <a:rPr lang="fr-FR" sz="1800" b="1" dirty="0">
                <a:latin typeface="BNPP Sans Condensed ExtraBold"/>
                <a:ea typeface="Open Sans"/>
                <a:cs typeface="Open Sans"/>
              </a:rPr>
              <a:t> : pourquoi ?</a:t>
            </a:r>
          </a:p>
          <a:p>
            <a:pPr lvl="1" indent="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1800" b="1" dirty="0">
              <a:latin typeface="BNPP Sans Condensed ExtraBold"/>
              <a:ea typeface="Open Sans"/>
              <a:cs typeface="Open Sans"/>
            </a:endParaRPr>
          </a:p>
          <a:p>
            <a:pPr lvl="1" indent="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800" b="1" dirty="0">
                <a:latin typeface="BNPP Sans Condensed ExtraBold"/>
                <a:ea typeface="Open Sans"/>
                <a:cs typeface="Open Sans"/>
              </a:rPr>
              <a:t>La DevOps </a:t>
            </a:r>
            <a:r>
              <a:rPr lang="fr-FR" sz="1800" b="1" dirty="0" err="1">
                <a:latin typeface="BNPP Sans Condensed ExtraBold"/>
                <a:ea typeface="Open Sans"/>
                <a:cs typeface="Open Sans"/>
              </a:rPr>
              <a:t>Foundation</a:t>
            </a:r>
            <a:r>
              <a:rPr lang="fr-FR" sz="1800" b="1" dirty="0">
                <a:latin typeface="BNPP Sans Condensed ExtraBold"/>
                <a:ea typeface="Open Sans"/>
                <a:cs typeface="Open Sans"/>
              </a:rPr>
              <a:t> : LES APPORTS</a:t>
            </a:r>
          </a:p>
          <a:p>
            <a:pPr lvl="1" indent="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1800" b="1" dirty="0">
              <a:latin typeface="BNPP Sans Condensed ExtraBold"/>
              <a:ea typeface="Open Sans"/>
              <a:cs typeface="Open Sans"/>
            </a:endParaRPr>
          </a:p>
          <a:p>
            <a:pPr lvl="1" indent="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800" b="1" dirty="0">
                <a:latin typeface="BNPP Sans Condensed ExtraBold"/>
                <a:ea typeface="Open Sans"/>
                <a:cs typeface="Open Sans"/>
              </a:rPr>
              <a:t>La DevOps </a:t>
            </a:r>
            <a:r>
              <a:rPr lang="fr-FR" sz="1800" b="1" dirty="0" err="1">
                <a:latin typeface="BNPP Sans Condensed ExtraBold"/>
                <a:ea typeface="Open Sans"/>
                <a:cs typeface="Open Sans"/>
              </a:rPr>
              <a:t>Foundation</a:t>
            </a:r>
            <a:r>
              <a:rPr lang="fr-FR" sz="1800" b="1" dirty="0">
                <a:latin typeface="BNPP Sans Condensed ExtraBold"/>
                <a:ea typeface="Open Sans"/>
                <a:cs typeface="Open Sans"/>
              </a:rPr>
              <a:t> : LES APPORTS</a:t>
            </a:r>
          </a:p>
          <a:p>
            <a:pPr lvl="1" indent="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1800" b="1" dirty="0">
              <a:latin typeface="BNPP Sans Condensed ExtraBold"/>
              <a:ea typeface="Open Sans"/>
              <a:cs typeface="Open Sans"/>
            </a:endParaRPr>
          </a:p>
          <a:p>
            <a:pPr lvl="1" indent="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800" b="1" dirty="0">
                <a:latin typeface="BNPP Sans Condensed ExtraBold"/>
                <a:ea typeface="Open Sans"/>
                <a:cs typeface="Open Sans"/>
              </a:rPr>
              <a:t>Mise en place d’une offre CI/CD sur étagère</a:t>
            </a:r>
          </a:p>
          <a:p>
            <a:pPr lvl="1" indent="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1800" b="1" dirty="0">
              <a:latin typeface="BNPP Sans Condensed ExtraBold"/>
              <a:ea typeface="Open Sans"/>
              <a:cs typeface="Open Sans"/>
            </a:endParaRPr>
          </a:p>
          <a:p>
            <a:pPr lvl="1" indent="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800" b="1" dirty="0">
                <a:latin typeface="BNPP Sans Condensed ExtraBold"/>
                <a:ea typeface="Open Sans"/>
                <a:cs typeface="Open Sans"/>
              </a:rPr>
              <a:t>Dans le cas de GITLAB, le fichier .GITLAB-CI.YML</a:t>
            </a:r>
          </a:p>
          <a:p>
            <a:pPr lvl="1" indent="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1800" b="1" dirty="0">
              <a:latin typeface="BNPP Sans Condensed ExtraBold"/>
              <a:ea typeface="Open Sans"/>
              <a:cs typeface="Open Sans"/>
            </a:endParaRPr>
          </a:p>
          <a:p>
            <a:pPr lvl="1" indent="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800" b="1" dirty="0">
                <a:latin typeface="BNPP Sans Condensed ExtraBold"/>
                <a:ea typeface="Open Sans"/>
                <a:cs typeface="Open Sans"/>
              </a:rPr>
              <a:t>Sonar-</a:t>
            </a:r>
            <a:r>
              <a:rPr lang="fr-FR" sz="1800" b="1" dirty="0" err="1">
                <a:latin typeface="BNPP Sans Condensed ExtraBold"/>
                <a:ea typeface="Open Sans"/>
                <a:cs typeface="Open Sans"/>
              </a:rPr>
              <a:t>project.properties</a:t>
            </a:r>
            <a:r>
              <a:rPr lang="fr-FR" sz="1800" b="1" dirty="0">
                <a:latin typeface="BNPP Sans Condensed ExtraBold"/>
                <a:ea typeface="Open Sans"/>
                <a:cs typeface="Open Sans"/>
              </a:rPr>
              <a:t> sauf pour les PROJETS DOTNET</a:t>
            </a:r>
          </a:p>
          <a:p>
            <a:pPr lvl="1" indent="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800" b="1" dirty="0" err="1">
                <a:latin typeface="BNPP Sans Condensed ExtraBold"/>
                <a:ea typeface="Open Sans"/>
                <a:cs typeface="Open Sans"/>
              </a:rPr>
              <a:t>Cicd-config.yaml</a:t>
            </a:r>
            <a:endParaRPr lang="fr-FR" sz="2000" b="1" dirty="0">
              <a:latin typeface="BNPP Sans Condensed ExtraBold"/>
              <a:ea typeface="Open Sans"/>
              <a:cs typeface="Open Sans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73EDD86-020A-F157-4C72-E756A4C5B3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8426"/>
            <a:ext cx="11215688" cy="494242"/>
          </a:xfrm>
        </p:spPr>
        <p:txBody>
          <a:bodyPr/>
          <a:lstStyle/>
          <a:p>
            <a:pPr rtl="0" fontAlgn="base"/>
            <a:r>
              <a:rPr lang="fr-FR" sz="2400" b="1" kern="1200" cap="all" spc="300" baseline="0" dirty="0">
                <a:solidFill>
                  <a:srgbClr val="00915A"/>
                </a:solidFill>
                <a:effectLst/>
                <a:latin typeface="BNPP Sans Condensed" panose="02000000000000000000"/>
                <a:ea typeface="+mn-ea"/>
                <a:cs typeface="+mn-cs"/>
              </a:rPr>
              <a:t>Sommaire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18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CCE3D0-685B-58B7-F0BA-A4ED707E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Programme Transformation DevOps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AE6F82-A179-8DFB-4927-59033F01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E6BEB-67E3-43C7-84BD-7916B297AC39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B0F3303-97C2-2DD3-4133-4C52BF47186E}"/>
              </a:ext>
            </a:extLst>
          </p:cNvPr>
          <p:cNvSpPr txBox="1"/>
          <p:nvPr/>
        </p:nvSpPr>
        <p:spPr>
          <a:xfrm>
            <a:off x="381054" y="933889"/>
            <a:ext cx="11652795" cy="495044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defTabSz="1085415"/>
            <a:r>
              <a:rPr lang="fr-FR" sz="1300" b="1" dirty="0">
                <a:latin typeface="BNPP Sans Condensed ExtraBold"/>
              </a:rPr>
              <a:t>Présentation générale :</a:t>
            </a:r>
            <a:br>
              <a:rPr lang="fr-FR" sz="1300" dirty="0">
                <a:latin typeface="BNPP Sans Condensed ExtraBold"/>
              </a:rPr>
            </a:br>
            <a:r>
              <a:rPr lang="fr-FR" sz="1300" dirty="0">
                <a:latin typeface="BNPP Sans Condensed ExtraBold"/>
              </a:rPr>
              <a:t>BNP Paribas est une des plus grandes banques en Europe et dans le monde. Son siège social est à Paris, en France.</a:t>
            </a:r>
          </a:p>
          <a:p>
            <a:pPr defTabSz="1085415"/>
            <a:r>
              <a:rPr lang="fr-FR" sz="1300" dirty="0">
                <a:latin typeface="BNPP Sans Condensed ExtraBold"/>
              </a:rPr>
              <a:t> Elle est le résultat de la fusion entre la Banque Nationale de Paris (BNP) et Paribas en 2000.</a:t>
            </a:r>
          </a:p>
          <a:p>
            <a:pPr defTabSz="1085415"/>
            <a:r>
              <a:rPr lang="fr-FR" sz="1300" dirty="0">
                <a:latin typeface="BNPP Sans Condensed ExtraBold"/>
              </a:rPr>
              <a:t> La banque est présente dans environ 70 pays et emploie plus de 190 000 personnes.</a:t>
            </a:r>
          </a:p>
          <a:p>
            <a:pPr defTabSz="1085415"/>
            <a:endParaRPr lang="fr-FR" sz="1300" dirty="0">
              <a:solidFill>
                <a:schemeClr val="tx2"/>
              </a:solidFill>
              <a:latin typeface="BNPP Sans Condensed ExtraBold"/>
              <a:cs typeface="Arial"/>
            </a:endParaRPr>
          </a:p>
          <a:p>
            <a:r>
              <a:rPr lang="fr-FR" sz="1300" b="1" dirty="0">
                <a:latin typeface="BNPP Sans Condensed ExtraBold"/>
              </a:rPr>
              <a:t>Domaines d'activité :</a:t>
            </a:r>
            <a:br>
              <a:rPr lang="fr-FR" sz="1300" dirty="0">
                <a:latin typeface="BNPP Sans Condensed ExtraBold"/>
              </a:rPr>
            </a:br>
            <a:r>
              <a:rPr lang="fr-FR" sz="1300" dirty="0">
                <a:latin typeface="BNPP Sans Condensed ExtraBold"/>
              </a:rPr>
              <a:t>BNP Paribas est une banque universelle, offrant une large gamme de services financiers, dont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300" b="1" dirty="0">
                <a:latin typeface="BNPP Sans Condensed ExtraBold"/>
              </a:rPr>
              <a:t> Banque de détail</a:t>
            </a:r>
            <a:r>
              <a:rPr lang="fr-FR" sz="1300" dirty="0">
                <a:latin typeface="BNPP Sans Condensed ExtraBold"/>
              </a:rPr>
              <a:t> : pour les particuliers et les entreprises.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300" b="1" dirty="0">
                <a:latin typeface="BNPP Sans Condensed ExtraBold"/>
              </a:rPr>
              <a:t> Banque d'investissement</a:t>
            </a:r>
            <a:r>
              <a:rPr lang="fr-FR" sz="1300" dirty="0">
                <a:latin typeface="BNPP Sans Condensed ExtraBold"/>
              </a:rPr>
              <a:t> : fusions-acquisitions, financements d'entreprises, gestion d'actifs.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300" b="1" dirty="0">
                <a:latin typeface="BNPP Sans Condensed ExtraBold"/>
              </a:rPr>
              <a:t> Services financiers spécialisés</a:t>
            </a:r>
            <a:r>
              <a:rPr lang="fr-FR" sz="1300" dirty="0">
                <a:latin typeface="BNPP Sans Condensed ExtraBold"/>
              </a:rPr>
              <a:t> : assurance, leasing, immobilier, etc.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300" dirty="0">
              <a:latin typeface="BNPP Sans Condensed ExtraBold"/>
            </a:endParaRPr>
          </a:p>
          <a:p>
            <a:r>
              <a:rPr lang="fr-FR" sz="1300" b="1" dirty="0">
                <a:latin typeface="BNPP Sans Condensed ExtraBold"/>
              </a:rPr>
              <a:t>Résultats financiers (2023)</a:t>
            </a:r>
            <a:r>
              <a:rPr lang="fr-FR" sz="1300" dirty="0">
                <a:latin typeface="BNPP Sans Condensed ExtraBold"/>
              </a:rPr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300" b="1" dirty="0">
                <a:latin typeface="BNPP Sans Condensed ExtraBold"/>
              </a:rPr>
              <a:t> Chiffre d'affaires</a:t>
            </a:r>
            <a:r>
              <a:rPr lang="fr-FR" sz="1300" dirty="0">
                <a:latin typeface="BNPP Sans Condensed ExtraBold"/>
              </a:rPr>
              <a:t> : environ 47,5 milliards d'euros.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300" b="1" dirty="0">
                <a:latin typeface="BNPP Sans Condensed ExtraBold"/>
              </a:rPr>
              <a:t> Bénéfice net</a:t>
            </a:r>
            <a:r>
              <a:rPr lang="fr-FR" sz="1300" dirty="0">
                <a:latin typeface="BNPP Sans Condensed ExtraBold"/>
              </a:rPr>
              <a:t> : environ 10,2 milliards d'euros.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300" b="1" dirty="0">
                <a:latin typeface="BNPP Sans Condensed ExtraBold"/>
              </a:rPr>
              <a:t> Actifs totaux</a:t>
            </a:r>
            <a:r>
              <a:rPr lang="fr-FR" sz="1300" dirty="0">
                <a:latin typeface="BNPP Sans Condensed ExtraBold"/>
              </a:rPr>
              <a:t> : plus de 3 000 milliards d'euros.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300" dirty="0">
              <a:latin typeface="BNPP Sans Condensed ExtraBold"/>
            </a:endParaRPr>
          </a:p>
          <a:p>
            <a:r>
              <a:rPr lang="fr-FR" sz="1300" b="1" dirty="0">
                <a:latin typeface="BNPP Sans Condensed ExtraBold"/>
              </a:rPr>
              <a:t>Stratégie et vision :</a:t>
            </a:r>
            <a:endParaRPr lang="fr-FR" sz="1300" dirty="0">
              <a:latin typeface="BNPP Sans Condensed ExtraBol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300" dirty="0">
                <a:latin typeface="BNPP Sans Condensed ExtraBold"/>
              </a:rPr>
              <a:t> BNP Paribas a un rôle majeur dans la transition énergétique et la finance durable. La banque s'est engagée à réduire son empreinte carbone et </a:t>
            </a:r>
          </a:p>
          <a:p>
            <a:r>
              <a:rPr lang="fr-FR" sz="1300" dirty="0">
                <a:latin typeface="BNPP Sans Condensed ExtraBold"/>
              </a:rPr>
              <a:t>à aligner ses activités sur les objectifs climatiques de</a:t>
            </a:r>
          </a:p>
          <a:p>
            <a:r>
              <a:rPr lang="fr-FR" sz="1300" dirty="0">
                <a:latin typeface="BNPP Sans Condensed ExtraBold"/>
              </a:rPr>
              <a:t> l'Accord de Paris.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300" dirty="0">
                <a:latin typeface="BNPP Sans Condensed ExtraBold"/>
              </a:rPr>
              <a:t> Investissements importants dans les technologies numériques pour améliorer les services bancaires en ligne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300" dirty="0">
              <a:latin typeface="BNPP Sans Condensed ExtraBold"/>
            </a:endParaRPr>
          </a:p>
          <a:p>
            <a:r>
              <a:rPr lang="fr-FR" sz="1300" b="1" dirty="0">
                <a:latin typeface="BNPP Sans Condensed ExtraBold"/>
              </a:rPr>
              <a:t>Principaux marchés :</a:t>
            </a:r>
            <a:endParaRPr lang="fr-FR" sz="1300" dirty="0">
              <a:latin typeface="BNPP Sans Condensed ExtraBol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300" dirty="0">
                <a:latin typeface="BNPP Sans Condensed ExtraBold"/>
              </a:rPr>
              <a:t> France, Belgique, Luxembourg, Italie, et une forte présence en Asie et en Amérique du Nord.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300" dirty="0">
              <a:latin typeface="BNPP Sans Condensed ExtraBold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100" dirty="0">
              <a:latin typeface="BNPP Sans Condensed ExtraBold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100" dirty="0">
              <a:latin typeface="BNPP Sans Condensed ExtraBold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100" dirty="0">
              <a:latin typeface="BNPP Sans Condensed ExtraBold"/>
            </a:endParaRPr>
          </a:p>
          <a:p>
            <a:pPr defTabSz="1085415"/>
            <a:endParaRPr lang="fr-FR" sz="1300" dirty="0">
              <a:solidFill>
                <a:schemeClr val="tx2"/>
              </a:solidFill>
              <a:latin typeface="BNPP Sans Condensed ExtraBold"/>
              <a:cs typeface="Arial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533883F6-0A2A-05E5-4FC0-81CA3603C09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fontAlgn="base"/>
            <a:r>
              <a:rPr lang="fr-FR" sz="2400" b="1" kern="1200" cap="all" spc="300" baseline="0" dirty="0">
                <a:solidFill>
                  <a:srgbClr val="00915A"/>
                </a:solidFill>
                <a:effectLst/>
                <a:latin typeface="BNPP Sans Condensed" panose="02000000000000000000"/>
                <a:ea typeface="+mn-ea"/>
                <a:cs typeface="+mn-cs"/>
              </a:rPr>
              <a:t>Présentation BNP &amp; </a:t>
            </a:r>
            <a:r>
              <a:rPr lang="fr-FR" sz="2400" b="1" kern="1200" cap="all" spc="300" baseline="0" dirty="0" err="1">
                <a:solidFill>
                  <a:srgbClr val="00915A"/>
                </a:solidFill>
                <a:effectLst/>
                <a:latin typeface="BNPP Sans Condensed" panose="02000000000000000000"/>
                <a:ea typeface="+mn-ea"/>
                <a:cs typeface="+mn-cs"/>
              </a:rPr>
              <a:t>Cardif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627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CCE3D0-685B-58B7-F0BA-A4ED707E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Programme Transformation DevOps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AE6F82-A179-8DFB-4927-59033F01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E6BEB-67E3-43C7-84BD-7916B297AC39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B0F3303-97C2-2DD3-4133-4C52BF47186E}"/>
              </a:ext>
            </a:extLst>
          </p:cNvPr>
          <p:cNvSpPr txBox="1"/>
          <p:nvPr/>
        </p:nvSpPr>
        <p:spPr>
          <a:xfrm>
            <a:off x="381054" y="933889"/>
            <a:ext cx="11652795" cy="495044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defTabSz="1085415"/>
            <a:r>
              <a:rPr lang="fr-FR" sz="1300" b="1" dirty="0">
                <a:latin typeface="BNPP Sans Condensed ExtraBold"/>
              </a:rPr>
              <a:t>Présentation générale :</a:t>
            </a:r>
            <a:br>
              <a:rPr lang="fr-FR" sz="1300" dirty="0">
                <a:latin typeface="BNPP Sans Condensed ExtraBold"/>
              </a:rPr>
            </a:br>
            <a:r>
              <a:rPr lang="fr-FR" sz="1300" dirty="0">
                <a:latin typeface="BNPP Sans Condensed ExtraBold"/>
              </a:rPr>
              <a:t>BNP Paribas </a:t>
            </a:r>
            <a:r>
              <a:rPr lang="fr-FR" sz="1300" dirty="0" err="1">
                <a:latin typeface="BNPP Sans Condensed ExtraBold"/>
              </a:rPr>
              <a:t>Cardif</a:t>
            </a:r>
            <a:r>
              <a:rPr lang="fr-FR" sz="1300" dirty="0">
                <a:latin typeface="BNPP Sans Condensed ExtraBold"/>
              </a:rPr>
              <a:t> est la filiale assurance de BNP Paribas. Elle est spécialisée dans les assurances de personnes, telles que l'assurance emprunteur,</a:t>
            </a:r>
          </a:p>
          <a:p>
            <a:pPr defTabSz="1085415"/>
            <a:r>
              <a:rPr lang="fr-FR" sz="1300" dirty="0">
                <a:latin typeface="BNPP Sans Condensed ExtraBold"/>
              </a:rPr>
              <a:t>l'assurance vie, et les assurances santé et prévoyance. Elle est active dans plus de 35 pays.</a:t>
            </a:r>
          </a:p>
          <a:p>
            <a:pPr defTabSz="1085415"/>
            <a:endParaRPr lang="fr-FR" sz="1300" dirty="0">
              <a:solidFill>
                <a:schemeClr val="tx2"/>
              </a:solidFill>
              <a:latin typeface="BNPP Sans Condensed ExtraBold"/>
              <a:cs typeface="Arial"/>
            </a:endParaRPr>
          </a:p>
          <a:p>
            <a:r>
              <a:rPr lang="fr-FR" sz="1300" b="1" dirty="0">
                <a:latin typeface="BNPP Sans Condensed ExtraBold"/>
              </a:rPr>
              <a:t>Domaines d'activité :</a:t>
            </a:r>
            <a:endParaRPr lang="fr-FR" sz="1300" dirty="0">
              <a:latin typeface="BNPP Sans Condensed ExtraBol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300" b="1" dirty="0">
                <a:latin typeface="BNPP Sans Condensed ExtraBold"/>
              </a:rPr>
              <a:t>Assurance emprunteur</a:t>
            </a:r>
            <a:r>
              <a:rPr lang="fr-FR" sz="1300" dirty="0">
                <a:latin typeface="BNPP Sans Condensed ExtraBold"/>
              </a:rPr>
              <a:t> : pour les prêts immobiliers ou à la consommation.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300" b="1" dirty="0">
                <a:latin typeface="BNPP Sans Condensed ExtraBold"/>
              </a:rPr>
              <a:t>Assurance vie</a:t>
            </a:r>
            <a:r>
              <a:rPr lang="fr-FR" sz="1300" dirty="0">
                <a:latin typeface="BNPP Sans Condensed ExtraBold"/>
              </a:rPr>
              <a:t> : épargne, retraite et gestion de patrimoine.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300" b="1" dirty="0">
                <a:latin typeface="BNPP Sans Condensed ExtraBold"/>
              </a:rPr>
              <a:t>Prévoyance et santé</a:t>
            </a:r>
            <a:r>
              <a:rPr lang="fr-FR" sz="1300" dirty="0">
                <a:latin typeface="BNPP Sans Condensed ExtraBold"/>
              </a:rPr>
              <a:t> : pour protéger les particuliers contre les aléas de la vie (maladie, incapacité de travail, décès, etc.).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300" dirty="0">
              <a:latin typeface="BNPP Sans Condensed ExtraBold"/>
            </a:endParaRPr>
          </a:p>
          <a:p>
            <a:r>
              <a:rPr lang="fr-FR" sz="1300" b="1" dirty="0">
                <a:latin typeface="BNPP Sans Condensed ExtraBold"/>
              </a:rPr>
              <a:t>Engagement en matière de développement durable :</a:t>
            </a:r>
            <a:endParaRPr lang="fr-FR" sz="1300" dirty="0">
              <a:latin typeface="BNPP Sans Condensed ExtraBol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300" dirty="0">
                <a:latin typeface="BNPP Sans Condensed ExtraBold"/>
              </a:rPr>
              <a:t>BNP Paribas </a:t>
            </a:r>
            <a:r>
              <a:rPr lang="fr-FR" sz="1300" dirty="0" err="1">
                <a:latin typeface="BNPP Sans Condensed ExtraBold"/>
              </a:rPr>
              <a:t>Cardif</a:t>
            </a:r>
            <a:r>
              <a:rPr lang="fr-FR" sz="1300" dirty="0">
                <a:latin typeface="BNPP Sans Condensed ExtraBold"/>
              </a:rPr>
              <a:t> intègre des critères environnementaux, sociaux et de gouvernance (ESG) dans ses investissements.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300" dirty="0">
                <a:latin typeface="BNPP Sans Condensed ExtraBold"/>
              </a:rPr>
              <a:t>Elle est également impliquée dans la promotion d'assurances durables et responsables.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300" dirty="0">
              <a:latin typeface="BNPP Sans Condensed ExtraBold"/>
            </a:endParaRPr>
          </a:p>
          <a:p>
            <a:pPr defTabSz="1085415"/>
            <a:endParaRPr lang="fr-FR" sz="1300" dirty="0">
              <a:solidFill>
                <a:schemeClr val="tx2"/>
              </a:solidFill>
              <a:latin typeface="BNPP Sans Condensed ExtraBold"/>
              <a:cs typeface="Arial"/>
            </a:endParaRPr>
          </a:p>
          <a:p>
            <a:pPr defTabSz="1085415"/>
            <a:endParaRPr lang="fr-FR" sz="1300" dirty="0">
              <a:solidFill>
                <a:schemeClr val="tx2"/>
              </a:solidFill>
              <a:latin typeface="BNPP Sans Condensed ExtraBold" pitchFamily="50" charset="0"/>
              <a:cs typeface="Arial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250B05AF-B09F-DE51-4A1B-53DB2B92DF8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fontAlgn="base"/>
            <a:r>
              <a:rPr lang="fr-FR" sz="2400" b="1" kern="1200" cap="all" spc="300" baseline="0" dirty="0">
                <a:solidFill>
                  <a:srgbClr val="00915A"/>
                </a:solidFill>
                <a:effectLst/>
                <a:latin typeface="BNPP Sans Condensed" panose="02000000000000000000"/>
                <a:ea typeface="+mn-ea"/>
                <a:cs typeface="+mn-cs"/>
              </a:rPr>
              <a:t>Présentation BNP &amp; </a:t>
            </a:r>
            <a:r>
              <a:rPr lang="fr-FR" sz="2400" b="1" kern="1200" cap="all" spc="300" baseline="0" dirty="0" err="1">
                <a:solidFill>
                  <a:srgbClr val="00915A"/>
                </a:solidFill>
                <a:effectLst/>
                <a:latin typeface="BNPP Sans Condensed" panose="02000000000000000000"/>
                <a:ea typeface="+mn-ea"/>
                <a:cs typeface="+mn-cs"/>
              </a:rPr>
              <a:t>Cardif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984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A6CD-0E79-46B7-A186-05D12220CF9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2AEA732-7CAC-8036-A073-2B3FD5CEF03B}"/>
              </a:ext>
            </a:extLst>
          </p:cNvPr>
          <p:cNvSpPr txBox="1"/>
          <p:nvPr/>
        </p:nvSpPr>
        <p:spPr>
          <a:xfrm>
            <a:off x="4531025" y="1991384"/>
            <a:ext cx="3084945" cy="4321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 anchorCtr="0">
            <a:normAutofit/>
          </a:bodyPr>
          <a:lstStyle/>
          <a:p>
            <a:pPr algn="ctr" defTabSz="1085415"/>
            <a:r>
              <a:rPr lang="fr-FR" sz="1600" dirty="0">
                <a:latin typeface="+mn-lt"/>
                <a:cs typeface="Arial"/>
              </a:rPr>
              <a:t>Frédéric JUSTIN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8F425B0-6457-DB8E-548C-876733136CF2}"/>
              </a:ext>
            </a:extLst>
          </p:cNvPr>
          <p:cNvSpPr txBox="1"/>
          <p:nvPr/>
        </p:nvSpPr>
        <p:spPr>
          <a:xfrm>
            <a:off x="364343" y="2877211"/>
            <a:ext cx="2670685" cy="74904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wrap="square" rtlCol="0" anchor="ctr" anchorCtr="0">
            <a:normAutofit/>
          </a:bodyPr>
          <a:lstStyle/>
          <a:p>
            <a:pPr algn="ctr" defTabSz="1085415"/>
            <a:r>
              <a:rPr lang="fr-FR" sz="1600" b="1">
                <a:solidFill>
                  <a:schemeClr val="bg1"/>
                </a:solidFill>
                <a:latin typeface="+mn-lt"/>
                <a:cs typeface="Arial"/>
              </a:rPr>
              <a:t>PMO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6261CF6-9C76-1857-C1A4-8E91C9D5C643}"/>
              </a:ext>
            </a:extLst>
          </p:cNvPr>
          <p:cNvSpPr txBox="1"/>
          <p:nvPr/>
        </p:nvSpPr>
        <p:spPr>
          <a:xfrm>
            <a:off x="364343" y="3670256"/>
            <a:ext cx="2670685" cy="4321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 anchorCtr="0">
            <a:normAutofit/>
          </a:bodyPr>
          <a:lstStyle/>
          <a:p>
            <a:pPr algn="ctr" defTabSz="1085415"/>
            <a:r>
              <a:rPr lang="fr-FR" sz="1600">
                <a:latin typeface="+mn-lt"/>
                <a:cs typeface="Arial"/>
              </a:rPr>
              <a:t>Lucie DUBELL GENTAIS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32C4E6C-C910-B7D6-1426-F90945E05D10}"/>
              </a:ext>
            </a:extLst>
          </p:cNvPr>
          <p:cNvSpPr txBox="1"/>
          <p:nvPr/>
        </p:nvSpPr>
        <p:spPr>
          <a:xfrm>
            <a:off x="4521297" y="1510644"/>
            <a:ext cx="3084945" cy="4321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wrap="square" rtlCol="0" anchor="ctr" anchorCtr="0">
            <a:normAutofit/>
          </a:bodyPr>
          <a:lstStyle/>
          <a:p>
            <a:pPr algn="ctr" defTabSz="1085415"/>
            <a:r>
              <a:rPr lang="fr-FR" sz="1600" b="1" err="1">
                <a:solidFill>
                  <a:schemeClr val="bg1"/>
                </a:solidFill>
                <a:latin typeface="+mn-lt"/>
                <a:cs typeface="Arial"/>
              </a:rPr>
              <a:t>CoE</a:t>
            </a:r>
            <a:r>
              <a:rPr lang="fr-FR" sz="1600" b="1">
                <a:solidFill>
                  <a:schemeClr val="bg1"/>
                </a:solidFill>
                <a:latin typeface="+mn-lt"/>
                <a:cs typeface="Arial"/>
              </a:rPr>
              <a:t> CLOUD DEVOPS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0F29AE7-DEC7-6F21-6060-1A5D94D6AD22}"/>
              </a:ext>
            </a:extLst>
          </p:cNvPr>
          <p:cNvSpPr txBox="1"/>
          <p:nvPr/>
        </p:nvSpPr>
        <p:spPr>
          <a:xfrm>
            <a:off x="3263186" y="2877212"/>
            <a:ext cx="2670685" cy="74904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wrap="square" rtlCol="0" anchor="ctr" anchorCtr="0">
            <a:normAutofit/>
          </a:bodyPr>
          <a:lstStyle/>
          <a:p>
            <a:pPr algn="ctr" defTabSz="1085415"/>
            <a:r>
              <a:rPr lang="fr-FR" sz="1600" b="1">
                <a:solidFill>
                  <a:schemeClr val="bg1"/>
                </a:solidFill>
                <a:latin typeface="+mn-lt"/>
                <a:cs typeface="Arial"/>
              </a:rPr>
              <a:t>SaaS FIRST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5EA7517-B9BE-E8BC-F967-D01D3FEC4A7A}"/>
              </a:ext>
            </a:extLst>
          </p:cNvPr>
          <p:cNvSpPr txBox="1"/>
          <p:nvPr/>
        </p:nvSpPr>
        <p:spPr>
          <a:xfrm>
            <a:off x="3263186" y="3670256"/>
            <a:ext cx="2670685" cy="4321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 anchorCtr="0">
            <a:normAutofit/>
          </a:bodyPr>
          <a:lstStyle/>
          <a:p>
            <a:pPr algn="ctr" defTabSz="1085415"/>
            <a:r>
              <a:rPr lang="fr-FR" sz="1600">
                <a:latin typeface="+mn-lt"/>
                <a:cs typeface="Arial"/>
              </a:rPr>
              <a:t>Gérard BEAUFORT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F15164C-4563-22D9-D533-7B39E71BB178}"/>
              </a:ext>
            </a:extLst>
          </p:cNvPr>
          <p:cNvSpPr txBox="1"/>
          <p:nvPr/>
        </p:nvSpPr>
        <p:spPr>
          <a:xfrm>
            <a:off x="6162029" y="2877212"/>
            <a:ext cx="2670685" cy="74904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wrap="square" rtlCol="0" anchor="ctr" anchorCtr="0">
            <a:normAutofit/>
          </a:bodyPr>
          <a:lstStyle/>
          <a:p>
            <a:pPr algn="ctr" defTabSz="1085415"/>
            <a:r>
              <a:rPr lang="fr-FR" sz="1600" b="1">
                <a:solidFill>
                  <a:schemeClr val="bg1"/>
                </a:solidFill>
                <a:latin typeface="+mn-lt"/>
                <a:cs typeface="Arial"/>
              </a:rPr>
              <a:t>MOVE TO CLOUD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CF3F0BA-6C0F-0B77-6A57-0D3E1B533ECA}"/>
              </a:ext>
            </a:extLst>
          </p:cNvPr>
          <p:cNvSpPr txBox="1"/>
          <p:nvPr/>
        </p:nvSpPr>
        <p:spPr>
          <a:xfrm>
            <a:off x="6162029" y="3670256"/>
            <a:ext cx="2670685" cy="4321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 anchorCtr="0">
            <a:normAutofit/>
          </a:bodyPr>
          <a:lstStyle/>
          <a:p>
            <a:pPr algn="ctr" defTabSz="1085415"/>
            <a:r>
              <a:rPr lang="fr-FR" sz="1600">
                <a:latin typeface="+mn-lt"/>
                <a:cs typeface="Arial"/>
              </a:rPr>
              <a:t>Frédéric JUSTIN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E0E903B-D4D5-3BAD-1332-4DA0B0465C20}"/>
              </a:ext>
            </a:extLst>
          </p:cNvPr>
          <p:cNvSpPr txBox="1"/>
          <p:nvPr/>
        </p:nvSpPr>
        <p:spPr>
          <a:xfrm>
            <a:off x="9060872" y="2877212"/>
            <a:ext cx="2670685" cy="74904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wrap="square" rtlCol="0" anchor="ctr" anchorCtr="0">
            <a:normAutofit/>
          </a:bodyPr>
          <a:lstStyle/>
          <a:p>
            <a:pPr algn="ctr" defTabSz="1085415"/>
            <a:r>
              <a:rPr lang="fr-FR" sz="1600" b="1">
                <a:solidFill>
                  <a:schemeClr val="bg1"/>
                </a:solidFill>
                <a:latin typeface="+mn-lt"/>
                <a:cs typeface="Arial"/>
              </a:rPr>
              <a:t>CLOUD &amp; </a:t>
            </a:r>
            <a:r>
              <a:rPr lang="fr-FR" sz="1600" b="1" err="1">
                <a:solidFill>
                  <a:schemeClr val="bg1"/>
                </a:solidFill>
                <a:latin typeface="+mn-lt"/>
                <a:cs typeface="Arial"/>
              </a:rPr>
              <a:t>DevSecOps</a:t>
            </a:r>
            <a:r>
              <a:rPr lang="fr-FR" sz="1600" b="1">
                <a:solidFill>
                  <a:schemeClr val="bg1"/>
                </a:solidFill>
                <a:latin typeface="+mn-lt"/>
                <a:cs typeface="Arial"/>
              </a:rPr>
              <a:t> FOUNDATIONS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A0A7438-5DB0-746C-ACE1-197B4AA1D723}"/>
              </a:ext>
            </a:extLst>
          </p:cNvPr>
          <p:cNvSpPr txBox="1"/>
          <p:nvPr/>
        </p:nvSpPr>
        <p:spPr>
          <a:xfrm>
            <a:off x="9060872" y="3670256"/>
            <a:ext cx="2670685" cy="4321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 anchorCtr="0">
            <a:normAutofit/>
          </a:bodyPr>
          <a:lstStyle/>
          <a:p>
            <a:pPr algn="ctr" defTabSz="1085415"/>
            <a:r>
              <a:rPr lang="fr-FR" sz="1600">
                <a:latin typeface="+mn-lt"/>
                <a:cs typeface="Arial"/>
              </a:rPr>
              <a:t>François BURNOUF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1757C0D-1C5B-6F35-9DEA-8415070ACA74}"/>
              </a:ext>
            </a:extLst>
          </p:cNvPr>
          <p:cNvSpPr txBox="1"/>
          <p:nvPr/>
        </p:nvSpPr>
        <p:spPr>
          <a:xfrm>
            <a:off x="364342" y="4212689"/>
            <a:ext cx="2670685" cy="18173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t" anchorCtr="0">
            <a:normAutofit/>
          </a:bodyPr>
          <a:lstStyle/>
          <a:p>
            <a:pPr defTabSz="1085415"/>
            <a:r>
              <a:rPr lang="fr-FR" sz="1600">
                <a:latin typeface="+mn-lt"/>
                <a:cs typeface="Arial"/>
              </a:rPr>
              <a:t>Budgets</a:t>
            </a:r>
          </a:p>
          <a:p>
            <a:pPr defTabSz="1085415"/>
            <a:r>
              <a:rPr lang="fr-FR" sz="1600">
                <a:latin typeface="+mn-lt"/>
                <a:cs typeface="Arial"/>
              </a:rPr>
              <a:t>Projets</a:t>
            </a:r>
          </a:p>
          <a:p>
            <a:pPr defTabSz="1085415"/>
            <a:r>
              <a:rPr lang="fr-FR" sz="1600">
                <a:latin typeface="+mn-lt"/>
                <a:cs typeface="Arial"/>
              </a:rPr>
              <a:t>Team &amp; Training</a:t>
            </a:r>
          </a:p>
          <a:p>
            <a:pPr defTabSz="1085415"/>
            <a:r>
              <a:rPr lang="fr-FR" sz="1600" err="1">
                <a:latin typeface="+mn-lt"/>
                <a:cs typeface="Arial"/>
              </a:rPr>
              <a:t>OKRs</a:t>
            </a:r>
            <a:endParaRPr lang="fr-FR" sz="1600">
              <a:latin typeface="+mn-lt"/>
              <a:cs typeface="Arial"/>
            </a:endParaRPr>
          </a:p>
          <a:p>
            <a:pPr defTabSz="1085415"/>
            <a:r>
              <a:rPr lang="fr-FR" sz="1600">
                <a:latin typeface="+mn-lt"/>
                <a:cs typeface="Arial"/>
              </a:rPr>
              <a:t>KPIs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4143CD5-2776-B1F6-44B4-50BBB5EFF2F2}"/>
              </a:ext>
            </a:extLst>
          </p:cNvPr>
          <p:cNvSpPr txBox="1"/>
          <p:nvPr/>
        </p:nvSpPr>
        <p:spPr>
          <a:xfrm>
            <a:off x="3263186" y="4212689"/>
            <a:ext cx="2670685" cy="18173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t" anchorCtr="0">
            <a:normAutofit/>
          </a:bodyPr>
          <a:lstStyle/>
          <a:p>
            <a:pPr defTabSz="1085415"/>
            <a:r>
              <a:rPr lang="fr-FR" sz="1600">
                <a:latin typeface="+mn-lt"/>
                <a:cs typeface="Arial"/>
              </a:rPr>
              <a:t>SaaS FIRST</a:t>
            </a:r>
          </a:p>
          <a:p>
            <a:pPr defTabSz="1085415"/>
            <a:r>
              <a:rPr lang="fr-FR" sz="1600">
                <a:latin typeface="+mn-lt"/>
                <a:cs typeface="Arial"/>
              </a:rPr>
              <a:t>Move to SaaS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14A9B81-F61E-6B51-81CF-AF7034B59DB0}"/>
              </a:ext>
            </a:extLst>
          </p:cNvPr>
          <p:cNvSpPr txBox="1"/>
          <p:nvPr/>
        </p:nvSpPr>
        <p:spPr>
          <a:xfrm>
            <a:off x="6162029" y="4212689"/>
            <a:ext cx="2670685" cy="18173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t" anchorCtr="0">
            <a:normAutofit/>
          </a:bodyPr>
          <a:lstStyle/>
          <a:p>
            <a:pPr defTabSz="1085415"/>
            <a:r>
              <a:rPr lang="fr-FR" sz="1600">
                <a:latin typeface="+mn-lt"/>
                <a:cs typeface="Arial"/>
              </a:rPr>
              <a:t>M2C Nanterre</a:t>
            </a:r>
          </a:p>
          <a:p>
            <a:pPr defTabSz="1085415"/>
            <a:r>
              <a:rPr lang="fr-FR" sz="1600">
                <a:latin typeface="+mn-lt"/>
                <a:cs typeface="Arial"/>
              </a:rPr>
              <a:t>M2C AEP</a:t>
            </a:r>
          </a:p>
          <a:p>
            <a:pPr defTabSz="1085415"/>
            <a:r>
              <a:rPr lang="fr-FR" sz="1600">
                <a:latin typeface="+mn-lt"/>
                <a:cs typeface="Arial"/>
              </a:rPr>
              <a:t>M2C EMEA</a:t>
            </a:r>
          </a:p>
          <a:p>
            <a:pPr defTabSz="1085415"/>
            <a:r>
              <a:rPr lang="fr-FR" sz="1600">
                <a:latin typeface="+mn-lt"/>
                <a:cs typeface="Arial"/>
              </a:rPr>
              <a:t>M2C LATAM</a:t>
            </a:r>
          </a:p>
          <a:p>
            <a:pPr defTabSz="1085415"/>
            <a:r>
              <a:rPr lang="fr-FR" sz="1600">
                <a:latin typeface="+mn-lt"/>
                <a:cs typeface="Arial"/>
              </a:rPr>
              <a:t>M2C LUXEMBOURG</a:t>
            </a:r>
          </a:p>
          <a:p>
            <a:pPr defTabSz="1085415"/>
            <a:r>
              <a:rPr lang="fr-FR" sz="1600">
                <a:latin typeface="+mn-lt"/>
                <a:cs typeface="Arial"/>
              </a:rPr>
              <a:t>M2C ASIE</a:t>
            </a:r>
          </a:p>
          <a:p>
            <a:pPr defTabSz="1085415"/>
            <a:r>
              <a:rPr lang="fr-FR" sz="1600">
                <a:latin typeface="+mn-lt"/>
                <a:cs typeface="Arial"/>
              </a:rPr>
              <a:t>M2C ASIE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65B239D-35D6-7998-F4AB-FAD0970DA572}"/>
              </a:ext>
            </a:extLst>
          </p:cNvPr>
          <p:cNvSpPr txBox="1"/>
          <p:nvPr/>
        </p:nvSpPr>
        <p:spPr>
          <a:xfrm>
            <a:off x="9060871" y="4234317"/>
            <a:ext cx="2670685" cy="18173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1440" tIns="45720" rIns="91440" bIns="45720" rtlCol="0" anchor="t" anchorCtr="0">
            <a:normAutofit/>
          </a:bodyPr>
          <a:lstStyle/>
          <a:p>
            <a:pPr defTabSz="1085415"/>
            <a:r>
              <a:rPr lang="fr-FR" sz="1600" dirty="0">
                <a:latin typeface="+mn-lt"/>
                <a:cs typeface="Arial"/>
              </a:rPr>
              <a:t>DIGITAL by CARDIF</a:t>
            </a:r>
          </a:p>
          <a:p>
            <a:pPr defTabSz="1085415"/>
            <a:r>
              <a:rPr lang="fr-FR" sz="1600" dirty="0">
                <a:latin typeface="+mn-lt"/>
                <a:cs typeface="Arial"/>
              </a:rPr>
              <a:t>DEVOPS</a:t>
            </a:r>
          </a:p>
          <a:p>
            <a:pPr defTabSz="1085415"/>
            <a:r>
              <a:rPr lang="fr-FR" sz="1600" dirty="0">
                <a:latin typeface="+mn-lt"/>
                <a:cs typeface="Arial"/>
              </a:rPr>
              <a:t>CRAFTSMANSHIP / CAST</a:t>
            </a:r>
          </a:p>
          <a:p>
            <a:pPr defTabSz="1085415"/>
            <a:r>
              <a:rPr lang="fr-FR" sz="1600" dirty="0">
                <a:latin typeface="+mn-lt"/>
                <a:cs typeface="Arial"/>
              </a:rPr>
              <a:t>INTEGRATION WEB</a:t>
            </a:r>
          </a:p>
          <a:p>
            <a:pPr defTabSz="1085415"/>
            <a:r>
              <a:rPr lang="fr-FR" sz="1600">
                <a:latin typeface="+mn-lt"/>
                <a:cs typeface="Arial"/>
              </a:rPr>
              <a:t>ACCESSIBILITE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B6975E5-E46F-9307-AE39-92D4DD2396F2}"/>
              </a:ext>
            </a:extLst>
          </p:cNvPr>
          <p:cNvSpPr txBox="1"/>
          <p:nvPr/>
        </p:nvSpPr>
        <p:spPr>
          <a:xfrm>
            <a:off x="4503809" y="860147"/>
            <a:ext cx="3084945" cy="4321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 anchorCtr="0">
            <a:normAutofit/>
          </a:bodyPr>
          <a:lstStyle/>
          <a:p>
            <a:pPr algn="ctr" defTabSz="1085415"/>
            <a:r>
              <a:rPr lang="fr-FR" sz="1600">
                <a:latin typeface="+mn-lt"/>
                <a:cs typeface="Arial"/>
              </a:rPr>
              <a:t>Olivier COLIN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04D99F9-CBD9-1F94-0215-964F822BA426}"/>
              </a:ext>
            </a:extLst>
          </p:cNvPr>
          <p:cNvSpPr txBox="1"/>
          <p:nvPr/>
        </p:nvSpPr>
        <p:spPr>
          <a:xfrm>
            <a:off x="4494081" y="67102"/>
            <a:ext cx="3084945" cy="74440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wrap="square" rtlCol="0" anchor="ctr" anchorCtr="0">
            <a:normAutofit/>
          </a:bodyPr>
          <a:lstStyle/>
          <a:p>
            <a:pPr algn="ctr" defTabSz="1085415"/>
            <a:r>
              <a:rPr lang="fr-FR" sz="1600" b="1">
                <a:solidFill>
                  <a:schemeClr val="bg1"/>
                </a:solidFill>
                <a:latin typeface="+mn-lt"/>
                <a:cs typeface="Arial"/>
              </a:rPr>
              <a:t>DESIGN AUTHORITY &amp; TRANFORMATION</a:t>
            </a:r>
          </a:p>
        </p:txBody>
      </p: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38586345-19C9-0E92-1FDD-5A6C79B4E652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rot="5400000">
            <a:off x="3659729" y="463441"/>
            <a:ext cx="453727" cy="43738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D2EA1F08-F9F7-E0DA-3208-4BAF6E64E927}"/>
              </a:ext>
            </a:extLst>
          </p:cNvPr>
          <p:cNvCxnSpPr>
            <a:cxnSpLocks/>
            <a:stCxn id="33" idx="0"/>
            <a:endCxn id="21" idx="2"/>
          </p:cNvCxnSpPr>
          <p:nvPr/>
        </p:nvCxnSpPr>
        <p:spPr>
          <a:xfrm rot="16200000" flipV="1">
            <a:off x="8007993" y="488989"/>
            <a:ext cx="453728" cy="43227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D1BC5C03-D7B0-5989-F51F-9E5D78DBE9A4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 rot="16200000" flipH="1">
            <a:off x="6558571" y="1938411"/>
            <a:ext cx="453728" cy="14238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AF291118-C2CC-7668-7748-33BF170B9318}"/>
              </a:ext>
            </a:extLst>
          </p:cNvPr>
          <p:cNvCxnSpPr>
            <a:cxnSpLocks/>
            <a:stCxn id="27" idx="0"/>
            <a:endCxn id="21" idx="2"/>
          </p:cNvCxnSpPr>
          <p:nvPr/>
        </p:nvCxnSpPr>
        <p:spPr>
          <a:xfrm rot="5400000" flipH="1" flipV="1">
            <a:off x="5109149" y="1912864"/>
            <a:ext cx="453728" cy="14749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9EF9BA48-E11E-913E-B993-ACF29F95B497}"/>
              </a:ext>
            </a:extLst>
          </p:cNvPr>
          <p:cNvCxnSpPr>
            <a:cxnSpLocks/>
            <a:stCxn id="46" idx="2"/>
            <a:endCxn id="26" idx="0"/>
          </p:cNvCxnSpPr>
          <p:nvPr/>
        </p:nvCxnSpPr>
        <p:spPr>
          <a:xfrm>
            <a:off x="6046282" y="1292247"/>
            <a:ext cx="17488" cy="218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 descr="Loupe - Icônes ui gratuites">
            <a:extLst>
              <a:ext uri="{FF2B5EF4-FFF2-40B4-BE49-F238E27FC236}">
                <a16:creationId xmlns:a16="http://schemas.microsoft.com/office/drawing/2014/main" id="{CC11E1AE-342F-A9CE-676D-2DA2E46CC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923295" y="5248889"/>
            <a:ext cx="928414" cy="909924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A4B68DE7-F2BB-3712-52AE-BF2D0E93D7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8425"/>
            <a:ext cx="3856718" cy="989580"/>
          </a:xfrm>
        </p:spPr>
        <p:txBody>
          <a:bodyPr/>
          <a:lstStyle/>
          <a:p>
            <a:pPr rtl="0" fontAlgn="base"/>
            <a:r>
              <a:rPr lang="fr-FR" sz="2400" b="1" kern="1200" cap="all" spc="300" baseline="0" dirty="0">
                <a:solidFill>
                  <a:srgbClr val="00915A"/>
                </a:solidFill>
                <a:effectLst/>
                <a:latin typeface="BNPP Sans Condensed" panose="02000000000000000000"/>
                <a:ea typeface="+mn-ea"/>
                <a:cs typeface="+mn-cs"/>
              </a:rPr>
              <a:t>Organigramme CLOUD DEVOPS</a:t>
            </a:r>
          </a:p>
          <a:p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934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A6CD-0E79-46B7-A186-05D12220CF9C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123" y="1481812"/>
            <a:ext cx="6326032" cy="330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AE519EFD-3D96-9B99-A5D7-E64115C9BA4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fontAlgn="base"/>
            <a:r>
              <a:rPr lang="pt-PT" sz="2400" b="1" kern="1200" cap="all" spc="300" baseline="0" dirty="0">
                <a:solidFill>
                  <a:srgbClr val="00915A"/>
                </a:solidFill>
                <a:effectLst/>
                <a:latin typeface="BNPP Sans Condensed" panose="02000000000000000000"/>
                <a:ea typeface="+mn-ea"/>
                <a:cs typeface="+mn-cs"/>
              </a:rPr>
              <a:t>DevOps, DevSecOps: un petit rappel - </a:t>
            </a:r>
            <a:r>
              <a:rPr lang="fr-FR" sz="2400" b="1" kern="1200" cap="all" spc="300" baseline="0" dirty="0">
                <a:solidFill>
                  <a:srgbClr val="00915A"/>
                </a:solidFill>
                <a:effectLst/>
                <a:latin typeface="BNPP Sans Condensed" panose="02000000000000000000"/>
                <a:ea typeface="+mn-ea"/>
                <a:cs typeface="+mn-cs"/>
              </a:rPr>
              <a:t>application life </a:t>
            </a:r>
            <a:r>
              <a:rPr lang="fr-FR" sz="2400" b="1" kern="1200" cap="all" spc="300" baseline="0" dirty="0" err="1">
                <a:solidFill>
                  <a:srgbClr val="00915A"/>
                </a:solidFill>
                <a:effectLst/>
                <a:latin typeface="BNPP Sans Condensed" panose="02000000000000000000"/>
                <a:ea typeface="+mn-ea"/>
                <a:cs typeface="+mn-cs"/>
              </a:rPr>
              <a:t>cycLE</a:t>
            </a:r>
          </a:p>
          <a:p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263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E13401-FE9B-4B25-84DA-73063AB04CC6}" type="slidenum">
              <a:rPr lang="fr-FR"/>
              <a:pPr>
                <a:defRPr/>
              </a:pPr>
              <a:t>7</a:t>
            </a:fld>
            <a:endParaRPr lang="fr-FR"/>
          </a:p>
        </p:txBody>
      </p:sp>
      <p:pic>
        <p:nvPicPr>
          <p:cNvPr id="45060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6318250"/>
            <a:ext cx="11811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55575" y="678244"/>
            <a:ext cx="11741353" cy="50860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18288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Contexte et problématiques</a:t>
            </a:r>
          </a:p>
          <a:p>
            <a:pPr marL="949325" lvl="1" indent="-34290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fr-FR" sz="2000" b="1" dirty="0">
              <a:solidFill>
                <a:schemeClr val="tx1">
                  <a:lumMod val="85000"/>
                  <a:lumOff val="15000"/>
                </a:schemeClr>
              </a:solidFill>
              <a:latin typeface="BNPP Sans Light"/>
              <a:ea typeface="Open Sans"/>
              <a:cs typeface="Open Sans"/>
            </a:endParaRPr>
          </a:p>
          <a:p>
            <a:pPr marL="342900" indent="-342900" defTabSz="18288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Un parc applicatif hétérogène en termes de:</a:t>
            </a:r>
          </a:p>
          <a:p>
            <a:pPr marL="949325" lvl="1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Technologies</a:t>
            </a:r>
          </a:p>
          <a:p>
            <a:pPr marL="949325" lvl="1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Pratiques de développement exemples</a:t>
            </a:r>
          </a:p>
          <a:p>
            <a:pPr marL="342900" indent="-34290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fr-FR" sz="2000" b="1" dirty="0">
              <a:solidFill>
                <a:schemeClr val="tx1">
                  <a:lumMod val="85000"/>
                  <a:lumOff val="15000"/>
                </a:schemeClr>
              </a:solidFill>
              <a:latin typeface="BNPP Sans Light"/>
              <a:ea typeface="Open Sans"/>
              <a:cs typeface="Open Sans"/>
            </a:endParaRPr>
          </a:p>
          <a:p>
            <a:pPr marL="342900" indent="-34290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La plupart des équipes a des besoins communs:</a:t>
            </a:r>
          </a:p>
          <a:p>
            <a:pPr marL="949325" lvl="1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Builder les livrables (jar, </a:t>
            </a:r>
            <a:r>
              <a:rPr lang="fr-F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war</a:t>
            </a: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, </a:t>
            </a:r>
            <a:r>
              <a:rPr lang="fr-F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nuget</a:t>
            </a: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, image Docker, …)</a:t>
            </a:r>
          </a:p>
          <a:p>
            <a:pPr marL="949325" lvl="1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Lancer les scans de qualité de code : </a:t>
            </a:r>
            <a:r>
              <a:rPr lang="fr-F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Sonarqube</a:t>
            </a:r>
            <a:endParaRPr lang="fr-FR" sz="2000" b="1" dirty="0">
              <a:solidFill>
                <a:schemeClr val="tx1">
                  <a:lumMod val="85000"/>
                  <a:lumOff val="15000"/>
                </a:schemeClr>
              </a:solidFill>
              <a:latin typeface="BNPP Sans Light"/>
              <a:ea typeface="Open Sans"/>
              <a:cs typeface="Open Sans"/>
            </a:endParaRPr>
          </a:p>
          <a:p>
            <a:pPr marL="949325" lvl="1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Lancer les scans sécurité obligatoires : </a:t>
            </a:r>
            <a:r>
              <a:rPr lang="fr-F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Fortify</a:t>
            </a: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, </a:t>
            </a:r>
            <a:r>
              <a:rPr lang="fr-F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NexusIQ</a:t>
            </a: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, et </a:t>
            </a:r>
            <a:r>
              <a:rPr lang="fr-F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Sysdig</a:t>
            </a:r>
            <a:endParaRPr lang="fr-FR" sz="2000" b="1" dirty="0">
              <a:solidFill>
                <a:schemeClr val="tx1">
                  <a:lumMod val="85000"/>
                  <a:lumOff val="15000"/>
                </a:schemeClr>
              </a:solidFill>
              <a:latin typeface="BNPP Sans Light"/>
              <a:ea typeface="Open Sans"/>
              <a:cs typeface="Open Sans"/>
            </a:endParaRPr>
          </a:p>
          <a:p>
            <a:pPr marL="949325" lvl="1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Déployer les applicatifs</a:t>
            </a:r>
          </a:p>
          <a:p>
            <a:pPr marL="949325" lvl="1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lang="fr-FR" sz="2000" b="1" dirty="0">
              <a:solidFill>
                <a:schemeClr val="tx1">
                  <a:lumMod val="85000"/>
                  <a:lumOff val="15000"/>
                </a:schemeClr>
              </a:solidFill>
              <a:latin typeface="BNPP Sans Light"/>
              <a:ea typeface="Open Sans"/>
              <a:cs typeface="Open Sans"/>
            </a:endParaRPr>
          </a:p>
          <a:p>
            <a:pPr marL="342900" indent="-34290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 …mais toutes construisent leur propre chaîne CI/CD en « réinventant la roue » sans nécessairement disposer de l’expertise sur ces sujets d’outillage</a:t>
            </a:r>
          </a:p>
          <a:p>
            <a:pPr marL="949325" lvl="1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lang="fr-FR" sz="2000" b="1" dirty="0">
              <a:solidFill>
                <a:schemeClr val="tx1">
                  <a:lumMod val="85000"/>
                  <a:lumOff val="15000"/>
                </a:schemeClr>
              </a:solidFill>
              <a:latin typeface="BNPP Sans Light"/>
              <a:ea typeface="Open Sans"/>
              <a:cs typeface="Open Sans"/>
            </a:endParaRPr>
          </a:p>
          <a:p>
            <a:pPr marL="342900" indent="-342900" defTabSz="18288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La </a:t>
            </a:r>
            <a:r>
              <a:rPr lang="fr-F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toolchain</a:t>
            </a: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 (CARDIF) en décommissionnement et une nouvelle (ITG) à adopter</a:t>
            </a:r>
          </a:p>
          <a:p>
            <a:pPr marL="342900" indent="-34290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fr-FR" sz="2000" b="1" dirty="0">
              <a:solidFill>
                <a:schemeClr val="tx1">
                  <a:lumMod val="85000"/>
                  <a:lumOff val="15000"/>
                </a:schemeClr>
              </a:solidFill>
              <a:latin typeface="BNPP Sans Light"/>
              <a:ea typeface="Open Sans"/>
              <a:cs typeface="Open Sans"/>
            </a:endParaRPr>
          </a:p>
          <a:p>
            <a:pPr marL="342900" indent="-342900" defTabSz="18288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Turn-over dans les équipes avec risque de perte de connaissance/maîtrise des </a:t>
            </a:r>
            <a:r>
              <a:rPr lang="fr-F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toolchains</a:t>
            </a:r>
            <a:endParaRPr lang="fr-FR" sz="2000" b="1" dirty="0">
              <a:solidFill>
                <a:schemeClr val="tx1">
                  <a:lumMod val="85000"/>
                  <a:lumOff val="15000"/>
                </a:schemeClr>
              </a:solidFill>
              <a:latin typeface="BNPP Sans Light"/>
              <a:ea typeface="Open Sans"/>
              <a:cs typeface="Open San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6A9278-10B6-0FCA-7D12-81B0FE6C55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5222" y="0"/>
            <a:ext cx="11215688" cy="746125"/>
          </a:xfrm>
        </p:spPr>
        <p:txBody>
          <a:bodyPr/>
          <a:lstStyle/>
          <a:p>
            <a:pPr rtl="0" eaLnBrk="1" fontAlgn="auto" hangingPunct="1"/>
            <a:r>
              <a:rPr lang="pt-PT" sz="2400" kern="1200" dirty="0">
                <a:effectLst/>
                <a:latin typeface="BNPP Sans Condensed" panose="02000000000000000000"/>
                <a:ea typeface="+mn-ea"/>
                <a:cs typeface="+mn-cs"/>
              </a:rPr>
              <a:t>La DevOps Foundation : pourquoi ?</a:t>
            </a:r>
            <a:endParaRPr lang="fr-FR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31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E13401-FE9B-4B25-84DA-73063AB04CC6}" type="slidenum">
              <a:rPr lang="fr-FR"/>
              <a:pPr>
                <a:defRPr/>
              </a:pPr>
              <a:t>8</a:t>
            </a:fld>
            <a:endParaRPr lang="fr-FR"/>
          </a:p>
        </p:txBody>
      </p:sp>
      <p:pic>
        <p:nvPicPr>
          <p:cNvPr id="45060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6318250"/>
            <a:ext cx="11811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45809" y="1025289"/>
            <a:ext cx="11273536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34290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Implémentation automatisée rapide de la pipeline </a:t>
            </a:r>
            <a:r>
              <a:rPr lang="fr-FR" sz="2000" b="1" err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DevSecOps</a:t>
            </a: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 standard de </a:t>
            </a:r>
            <a:r>
              <a:rPr lang="fr-FR" sz="2000" b="1" err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Cardif</a:t>
            </a:r>
            <a:endParaRPr lang="fr-FR" sz="2000" b="1">
              <a:solidFill>
                <a:schemeClr val="tx1">
                  <a:lumMod val="85000"/>
                  <a:lumOff val="15000"/>
                </a:schemeClr>
              </a:solidFill>
              <a:latin typeface="BNPP Sans Light"/>
              <a:ea typeface="Open Sans"/>
              <a:cs typeface="Open Sans"/>
            </a:endParaRPr>
          </a:p>
          <a:p>
            <a:pPr marL="457200" indent="-34290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har char="-"/>
              <a:defRPr/>
            </a:pPr>
            <a:endParaRPr lang="fr-FR" sz="2000" b="1">
              <a:solidFill>
                <a:schemeClr val="tx1">
                  <a:lumMod val="85000"/>
                  <a:lumOff val="15000"/>
                </a:schemeClr>
              </a:solidFill>
              <a:latin typeface="BNPP Sans Light"/>
              <a:ea typeface="Open Sans"/>
              <a:cs typeface="Open Sans"/>
            </a:endParaRPr>
          </a:p>
          <a:p>
            <a:pPr marL="457200" indent="-34290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har char="-"/>
              <a:defRPr/>
            </a:pPr>
            <a:endParaRPr lang="fr-FR" sz="2000" b="1">
              <a:solidFill>
                <a:schemeClr val="tx1">
                  <a:lumMod val="85000"/>
                  <a:lumOff val="15000"/>
                </a:schemeClr>
              </a:solidFill>
              <a:latin typeface="BNPP Sans Light"/>
              <a:ea typeface="Open Sans"/>
              <a:cs typeface="Open Sans"/>
            </a:endParaRPr>
          </a:p>
          <a:p>
            <a:pPr marL="457200" indent="-34290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har char="-"/>
              <a:defRPr/>
            </a:pP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Industrialisation et standardisation complète de la pipeline de CI :</a:t>
            </a:r>
          </a:p>
          <a:p>
            <a:pPr marL="1555750" lvl="2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fr-FR" sz="2000" b="1" err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Build</a:t>
            </a: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 des </a:t>
            </a:r>
            <a:r>
              <a:rPr lang="fr-FR" sz="2000" b="1" err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artifacts</a:t>
            </a:r>
            <a:endParaRPr lang="fr-FR" sz="2000" b="1">
              <a:solidFill>
                <a:schemeClr val="tx1">
                  <a:lumMod val="85000"/>
                  <a:lumOff val="15000"/>
                </a:schemeClr>
              </a:solidFill>
              <a:latin typeface="BNPP Sans Light"/>
              <a:ea typeface="Open Sans"/>
              <a:cs typeface="Open Sans"/>
            </a:endParaRPr>
          </a:p>
          <a:p>
            <a:pPr marL="1555750" lvl="2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Analyses de sécurité intégrées : </a:t>
            </a:r>
            <a:r>
              <a:rPr lang="fr-FR" sz="2000" b="1" err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Fortify</a:t>
            </a: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, </a:t>
            </a:r>
            <a:r>
              <a:rPr lang="fr-FR" sz="2000" b="1" err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NexusIQ</a:t>
            </a: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, et </a:t>
            </a:r>
            <a:r>
              <a:rPr lang="fr-FR" sz="2000" b="1" err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Sysdig</a:t>
            </a:r>
            <a:endParaRPr lang="fr-FR" sz="2000" b="1">
              <a:solidFill>
                <a:schemeClr val="tx1">
                  <a:lumMod val="85000"/>
                  <a:lumOff val="15000"/>
                </a:schemeClr>
              </a:solidFill>
              <a:latin typeface="BNPP Sans Light"/>
              <a:ea typeface="Open Sans"/>
              <a:cs typeface="Open Sans"/>
            </a:endParaRPr>
          </a:p>
          <a:p>
            <a:pPr marL="1555750" lvl="2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Analyses de qualité intégrées : </a:t>
            </a:r>
            <a:r>
              <a:rPr lang="fr-FR" sz="2000" b="1" err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Sonarqube</a:t>
            </a:r>
            <a:endParaRPr lang="fr-FR" sz="2000" b="1">
              <a:solidFill>
                <a:schemeClr val="tx1">
                  <a:lumMod val="85000"/>
                  <a:lumOff val="15000"/>
                </a:schemeClr>
              </a:solidFill>
              <a:latin typeface="BNPP Sans Light"/>
              <a:ea typeface="Open Sans"/>
              <a:cs typeface="Open Sans"/>
            </a:endParaRPr>
          </a:p>
          <a:p>
            <a:pPr marL="720725" lvl="1" indent="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2000" b="1">
              <a:solidFill>
                <a:schemeClr val="tx1">
                  <a:lumMod val="85000"/>
                  <a:lumOff val="15000"/>
                </a:schemeClr>
              </a:solidFill>
              <a:latin typeface="BNPP Sans Light"/>
              <a:ea typeface="Open Sans"/>
              <a:cs typeface="Open Sans"/>
            </a:endParaRPr>
          </a:p>
          <a:p>
            <a:pPr marL="11430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2000" b="1">
              <a:solidFill>
                <a:schemeClr val="tx1">
                  <a:lumMod val="85000"/>
                  <a:lumOff val="15000"/>
                </a:schemeClr>
              </a:solidFill>
              <a:latin typeface="BNPP Sans Light"/>
              <a:ea typeface="Open Sans"/>
              <a:cs typeface="Open Sans"/>
            </a:endParaRPr>
          </a:p>
          <a:p>
            <a:pPr marL="457200" indent="-342900" defTabSz="18288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Evolutivité et maintenance facilitée</a:t>
            </a:r>
          </a:p>
          <a:p>
            <a:pPr marL="1555750" lvl="2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une équipe transverse fait les mises à jour en central pour tous les projets migrés sous la DF (en cible 400 projets) i.e. les équipes n’ont plus à faire ces mises à jour chacune de leur côté </a:t>
            </a: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  <a:sym typeface="Wingdings" panose="05000000000000000000" pitchFamily="2" charset="2"/>
              </a:rPr>
              <a:t> G</a:t>
            </a: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ains en termes de délais et de coûts (</a:t>
            </a:r>
            <a:r>
              <a:rPr lang="fr-FR" sz="2000" b="1" err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CardiFIT</a:t>
            </a: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)</a:t>
            </a:r>
          </a:p>
          <a:p>
            <a:pPr marL="1555750" lvl="2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Code ouvert offrant la possibilité de faire des propositions, d’apporter des corrections ou des améliorations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C1FC33-E582-C383-4240-2C3C2E46330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fontAlgn="auto"/>
            <a:r>
              <a:rPr lang="pt-PT" sz="2400" b="1" kern="1200" cap="all" spc="300" baseline="0" dirty="0">
                <a:solidFill>
                  <a:srgbClr val="00915A"/>
                </a:solidFill>
                <a:effectLst/>
                <a:latin typeface="BNPP Sans Condensed" panose="02000000000000000000"/>
                <a:ea typeface="+mn-ea"/>
                <a:cs typeface="+mn-cs"/>
              </a:rPr>
              <a:t>La DevOps Foundation : LES APPORTS</a:t>
            </a:r>
            <a:endParaRPr lang="fr-FR" dirty="0">
              <a:effectLst/>
            </a:endParaRPr>
          </a:p>
          <a:p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637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E13401-FE9B-4B25-84DA-73063AB04CC6}" type="slidenum">
              <a:rPr lang="fr-FR"/>
              <a:pPr>
                <a:defRPr/>
              </a:pPr>
              <a:t>9</a:t>
            </a:fld>
            <a:endParaRPr lang="fr-FR"/>
          </a:p>
        </p:txBody>
      </p:sp>
      <p:pic>
        <p:nvPicPr>
          <p:cNvPr id="45060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6318250"/>
            <a:ext cx="11811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82864" y="1421280"/>
            <a:ext cx="11156422" cy="37010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342900" defTabSz="18288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« Interface » unique pour paramétrer la CI</a:t>
            </a:r>
          </a:p>
          <a:p>
            <a:pPr marL="1555750" lvl="2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Possibilité de migrer facilement d’un serveur de CI à un autre</a:t>
            </a:r>
          </a:p>
          <a:p>
            <a:pPr marL="1555750" lvl="2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lang="fr-FR" sz="2000" b="1">
              <a:solidFill>
                <a:schemeClr val="tx1">
                  <a:lumMod val="85000"/>
                  <a:lumOff val="15000"/>
                </a:schemeClr>
              </a:solidFill>
              <a:latin typeface="BNPP Sans Light"/>
              <a:ea typeface="Open Sans"/>
              <a:cs typeface="Open Sans"/>
            </a:endParaRPr>
          </a:p>
          <a:p>
            <a:pPr marL="457200" indent="-34290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har char="-"/>
              <a:defRPr/>
            </a:pPr>
            <a:endParaRPr lang="fr-FR" sz="2000" b="1">
              <a:solidFill>
                <a:schemeClr val="tx1">
                  <a:lumMod val="85000"/>
                  <a:lumOff val="15000"/>
                </a:schemeClr>
              </a:solidFill>
              <a:latin typeface="BNPP Sans Light"/>
              <a:ea typeface="Open Sans"/>
              <a:cs typeface="Open Sans"/>
            </a:endParaRPr>
          </a:p>
          <a:p>
            <a:pPr marL="457200" indent="-34290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har char="-"/>
              <a:defRPr/>
            </a:pP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Centralisation de la connaissance au niveau du </a:t>
            </a:r>
            <a:r>
              <a:rPr lang="fr-FR" sz="2000" b="1" err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CoE</a:t>
            </a: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 CLOUD DevOps avec:</a:t>
            </a:r>
          </a:p>
          <a:p>
            <a:pPr marL="1670050" lvl="2" indent="-34290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Support interne</a:t>
            </a:r>
          </a:p>
          <a:p>
            <a:pPr marL="1670050" lvl="2" indent="-34290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Documentation</a:t>
            </a:r>
          </a:p>
          <a:p>
            <a:pPr marL="1555750" lvl="2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lang="fr-FR" sz="2000" b="1">
              <a:solidFill>
                <a:schemeClr val="tx1">
                  <a:lumMod val="85000"/>
                  <a:lumOff val="15000"/>
                </a:schemeClr>
              </a:solidFill>
              <a:latin typeface="BNPP Sans Light"/>
              <a:ea typeface="Open Sans"/>
              <a:cs typeface="Open Sans"/>
            </a:endParaRPr>
          </a:p>
          <a:p>
            <a:pPr marL="457200" indent="-34290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Ouverture aux autres entités du groupe BNPP </a:t>
            </a:r>
          </a:p>
          <a:p>
            <a:pPr marL="1670050" lvl="2" indent="-34290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Partage entre entités</a:t>
            </a:r>
          </a:p>
          <a:p>
            <a:pPr marL="1670050" lvl="2" indent="-34290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Mise en commun de connaissances</a:t>
            </a:r>
          </a:p>
          <a:p>
            <a:pPr marL="1670050" lvl="2" indent="-34290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Retours d’expérience, amélioration de la DF</a:t>
            </a:r>
          </a:p>
          <a:p>
            <a:pPr marL="1670050" lvl="2" indent="-342900" defTabSz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Reconnaissance des équipes de </a:t>
            </a:r>
            <a:r>
              <a:rPr lang="fr-FR" sz="2000" b="1" err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Cardif</a:t>
            </a:r>
            <a:r>
              <a:rPr lang="fr-FR" sz="2000" b="1">
                <a:solidFill>
                  <a:schemeClr val="tx1">
                    <a:lumMod val="85000"/>
                    <a:lumOff val="15000"/>
                  </a:schemeClr>
                </a:solidFill>
                <a:latin typeface="BNPP Sans Light"/>
                <a:ea typeface="Open Sans"/>
                <a:cs typeface="Open Sans"/>
              </a:rPr>
              <a:t> et de son savoir-faire au sein du Groupe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C69D2C0-78A2-2028-4F4B-27AB57F9D0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2583" y="74001"/>
            <a:ext cx="11215688" cy="746125"/>
          </a:xfrm>
        </p:spPr>
        <p:txBody>
          <a:bodyPr/>
          <a:lstStyle/>
          <a:p>
            <a:pPr rtl="0" fontAlgn="auto"/>
            <a:r>
              <a:rPr lang="pt-PT" sz="2400" b="1" kern="1200" cap="all" spc="300" baseline="0" dirty="0">
                <a:solidFill>
                  <a:srgbClr val="00915A"/>
                </a:solidFill>
                <a:effectLst/>
                <a:latin typeface="BNPP Sans Condensed" panose="02000000000000000000"/>
                <a:ea typeface="+mn-ea"/>
                <a:cs typeface="+mn-cs"/>
              </a:rPr>
              <a:t>La DevOps Foundation : LES APPORTS</a:t>
            </a:r>
          </a:p>
          <a:p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2436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BNPP-ENG-16-9">
  <a:themeElements>
    <a:clrScheme name="Custom 11">
      <a:dk1>
        <a:srgbClr val="000000"/>
      </a:dk1>
      <a:lt1>
        <a:srgbClr val="FFFFFF"/>
      </a:lt1>
      <a:dk2>
        <a:srgbClr val="00915A"/>
      </a:dk2>
      <a:lt2>
        <a:srgbClr val="78848A"/>
      </a:lt2>
      <a:accent1>
        <a:srgbClr val="00AB8E"/>
      </a:accent1>
      <a:accent2>
        <a:srgbClr val="00685E"/>
      </a:accent2>
      <a:accent3>
        <a:srgbClr val="A3C439"/>
      </a:accent3>
      <a:accent4>
        <a:srgbClr val="52CDC5"/>
      </a:accent4>
      <a:accent5>
        <a:srgbClr val="EF7B5B"/>
      </a:accent5>
      <a:accent6>
        <a:srgbClr val="56B4C0"/>
      </a:accent6>
      <a:hlink>
        <a:srgbClr val="00915A"/>
      </a:hlink>
      <a:folHlink>
        <a:srgbClr val="BA3075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normAutofit/>
      </a:bodyPr>
      <a:lstStyle>
        <a:defPPr defTabSz="1085415">
          <a:defRPr sz="6600" dirty="0" smtClean="0">
            <a:solidFill>
              <a:srgbClr val="FFFFFF"/>
            </a:solidFill>
            <a:latin typeface="BNPP Sans Condensed ExtraBold" pitchFamily="50" charset="0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BNPP-ENG-16-9">
  <a:themeElements>
    <a:clrScheme name="Custom 11">
      <a:dk1>
        <a:srgbClr val="000000"/>
      </a:dk1>
      <a:lt1>
        <a:srgbClr val="FFFFFF"/>
      </a:lt1>
      <a:dk2>
        <a:srgbClr val="00915A"/>
      </a:dk2>
      <a:lt2>
        <a:srgbClr val="78848A"/>
      </a:lt2>
      <a:accent1>
        <a:srgbClr val="00AB8E"/>
      </a:accent1>
      <a:accent2>
        <a:srgbClr val="00685E"/>
      </a:accent2>
      <a:accent3>
        <a:srgbClr val="A3C439"/>
      </a:accent3>
      <a:accent4>
        <a:srgbClr val="52CDC5"/>
      </a:accent4>
      <a:accent5>
        <a:srgbClr val="EF7B5B"/>
      </a:accent5>
      <a:accent6>
        <a:srgbClr val="56B4C0"/>
      </a:accent6>
      <a:hlink>
        <a:srgbClr val="00915A"/>
      </a:hlink>
      <a:folHlink>
        <a:srgbClr val="BA3075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normAutofit/>
      </a:bodyPr>
      <a:lstStyle>
        <a:defPPr defTabSz="1085415">
          <a:defRPr sz="6600" dirty="0" smtClean="0">
            <a:solidFill>
              <a:srgbClr val="FFFFFF"/>
            </a:solidFill>
            <a:latin typeface="BNPP Sans Condensed ExtraBold" pitchFamily="50" charset="0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BNPP-ENG-16-9">
  <a:themeElements>
    <a:clrScheme name="Custom 11">
      <a:dk1>
        <a:srgbClr val="000000"/>
      </a:dk1>
      <a:lt1>
        <a:srgbClr val="FFFFFF"/>
      </a:lt1>
      <a:dk2>
        <a:srgbClr val="00915A"/>
      </a:dk2>
      <a:lt2>
        <a:srgbClr val="78848A"/>
      </a:lt2>
      <a:accent1>
        <a:srgbClr val="00AB8E"/>
      </a:accent1>
      <a:accent2>
        <a:srgbClr val="00685E"/>
      </a:accent2>
      <a:accent3>
        <a:srgbClr val="A3C439"/>
      </a:accent3>
      <a:accent4>
        <a:srgbClr val="52CDC5"/>
      </a:accent4>
      <a:accent5>
        <a:srgbClr val="EF7B5B"/>
      </a:accent5>
      <a:accent6>
        <a:srgbClr val="56B4C0"/>
      </a:accent6>
      <a:hlink>
        <a:srgbClr val="00915A"/>
      </a:hlink>
      <a:folHlink>
        <a:srgbClr val="BA3075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normAutofit/>
      </a:bodyPr>
      <a:lstStyle>
        <a:defPPr defTabSz="1085415">
          <a:defRPr sz="6600" dirty="0" smtClean="0">
            <a:solidFill>
              <a:srgbClr val="FFFFFF"/>
            </a:solidFill>
            <a:latin typeface="BNPP Sans Condensed ExtraBold" pitchFamily="50" charset="0"/>
            <a:cs typeface="Arial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027AD02EA76242AAAB9CB6CFDA3556" ma:contentTypeVersion="18" ma:contentTypeDescription="Crée un document." ma:contentTypeScope="" ma:versionID="58a042dec20c62f480f1acf14369e683">
  <xsd:schema xmlns:xsd="http://www.w3.org/2001/XMLSchema" xmlns:xs="http://www.w3.org/2001/XMLSchema" xmlns:p="http://schemas.microsoft.com/office/2006/metadata/properties" xmlns:ns2="34a06359-6bcc-4391-9b42-5c0c8428d15a" xmlns:ns3="f8241274-0059-4754-9eae-01843b0a5043" targetNamespace="http://schemas.microsoft.com/office/2006/metadata/properties" ma:root="true" ma:fieldsID="b51572bcb0207b98feb71fbd43febea3" ns2:_="" ns3:_="">
    <xsd:import namespace="34a06359-6bcc-4391-9b42-5c0c8428d15a"/>
    <xsd:import namespace="f8241274-0059-4754-9eae-01843b0a50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a06359-6bcc-4391-9b42-5c0c8428d1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6e7c967a-c606-4e87-8e98-6b167b774c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241274-0059-4754-9eae-01843b0a504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4484e08-32b9-4658-91f9-eafcda854af1}" ma:internalName="TaxCatchAll" ma:showField="CatchAllData" ma:web="f8241274-0059-4754-9eae-01843b0a50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4a06359-6bcc-4391-9b42-5c0c8428d15a">
      <Terms xmlns="http://schemas.microsoft.com/office/infopath/2007/PartnerControls"/>
    </lcf76f155ced4ddcb4097134ff3c332f>
    <TaxCatchAll xmlns="f8241274-0059-4754-9eae-01843b0a504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37561D-ECBD-4A08-9AA8-A0F5DC307C61}">
  <ds:schemaRefs>
    <ds:schemaRef ds:uri="34a06359-6bcc-4391-9b42-5c0c8428d15a"/>
    <ds:schemaRef ds:uri="f8241274-0059-4754-9eae-01843b0a50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3A4BB65-E901-426A-ABF2-45C7EDB86766}">
  <ds:schemaRefs>
    <ds:schemaRef ds:uri="34a06359-6bcc-4391-9b42-5c0c8428d15a"/>
    <ds:schemaRef ds:uri="f8241274-0059-4754-9eae-01843b0a504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0E7303-B44D-48CC-8A1A-222DE480F8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990</Words>
  <Application>Microsoft Office PowerPoint</Application>
  <PresentationFormat>Personnalisé</PresentationFormat>
  <Paragraphs>170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24" baseType="lpstr">
      <vt:lpstr>Arial</vt:lpstr>
      <vt:lpstr>Arial Narrow</vt:lpstr>
      <vt:lpstr>BNPP Sans Condensed</vt:lpstr>
      <vt:lpstr>BNPP Sans Condensed ExtraBold</vt:lpstr>
      <vt:lpstr>BNPP Sans Light</vt:lpstr>
      <vt:lpstr>Calibri</vt:lpstr>
      <vt:lpstr>Wingdings</vt:lpstr>
      <vt:lpstr>1_BNPP-ENG-16-9</vt:lpstr>
      <vt:lpstr>2_BNPP-ENG-16-9</vt:lpstr>
      <vt:lpstr>3_BNPP-ENG-16-9</vt:lpstr>
      <vt:lpstr>Rapport de Stage BNP Cardif Nanterre </vt:lpstr>
      <vt:lpstr>Sommaire</vt:lpstr>
      <vt:lpstr>Présentation BNP &amp; Cardif </vt:lpstr>
      <vt:lpstr>Présentation BNP &amp; Cardif </vt:lpstr>
      <vt:lpstr>Organigramme CLOUD DEVOPS </vt:lpstr>
      <vt:lpstr>DevOps, DevSecOps: un petit rappel - application life cycLE </vt:lpstr>
      <vt:lpstr>La DevOps Foundation : pourquoi ?</vt:lpstr>
      <vt:lpstr>La DevOps Foundation : LES APPORTS </vt:lpstr>
      <vt:lpstr>La DevOps Foundation : LES APPORTS </vt:lpstr>
      <vt:lpstr>Mise en place d’une offre CI/CD sur étagère</vt:lpstr>
      <vt:lpstr>Dans le cas de GITLAB, le fichier .GITLAB-CI.YML </vt:lpstr>
      <vt:lpstr>Sonar-project.properties sauf pour les PROJETS DOTNET</vt:lpstr>
      <vt:lpstr>Cicd-config.yaml </vt:lpstr>
      <vt:lpstr>Présentation PowerPoint</vt:lpstr>
    </vt:vector>
  </TitlesOfParts>
  <Manager>frederic.justin@bnpparibas.com</Manager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Frederic JUSTIN</dc:creator>
  <cp:lastModifiedBy>thomas.ciosco</cp:lastModifiedBy>
  <cp:revision>11</cp:revision>
  <cp:lastPrinted>2015-02-25T12:09:14Z</cp:lastPrinted>
  <dcterms:created xsi:type="dcterms:W3CDTF">2016-04-27T13:12:54Z</dcterms:created>
  <dcterms:modified xsi:type="dcterms:W3CDTF">2024-09-08T21:35:45Z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0x01010085027AD02EA76242AAAB9CB6CFDA3556</vt:lpwstr>
  </property>
  <property fmtid="{D5CDD505-2E9C-101B-9397-08002B2CF9AE}" pid="3" name="ArticulateGUID">
    <vt:lpwstr>1C609F81-902D-4B68-BC3A-0136A67BDD3F</vt:lpwstr>
  </property>
  <property fmtid="{D5CDD505-2E9C-101B-9397-08002B2CF9AE}" pid="4" name="ArticulatePath">
    <vt:lpwstr>https://bnpparibas-my.sharepoint.com/personal/frederic_justin_bnpparibas_com/Documents/_______DEVOPS/05%20-%20PROGRAMME/C9059%20-%20MigDecom%20CD/VALID/2021-03-23%20IC%20DEVOPS%20C9059</vt:lpwstr>
  </property>
  <property fmtid="{D5CDD505-2E9C-101B-9397-08002B2CF9AE}" pid="5" name="MSIP_Label_8ffbc0b8-e97b-47d1-beac-cb0955d66f3b_Enabled">
    <vt:lpwstr>true</vt:lpwstr>
  </property>
  <property fmtid="{D5CDD505-2E9C-101B-9397-08002B2CF9AE}" pid="6" name="MSIP_Label_8ffbc0b8-e97b-47d1-beac-cb0955d66f3b_SetDate">
    <vt:lpwstr>2022-11-24T07:51:39Z</vt:lpwstr>
  </property>
  <property fmtid="{D5CDD505-2E9C-101B-9397-08002B2CF9AE}" pid="7" name="MSIP_Label_8ffbc0b8-e97b-47d1-beac-cb0955d66f3b_Method">
    <vt:lpwstr>Standard</vt:lpwstr>
  </property>
  <property fmtid="{D5CDD505-2E9C-101B-9397-08002B2CF9AE}" pid="8" name="MSIP_Label_8ffbc0b8-e97b-47d1-beac-cb0955d66f3b_Name">
    <vt:lpwstr>8ffbc0b8-e97b-47d1-beac-cb0955d66f3b</vt:lpwstr>
  </property>
  <property fmtid="{D5CDD505-2E9C-101B-9397-08002B2CF9AE}" pid="9" name="MSIP_Label_8ffbc0b8-e97b-47d1-beac-cb0955d66f3b_SiteId">
    <vt:lpwstr>614f9c25-bffa-42c7-86d8-964101f55fa2</vt:lpwstr>
  </property>
  <property fmtid="{D5CDD505-2E9C-101B-9397-08002B2CF9AE}" pid="10" name="MSIP_Label_8ffbc0b8-e97b-47d1-beac-cb0955d66f3b_ActionId">
    <vt:lpwstr>91a6fbbe-6b18-4f93-a912-e352ffd59892</vt:lpwstr>
  </property>
  <property fmtid="{D5CDD505-2E9C-101B-9397-08002B2CF9AE}" pid="11" name="MSIP_Label_8ffbc0b8-e97b-47d1-beac-cb0955d66f3b_ContentBits">
    <vt:lpwstr>2</vt:lpwstr>
  </property>
  <property fmtid="{D5CDD505-2E9C-101B-9397-08002B2CF9AE}" pid="12" name="MediaServiceImageTags">
    <vt:lpwstr/>
  </property>
</Properties>
</file>