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3"/>
  </p:notesMasterIdLst>
  <p:sldIdLst>
    <p:sldId id="256" r:id="rId4"/>
    <p:sldId id="257" r:id="rId5"/>
    <p:sldId id="259" r:id="rId6"/>
    <p:sldId id="260" r:id="rId7"/>
    <p:sldId id="261" r:id="rId8"/>
    <p:sldId id="281" r:id="rId9"/>
    <p:sldId id="282" r:id="rId10"/>
    <p:sldId id="283" r:id="rId11"/>
    <p:sldId id="285" r:id="rId12"/>
    <p:sldId id="286" r:id="rId13"/>
    <p:sldId id="288" r:id="rId14"/>
    <p:sldId id="289" r:id="rId15"/>
    <p:sldId id="291" r:id="rId16"/>
    <p:sldId id="274" r:id="rId17"/>
    <p:sldId id="292" r:id="rId18"/>
    <p:sldId id="276" r:id="rId19"/>
    <p:sldId id="277" r:id="rId20"/>
    <p:sldId id="278" r:id="rId21"/>
    <p:sldId id="280" r:id="rId22"/>
  </p:sldIdLst>
  <p:sldSz cx="9144000" cy="5143500" type="screen16x9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a Matilde Gige" initials="AM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8BDCE-FDF8-7049-9A21-7AF9E5658853}" v="117" dt="2021-06-08T17:47:16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10"/>
    <p:restoredTop sz="94663"/>
  </p:normalViewPr>
  <p:slideViewPr>
    <p:cSldViewPr snapToGrid="0" snapToObjects="1">
      <p:cViewPr varScale="1">
        <p:scale>
          <a:sx n="108" d="100"/>
          <a:sy n="108" d="100"/>
        </p:scale>
        <p:origin x="20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545CE1-FA9E-4549-A75D-5ADD6181FBC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820D18F8-A7EA-402C-943B-FD3DC540B59C}">
      <dgm:prSet/>
      <dgm:spPr/>
      <dgm:t>
        <a:bodyPr/>
        <a:lstStyle/>
        <a:p>
          <a:pPr>
            <a:defRPr cap="all"/>
          </a:pPr>
          <a:r>
            <a:rPr lang="en-US" dirty="0"/>
            <a:t>Research Question</a:t>
          </a:r>
        </a:p>
      </dgm:t>
    </dgm:pt>
    <dgm:pt modelId="{F68AED05-ED21-45BC-9418-FD84EEAFD24D}" type="parTrans" cxnId="{802F9750-BDC8-4A70-9168-D16C83C0AB8E}">
      <dgm:prSet/>
      <dgm:spPr/>
      <dgm:t>
        <a:bodyPr/>
        <a:lstStyle/>
        <a:p>
          <a:endParaRPr lang="en-US"/>
        </a:p>
      </dgm:t>
    </dgm:pt>
    <dgm:pt modelId="{D742285C-0DDB-4F38-8637-B142B22687B6}" type="sibTrans" cxnId="{802F9750-BDC8-4A70-9168-D16C83C0AB8E}">
      <dgm:prSet/>
      <dgm:spPr/>
      <dgm:t>
        <a:bodyPr/>
        <a:lstStyle/>
        <a:p>
          <a:endParaRPr lang="en-US"/>
        </a:p>
      </dgm:t>
    </dgm:pt>
    <dgm:pt modelId="{C843E0B4-F14B-4C21-91D3-D9C936BC26AC}">
      <dgm:prSet/>
      <dgm:spPr/>
      <dgm:t>
        <a:bodyPr/>
        <a:lstStyle/>
        <a:p>
          <a:pPr>
            <a:defRPr cap="all"/>
          </a:pPr>
          <a:r>
            <a:rPr lang="da-DK" baseline="0"/>
            <a:t>Data</a:t>
          </a:r>
          <a:endParaRPr lang="en-US"/>
        </a:p>
      </dgm:t>
    </dgm:pt>
    <dgm:pt modelId="{B723049B-B38A-44E4-BECB-6E1506214906}" type="parTrans" cxnId="{2EFEE97C-8961-4622-AFF2-93F53DF9B465}">
      <dgm:prSet/>
      <dgm:spPr/>
      <dgm:t>
        <a:bodyPr/>
        <a:lstStyle/>
        <a:p>
          <a:endParaRPr lang="en-US"/>
        </a:p>
      </dgm:t>
    </dgm:pt>
    <dgm:pt modelId="{4189A856-DE68-4EE5-BEF1-CD17A3489A3A}" type="sibTrans" cxnId="{2EFEE97C-8961-4622-AFF2-93F53DF9B465}">
      <dgm:prSet/>
      <dgm:spPr/>
      <dgm:t>
        <a:bodyPr/>
        <a:lstStyle/>
        <a:p>
          <a:endParaRPr lang="en-US"/>
        </a:p>
      </dgm:t>
    </dgm:pt>
    <dgm:pt modelId="{BF7FCD8F-CB19-498F-A303-E9C6B4DF20C9}">
      <dgm:prSet/>
      <dgm:spPr/>
      <dgm:t>
        <a:bodyPr/>
        <a:lstStyle/>
        <a:p>
          <a:pPr>
            <a:defRPr cap="all"/>
          </a:pPr>
          <a:r>
            <a:rPr lang="da-DK" baseline="0"/>
            <a:t>Results </a:t>
          </a:r>
          <a:endParaRPr lang="en-US"/>
        </a:p>
      </dgm:t>
    </dgm:pt>
    <dgm:pt modelId="{158B5765-0877-4A1A-A314-D849D370E61C}" type="parTrans" cxnId="{CEE234D9-435F-41E0-A279-3167FBDB801F}">
      <dgm:prSet/>
      <dgm:spPr/>
      <dgm:t>
        <a:bodyPr/>
        <a:lstStyle/>
        <a:p>
          <a:endParaRPr lang="en-US"/>
        </a:p>
      </dgm:t>
    </dgm:pt>
    <dgm:pt modelId="{E419E594-5700-476A-A9DD-5C3DE5C583E6}" type="sibTrans" cxnId="{CEE234D9-435F-41E0-A279-3167FBDB801F}">
      <dgm:prSet/>
      <dgm:spPr/>
      <dgm:t>
        <a:bodyPr/>
        <a:lstStyle/>
        <a:p>
          <a:endParaRPr lang="en-US"/>
        </a:p>
      </dgm:t>
    </dgm:pt>
    <dgm:pt modelId="{D90E0682-5533-4D5A-8E84-F3DAFDDF9CCC}">
      <dgm:prSet/>
      <dgm:spPr/>
      <dgm:t>
        <a:bodyPr/>
        <a:lstStyle/>
        <a:p>
          <a:pPr>
            <a:defRPr cap="all"/>
          </a:pPr>
          <a:r>
            <a:rPr lang="da-DK" baseline="0"/>
            <a:t>Discussion</a:t>
          </a:r>
          <a:endParaRPr lang="en-US"/>
        </a:p>
      </dgm:t>
    </dgm:pt>
    <dgm:pt modelId="{0D9A4B7B-4285-491D-BFD7-6D561EFD9CC5}" type="parTrans" cxnId="{EF805A3D-58E4-4B49-80C9-B6E0037E4E7B}">
      <dgm:prSet/>
      <dgm:spPr/>
      <dgm:t>
        <a:bodyPr/>
        <a:lstStyle/>
        <a:p>
          <a:endParaRPr lang="en-US"/>
        </a:p>
      </dgm:t>
    </dgm:pt>
    <dgm:pt modelId="{360465EF-CAF6-4855-8FE5-66D4FF74A42D}" type="sibTrans" cxnId="{EF805A3D-58E4-4B49-80C9-B6E0037E4E7B}">
      <dgm:prSet/>
      <dgm:spPr/>
      <dgm:t>
        <a:bodyPr/>
        <a:lstStyle/>
        <a:p>
          <a:endParaRPr lang="en-US"/>
        </a:p>
      </dgm:t>
    </dgm:pt>
    <dgm:pt modelId="{E0798F00-DAE1-44E6-BF66-5D502C73FD49}">
      <dgm:prSet/>
      <dgm:spPr/>
      <dgm:t>
        <a:bodyPr/>
        <a:lstStyle/>
        <a:p>
          <a:pPr>
            <a:defRPr cap="all"/>
          </a:pPr>
          <a:r>
            <a:rPr lang="da-DK" baseline="0"/>
            <a:t>Limitations</a:t>
          </a:r>
          <a:endParaRPr lang="en-US"/>
        </a:p>
      </dgm:t>
    </dgm:pt>
    <dgm:pt modelId="{7215E38A-798C-4DBA-A74C-347B7BF2FEB4}" type="parTrans" cxnId="{61C675D0-FDB9-429F-A760-34840FDFBD35}">
      <dgm:prSet/>
      <dgm:spPr/>
      <dgm:t>
        <a:bodyPr/>
        <a:lstStyle/>
        <a:p>
          <a:endParaRPr lang="en-US"/>
        </a:p>
      </dgm:t>
    </dgm:pt>
    <dgm:pt modelId="{2803960E-4794-4DC7-B30A-3B6AD8AB6F0B}" type="sibTrans" cxnId="{61C675D0-FDB9-429F-A760-34840FDFBD35}">
      <dgm:prSet/>
      <dgm:spPr/>
      <dgm:t>
        <a:bodyPr/>
        <a:lstStyle/>
        <a:p>
          <a:endParaRPr lang="en-US"/>
        </a:p>
      </dgm:t>
    </dgm:pt>
    <dgm:pt modelId="{5A71DFEF-1ECD-4A36-88C6-C4177CCAA2BB}">
      <dgm:prSet/>
      <dgm:spPr/>
      <dgm:t>
        <a:bodyPr/>
        <a:lstStyle/>
        <a:p>
          <a:pPr>
            <a:defRPr cap="all"/>
          </a:pPr>
          <a:r>
            <a:rPr lang="da-DK" baseline="0"/>
            <a:t>Conclusion and Future work</a:t>
          </a:r>
          <a:endParaRPr lang="en-US"/>
        </a:p>
      </dgm:t>
    </dgm:pt>
    <dgm:pt modelId="{6BF1A019-B7E7-45D8-82A7-F41A530609C0}" type="parTrans" cxnId="{9CD6FB3D-1A58-476C-8209-331E8E85D4DF}">
      <dgm:prSet/>
      <dgm:spPr/>
      <dgm:t>
        <a:bodyPr/>
        <a:lstStyle/>
        <a:p>
          <a:endParaRPr lang="en-US"/>
        </a:p>
      </dgm:t>
    </dgm:pt>
    <dgm:pt modelId="{4D0EB71A-F0FD-47BC-93E0-CD01D1F53AF1}" type="sibTrans" cxnId="{9CD6FB3D-1A58-476C-8209-331E8E85D4DF}">
      <dgm:prSet/>
      <dgm:spPr/>
      <dgm:t>
        <a:bodyPr/>
        <a:lstStyle/>
        <a:p>
          <a:endParaRPr lang="en-US"/>
        </a:p>
      </dgm:t>
    </dgm:pt>
    <dgm:pt modelId="{488FC6A3-3B4F-4088-AA3D-C1D2746DFA6D}" type="pres">
      <dgm:prSet presAssocID="{A6545CE1-FA9E-4549-A75D-5ADD6181FBCE}" presName="root" presStyleCnt="0">
        <dgm:presLayoutVars>
          <dgm:dir/>
          <dgm:resizeHandles val="exact"/>
        </dgm:presLayoutVars>
      </dgm:prSet>
      <dgm:spPr/>
    </dgm:pt>
    <dgm:pt modelId="{9F361F5B-3415-43CC-BD9A-9B39F27DF765}" type="pres">
      <dgm:prSet presAssocID="{820D18F8-A7EA-402C-943B-FD3DC540B59C}" presName="compNode" presStyleCnt="0"/>
      <dgm:spPr/>
    </dgm:pt>
    <dgm:pt modelId="{E360E82D-0B8F-484E-968F-99A9ECCB7946}" type="pres">
      <dgm:prSet presAssocID="{820D18F8-A7EA-402C-943B-FD3DC540B59C}" presName="iconBgRect" presStyleLbl="bgShp" presStyleIdx="0" presStyleCnt="6"/>
      <dgm:spPr/>
    </dgm:pt>
    <dgm:pt modelId="{09E66467-2450-449C-BDA5-DFE78C890236}" type="pres">
      <dgm:prSet presAssocID="{820D18F8-A7EA-402C-943B-FD3DC540B59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36B927C-7D53-4A3A-A51D-0EFDD1E299A2}" type="pres">
      <dgm:prSet presAssocID="{820D18F8-A7EA-402C-943B-FD3DC540B59C}" presName="spaceRect" presStyleCnt="0"/>
      <dgm:spPr/>
    </dgm:pt>
    <dgm:pt modelId="{EBF99DC7-F736-49EB-BA48-B48E295D88AC}" type="pres">
      <dgm:prSet presAssocID="{820D18F8-A7EA-402C-943B-FD3DC540B59C}" presName="textRect" presStyleLbl="revTx" presStyleIdx="0" presStyleCnt="6">
        <dgm:presLayoutVars>
          <dgm:chMax val="1"/>
          <dgm:chPref val="1"/>
        </dgm:presLayoutVars>
      </dgm:prSet>
      <dgm:spPr/>
    </dgm:pt>
    <dgm:pt modelId="{409C4A60-6B0D-40C1-89F2-E28BF2BAFF96}" type="pres">
      <dgm:prSet presAssocID="{D742285C-0DDB-4F38-8637-B142B22687B6}" presName="sibTrans" presStyleCnt="0"/>
      <dgm:spPr/>
    </dgm:pt>
    <dgm:pt modelId="{0C73A9A2-9DB5-45EC-A1E6-215017B23AC4}" type="pres">
      <dgm:prSet presAssocID="{C843E0B4-F14B-4C21-91D3-D9C936BC26AC}" presName="compNode" presStyleCnt="0"/>
      <dgm:spPr/>
    </dgm:pt>
    <dgm:pt modelId="{B1206CE3-E90E-41F3-B4D0-BAA89502CE77}" type="pres">
      <dgm:prSet presAssocID="{C843E0B4-F14B-4C21-91D3-D9C936BC26AC}" presName="iconBgRect" presStyleLbl="bgShp" presStyleIdx="1" presStyleCnt="6"/>
      <dgm:spPr/>
    </dgm:pt>
    <dgm:pt modelId="{18E5B87B-D6B5-4D1E-9AB1-95419E339E4F}" type="pres">
      <dgm:prSet presAssocID="{C843E0B4-F14B-4C21-91D3-D9C936BC26A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5F8BAAD-ADF7-4C2B-BDA8-6165D67A0003}" type="pres">
      <dgm:prSet presAssocID="{C843E0B4-F14B-4C21-91D3-D9C936BC26AC}" presName="spaceRect" presStyleCnt="0"/>
      <dgm:spPr/>
    </dgm:pt>
    <dgm:pt modelId="{07162099-8D1A-4DE7-AE46-1564AA1D5A1F}" type="pres">
      <dgm:prSet presAssocID="{C843E0B4-F14B-4C21-91D3-D9C936BC26AC}" presName="textRect" presStyleLbl="revTx" presStyleIdx="1" presStyleCnt="6">
        <dgm:presLayoutVars>
          <dgm:chMax val="1"/>
          <dgm:chPref val="1"/>
        </dgm:presLayoutVars>
      </dgm:prSet>
      <dgm:spPr/>
    </dgm:pt>
    <dgm:pt modelId="{21DFCF06-3E0D-4DF0-A087-E03FE621B144}" type="pres">
      <dgm:prSet presAssocID="{4189A856-DE68-4EE5-BEF1-CD17A3489A3A}" presName="sibTrans" presStyleCnt="0"/>
      <dgm:spPr/>
    </dgm:pt>
    <dgm:pt modelId="{0D88B732-71FA-4F1B-A271-A4FDFB469D91}" type="pres">
      <dgm:prSet presAssocID="{BF7FCD8F-CB19-498F-A303-E9C6B4DF20C9}" presName="compNode" presStyleCnt="0"/>
      <dgm:spPr/>
    </dgm:pt>
    <dgm:pt modelId="{99D1E656-0447-4BA6-8A16-CAA37941D150}" type="pres">
      <dgm:prSet presAssocID="{BF7FCD8F-CB19-498F-A303-E9C6B4DF20C9}" presName="iconBgRect" presStyleLbl="bgShp" presStyleIdx="2" presStyleCnt="6"/>
      <dgm:spPr/>
    </dgm:pt>
    <dgm:pt modelId="{CFB83ABC-DEF4-4939-B545-AC282F52AAE9}" type="pres">
      <dgm:prSet presAssocID="{BF7FCD8F-CB19-498F-A303-E9C6B4DF20C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fkrydsning"/>
        </a:ext>
      </dgm:extLst>
    </dgm:pt>
    <dgm:pt modelId="{D037FD40-2A4A-409F-B308-6412C376DE6E}" type="pres">
      <dgm:prSet presAssocID="{BF7FCD8F-CB19-498F-A303-E9C6B4DF20C9}" presName="spaceRect" presStyleCnt="0"/>
      <dgm:spPr/>
    </dgm:pt>
    <dgm:pt modelId="{75277F09-315B-46D8-B0A1-9FA1DCBE55FA}" type="pres">
      <dgm:prSet presAssocID="{BF7FCD8F-CB19-498F-A303-E9C6B4DF20C9}" presName="textRect" presStyleLbl="revTx" presStyleIdx="2" presStyleCnt="6">
        <dgm:presLayoutVars>
          <dgm:chMax val="1"/>
          <dgm:chPref val="1"/>
        </dgm:presLayoutVars>
      </dgm:prSet>
      <dgm:spPr/>
    </dgm:pt>
    <dgm:pt modelId="{1E2DF98B-CF65-494F-ABC1-F44B60A284EB}" type="pres">
      <dgm:prSet presAssocID="{E419E594-5700-476A-A9DD-5C3DE5C583E6}" presName="sibTrans" presStyleCnt="0"/>
      <dgm:spPr/>
    </dgm:pt>
    <dgm:pt modelId="{FE099B17-EEA1-4F09-8080-C6A300608DFA}" type="pres">
      <dgm:prSet presAssocID="{D90E0682-5533-4D5A-8E84-F3DAFDDF9CCC}" presName="compNode" presStyleCnt="0"/>
      <dgm:spPr/>
    </dgm:pt>
    <dgm:pt modelId="{BAD41A92-28A0-4304-A87A-7881858E19F1}" type="pres">
      <dgm:prSet presAssocID="{D90E0682-5533-4D5A-8E84-F3DAFDDF9CCC}" presName="iconBgRect" presStyleLbl="bgShp" presStyleIdx="3" presStyleCnt="6"/>
      <dgm:spPr/>
    </dgm:pt>
    <dgm:pt modelId="{1EF8BF6D-0F13-4D1F-98CE-9ECE54DC28FB}" type="pres">
      <dgm:prSet presAssocID="{D90E0682-5533-4D5A-8E84-F3DAFDDF9CC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C4EB5C4-4054-4021-BB3E-071E5A369E7E}" type="pres">
      <dgm:prSet presAssocID="{D90E0682-5533-4D5A-8E84-F3DAFDDF9CCC}" presName="spaceRect" presStyleCnt="0"/>
      <dgm:spPr/>
    </dgm:pt>
    <dgm:pt modelId="{1A133581-BD2F-4C11-9209-CE3F421953C1}" type="pres">
      <dgm:prSet presAssocID="{D90E0682-5533-4D5A-8E84-F3DAFDDF9CCC}" presName="textRect" presStyleLbl="revTx" presStyleIdx="3" presStyleCnt="6">
        <dgm:presLayoutVars>
          <dgm:chMax val="1"/>
          <dgm:chPref val="1"/>
        </dgm:presLayoutVars>
      </dgm:prSet>
      <dgm:spPr/>
    </dgm:pt>
    <dgm:pt modelId="{53BB53C7-F4B8-4C97-931A-63A6A6046AD6}" type="pres">
      <dgm:prSet presAssocID="{360465EF-CAF6-4855-8FE5-66D4FF74A42D}" presName="sibTrans" presStyleCnt="0"/>
      <dgm:spPr/>
    </dgm:pt>
    <dgm:pt modelId="{B7BC2780-1782-4072-BF0D-BE501D6B2628}" type="pres">
      <dgm:prSet presAssocID="{E0798F00-DAE1-44E6-BF66-5D502C73FD49}" presName="compNode" presStyleCnt="0"/>
      <dgm:spPr/>
    </dgm:pt>
    <dgm:pt modelId="{1A1B85F0-DDD0-4C98-91A6-2785E12F15F1}" type="pres">
      <dgm:prSet presAssocID="{E0798F00-DAE1-44E6-BF66-5D502C73FD49}" presName="iconBgRect" presStyleLbl="bgShp" presStyleIdx="4" presStyleCnt="6"/>
      <dgm:spPr/>
    </dgm:pt>
    <dgm:pt modelId="{B934DA20-C3AB-4769-ACEA-51E91E814E83}" type="pres">
      <dgm:prSet presAssocID="{E0798F00-DAE1-44E6-BF66-5D502C73FD4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arsel"/>
        </a:ext>
      </dgm:extLst>
    </dgm:pt>
    <dgm:pt modelId="{EBF8F2D9-F8BC-4BF8-ABBE-9C4118160A2E}" type="pres">
      <dgm:prSet presAssocID="{E0798F00-DAE1-44E6-BF66-5D502C73FD49}" presName="spaceRect" presStyleCnt="0"/>
      <dgm:spPr/>
    </dgm:pt>
    <dgm:pt modelId="{4C47074D-1EEE-4655-BA29-51ABF1DF77D2}" type="pres">
      <dgm:prSet presAssocID="{E0798F00-DAE1-44E6-BF66-5D502C73FD49}" presName="textRect" presStyleLbl="revTx" presStyleIdx="4" presStyleCnt="6">
        <dgm:presLayoutVars>
          <dgm:chMax val="1"/>
          <dgm:chPref val="1"/>
        </dgm:presLayoutVars>
      </dgm:prSet>
      <dgm:spPr/>
    </dgm:pt>
    <dgm:pt modelId="{750CE51F-FD2D-4868-8333-D7D8ACD71325}" type="pres">
      <dgm:prSet presAssocID="{2803960E-4794-4DC7-B30A-3B6AD8AB6F0B}" presName="sibTrans" presStyleCnt="0"/>
      <dgm:spPr/>
    </dgm:pt>
    <dgm:pt modelId="{C34FB801-1330-43E1-86CE-BF2C4F85CA2B}" type="pres">
      <dgm:prSet presAssocID="{5A71DFEF-1ECD-4A36-88C6-C4177CCAA2BB}" presName="compNode" presStyleCnt="0"/>
      <dgm:spPr/>
    </dgm:pt>
    <dgm:pt modelId="{E2CC58FF-C5AD-450B-8E35-AB5187338368}" type="pres">
      <dgm:prSet presAssocID="{5A71DFEF-1ECD-4A36-88C6-C4177CCAA2BB}" presName="iconBgRect" presStyleLbl="bgShp" presStyleIdx="5" presStyleCnt="6"/>
      <dgm:spPr/>
    </dgm:pt>
    <dgm:pt modelId="{F3599323-1DBA-4908-8107-25F065F7EFED}" type="pres">
      <dgm:prSet presAssocID="{5A71DFEF-1ECD-4A36-88C6-C4177CCAA2B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åndtryk"/>
        </a:ext>
      </dgm:extLst>
    </dgm:pt>
    <dgm:pt modelId="{8711A392-0F7A-4DF6-A009-082287B46A53}" type="pres">
      <dgm:prSet presAssocID="{5A71DFEF-1ECD-4A36-88C6-C4177CCAA2BB}" presName="spaceRect" presStyleCnt="0"/>
      <dgm:spPr/>
    </dgm:pt>
    <dgm:pt modelId="{1C87D08F-A520-46B4-B535-69A01031D251}" type="pres">
      <dgm:prSet presAssocID="{5A71DFEF-1ECD-4A36-88C6-C4177CCAA2B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2171F1A-C554-4C41-B059-B54D4ABC4F1B}" type="presOf" srcId="{C843E0B4-F14B-4C21-91D3-D9C936BC26AC}" destId="{07162099-8D1A-4DE7-AE46-1564AA1D5A1F}" srcOrd="0" destOrd="0" presId="urn:microsoft.com/office/officeart/2018/5/layout/IconCircleLabelList"/>
    <dgm:cxn modelId="{D4B73E3B-6F0C-418C-9D04-8C08E89DA6AC}" type="presOf" srcId="{820D18F8-A7EA-402C-943B-FD3DC540B59C}" destId="{EBF99DC7-F736-49EB-BA48-B48E295D88AC}" srcOrd="0" destOrd="0" presId="urn:microsoft.com/office/officeart/2018/5/layout/IconCircleLabelList"/>
    <dgm:cxn modelId="{EF805A3D-58E4-4B49-80C9-B6E0037E4E7B}" srcId="{A6545CE1-FA9E-4549-A75D-5ADD6181FBCE}" destId="{D90E0682-5533-4D5A-8E84-F3DAFDDF9CCC}" srcOrd="3" destOrd="0" parTransId="{0D9A4B7B-4285-491D-BFD7-6D561EFD9CC5}" sibTransId="{360465EF-CAF6-4855-8FE5-66D4FF74A42D}"/>
    <dgm:cxn modelId="{9CD6FB3D-1A58-476C-8209-331E8E85D4DF}" srcId="{A6545CE1-FA9E-4549-A75D-5ADD6181FBCE}" destId="{5A71DFEF-1ECD-4A36-88C6-C4177CCAA2BB}" srcOrd="5" destOrd="0" parTransId="{6BF1A019-B7E7-45D8-82A7-F41A530609C0}" sibTransId="{4D0EB71A-F0FD-47BC-93E0-CD01D1F53AF1}"/>
    <dgm:cxn modelId="{C6A7FD3F-EB6B-44F1-B1F7-A58F2F17729A}" type="presOf" srcId="{5A71DFEF-1ECD-4A36-88C6-C4177CCAA2BB}" destId="{1C87D08F-A520-46B4-B535-69A01031D251}" srcOrd="0" destOrd="0" presId="urn:microsoft.com/office/officeart/2018/5/layout/IconCircleLabelList"/>
    <dgm:cxn modelId="{802F9750-BDC8-4A70-9168-D16C83C0AB8E}" srcId="{A6545CE1-FA9E-4549-A75D-5ADD6181FBCE}" destId="{820D18F8-A7EA-402C-943B-FD3DC540B59C}" srcOrd="0" destOrd="0" parTransId="{F68AED05-ED21-45BC-9418-FD84EEAFD24D}" sibTransId="{D742285C-0DDB-4F38-8637-B142B22687B6}"/>
    <dgm:cxn modelId="{D7496679-0D10-4472-8D1C-A0E440EABD62}" type="presOf" srcId="{A6545CE1-FA9E-4549-A75D-5ADD6181FBCE}" destId="{488FC6A3-3B4F-4088-AA3D-C1D2746DFA6D}" srcOrd="0" destOrd="0" presId="urn:microsoft.com/office/officeart/2018/5/layout/IconCircleLabelList"/>
    <dgm:cxn modelId="{2EFEE97C-8961-4622-AFF2-93F53DF9B465}" srcId="{A6545CE1-FA9E-4549-A75D-5ADD6181FBCE}" destId="{C843E0B4-F14B-4C21-91D3-D9C936BC26AC}" srcOrd="1" destOrd="0" parTransId="{B723049B-B38A-44E4-BECB-6E1506214906}" sibTransId="{4189A856-DE68-4EE5-BEF1-CD17A3489A3A}"/>
    <dgm:cxn modelId="{CCEB35B1-86BA-40EB-9DB5-DF946CDBEA62}" type="presOf" srcId="{D90E0682-5533-4D5A-8E84-F3DAFDDF9CCC}" destId="{1A133581-BD2F-4C11-9209-CE3F421953C1}" srcOrd="0" destOrd="0" presId="urn:microsoft.com/office/officeart/2018/5/layout/IconCircleLabelList"/>
    <dgm:cxn modelId="{AFF267CD-6608-4010-8B2A-147B6E1E0A83}" type="presOf" srcId="{BF7FCD8F-CB19-498F-A303-E9C6B4DF20C9}" destId="{75277F09-315B-46D8-B0A1-9FA1DCBE55FA}" srcOrd="0" destOrd="0" presId="urn:microsoft.com/office/officeart/2018/5/layout/IconCircleLabelList"/>
    <dgm:cxn modelId="{61C675D0-FDB9-429F-A760-34840FDFBD35}" srcId="{A6545CE1-FA9E-4549-A75D-5ADD6181FBCE}" destId="{E0798F00-DAE1-44E6-BF66-5D502C73FD49}" srcOrd="4" destOrd="0" parTransId="{7215E38A-798C-4DBA-A74C-347B7BF2FEB4}" sibTransId="{2803960E-4794-4DC7-B30A-3B6AD8AB6F0B}"/>
    <dgm:cxn modelId="{CEE234D9-435F-41E0-A279-3167FBDB801F}" srcId="{A6545CE1-FA9E-4549-A75D-5ADD6181FBCE}" destId="{BF7FCD8F-CB19-498F-A303-E9C6B4DF20C9}" srcOrd="2" destOrd="0" parTransId="{158B5765-0877-4A1A-A314-D849D370E61C}" sibTransId="{E419E594-5700-476A-A9DD-5C3DE5C583E6}"/>
    <dgm:cxn modelId="{0E90ACF6-3B25-4056-A867-B573E07CA340}" type="presOf" srcId="{E0798F00-DAE1-44E6-BF66-5D502C73FD49}" destId="{4C47074D-1EEE-4655-BA29-51ABF1DF77D2}" srcOrd="0" destOrd="0" presId="urn:microsoft.com/office/officeart/2018/5/layout/IconCircleLabelList"/>
    <dgm:cxn modelId="{C22DD2F4-4EE9-472A-9674-7EF53C58D14A}" type="presParOf" srcId="{488FC6A3-3B4F-4088-AA3D-C1D2746DFA6D}" destId="{9F361F5B-3415-43CC-BD9A-9B39F27DF765}" srcOrd="0" destOrd="0" presId="urn:microsoft.com/office/officeart/2018/5/layout/IconCircleLabelList"/>
    <dgm:cxn modelId="{9F8CF4E7-B626-4CEB-9F03-9C5CD7ED14D7}" type="presParOf" srcId="{9F361F5B-3415-43CC-BD9A-9B39F27DF765}" destId="{E360E82D-0B8F-484E-968F-99A9ECCB7946}" srcOrd="0" destOrd="0" presId="urn:microsoft.com/office/officeart/2018/5/layout/IconCircleLabelList"/>
    <dgm:cxn modelId="{6F1A1FCA-9986-4D90-ACE9-FB0120691D80}" type="presParOf" srcId="{9F361F5B-3415-43CC-BD9A-9B39F27DF765}" destId="{09E66467-2450-449C-BDA5-DFE78C890236}" srcOrd="1" destOrd="0" presId="urn:microsoft.com/office/officeart/2018/5/layout/IconCircleLabelList"/>
    <dgm:cxn modelId="{C93F6413-98C0-4E85-A7EC-A958EE27873C}" type="presParOf" srcId="{9F361F5B-3415-43CC-BD9A-9B39F27DF765}" destId="{436B927C-7D53-4A3A-A51D-0EFDD1E299A2}" srcOrd="2" destOrd="0" presId="urn:microsoft.com/office/officeart/2018/5/layout/IconCircleLabelList"/>
    <dgm:cxn modelId="{588E8BE8-2057-451F-B020-BB1059C7E838}" type="presParOf" srcId="{9F361F5B-3415-43CC-BD9A-9B39F27DF765}" destId="{EBF99DC7-F736-49EB-BA48-B48E295D88AC}" srcOrd="3" destOrd="0" presId="urn:microsoft.com/office/officeart/2018/5/layout/IconCircleLabelList"/>
    <dgm:cxn modelId="{332C3C89-3514-46BD-9136-133823796589}" type="presParOf" srcId="{488FC6A3-3B4F-4088-AA3D-C1D2746DFA6D}" destId="{409C4A60-6B0D-40C1-89F2-E28BF2BAFF96}" srcOrd="1" destOrd="0" presId="urn:microsoft.com/office/officeart/2018/5/layout/IconCircleLabelList"/>
    <dgm:cxn modelId="{8D35E1C7-7108-42EB-955A-92B857A0D75D}" type="presParOf" srcId="{488FC6A3-3B4F-4088-AA3D-C1D2746DFA6D}" destId="{0C73A9A2-9DB5-45EC-A1E6-215017B23AC4}" srcOrd="2" destOrd="0" presId="urn:microsoft.com/office/officeart/2018/5/layout/IconCircleLabelList"/>
    <dgm:cxn modelId="{396141F3-80EC-4D71-8155-0C87C0A05FFB}" type="presParOf" srcId="{0C73A9A2-9DB5-45EC-A1E6-215017B23AC4}" destId="{B1206CE3-E90E-41F3-B4D0-BAA89502CE77}" srcOrd="0" destOrd="0" presId="urn:microsoft.com/office/officeart/2018/5/layout/IconCircleLabelList"/>
    <dgm:cxn modelId="{BC7A39F8-0333-4210-81F1-9EDB654F5461}" type="presParOf" srcId="{0C73A9A2-9DB5-45EC-A1E6-215017B23AC4}" destId="{18E5B87B-D6B5-4D1E-9AB1-95419E339E4F}" srcOrd="1" destOrd="0" presId="urn:microsoft.com/office/officeart/2018/5/layout/IconCircleLabelList"/>
    <dgm:cxn modelId="{DC92E1CC-A7F7-4321-AB3D-EDD9090D86D1}" type="presParOf" srcId="{0C73A9A2-9DB5-45EC-A1E6-215017B23AC4}" destId="{15F8BAAD-ADF7-4C2B-BDA8-6165D67A0003}" srcOrd="2" destOrd="0" presId="urn:microsoft.com/office/officeart/2018/5/layout/IconCircleLabelList"/>
    <dgm:cxn modelId="{980B0152-6337-4AC0-8103-948C94F4B274}" type="presParOf" srcId="{0C73A9A2-9DB5-45EC-A1E6-215017B23AC4}" destId="{07162099-8D1A-4DE7-AE46-1564AA1D5A1F}" srcOrd="3" destOrd="0" presId="urn:microsoft.com/office/officeart/2018/5/layout/IconCircleLabelList"/>
    <dgm:cxn modelId="{C6C8F6E9-E166-43E0-A105-82ED73106DDD}" type="presParOf" srcId="{488FC6A3-3B4F-4088-AA3D-C1D2746DFA6D}" destId="{21DFCF06-3E0D-4DF0-A087-E03FE621B144}" srcOrd="3" destOrd="0" presId="urn:microsoft.com/office/officeart/2018/5/layout/IconCircleLabelList"/>
    <dgm:cxn modelId="{F7043B5F-C768-435F-922D-30257E7DD467}" type="presParOf" srcId="{488FC6A3-3B4F-4088-AA3D-C1D2746DFA6D}" destId="{0D88B732-71FA-4F1B-A271-A4FDFB469D91}" srcOrd="4" destOrd="0" presId="urn:microsoft.com/office/officeart/2018/5/layout/IconCircleLabelList"/>
    <dgm:cxn modelId="{34EB5FC4-D5EA-4BA4-BE13-8F265017A3BA}" type="presParOf" srcId="{0D88B732-71FA-4F1B-A271-A4FDFB469D91}" destId="{99D1E656-0447-4BA6-8A16-CAA37941D150}" srcOrd="0" destOrd="0" presId="urn:microsoft.com/office/officeart/2018/5/layout/IconCircleLabelList"/>
    <dgm:cxn modelId="{A5FAB2B0-C2BF-4A3C-97B4-6737203DAF62}" type="presParOf" srcId="{0D88B732-71FA-4F1B-A271-A4FDFB469D91}" destId="{CFB83ABC-DEF4-4939-B545-AC282F52AAE9}" srcOrd="1" destOrd="0" presId="urn:microsoft.com/office/officeart/2018/5/layout/IconCircleLabelList"/>
    <dgm:cxn modelId="{6BA1C242-DA67-4496-BB7F-44333B361774}" type="presParOf" srcId="{0D88B732-71FA-4F1B-A271-A4FDFB469D91}" destId="{D037FD40-2A4A-409F-B308-6412C376DE6E}" srcOrd="2" destOrd="0" presId="urn:microsoft.com/office/officeart/2018/5/layout/IconCircleLabelList"/>
    <dgm:cxn modelId="{F5EAC6F9-0465-4BC5-9DFB-E7F26886F502}" type="presParOf" srcId="{0D88B732-71FA-4F1B-A271-A4FDFB469D91}" destId="{75277F09-315B-46D8-B0A1-9FA1DCBE55FA}" srcOrd="3" destOrd="0" presId="urn:microsoft.com/office/officeart/2018/5/layout/IconCircleLabelList"/>
    <dgm:cxn modelId="{DBC30F0A-B068-44CC-80C4-8C160988DDE8}" type="presParOf" srcId="{488FC6A3-3B4F-4088-AA3D-C1D2746DFA6D}" destId="{1E2DF98B-CF65-494F-ABC1-F44B60A284EB}" srcOrd="5" destOrd="0" presId="urn:microsoft.com/office/officeart/2018/5/layout/IconCircleLabelList"/>
    <dgm:cxn modelId="{E8EED5C7-CB75-4506-9C56-B3A02F76DF1B}" type="presParOf" srcId="{488FC6A3-3B4F-4088-AA3D-C1D2746DFA6D}" destId="{FE099B17-EEA1-4F09-8080-C6A300608DFA}" srcOrd="6" destOrd="0" presId="urn:microsoft.com/office/officeart/2018/5/layout/IconCircleLabelList"/>
    <dgm:cxn modelId="{989C3B70-E54C-4D60-82C2-882C634972F2}" type="presParOf" srcId="{FE099B17-EEA1-4F09-8080-C6A300608DFA}" destId="{BAD41A92-28A0-4304-A87A-7881858E19F1}" srcOrd="0" destOrd="0" presId="urn:microsoft.com/office/officeart/2018/5/layout/IconCircleLabelList"/>
    <dgm:cxn modelId="{0693EFDC-2A63-4CBF-A1E2-29171A06F51B}" type="presParOf" srcId="{FE099B17-EEA1-4F09-8080-C6A300608DFA}" destId="{1EF8BF6D-0F13-4D1F-98CE-9ECE54DC28FB}" srcOrd="1" destOrd="0" presId="urn:microsoft.com/office/officeart/2018/5/layout/IconCircleLabelList"/>
    <dgm:cxn modelId="{86B4CA6D-2C97-423A-9FA1-3262EB1DD069}" type="presParOf" srcId="{FE099B17-EEA1-4F09-8080-C6A300608DFA}" destId="{FC4EB5C4-4054-4021-BB3E-071E5A369E7E}" srcOrd="2" destOrd="0" presId="urn:microsoft.com/office/officeart/2018/5/layout/IconCircleLabelList"/>
    <dgm:cxn modelId="{C51D4A90-9AC7-460E-A1E7-04223A84F58D}" type="presParOf" srcId="{FE099B17-EEA1-4F09-8080-C6A300608DFA}" destId="{1A133581-BD2F-4C11-9209-CE3F421953C1}" srcOrd="3" destOrd="0" presId="urn:microsoft.com/office/officeart/2018/5/layout/IconCircleLabelList"/>
    <dgm:cxn modelId="{CA813B25-9829-4050-89B7-8838C5883E41}" type="presParOf" srcId="{488FC6A3-3B4F-4088-AA3D-C1D2746DFA6D}" destId="{53BB53C7-F4B8-4C97-931A-63A6A6046AD6}" srcOrd="7" destOrd="0" presId="urn:microsoft.com/office/officeart/2018/5/layout/IconCircleLabelList"/>
    <dgm:cxn modelId="{DAB117A7-D717-4292-B8B9-7E3F1793DDF0}" type="presParOf" srcId="{488FC6A3-3B4F-4088-AA3D-C1D2746DFA6D}" destId="{B7BC2780-1782-4072-BF0D-BE501D6B2628}" srcOrd="8" destOrd="0" presId="urn:microsoft.com/office/officeart/2018/5/layout/IconCircleLabelList"/>
    <dgm:cxn modelId="{ED8A477C-E428-4EA9-9872-ABF9266C31A9}" type="presParOf" srcId="{B7BC2780-1782-4072-BF0D-BE501D6B2628}" destId="{1A1B85F0-DDD0-4C98-91A6-2785E12F15F1}" srcOrd="0" destOrd="0" presId="urn:microsoft.com/office/officeart/2018/5/layout/IconCircleLabelList"/>
    <dgm:cxn modelId="{334098EF-9FE3-43CB-BFE8-5CEFFB8CA946}" type="presParOf" srcId="{B7BC2780-1782-4072-BF0D-BE501D6B2628}" destId="{B934DA20-C3AB-4769-ACEA-51E91E814E83}" srcOrd="1" destOrd="0" presId="urn:microsoft.com/office/officeart/2018/5/layout/IconCircleLabelList"/>
    <dgm:cxn modelId="{6B8D3948-8DD5-4B5E-862E-A5AB77BE37C7}" type="presParOf" srcId="{B7BC2780-1782-4072-BF0D-BE501D6B2628}" destId="{EBF8F2D9-F8BC-4BF8-ABBE-9C4118160A2E}" srcOrd="2" destOrd="0" presId="urn:microsoft.com/office/officeart/2018/5/layout/IconCircleLabelList"/>
    <dgm:cxn modelId="{A39BC20B-2611-4B8B-8E44-2C1A9992BEB9}" type="presParOf" srcId="{B7BC2780-1782-4072-BF0D-BE501D6B2628}" destId="{4C47074D-1EEE-4655-BA29-51ABF1DF77D2}" srcOrd="3" destOrd="0" presId="urn:microsoft.com/office/officeart/2018/5/layout/IconCircleLabelList"/>
    <dgm:cxn modelId="{3B601F71-DDCA-4C4F-BA08-AF1017DF988C}" type="presParOf" srcId="{488FC6A3-3B4F-4088-AA3D-C1D2746DFA6D}" destId="{750CE51F-FD2D-4868-8333-D7D8ACD71325}" srcOrd="9" destOrd="0" presId="urn:microsoft.com/office/officeart/2018/5/layout/IconCircleLabelList"/>
    <dgm:cxn modelId="{E3E7F772-6D9C-4499-8DA4-BAF1843C7E61}" type="presParOf" srcId="{488FC6A3-3B4F-4088-AA3D-C1D2746DFA6D}" destId="{C34FB801-1330-43E1-86CE-BF2C4F85CA2B}" srcOrd="10" destOrd="0" presId="urn:microsoft.com/office/officeart/2018/5/layout/IconCircleLabelList"/>
    <dgm:cxn modelId="{DB1F4F0B-EA13-4DC6-99C8-C443B9DD9754}" type="presParOf" srcId="{C34FB801-1330-43E1-86CE-BF2C4F85CA2B}" destId="{E2CC58FF-C5AD-450B-8E35-AB5187338368}" srcOrd="0" destOrd="0" presId="urn:microsoft.com/office/officeart/2018/5/layout/IconCircleLabelList"/>
    <dgm:cxn modelId="{62C23C13-AE11-4D0E-9502-3C36F4A31966}" type="presParOf" srcId="{C34FB801-1330-43E1-86CE-BF2C4F85CA2B}" destId="{F3599323-1DBA-4908-8107-25F065F7EFED}" srcOrd="1" destOrd="0" presId="urn:microsoft.com/office/officeart/2018/5/layout/IconCircleLabelList"/>
    <dgm:cxn modelId="{2A5FC468-0728-44C7-BA9F-5BA1EF3466EA}" type="presParOf" srcId="{C34FB801-1330-43E1-86CE-BF2C4F85CA2B}" destId="{8711A392-0F7A-4DF6-A009-082287B46A53}" srcOrd="2" destOrd="0" presId="urn:microsoft.com/office/officeart/2018/5/layout/IconCircleLabelList"/>
    <dgm:cxn modelId="{8CF87D13-6193-42EF-9605-B9EE95CFBBC6}" type="presParOf" srcId="{C34FB801-1330-43E1-86CE-BF2C4F85CA2B}" destId="{1C87D08F-A520-46B4-B535-69A01031D25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0E82D-0B8F-484E-968F-99A9ECCB7946}">
      <dsp:nvSpPr>
        <dsp:cNvPr id="0" name=""/>
        <dsp:cNvSpPr/>
      </dsp:nvSpPr>
      <dsp:spPr>
        <a:xfrm>
          <a:off x="209034" y="715260"/>
          <a:ext cx="637998" cy="637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66467-2450-449C-BDA5-DFE78C890236}">
      <dsp:nvSpPr>
        <dsp:cNvPr id="0" name=""/>
        <dsp:cNvSpPr/>
      </dsp:nvSpPr>
      <dsp:spPr>
        <a:xfrm>
          <a:off x="345001" y="851227"/>
          <a:ext cx="366064" cy="3660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99DC7-F736-49EB-BA48-B48E295D88AC}">
      <dsp:nvSpPr>
        <dsp:cNvPr id="0" name=""/>
        <dsp:cNvSpPr/>
      </dsp:nvSpPr>
      <dsp:spPr>
        <a:xfrm>
          <a:off x="5084" y="1551979"/>
          <a:ext cx="1045898" cy="41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Research Question</a:t>
          </a:r>
        </a:p>
      </dsp:txBody>
      <dsp:txXfrm>
        <a:off x="5084" y="1551979"/>
        <a:ext cx="1045898" cy="418359"/>
      </dsp:txXfrm>
    </dsp:sp>
    <dsp:sp modelId="{B1206CE3-E90E-41F3-B4D0-BAA89502CE77}">
      <dsp:nvSpPr>
        <dsp:cNvPr id="0" name=""/>
        <dsp:cNvSpPr/>
      </dsp:nvSpPr>
      <dsp:spPr>
        <a:xfrm>
          <a:off x="1437964" y="715260"/>
          <a:ext cx="637998" cy="637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5B87B-D6B5-4D1E-9AB1-95419E339E4F}">
      <dsp:nvSpPr>
        <dsp:cNvPr id="0" name=""/>
        <dsp:cNvSpPr/>
      </dsp:nvSpPr>
      <dsp:spPr>
        <a:xfrm>
          <a:off x="1573931" y="851227"/>
          <a:ext cx="366064" cy="3660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62099-8D1A-4DE7-AE46-1564AA1D5A1F}">
      <dsp:nvSpPr>
        <dsp:cNvPr id="0" name=""/>
        <dsp:cNvSpPr/>
      </dsp:nvSpPr>
      <dsp:spPr>
        <a:xfrm>
          <a:off x="1234014" y="1551979"/>
          <a:ext cx="1045898" cy="41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1100" kern="1200" baseline="0"/>
            <a:t>Data</a:t>
          </a:r>
          <a:endParaRPr lang="en-US" sz="1100" kern="1200"/>
        </a:p>
      </dsp:txBody>
      <dsp:txXfrm>
        <a:off x="1234014" y="1551979"/>
        <a:ext cx="1045898" cy="418359"/>
      </dsp:txXfrm>
    </dsp:sp>
    <dsp:sp modelId="{99D1E656-0447-4BA6-8A16-CAA37941D150}">
      <dsp:nvSpPr>
        <dsp:cNvPr id="0" name=""/>
        <dsp:cNvSpPr/>
      </dsp:nvSpPr>
      <dsp:spPr>
        <a:xfrm>
          <a:off x="2666895" y="715260"/>
          <a:ext cx="637998" cy="637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83ABC-DEF4-4939-B545-AC282F52AAE9}">
      <dsp:nvSpPr>
        <dsp:cNvPr id="0" name=""/>
        <dsp:cNvSpPr/>
      </dsp:nvSpPr>
      <dsp:spPr>
        <a:xfrm>
          <a:off x="2802862" y="851227"/>
          <a:ext cx="366064" cy="3660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77F09-315B-46D8-B0A1-9FA1DCBE55FA}">
      <dsp:nvSpPr>
        <dsp:cNvPr id="0" name=""/>
        <dsp:cNvSpPr/>
      </dsp:nvSpPr>
      <dsp:spPr>
        <a:xfrm>
          <a:off x="2462945" y="1551979"/>
          <a:ext cx="1045898" cy="41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1100" kern="1200" baseline="0"/>
            <a:t>Results </a:t>
          </a:r>
          <a:endParaRPr lang="en-US" sz="1100" kern="1200"/>
        </a:p>
      </dsp:txBody>
      <dsp:txXfrm>
        <a:off x="2462945" y="1551979"/>
        <a:ext cx="1045898" cy="418359"/>
      </dsp:txXfrm>
    </dsp:sp>
    <dsp:sp modelId="{BAD41A92-28A0-4304-A87A-7881858E19F1}">
      <dsp:nvSpPr>
        <dsp:cNvPr id="0" name=""/>
        <dsp:cNvSpPr/>
      </dsp:nvSpPr>
      <dsp:spPr>
        <a:xfrm>
          <a:off x="3895826" y="715260"/>
          <a:ext cx="637998" cy="637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8BF6D-0F13-4D1F-98CE-9ECE54DC28FB}">
      <dsp:nvSpPr>
        <dsp:cNvPr id="0" name=""/>
        <dsp:cNvSpPr/>
      </dsp:nvSpPr>
      <dsp:spPr>
        <a:xfrm>
          <a:off x="4031793" y="851227"/>
          <a:ext cx="366064" cy="3660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33581-BD2F-4C11-9209-CE3F421953C1}">
      <dsp:nvSpPr>
        <dsp:cNvPr id="0" name=""/>
        <dsp:cNvSpPr/>
      </dsp:nvSpPr>
      <dsp:spPr>
        <a:xfrm>
          <a:off x="3691876" y="1551979"/>
          <a:ext cx="1045898" cy="41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1100" kern="1200" baseline="0"/>
            <a:t>Discussion</a:t>
          </a:r>
          <a:endParaRPr lang="en-US" sz="1100" kern="1200"/>
        </a:p>
      </dsp:txBody>
      <dsp:txXfrm>
        <a:off x="3691876" y="1551979"/>
        <a:ext cx="1045898" cy="418359"/>
      </dsp:txXfrm>
    </dsp:sp>
    <dsp:sp modelId="{1A1B85F0-DDD0-4C98-91A6-2785E12F15F1}">
      <dsp:nvSpPr>
        <dsp:cNvPr id="0" name=""/>
        <dsp:cNvSpPr/>
      </dsp:nvSpPr>
      <dsp:spPr>
        <a:xfrm>
          <a:off x="5124756" y="715260"/>
          <a:ext cx="637998" cy="637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4DA20-C3AB-4769-ACEA-51E91E814E83}">
      <dsp:nvSpPr>
        <dsp:cNvPr id="0" name=""/>
        <dsp:cNvSpPr/>
      </dsp:nvSpPr>
      <dsp:spPr>
        <a:xfrm>
          <a:off x="5260723" y="851227"/>
          <a:ext cx="366064" cy="3660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7074D-1EEE-4655-BA29-51ABF1DF77D2}">
      <dsp:nvSpPr>
        <dsp:cNvPr id="0" name=""/>
        <dsp:cNvSpPr/>
      </dsp:nvSpPr>
      <dsp:spPr>
        <a:xfrm>
          <a:off x="4920806" y="1551979"/>
          <a:ext cx="1045898" cy="41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1100" kern="1200" baseline="0"/>
            <a:t>Limitations</a:t>
          </a:r>
          <a:endParaRPr lang="en-US" sz="1100" kern="1200"/>
        </a:p>
      </dsp:txBody>
      <dsp:txXfrm>
        <a:off x="4920806" y="1551979"/>
        <a:ext cx="1045898" cy="418359"/>
      </dsp:txXfrm>
    </dsp:sp>
    <dsp:sp modelId="{E2CC58FF-C5AD-450B-8E35-AB5187338368}">
      <dsp:nvSpPr>
        <dsp:cNvPr id="0" name=""/>
        <dsp:cNvSpPr/>
      </dsp:nvSpPr>
      <dsp:spPr>
        <a:xfrm>
          <a:off x="6353687" y="715260"/>
          <a:ext cx="637998" cy="637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99323-1DBA-4908-8107-25F065F7EFED}">
      <dsp:nvSpPr>
        <dsp:cNvPr id="0" name=""/>
        <dsp:cNvSpPr/>
      </dsp:nvSpPr>
      <dsp:spPr>
        <a:xfrm>
          <a:off x="6489654" y="851227"/>
          <a:ext cx="366064" cy="3660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7D08F-A520-46B4-B535-69A01031D251}">
      <dsp:nvSpPr>
        <dsp:cNvPr id="0" name=""/>
        <dsp:cNvSpPr/>
      </dsp:nvSpPr>
      <dsp:spPr>
        <a:xfrm>
          <a:off x="6149737" y="1551979"/>
          <a:ext cx="1045898" cy="41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1100" kern="1200" baseline="0"/>
            <a:t>Conclusion and Future work</a:t>
          </a:r>
          <a:endParaRPr lang="en-US" sz="1100" kern="1200"/>
        </a:p>
      </dsp:txBody>
      <dsp:txXfrm>
        <a:off x="6149737" y="1551979"/>
        <a:ext cx="1045898" cy="418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Franklin Gothic Book"/>
              </a:rPr>
              <a:t>Click to move the slide</a:t>
            </a: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7D871BF-6ADA-4E5E-9FCD-8901D485F47A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a-DK" sz="1100" b="0" strike="noStrike" spc="-1">
                <a:latin typeface="Arial"/>
              </a:rPr>
              <a:t>SOFIE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GB" sz="1100" b="0" strike="noStrike" spc="-1">
                <a:latin typeface="Arial"/>
              </a:rPr>
              <a:t>SOFIE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a-DK" sz="1100" b="0" strike="noStrike" spc="-1">
                <a:latin typeface="Arial"/>
              </a:rPr>
              <a:t>SOFIE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a-DK" sz="1100" b="0" strike="noStrike" spc="-1">
                <a:latin typeface="Arial"/>
              </a:rPr>
              <a:t>ADA</a:t>
            </a: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1859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a-DK" sz="1100" b="0" strike="noStrike" spc="-1">
                <a:latin typeface="Arial"/>
              </a:rPr>
              <a:t>ADA</a:t>
            </a: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3105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a-DK" sz="1100" b="0" strike="noStrike" spc="-1">
                <a:latin typeface="Arial"/>
              </a:rPr>
              <a:t>ADA</a:t>
            </a: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376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a-DK" sz="1100" b="0" strike="noStrike" spc="-1">
                <a:latin typeface="Arial"/>
              </a:rPr>
              <a:t>ADA</a:t>
            </a: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7133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a-DK" sz="1100" b="0" strike="noStrike" spc="-1">
                <a:latin typeface="Arial"/>
              </a:rPr>
              <a:t>ADA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 hidden="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1436400" y="1341360"/>
            <a:ext cx="6270480" cy="15732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89000"/>
              </a:lnSpc>
            </a:pPr>
            <a:r>
              <a:rPr lang="da-DK" sz="5400" b="0" strike="noStrike" cap="all" spc="-1">
                <a:solidFill>
                  <a:srgbClr val="191B0E"/>
                </a:solidFill>
                <a:latin typeface="Franklin Gothic Book"/>
              </a:rPr>
              <a:t>Klik for at redigere titeltypografien i masteren</a:t>
            </a:r>
            <a:endParaRPr lang="en-US" sz="54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64480" y="4840200"/>
            <a:ext cx="1205640" cy="3031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52DE68F-EE4A-4C1B-8331-B683414621BB}" type="datetime">
              <a:rPr lang="en-US" sz="900" b="0" strike="noStrike" spc="-1">
                <a:solidFill>
                  <a:srgbClr val="191B0E"/>
                </a:solidFill>
                <a:latin typeface="Franklin Gothic Book"/>
              </a:rPr>
              <a:t>6/9/21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1937880" y="4840200"/>
            <a:ext cx="5267160" cy="3031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373160" y="4840200"/>
            <a:ext cx="1197000" cy="3031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8119170-E454-47BE-8F16-7E50661431A0}" type="slidenum">
              <a:rPr lang="da-DK" sz="900" b="0" strike="noStrike" spc="-1">
                <a:solidFill>
                  <a:srgbClr val="191B0E"/>
                </a:solidFill>
                <a:latin typeface="Franklin Gothic Book"/>
              </a:rPr>
              <a:t>‹nr.›</a:t>
            </a:fld>
            <a:endParaRPr lang="en-US" sz="900" b="0" strike="noStrike" spc="-1">
              <a:latin typeface="Times New Roman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564120" y="558000"/>
            <a:ext cx="8005680" cy="4012200"/>
            <a:chOff x="564120" y="558000"/>
            <a:chExt cx="8005680" cy="4012200"/>
          </a:xfrm>
        </p:grpSpPr>
        <p:sp>
          <p:nvSpPr>
            <p:cNvPr id="6" name="CustomShape 7"/>
            <p:cNvSpPr/>
            <p:nvPr/>
          </p:nvSpPr>
          <p:spPr>
            <a:xfrm>
              <a:off x="6113880" y="1264320"/>
              <a:ext cx="2455920" cy="3305880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 flipH="1" flipV="1">
              <a:off x="563400" y="557640"/>
              <a:ext cx="2456280" cy="3305880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191B0E"/>
                </a:solidFill>
                <a:latin typeface="Franklin Gothic Book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191B0E"/>
                </a:solidFill>
                <a:latin typeface="Franklin Gothic Book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i="1" strike="noStrike" spc="-1">
                <a:solidFill>
                  <a:srgbClr val="191B0E"/>
                </a:solidFill>
                <a:latin typeface="Franklin Gothic Book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191B0E"/>
                </a:solidFill>
                <a:latin typeface="Franklin Gothic Book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70000"/>
          </a:bodyPr>
          <a:lstStyle/>
          <a:p>
            <a:r>
              <a:rPr lang="en-US" sz="3300" b="0" strike="noStrike" spc="-1">
                <a:solidFill>
                  <a:srgbClr val="000000"/>
                </a:solidFill>
                <a:latin typeface="Franklin Gothic Book"/>
              </a:rPr>
              <a:t>Click to edit the title text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191B0E"/>
                </a:solidFill>
                <a:latin typeface="Franklin Gothic Book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191B0E"/>
                </a:solidFill>
                <a:latin typeface="Franklin Gothic Book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191B0E"/>
                </a:solidFill>
                <a:latin typeface="Franklin Gothic Book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191B0E"/>
                </a:solidFill>
                <a:latin typeface="Franklin Gothic Book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191B0E"/>
                </a:solidFill>
                <a:latin typeface="Franklin Gothic Book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191B0E"/>
                </a:solidFill>
                <a:latin typeface="Franklin Gothic Book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191B0E"/>
                </a:solidFill>
                <a:latin typeface="Franklin Gothic Book"/>
              </a:rPr>
              <a:t>Seventh Outline Level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8F8FBF6-7B22-4674-8D49-93465D1378FE}" type="slidenum">
              <a:rPr lang="da" sz="900" b="0" strike="noStrike" spc="-1">
                <a:solidFill>
                  <a:srgbClr val="191B0E"/>
                </a:solidFill>
                <a:latin typeface="Franklin Gothic Book"/>
              </a:rPr>
              <a:t>‹nr.›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70000"/>
          </a:bodyPr>
          <a:lstStyle/>
          <a:p>
            <a:r>
              <a:rPr lang="en-US" sz="3300" b="0" strike="noStrike" spc="-1">
                <a:solidFill>
                  <a:srgbClr val="000000"/>
                </a:solidFill>
                <a:latin typeface="Franklin Gothic Book"/>
              </a:rPr>
              <a:t>Click to edit the title text format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tIns="91440" bIns="9144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191B0E"/>
                </a:solidFill>
                <a:latin typeface="Franklin Gothic Book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191B0E"/>
                </a:solidFill>
                <a:latin typeface="Franklin Gothic Book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i="1" strike="noStrike" spc="-1">
                <a:solidFill>
                  <a:srgbClr val="191B0E"/>
                </a:solidFill>
                <a:latin typeface="Franklin Gothic Book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191B0E"/>
                </a:solidFill>
                <a:latin typeface="Franklin Gothic Book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191B0E"/>
                </a:solidFill>
                <a:latin typeface="Franklin Gothic Book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191B0E"/>
                </a:solidFill>
                <a:latin typeface="Franklin Gothic Book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191B0E"/>
                </a:solidFill>
                <a:latin typeface="Franklin Gothic Book"/>
              </a:rPr>
              <a:t>Seventh Outline Level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</p:spPr>
        <p:txBody>
          <a:bodyPr tIns="91440" bIns="9144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191B0E"/>
                </a:solidFill>
                <a:latin typeface="Franklin Gothic Book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191B0E"/>
                </a:solidFill>
                <a:latin typeface="Franklin Gothic Book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i="1" strike="noStrike" spc="-1">
                <a:solidFill>
                  <a:srgbClr val="191B0E"/>
                </a:solidFill>
                <a:latin typeface="Franklin Gothic Book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191B0E"/>
                </a:solidFill>
                <a:latin typeface="Franklin Gothic Book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191B0E"/>
                </a:solidFill>
                <a:latin typeface="Franklin Gothic Book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191B0E"/>
                </a:solidFill>
                <a:latin typeface="Franklin Gothic Book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191B0E"/>
                </a:solidFill>
                <a:latin typeface="Franklin Gothic Book"/>
              </a:rPr>
              <a:t>Seventh Outline Level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F91C0B0-A5D1-4EFE-A45E-92B1692BB4E9}" type="slidenum">
              <a:rPr lang="da" sz="900" b="0" strike="noStrike" spc="-1">
                <a:solidFill>
                  <a:srgbClr val="191B0E"/>
                </a:solidFill>
                <a:latin typeface="Franklin Gothic Book"/>
              </a:rPr>
              <a:t>‹nr.›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"/><Relationship Id="rId2" Type="http://schemas.openxmlformats.org/officeDocument/2006/relationships/image" Target="../media/image18.tif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54;p13" descr="Et billede, der indeholder vej, platform, motorvej, langt&#10;&#10;Automatisk genereret beskrivelse"/>
          <p:cNvPicPr/>
          <p:nvPr/>
        </p:nvPicPr>
        <p:blipFill>
          <a:blip r:embed="rId2">
            <a:alphaModFix amt="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19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gradFill rotWithShape="0">
            <a:gsLst>
              <a:gs pos="0">
                <a:srgbClr val="EFEDE3"/>
              </a:gs>
              <a:gs pos="100000">
                <a:srgbClr val="EFEDE3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"/>
          <p:cNvSpPr/>
          <p:nvPr/>
        </p:nvSpPr>
        <p:spPr>
          <a:xfrm flipH="1" flipV="1">
            <a:off x="563400" y="557640"/>
            <a:ext cx="2456280" cy="330588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3"/>
          <p:cNvSpPr/>
          <p:nvPr/>
        </p:nvSpPr>
        <p:spPr>
          <a:xfrm>
            <a:off x="6113880" y="1264320"/>
            <a:ext cx="2455920" cy="330588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TextShape 4"/>
          <p:cNvSpPr txBox="1"/>
          <p:nvPr/>
        </p:nvSpPr>
        <p:spPr>
          <a:xfrm>
            <a:off x="1436400" y="1341360"/>
            <a:ext cx="6270480" cy="1573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96000"/>
          </a:bodyPr>
          <a:lstStyle/>
          <a:p>
            <a:pPr algn="ctr">
              <a:lnSpc>
                <a:spcPct val="89000"/>
              </a:lnSpc>
              <a:tabLst>
                <a:tab pos="0" algn="l"/>
              </a:tabLst>
            </a:pPr>
            <a:r>
              <a:rPr lang="da-DK" sz="4200" b="1" strike="noStrike" cap="all" spc="-1" dirty="0">
                <a:solidFill>
                  <a:srgbClr val="191B0E"/>
                </a:solidFill>
                <a:latin typeface="Franklin Gothic Book"/>
              </a:rPr>
              <a:t>Medical Imaging of Skin </a:t>
            </a:r>
            <a:r>
              <a:rPr lang="da-DK" sz="4200" b="1" strike="noStrike" cap="all" spc="-1" dirty="0" err="1">
                <a:solidFill>
                  <a:srgbClr val="191B0E"/>
                </a:solidFill>
                <a:latin typeface="Franklin Gothic Book"/>
              </a:rPr>
              <a:t>lesion</a:t>
            </a:r>
            <a:r>
              <a:rPr lang="da-DK" sz="4000" b="1" strike="noStrike" cap="all" spc="-1" dirty="0">
                <a:solidFill>
                  <a:srgbClr val="191B0E"/>
                </a:solidFill>
                <a:latin typeface="Franklin Gothic Book"/>
              </a:rPr>
              <a:t>: </a:t>
            </a:r>
            <a:r>
              <a:rPr lang="da-DK" sz="4000" b="0" strike="noStrike" cap="all" spc="-1" dirty="0" err="1">
                <a:solidFill>
                  <a:srgbClr val="191B0E"/>
                </a:solidFill>
                <a:latin typeface="Franklin Gothic Book"/>
              </a:rPr>
              <a:t>Melanoma</a:t>
            </a:r>
            <a:endParaRPr lang="en-US" sz="40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7" name="TextShape 5"/>
          <p:cNvSpPr txBox="1"/>
          <p:nvPr/>
        </p:nvSpPr>
        <p:spPr>
          <a:xfrm>
            <a:off x="2009880" y="2967120"/>
            <a:ext cx="5123520" cy="81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2500" lnSpcReduction="20000"/>
          </a:bodyPr>
          <a:lstStyle/>
          <a:p>
            <a:pPr algn="ctr">
              <a:lnSpc>
                <a:spcPct val="102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a-DK" sz="1400" b="1" strike="noStrike" spc="-1" dirty="0">
                <a:solidFill>
                  <a:srgbClr val="191B0E"/>
                </a:solidFill>
                <a:latin typeface="Calibri"/>
              </a:rPr>
              <a:t>GROUP 4</a:t>
            </a: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02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a-DK" sz="1400" b="1" strike="noStrike" spc="-1" dirty="0">
                <a:solidFill>
                  <a:srgbClr val="191B0E"/>
                </a:solidFill>
                <a:latin typeface="Calibri"/>
              </a:rPr>
              <a:t>Lukas and Yasmin</a:t>
            </a: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02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a-DK" sz="1200" b="1" strike="noStrike" spc="-1" dirty="0">
                <a:solidFill>
                  <a:srgbClr val="191B0E"/>
                </a:solidFill>
                <a:latin typeface="Calibri"/>
              </a:rPr>
              <a:t>(Martin and Thomas)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160" name="TextShape 3"/>
          <p:cNvSpPr txBox="1"/>
          <p:nvPr/>
        </p:nvSpPr>
        <p:spPr>
          <a:xfrm>
            <a:off x="725760" y="347040"/>
            <a:ext cx="7540910" cy="1142126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500" lnSpcReduction="10000"/>
          </a:bodyPr>
          <a:lstStyle/>
          <a:p>
            <a:pPr>
              <a:lnSpc>
                <a:spcPct val="89000"/>
              </a:lnSpc>
              <a:tabLst>
                <a:tab pos="0" algn="l"/>
              </a:tabLst>
            </a:pPr>
            <a:r>
              <a:rPr lang="en-US" sz="3400" b="1" strike="noStrike" spc="-1" dirty="0">
                <a:solidFill>
                  <a:srgbClr val="191B0E"/>
                </a:solidFill>
                <a:latin typeface="Franklin Gothic Book"/>
              </a:rPr>
              <a:t>RESULTS - </a:t>
            </a:r>
            <a:r>
              <a:rPr lang="en-US" sz="3400" b="1" strike="noStrike" spc="-1" dirty="0">
                <a:solidFill>
                  <a:srgbClr val="000000"/>
                </a:solidFill>
                <a:latin typeface="Franklin Gothic Book"/>
              </a:rPr>
              <a:t>PREDICITION </a:t>
            </a:r>
          </a:p>
          <a:p>
            <a:pPr>
              <a:lnSpc>
                <a:spcPct val="89000"/>
              </a:lnSpc>
              <a:tabLst>
                <a:tab pos="0" algn="l"/>
              </a:tabLst>
            </a:pPr>
            <a:endParaRPr lang="en-US" sz="2800" b="0" i="1" strike="noStrike" spc="-1" dirty="0">
              <a:solidFill>
                <a:srgbClr val="000000"/>
              </a:solidFill>
              <a:latin typeface="Franklin Gothic Book"/>
            </a:endParaRPr>
          </a:p>
          <a:p>
            <a:pPr>
              <a:lnSpc>
                <a:spcPct val="89000"/>
              </a:lnSpc>
              <a:tabLst>
                <a:tab pos="0" algn="l"/>
              </a:tabLst>
            </a:pPr>
            <a:r>
              <a:rPr lang="en-US" sz="2800" b="0" i="1" strike="noStrike" spc="-1" dirty="0">
                <a:solidFill>
                  <a:srgbClr val="000000"/>
                </a:solidFill>
                <a:latin typeface="Franklin Gothic Book"/>
              </a:rPr>
              <a:t>TEST CASE 1: NON-DISEASED AND DISEASED SKIN</a:t>
            </a:r>
          </a:p>
        </p:txBody>
      </p:sp>
      <p:sp>
        <p:nvSpPr>
          <p:cNvPr id="161" name="CustomShape 4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6"/>
          <p:cNvSpPr/>
          <p:nvPr/>
        </p:nvSpPr>
        <p:spPr>
          <a:xfrm>
            <a:off x="5278680" y="4516560"/>
            <a:ext cx="3389040" cy="2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000" b="1" strike="noStrike" spc="-1" dirty="0">
                <a:solidFill>
                  <a:srgbClr val="000000"/>
                </a:solidFill>
                <a:latin typeface="Franklin Gothic Book"/>
              </a:rPr>
              <a:t>Figure 2. </a:t>
            </a:r>
            <a:r>
              <a:rPr lang="en-GB" sz="1000" spc="-1" dirty="0">
                <a:solidFill>
                  <a:srgbClr val="000000"/>
                </a:solidFill>
                <a:latin typeface="Franklin Gothic Book"/>
              </a:rPr>
              <a:t>Accuracy score for Test Case 1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93BD678F-EFEB-4C42-A668-16CD74453ACB}"/>
              </a:ext>
            </a:extLst>
          </p:cNvPr>
          <p:cNvSpPr txBox="1"/>
          <p:nvPr/>
        </p:nvSpPr>
        <p:spPr>
          <a:xfrm>
            <a:off x="877330" y="1489166"/>
            <a:ext cx="43001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Franklin Gothic Book" panose="020B0503020102020204" pitchFamily="34" charset="0"/>
              </a:rPr>
              <a:t>150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Franklin Gothic Book" panose="020B0503020102020204" pitchFamily="34" charset="0"/>
              </a:rPr>
              <a:t>50 % labelled as “keratosis” and “melanoma”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Franklin Gothic Book" panose="020B0503020102020204" pitchFamily="34" charset="0"/>
              </a:rPr>
              <a:t>50 % non-labelled</a:t>
            </a:r>
          </a:p>
          <a:p>
            <a:endParaRPr lang="en-GB" b="1" u="sng" dirty="0">
              <a:latin typeface="Franklin Gothic Book" panose="020B0503020102020204" pitchFamily="34" charset="0"/>
            </a:endParaRPr>
          </a:p>
          <a:p>
            <a:r>
              <a:rPr lang="en-GB" b="1" dirty="0">
                <a:latin typeface="Franklin Gothic Book" panose="020B0503020102020204" pitchFamily="34" charset="0"/>
              </a:rPr>
              <a:t>Labels Prediction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i="1" dirty="0">
                <a:latin typeface="Franklin Gothic Book" panose="020B0503020102020204" pitchFamily="34" charset="0"/>
                <a:sym typeface="Wingdings" pitchFamily="2" charset="2"/>
              </a:rPr>
              <a:t>Non-Diseased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i="1" dirty="0">
                <a:latin typeface="Franklin Gothic Book" panose="020B0503020102020204" pitchFamily="34" charset="0"/>
                <a:sym typeface="Wingdings" pitchFamily="2" charset="2"/>
              </a:rPr>
              <a:t>Diseased</a:t>
            </a:r>
          </a:p>
          <a:p>
            <a:pPr marL="285750" indent="-285750">
              <a:buFont typeface="Wingdings" pitchFamily="2" charset="2"/>
              <a:buChar char="à"/>
            </a:pPr>
            <a:endParaRPr lang="en-GB" i="1" dirty="0">
              <a:latin typeface="Franklin Gothic Book" panose="020B0503020102020204" pitchFamily="34" charset="0"/>
              <a:sym typeface="Wingdings" pitchFamily="2" charset="2"/>
            </a:endParaRPr>
          </a:p>
          <a:p>
            <a:r>
              <a:rPr lang="en-GB" sz="2000" b="1" u="sng" dirty="0">
                <a:latin typeface="Franklin Gothic Book" panose="020B0503020102020204" pitchFamily="34" charset="0"/>
                <a:sym typeface="Wingdings" pitchFamily="2" charset="2"/>
              </a:rPr>
              <a:t>Results</a:t>
            </a:r>
            <a:endParaRPr lang="en-GB" sz="2000" b="1" dirty="0">
              <a:latin typeface="Franklin Gothic Book" panose="020B0503020102020204" pitchFamily="34" charset="0"/>
              <a:sym typeface="Wingdings" pitchFamily="2" charset="2"/>
            </a:endParaRPr>
          </a:p>
          <a:p>
            <a:r>
              <a:rPr lang="en-GB" sz="2000" b="1" dirty="0">
                <a:latin typeface="Franklin Gothic Book" panose="020B0503020102020204" pitchFamily="34" charset="0"/>
                <a:sym typeface="Wingdings" pitchFamily="2" charset="2"/>
              </a:rPr>
              <a:t>Low Accuracy at 60 %</a:t>
            </a:r>
            <a:endParaRPr lang="en-GB" sz="2000" b="1" dirty="0">
              <a:latin typeface="Franklin Gothic Book" panose="020B0503020102020204" pitchFamily="34" charset="0"/>
            </a:endParaRPr>
          </a:p>
        </p:txBody>
      </p:sp>
      <p:pic>
        <p:nvPicPr>
          <p:cNvPr id="4" name="Billede 3" descr="Et billede, der indeholder tekst, volleyball&#10;&#10;Automatisk genereret beskrivelse">
            <a:extLst>
              <a:ext uri="{FF2B5EF4-FFF2-40B4-BE49-F238E27FC236}">
                <a16:creationId xmlns:a16="http://schemas.microsoft.com/office/drawing/2014/main" id="{925DAB64-C2E1-8D43-9FA5-A5C32E492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07" y="1520572"/>
            <a:ext cx="3960785" cy="284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6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161" name="CustomShape 4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6"/>
          <p:cNvSpPr/>
          <p:nvPr/>
        </p:nvSpPr>
        <p:spPr>
          <a:xfrm>
            <a:off x="5278680" y="4516560"/>
            <a:ext cx="3389040" cy="2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000" b="1" strike="noStrike" spc="-1" dirty="0">
                <a:solidFill>
                  <a:srgbClr val="000000"/>
                </a:solidFill>
                <a:latin typeface="Franklin Gothic Book"/>
              </a:rPr>
              <a:t>Figure **. </a:t>
            </a:r>
            <a:r>
              <a:rPr lang="en-GB" sz="1000" b="0" strike="noStrike" spc="-1" dirty="0">
                <a:solidFill>
                  <a:srgbClr val="000000"/>
                </a:solidFill>
                <a:latin typeface="Franklin Gothic Book"/>
              </a:rPr>
              <a:t>Accuracy score for Test Case 2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523F687A-729B-E947-BDDB-2F9C8CE7DC5E}"/>
              </a:ext>
            </a:extLst>
          </p:cNvPr>
          <p:cNvSpPr txBox="1"/>
          <p:nvPr/>
        </p:nvSpPr>
        <p:spPr>
          <a:xfrm>
            <a:off x="877330" y="1489166"/>
            <a:ext cx="430015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Franklin Gothic Book" panose="020B0503020102020204" pitchFamily="34" charset="0"/>
              </a:rPr>
              <a:t>150 images</a:t>
            </a:r>
          </a:p>
          <a:p>
            <a:endParaRPr lang="en-GB" b="1" u="sng" dirty="0">
              <a:latin typeface="Franklin Gothic Book" panose="020B0503020102020204" pitchFamily="34" charset="0"/>
            </a:endParaRPr>
          </a:p>
          <a:p>
            <a:r>
              <a:rPr lang="en-GB" b="1" dirty="0">
                <a:latin typeface="Franklin Gothic Book" panose="020B0503020102020204" pitchFamily="34" charset="0"/>
              </a:rPr>
              <a:t>Label Prediction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i="1" dirty="0">
                <a:latin typeface="Franklin Gothic Book" panose="020B0503020102020204" pitchFamily="34" charset="0"/>
                <a:sym typeface="Wingdings" pitchFamily="2" charset="2"/>
              </a:rPr>
              <a:t>Keratosis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i="1" dirty="0">
                <a:latin typeface="Franklin Gothic Book" panose="020B0503020102020204" pitchFamily="34" charset="0"/>
                <a:sym typeface="Wingdings" pitchFamily="2" charset="2"/>
              </a:rPr>
              <a:t>Non-keratosis</a:t>
            </a:r>
          </a:p>
          <a:p>
            <a:pPr marL="285750" indent="-285750">
              <a:buFont typeface="Wingdings" pitchFamily="2" charset="2"/>
              <a:buChar char="à"/>
            </a:pPr>
            <a:endParaRPr lang="en-GB" i="1" dirty="0">
              <a:latin typeface="Franklin Gothic Book" panose="020B0503020102020204" pitchFamily="34" charset="0"/>
              <a:sym typeface="Wingdings" pitchFamily="2" charset="2"/>
            </a:endParaRPr>
          </a:p>
          <a:p>
            <a:r>
              <a:rPr lang="en-GB" sz="2000" b="1" u="sng" dirty="0">
                <a:latin typeface="Franklin Gothic Book" panose="020B0503020102020204" pitchFamily="34" charset="0"/>
                <a:sym typeface="Wingdings" pitchFamily="2" charset="2"/>
              </a:rPr>
              <a:t>Results</a:t>
            </a:r>
            <a:endParaRPr lang="en-GB" sz="2000" b="1" dirty="0">
              <a:latin typeface="Franklin Gothic Book" panose="020B0503020102020204" pitchFamily="34" charset="0"/>
              <a:sym typeface="Wingdings" pitchFamily="2" charset="2"/>
            </a:endParaRPr>
          </a:p>
          <a:p>
            <a:r>
              <a:rPr lang="en-GB" sz="2000" b="1" dirty="0">
                <a:latin typeface="Franklin Gothic Book" panose="020B0503020102020204" pitchFamily="34" charset="0"/>
                <a:sym typeface="Wingdings" pitchFamily="2" charset="2"/>
              </a:rPr>
              <a:t>Accuracy at 70 %</a:t>
            </a:r>
          </a:p>
          <a:p>
            <a:r>
              <a:rPr lang="en-GB" sz="2000" b="1" dirty="0">
                <a:latin typeface="Franklin Gothic Book" panose="020B0503020102020204" pitchFamily="34" charset="0"/>
                <a:sym typeface="Wingdings" pitchFamily="2" charset="2"/>
              </a:rPr>
              <a:t>Specificity at 95 %</a:t>
            </a:r>
          </a:p>
          <a:p>
            <a:r>
              <a:rPr lang="en-GB" sz="2000" b="1" dirty="0">
                <a:latin typeface="Franklin Gothic Book" panose="020B0503020102020204" pitchFamily="34" charset="0"/>
                <a:sym typeface="Wingdings" pitchFamily="2" charset="2"/>
              </a:rPr>
              <a:t>Sensitivity at 33 %</a:t>
            </a:r>
            <a:endParaRPr lang="en-GB" sz="2000" b="1" dirty="0">
              <a:latin typeface="Franklin Gothic Book" panose="020B0503020102020204" pitchFamily="34" charset="0"/>
            </a:endParaRPr>
          </a:p>
        </p:txBody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F55ECD27-A099-5749-9E05-ACC9F1A3F5CD}"/>
              </a:ext>
            </a:extLst>
          </p:cNvPr>
          <p:cNvSpPr txBox="1"/>
          <p:nvPr/>
        </p:nvSpPr>
        <p:spPr>
          <a:xfrm>
            <a:off x="725760" y="347040"/>
            <a:ext cx="7540910" cy="1142126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500" lnSpcReduction="10000"/>
          </a:bodyPr>
          <a:lstStyle/>
          <a:p>
            <a:pPr>
              <a:lnSpc>
                <a:spcPct val="89000"/>
              </a:lnSpc>
              <a:tabLst>
                <a:tab pos="0" algn="l"/>
              </a:tabLst>
            </a:pPr>
            <a:r>
              <a:rPr lang="en-US" sz="3400" b="1" strike="noStrike" spc="-1" dirty="0">
                <a:solidFill>
                  <a:srgbClr val="191B0E"/>
                </a:solidFill>
                <a:latin typeface="Franklin Gothic Book"/>
              </a:rPr>
              <a:t>RESULTS - </a:t>
            </a:r>
            <a:r>
              <a:rPr lang="en-US" sz="3400" b="1" strike="noStrike" spc="-1" dirty="0">
                <a:solidFill>
                  <a:srgbClr val="000000"/>
                </a:solidFill>
                <a:latin typeface="Franklin Gothic Book"/>
              </a:rPr>
              <a:t>PREDICITION </a:t>
            </a:r>
          </a:p>
          <a:p>
            <a:pPr>
              <a:lnSpc>
                <a:spcPct val="89000"/>
              </a:lnSpc>
              <a:tabLst>
                <a:tab pos="0" algn="l"/>
              </a:tabLst>
            </a:pPr>
            <a:endParaRPr lang="en-US" sz="2800" b="0" i="1" strike="noStrike" spc="-1" dirty="0">
              <a:solidFill>
                <a:srgbClr val="000000"/>
              </a:solidFill>
              <a:latin typeface="Franklin Gothic Book"/>
            </a:endParaRPr>
          </a:p>
          <a:p>
            <a:pPr>
              <a:lnSpc>
                <a:spcPct val="89000"/>
              </a:lnSpc>
              <a:tabLst>
                <a:tab pos="0" algn="l"/>
              </a:tabLst>
            </a:pPr>
            <a:r>
              <a:rPr lang="en-US" sz="2800" b="0" i="1" strike="noStrike" spc="-1" dirty="0">
                <a:solidFill>
                  <a:srgbClr val="000000"/>
                </a:solidFill>
                <a:latin typeface="Franklin Gothic Book"/>
              </a:rPr>
              <a:t>TEST CASE 2: KERATOSIS</a:t>
            </a:r>
          </a:p>
        </p:txBody>
      </p:sp>
      <p:pic>
        <p:nvPicPr>
          <p:cNvPr id="9" name="Billede 8" descr="Et billede, der indeholder tekst, volleyball&#10;&#10;Automatisk genereret beskrivelse">
            <a:extLst>
              <a:ext uri="{FF2B5EF4-FFF2-40B4-BE49-F238E27FC236}">
                <a16:creationId xmlns:a16="http://schemas.microsoft.com/office/drawing/2014/main" id="{34A5CFB8-AD3C-704A-B0B9-36FB73ED1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07" y="1520572"/>
            <a:ext cx="3960785" cy="284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43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161" name="CustomShape 4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6"/>
          <p:cNvSpPr/>
          <p:nvPr/>
        </p:nvSpPr>
        <p:spPr>
          <a:xfrm>
            <a:off x="5278680" y="4516560"/>
            <a:ext cx="3389040" cy="2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000" b="1" strike="noStrike" spc="-1" dirty="0">
                <a:solidFill>
                  <a:srgbClr val="000000"/>
                </a:solidFill>
                <a:latin typeface="Franklin Gothic Book"/>
              </a:rPr>
              <a:t>Figure  **. </a:t>
            </a:r>
            <a:r>
              <a:rPr lang="en-GB" sz="1000" b="0" strike="noStrike" spc="-1" dirty="0">
                <a:solidFill>
                  <a:srgbClr val="000000"/>
                </a:solidFill>
                <a:latin typeface="Franklin Gothic Book"/>
              </a:rPr>
              <a:t>Accuracy score for Test Case 3</a:t>
            </a:r>
            <a:endParaRPr lang="en-US" sz="1000" spc="-1" dirty="0"/>
          </a:p>
        </p:txBody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5B6B0318-A3CE-6C44-9F64-001CB51277A2}"/>
              </a:ext>
            </a:extLst>
          </p:cNvPr>
          <p:cNvSpPr txBox="1"/>
          <p:nvPr/>
        </p:nvSpPr>
        <p:spPr>
          <a:xfrm>
            <a:off x="725760" y="347040"/>
            <a:ext cx="7540910" cy="1142126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500" lnSpcReduction="10000"/>
          </a:bodyPr>
          <a:lstStyle/>
          <a:p>
            <a:pPr>
              <a:lnSpc>
                <a:spcPct val="89000"/>
              </a:lnSpc>
              <a:tabLst>
                <a:tab pos="0" algn="l"/>
              </a:tabLst>
            </a:pPr>
            <a:r>
              <a:rPr lang="en-US" sz="3400" b="1" strike="noStrike" spc="-1" dirty="0">
                <a:solidFill>
                  <a:srgbClr val="191B0E"/>
                </a:solidFill>
                <a:latin typeface="Franklin Gothic Book"/>
              </a:rPr>
              <a:t>RESULTS - </a:t>
            </a:r>
            <a:r>
              <a:rPr lang="en-US" sz="3400" b="1" strike="noStrike" spc="-1" dirty="0">
                <a:solidFill>
                  <a:srgbClr val="000000"/>
                </a:solidFill>
                <a:latin typeface="Franklin Gothic Book"/>
              </a:rPr>
              <a:t>PREDICITION </a:t>
            </a:r>
          </a:p>
          <a:p>
            <a:pPr>
              <a:lnSpc>
                <a:spcPct val="89000"/>
              </a:lnSpc>
              <a:tabLst>
                <a:tab pos="0" algn="l"/>
              </a:tabLst>
            </a:pPr>
            <a:endParaRPr lang="en-US" sz="2800" b="0" i="1" strike="noStrike" spc="-1" dirty="0">
              <a:solidFill>
                <a:srgbClr val="000000"/>
              </a:solidFill>
              <a:latin typeface="Franklin Gothic Book"/>
            </a:endParaRPr>
          </a:p>
          <a:p>
            <a:pPr>
              <a:lnSpc>
                <a:spcPct val="89000"/>
              </a:lnSpc>
              <a:tabLst>
                <a:tab pos="0" algn="l"/>
              </a:tabLst>
            </a:pPr>
            <a:r>
              <a:rPr lang="en-US" sz="2800" b="0" i="1" strike="noStrike" spc="-1" dirty="0">
                <a:solidFill>
                  <a:srgbClr val="000000"/>
                </a:solidFill>
                <a:latin typeface="Franklin Gothic Book"/>
              </a:rPr>
              <a:t>TEST CASE 3: MELANOMA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8B5CC686-B3C9-4C46-AE4C-0A88FF02983B}"/>
              </a:ext>
            </a:extLst>
          </p:cNvPr>
          <p:cNvSpPr txBox="1"/>
          <p:nvPr/>
        </p:nvSpPr>
        <p:spPr>
          <a:xfrm>
            <a:off x="877330" y="1489166"/>
            <a:ext cx="430015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Franklin Gothic Book" panose="020B0503020102020204" pitchFamily="34" charset="0"/>
              </a:rPr>
              <a:t>150 images</a:t>
            </a:r>
          </a:p>
          <a:p>
            <a:endParaRPr lang="en-GB" b="1" u="sng" dirty="0">
              <a:latin typeface="Franklin Gothic Book" panose="020B0503020102020204" pitchFamily="34" charset="0"/>
            </a:endParaRPr>
          </a:p>
          <a:p>
            <a:r>
              <a:rPr lang="en-GB" b="1" dirty="0">
                <a:latin typeface="Franklin Gothic Book" panose="020B0503020102020204" pitchFamily="34" charset="0"/>
              </a:rPr>
              <a:t>Label Prediction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i="1" dirty="0">
                <a:latin typeface="Franklin Gothic Book" panose="020B0503020102020204" pitchFamily="34" charset="0"/>
                <a:sym typeface="Wingdings" pitchFamily="2" charset="2"/>
              </a:rPr>
              <a:t>Melanoma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i="1" dirty="0">
                <a:latin typeface="Franklin Gothic Book" panose="020B0503020102020204" pitchFamily="34" charset="0"/>
                <a:sym typeface="Wingdings" pitchFamily="2" charset="2"/>
              </a:rPr>
              <a:t>Non-melanoma</a:t>
            </a:r>
          </a:p>
          <a:p>
            <a:pPr marL="285750" indent="-285750">
              <a:buFont typeface="Wingdings" pitchFamily="2" charset="2"/>
              <a:buChar char="à"/>
            </a:pPr>
            <a:endParaRPr lang="en-GB" i="1" dirty="0">
              <a:latin typeface="Franklin Gothic Book" panose="020B0503020102020204" pitchFamily="34" charset="0"/>
              <a:sym typeface="Wingdings" pitchFamily="2" charset="2"/>
            </a:endParaRPr>
          </a:p>
          <a:p>
            <a:r>
              <a:rPr lang="en-GB" sz="2000" b="1" u="sng" dirty="0">
                <a:latin typeface="Franklin Gothic Book" panose="020B0503020102020204" pitchFamily="34" charset="0"/>
                <a:sym typeface="Wingdings" pitchFamily="2" charset="2"/>
              </a:rPr>
              <a:t>Results</a:t>
            </a:r>
            <a:endParaRPr lang="en-GB" sz="2000" b="1" dirty="0">
              <a:latin typeface="Franklin Gothic Book" panose="020B0503020102020204" pitchFamily="34" charset="0"/>
              <a:sym typeface="Wingdings" pitchFamily="2" charset="2"/>
            </a:endParaRPr>
          </a:p>
          <a:p>
            <a:r>
              <a:rPr lang="en-GB" sz="2000" b="1" dirty="0">
                <a:latin typeface="Franklin Gothic Book" panose="020B0503020102020204" pitchFamily="34" charset="0"/>
                <a:sym typeface="Wingdings" pitchFamily="2" charset="2"/>
              </a:rPr>
              <a:t>Accuracy at 80 %</a:t>
            </a:r>
          </a:p>
          <a:p>
            <a:r>
              <a:rPr lang="en-GB" sz="2000" b="1" dirty="0">
                <a:latin typeface="Franklin Gothic Book" panose="020B0503020102020204" pitchFamily="34" charset="0"/>
                <a:sym typeface="Wingdings" pitchFamily="2" charset="2"/>
              </a:rPr>
              <a:t>Specificity at 100 %</a:t>
            </a:r>
          </a:p>
          <a:p>
            <a:r>
              <a:rPr lang="en-GB" sz="2000" b="1" dirty="0">
                <a:latin typeface="Franklin Gothic Book" panose="020B0503020102020204" pitchFamily="34" charset="0"/>
                <a:sym typeface="Wingdings" pitchFamily="2" charset="2"/>
              </a:rPr>
              <a:t>Sensitivity at 0 %</a:t>
            </a:r>
            <a:endParaRPr lang="en-GB" sz="2000" b="1" dirty="0">
              <a:latin typeface="Franklin Gothic Book" panose="020B0503020102020204" pitchFamily="34" charset="0"/>
            </a:endParaRPr>
          </a:p>
        </p:txBody>
      </p:sp>
      <p:pic>
        <p:nvPicPr>
          <p:cNvPr id="10" name="Billede 9" descr="Et billede, der indeholder tekst, volleyball&#10;&#10;Automatisk genereret beskrivelse">
            <a:extLst>
              <a:ext uri="{FF2B5EF4-FFF2-40B4-BE49-F238E27FC236}">
                <a16:creationId xmlns:a16="http://schemas.microsoft.com/office/drawing/2014/main" id="{2A217F82-091A-5F42-8DB7-563A3F293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07" y="1520572"/>
            <a:ext cx="3960785" cy="284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1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161" name="CustomShape 4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6"/>
          <p:cNvSpPr/>
          <p:nvPr/>
        </p:nvSpPr>
        <p:spPr>
          <a:xfrm>
            <a:off x="5278680" y="4516560"/>
            <a:ext cx="3389040" cy="2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000" b="1" strike="noStrike" spc="-1" dirty="0">
                <a:solidFill>
                  <a:srgbClr val="000000"/>
                </a:solidFill>
                <a:latin typeface="Franklin Gothic Book"/>
              </a:rPr>
              <a:t>Figure ** . </a:t>
            </a:r>
            <a:r>
              <a:rPr lang="en-GB" sz="1000" b="0" strike="noStrike" spc="-1" dirty="0">
                <a:solidFill>
                  <a:srgbClr val="000000"/>
                </a:solidFill>
                <a:latin typeface="Franklin Gothic Book"/>
              </a:rPr>
              <a:t>Accuracy score for Test Case 4</a:t>
            </a:r>
            <a:endParaRPr lang="en-US" sz="1000" spc="-1" dirty="0"/>
          </a:p>
        </p:txBody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5B6B0318-A3CE-6C44-9F64-001CB51277A2}"/>
              </a:ext>
            </a:extLst>
          </p:cNvPr>
          <p:cNvSpPr txBox="1"/>
          <p:nvPr/>
        </p:nvSpPr>
        <p:spPr>
          <a:xfrm>
            <a:off x="725760" y="347040"/>
            <a:ext cx="7840016" cy="1142126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7000" lnSpcReduction="10000"/>
          </a:bodyPr>
          <a:lstStyle/>
          <a:p>
            <a:pPr>
              <a:lnSpc>
                <a:spcPct val="89000"/>
              </a:lnSpc>
              <a:tabLst>
                <a:tab pos="0" algn="l"/>
              </a:tabLst>
            </a:pPr>
            <a:r>
              <a:rPr lang="en-US" sz="3400" b="1" strike="noStrike" spc="-1" dirty="0">
                <a:solidFill>
                  <a:srgbClr val="191B0E"/>
                </a:solidFill>
                <a:latin typeface="Franklin Gothic Book"/>
              </a:rPr>
              <a:t>RESULTS - </a:t>
            </a:r>
            <a:r>
              <a:rPr lang="en-US" sz="3400" b="1" strike="noStrike" spc="-1" dirty="0">
                <a:solidFill>
                  <a:srgbClr val="000000"/>
                </a:solidFill>
                <a:latin typeface="Franklin Gothic Book"/>
              </a:rPr>
              <a:t>PREDICITION </a:t>
            </a:r>
          </a:p>
          <a:p>
            <a:pPr>
              <a:lnSpc>
                <a:spcPct val="89000"/>
              </a:lnSpc>
              <a:tabLst>
                <a:tab pos="0" algn="l"/>
              </a:tabLst>
            </a:pPr>
            <a:endParaRPr lang="en-US" sz="2800" b="0" i="1" strike="noStrike" spc="-1" dirty="0">
              <a:solidFill>
                <a:srgbClr val="000000"/>
              </a:solidFill>
              <a:latin typeface="Franklin Gothic Book"/>
            </a:endParaRPr>
          </a:p>
          <a:p>
            <a:pPr>
              <a:lnSpc>
                <a:spcPct val="89000"/>
              </a:lnSpc>
              <a:tabLst>
                <a:tab pos="0" algn="l"/>
              </a:tabLst>
            </a:pPr>
            <a:r>
              <a:rPr lang="en-US" sz="2800" b="0" i="1" strike="noStrike" spc="-1" dirty="0">
                <a:solidFill>
                  <a:srgbClr val="000000"/>
                </a:solidFill>
                <a:latin typeface="Franklin Gothic Book"/>
              </a:rPr>
              <a:t>TEST CASE 4: MELANOMA, KERATOSIS OR NON-DISEASED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8B5CC686-B3C9-4C46-AE4C-0A88FF02983B}"/>
              </a:ext>
            </a:extLst>
          </p:cNvPr>
          <p:cNvSpPr txBox="1"/>
          <p:nvPr/>
        </p:nvSpPr>
        <p:spPr>
          <a:xfrm>
            <a:off x="877330" y="1489166"/>
            <a:ext cx="430015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Franklin Gothic Book" panose="020B0503020102020204" pitchFamily="34" charset="0"/>
              </a:rPr>
              <a:t>150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Franklin Gothic Book" panose="020B0503020102020204" pitchFamily="34" charset="0"/>
              </a:rPr>
              <a:t>3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Franklin Gothic Book" panose="020B0503020102020204" pitchFamily="34" charset="0"/>
            </a:endParaRPr>
          </a:p>
          <a:p>
            <a:r>
              <a:rPr lang="en-GB" b="1" dirty="0">
                <a:latin typeface="Franklin Gothic Book" panose="020B0503020102020204" pitchFamily="34" charset="0"/>
              </a:rPr>
              <a:t>Label Prediction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i="1" dirty="0">
                <a:latin typeface="Franklin Gothic Book" panose="020B0503020102020204" pitchFamily="34" charset="0"/>
                <a:sym typeface="Wingdings" pitchFamily="2" charset="2"/>
              </a:rPr>
              <a:t>Melanoma or Keratosis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i="1" dirty="0">
                <a:latin typeface="Franklin Gothic Book" panose="020B0503020102020204" pitchFamily="34" charset="0"/>
                <a:sym typeface="Wingdings" pitchFamily="2" charset="2"/>
              </a:rPr>
              <a:t>Non-diseased</a:t>
            </a:r>
          </a:p>
          <a:p>
            <a:pPr marL="285750" indent="-285750">
              <a:buFont typeface="Wingdings" pitchFamily="2" charset="2"/>
              <a:buChar char="à"/>
            </a:pPr>
            <a:endParaRPr lang="en-GB" i="1" dirty="0">
              <a:latin typeface="Franklin Gothic Book" panose="020B0503020102020204" pitchFamily="34" charset="0"/>
              <a:sym typeface="Wingdings" pitchFamily="2" charset="2"/>
            </a:endParaRPr>
          </a:p>
          <a:p>
            <a:r>
              <a:rPr lang="en-GB" sz="2000" b="1" u="sng" dirty="0">
                <a:latin typeface="Franklin Gothic Book" panose="020B0503020102020204" pitchFamily="34" charset="0"/>
                <a:sym typeface="Wingdings" pitchFamily="2" charset="2"/>
              </a:rPr>
              <a:t>Results</a:t>
            </a:r>
            <a:endParaRPr lang="en-GB" sz="2000" b="1" dirty="0">
              <a:latin typeface="Franklin Gothic Book" panose="020B0503020102020204" pitchFamily="34" charset="0"/>
              <a:sym typeface="Wingdings" pitchFamily="2" charset="2"/>
            </a:endParaRPr>
          </a:p>
          <a:p>
            <a:r>
              <a:rPr lang="en-GB" sz="2000" b="1" dirty="0">
                <a:latin typeface="Franklin Gothic Book" panose="020B0503020102020204" pitchFamily="34" charset="0"/>
                <a:sym typeface="Wingdings" pitchFamily="2" charset="2"/>
              </a:rPr>
              <a:t>Accuracy at 57 %</a:t>
            </a:r>
          </a:p>
        </p:txBody>
      </p:sp>
      <p:pic>
        <p:nvPicPr>
          <p:cNvPr id="10" name="Billede 9" descr="Et billede, der indeholder tekst, volleyball&#10;&#10;Automatisk genereret beskrivelse">
            <a:extLst>
              <a:ext uri="{FF2B5EF4-FFF2-40B4-BE49-F238E27FC236}">
                <a16:creationId xmlns:a16="http://schemas.microsoft.com/office/drawing/2014/main" id="{2A217F82-091A-5F42-8DB7-563A3F293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07" y="1520572"/>
            <a:ext cx="3960785" cy="284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38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TextShape 3"/>
          <p:cNvSpPr txBox="1"/>
          <p:nvPr/>
        </p:nvSpPr>
        <p:spPr>
          <a:xfrm>
            <a:off x="707400" y="412920"/>
            <a:ext cx="5342040" cy="766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9000"/>
              </a:lnSpc>
              <a:tabLst>
                <a:tab pos="0" algn="l"/>
              </a:tabLst>
            </a:pPr>
            <a:r>
              <a:rPr lang="en-US" sz="4100" b="1" strike="noStrike" spc="-1">
                <a:solidFill>
                  <a:srgbClr val="191B0E"/>
                </a:solidFill>
                <a:latin typeface="Franklin Gothic Book"/>
              </a:rPr>
              <a:t>DISCUSSION </a:t>
            </a:r>
            <a:endParaRPr lang="en-US" sz="41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TextShape 5"/>
          <p:cNvSpPr txBox="1"/>
          <p:nvPr/>
        </p:nvSpPr>
        <p:spPr>
          <a:xfrm>
            <a:off x="717840" y="1089720"/>
            <a:ext cx="7718400" cy="3288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lstStyle/>
          <a:p>
            <a:pPr>
              <a:lnSpc>
                <a:spcPct val="94000"/>
              </a:lnSpc>
              <a:spcAft>
                <a:spcPts val="201"/>
              </a:spcAft>
              <a:tabLst>
                <a:tab pos="0" algn="l"/>
              </a:tabLst>
            </a:pPr>
            <a:endParaRPr lang="en-US" sz="1500" b="0" strike="noStrike" spc="-1" dirty="0">
              <a:solidFill>
                <a:srgbClr val="191B0E"/>
              </a:solidFill>
              <a:latin typeface="Franklin Gothic Book"/>
            </a:endParaRPr>
          </a:p>
          <a:p>
            <a:pPr marL="914400" indent="-383760"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1350" b="0" strike="noStrike" spc="-1" dirty="0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1350" b="0" strike="noStrike" spc="-1" dirty="0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1AACB636-D589-B24C-BF99-43230E352936}"/>
              </a:ext>
            </a:extLst>
          </p:cNvPr>
          <p:cNvSpPr txBox="1"/>
          <p:nvPr/>
        </p:nvSpPr>
        <p:spPr>
          <a:xfrm>
            <a:off x="914400" y="1344706"/>
            <a:ext cx="4410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Poorly chosen features?</a:t>
            </a:r>
          </a:p>
          <a:p>
            <a:r>
              <a:rPr lang="en-GB" dirty="0"/>
              <a:t>Number of labels?</a:t>
            </a:r>
          </a:p>
          <a:p>
            <a:r>
              <a:rPr lang="en-GB" dirty="0"/>
              <a:t>Categories of skin conditions?</a:t>
            </a:r>
          </a:p>
          <a:p>
            <a:r>
              <a:rPr lang="en-GB" dirty="0"/>
              <a:t>Class distribution and imbalanced data?</a:t>
            </a:r>
          </a:p>
          <a:p>
            <a:r>
              <a:rPr lang="en-GB" dirty="0"/>
              <a:t>Oversampling or </a:t>
            </a:r>
            <a:r>
              <a:rPr lang="en-GB" dirty="0" err="1"/>
              <a:t>undersampling</a:t>
            </a:r>
            <a:r>
              <a:rPr lang="en-GB" dirty="0"/>
              <a:t>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dsholder til tekst 11">
            <a:extLst>
              <a:ext uri="{FF2B5EF4-FFF2-40B4-BE49-F238E27FC236}">
                <a16:creationId xmlns:a16="http://schemas.microsoft.com/office/drawing/2014/main" id="{928E4460-630C-524A-80C8-CD17B76FCC0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62783" y="1299193"/>
            <a:ext cx="2547586" cy="1267644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spc="-1" dirty="0">
                <a:solidFill>
                  <a:srgbClr val="191B0E"/>
                </a:solidFill>
                <a:latin typeface="Franklin Gothic Book"/>
              </a:rPr>
              <a:t>Non-representative data set </a:t>
            </a:r>
          </a:p>
          <a:p>
            <a:pPr marL="400050" lvl="0" indent="-400050">
              <a:lnSpc>
                <a:spcPct val="10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400" spc="-1" dirty="0">
                <a:solidFill>
                  <a:srgbClr val="191B0E"/>
                </a:solidFill>
                <a:latin typeface="Franklin Gothic Book"/>
              </a:rPr>
              <a:t>Small sample size</a:t>
            </a:r>
          </a:p>
          <a:p>
            <a:pPr marL="400050" lvl="0" indent="-400050">
              <a:lnSpc>
                <a:spcPct val="10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400" spc="-1" dirty="0">
                <a:solidFill>
                  <a:srgbClr val="191B0E"/>
                </a:solidFill>
                <a:latin typeface="Franklin Gothic Book"/>
              </a:rPr>
              <a:t>Various skin colors</a:t>
            </a:r>
          </a:p>
          <a:p>
            <a:pPr marL="400050" lvl="0" indent="-400050">
              <a:lnSpc>
                <a:spcPct val="10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400" spc="-1" dirty="0">
                <a:solidFill>
                  <a:srgbClr val="191B0E"/>
                </a:solidFill>
                <a:latin typeface="Franklin Gothic Book"/>
              </a:rPr>
              <a:t>No information on gender, age nor demographics</a:t>
            </a:r>
          </a:p>
          <a:p>
            <a:endParaRPr lang="en-GB" dirty="0"/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9FC91B71-C087-2040-906E-53CB6BA2331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353340" y="1299193"/>
            <a:ext cx="2637893" cy="1267645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spc="-1" dirty="0">
                <a:solidFill>
                  <a:srgbClr val="191B0E"/>
                </a:solidFill>
                <a:latin typeface="Franklin Gothic Book"/>
              </a:rPr>
              <a:t>Photographically technicalities</a:t>
            </a:r>
          </a:p>
          <a:p>
            <a:pPr marL="400050" lvl="0" indent="-400050">
              <a:lnSpc>
                <a:spcPct val="10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400" spc="-1" dirty="0">
                <a:solidFill>
                  <a:srgbClr val="191B0E"/>
                </a:solidFill>
                <a:latin typeface="Franklin Gothic Book"/>
              </a:rPr>
              <a:t>Skewed images</a:t>
            </a:r>
          </a:p>
          <a:p>
            <a:pPr marL="400050" lvl="0" indent="-400050">
              <a:lnSpc>
                <a:spcPct val="10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400" spc="-1" dirty="0">
                <a:solidFill>
                  <a:srgbClr val="191B0E"/>
                </a:solidFill>
                <a:latin typeface="Franklin Gothic Book"/>
              </a:rPr>
              <a:t>Inconsistency</a:t>
            </a:r>
          </a:p>
          <a:p>
            <a:pPr marL="400050" lvl="0" indent="-400050">
              <a:lnSpc>
                <a:spcPct val="10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400" spc="-1" dirty="0">
                <a:solidFill>
                  <a:srgbClr val="191B0E"/>
                </a:solidFill>
                <a:latin typeface="Franklin Gothic Book"/>
              </a:rPr>
              <a:t>Super pixels and image quality</a:t>
            </a:r>
          </a:p>
          <a:p>
            <a:pPr marL="400050" lvl="0" indent="-400050">
              <a:lnSpc>
                <a:spcPct val="10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400" spc="-1" dirty="0">
                <a:solidFill>
                  <a:srgbClr val="191B0E"/>
                </a:solidFill>
                <a:latin typeface="Franklin Gothic Book"/>
              </a:rPr>
              <a:t>Over or under exposure</a:t>
            </a:r>
          </a:p>
          <a:p>
            <a:endParaRPr lang="en-GB" dirty="0"/>
          </a:p>
        </p:txBody>
      </p:sp>
      <p:sp>
        <p:nvSpPr>
          <p:cNvPr id="14" name="Pladsholder til tekst 13">
            <a:extLst>
              <a:ext uri="{FF2B5EF4-FFF2-40B4-BE49-F238E27FC236}">
                <a16:creationId xmlns:a16="http://schemas.microsoft.com/office/drawing/2014/main" id="{22173949-05B2-F846-B94E-B491C6AAE09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134204" y="1299193"/>
            <a:ext cx="2637893" cy="1267645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spc="-1" dirty="0">
                <a:solidFill>
                  <a:srgbClr val="191B0E"/>
                </a:solidFill>
                <a:latin typeface="Franklin Gothic Book"/>
              </a:rPr>
              <a:t>Segmentation masks</a:t>
            </a:r>
          </a:p>
          <a:p>
            <a:pPr marL="400050" lvl="0" indent="-400050">
              <a:lnSpc>
                <a:spcPct val="10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400" spc="-1" dirty="0">
                <a:solidFill>
                  <a:srgbClr val="191B0E"/>
                </a:solidFill>
                <a:latin typeface="Franklin Gothic Book"/>
              </a:rPr>
              <a:t>No framework on the procedure</a:t>
            </a:r>
            <a:endParaRPr lang="en-US" sz="1400" spc="-1" dirty="0">
              <a:solidFill>
                <a:srgbClr val="191B0E"/>
              </a:solidFill>
              <a:latin typeface="Franklin Gothic Book"/>
              <a:sym typeface="Wingdings" pitchFamily="2" charset="2"/>
            </a:endParaRPr>
          </a:p>
          <a:p>
            <a:pPr marL="400050" lvl="0" indent="-400050">
              <a:lnSpc>
                <a:spcPct val="10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400" spc="-1" dirty="0">
                <a:solidFill>
                  <a:srgbClr val="191B0E"/>
                </a:solidFill>
                <a:latin typeface="Franklin Gothic Book"/>
                <a:sym typeface="Wingdings" pitchFamily="2" charset="2"/>
              </a:rPr>
              <a:t>Thus, differ largely on how these are made from image to image  inconsistency</a:t>
            </a:r>
            <a:endParaRPr lang="en-US" sz="1400" spc="-1" dirty="0">
              <a:solidFill>
                <a:srgbClr val="191B0E"/>
              </a:solidFill>
              <a:latin typeface="Franklin Gothic Book"/>
            </a:endParaRPr>
          </a:p>
          <a:p>
            <a:endParaRPr lang="en-GB" dirty="0"/>
          </a:p>
        </p:txBody>
      </p:sp>
      <p:sp>
        <p:nvSpPr>
          <p:cNvPr id="18" name="TextShape 2">
            <a:extLst>
              <a:ext uri="{FF2B5EF4-FFF2-40B4-BE49-F238E27FC236}">
                <a16:creationId xmlns:a16="http://schemas.microsoft.com/office/drawing/2014/main" id="{DB96FF6C-FCD8-DA47-BBB4-84AEE6C18799}"/>
              </a:ext>
            </a:extLst>
          </p:cNvPr>
          <p:cNvSpPr txBox="1"/>
          <p:nvPr/>
        </p:nvSpPr>
        <p:spPr>
          <a:xfrm>
            <a:off x="629100" y="353075"/>
            <a:ext cx="7869960" cy="1114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6000"/>
          </a:bodyPr>
          <a:lstStyle/>
          <a:p>
            <a:pPr>
              <a:lnSpc>
                <a:spcPct val="89000"/>
              </a:lnSpc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191B0E"/>
                </a:solidFill>
                <a:latin typeface="Franklin Gothic Book"/>
              </a:rPr>
              <a:t>LIMITATIONS OF OUR DATA SET</a:t>
            </a:r>
            <a:endParaRPr lang="en-US" sz="44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22" name="Billede 21">
            <a:extLst>
              <a:ext uri="{FF2B5EF4-FFF2-40B4-BE49-F238E27FC236}">
                <a16:creationId xmlns:a16="http://schemas.microsoft.com/office/drawing/2014/main" id="{11CC0D9A-2785-EC42-9697-96841E7F0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0" t="10239" r="67552" b="11370"/>
          <a:stretch/>
        </p:blipFill>
        <p:spPr>
          <a:xfrm>
            <a:off x="788918" y="2576663"/>
            <a:ext cx="1845926" cy="1826919"/>
          </a:xfrm>
          <a:prstGeom prst="rect">
            <a:avLst/>
          </a:prstGeom>
        </p:spPr>
      </p:pic>
      <p:pic>
        <p:nvPicPr>
          <p:cNvPr id="24" name="Billede 23">
            <a:extLst>
              <a:ext uri="{FF2B5EF4-FFF2-40B4-BE49-F238E27FC236}">
                <a16:creationId xmlns:a16="http://schemas.microsoft.com/office/drawing/2014/main" id="{56033695-72D7-DB4A-A61A-62E9865E95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6" t="10251" r="34631" b="10721"/>
          <a:stretch/>
        </p:blipFill>
        <p:spPr>
          <a:xfrm>
            <a:off x="3688385" y="2576663"/>
            <a:ext cx="1791157" cy="1826919"/>
          </a:xfrm>
          <a:prstGeom prst="rect">
            <a:avLst/>
          </a:prstGeom>
        </p:spPr>
      </p:pic>
      <p:pic>
        <p:nvPicPr>
          <p:cNvPr id="26" name="Billede 25">
            <a:extLst>
              <a:ext uri="{FF2B5EF4-FFF2-40B4-BE49-F238E27FC236}">
                <a16:creationId xmlns:a16="http://schemas.microsoft.com/office/drawing/2014/main" id="{660730BA-3C3D-A04B-81AC-CB4CA5F3C4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0" t="10251" r="1146" b="10721"/>
          <a:stretch/>
        </p:blipFill>
        <p:spPr>
          <a:xfrm>
            <a:off x="6533083" y="2576663"/>
            <a:ext cx="1840133" cy="1826919"/>
          </a:xfrm>
          <a:prstGeom prst="rect">
            <a:avLst/>
          </a:prstGeom>
        </p:spPr>
      </p:pic>
      <p:sp>
        <p:nvSpPr>
          <p:cNvPr id="27" name="CustomShape 6">
            <a:extLst>
              <a:ext uri="{FF2B5EF4-FFF2-40B4-BE49-F238E27FC236}">
                <a16:creationId xmlns:a16="http://schemas.microsoft.com/office/drawing/2014/main" id="{6114AF3F-2EF7-ED4A-9225-2F52E65892B4}"/>
              </a:ext>
            </a:extLst>
          </p:cNvPr>
          <p:cNvSpPr/>
          <p:nvPr/>
        </p:nvSpPr>
        <p:spPr>
          <a:xfrm>
            <a:off x="935820" y="4516560"/>
            <a:ext cx="7757606" cy="2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000" b="1" strike="noStrike" spc="-1" dirty="0">
                <a:solidFill>
                  <a:srgbClr val="000000"/>
                </a:solidFill>
                <a:latin typeface="Franklin Gothic Book"/>
              </a:rPr>
              <a:t>Figure  **. </a:t>
            </a:r>
            <a:r>
              <a:rPr lang="en-GB" sz="1000" spc="-1" dirty="0">
                <a:solidFill>
                  <a:srgbClr val="000000"/>
                </a:solidFill>
                <a:latin typeface="Franklin Gothic Book"/>
              </a:rPr>
              <a:t>Greyscale of original image, provided segmentation mask of same image and our customized segmentation mask of same image</a:t>
            </a:r>
            <a:endParaRPr lang="en-US" sz="1000" spc="-1" dirty="0"/>
          </a:p>
        </p:txBody>
      </p:sp>
    </p:spTree>
    <p:extLst>
      <p:ext uri="{BB962C8B-B14F-4D97-AF65-F5344CB8AC3E}">
        <p14:creationId xmlns:p14="http://schemas.microsoft.com/office/powerpoint/2010/main" val="357800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TextShape 3"/>
          <p:cNvSpPr txBox="1"/>
          <p:nvPr/>
        </p:nvSpPr>
        <p:spPr>
          <a:xfrm>
            <a:off x="765360" y="276840"/>
            <a:ext cx="7531200" cy="101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9000"/>
              </a:lnSpc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191B0E"/>
                </a:solidFill>
                <a:latin typeface="Franklin Gothic Book"/>
              </a:rPr>
              <a:t>CONCLUDING REMARKS</a:t>
            </a:r>
            <a:br>
              <a:rPr dirty="0"/>
            </a:br>
            <a:r>
              <a:rPr lang="en-US" sz="2800" i="1" spc="-1" dirty="0">
                <a:solidFill>
                  <a:srgbClr val="191B0E"/>
                </a:solidFill>
                <a:latin typeface="Franklin Gothic Book"/>
              </a:rPr>
              <a:t>IMAGE ANALYSIS OF SKIN LESIONS</a:t>
            </a:r>
            <a:endParaRPr lang="en-US" sz="28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TextShape 5"/>
          <p:cNvSpPr txBox="1"/>
          <p:nvPr/>
        </p:nvSpPr>
        <p:spPr>
          <a:xfrm>
            <a:off x="847080" y="1293119"/>
            <a:ext cx="7806960" cy="3371645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5000"/>
          </a:bodyPr>
          <a:lstStyle/>
          <a:p>
            <a:pPr>
              <a:lnSpc>
                <a:spcPct val="94000"/>
              </a:lnSpc>
              <a:spcAft>
                <a:spcPts val="201"/>
              </a:spcAft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191B0E"/>
                </a:solidFill>
                <a:latin typeface="Franklin Gothic Book"/>
              </a:rPr>
              <a:t>Research Question</a:t>
            </a:r>
            <a:endParaRPr lang="en-US" sz="1600" b="0" strike="noStrike" spc="-1" dirty="0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pos="0" algn="l"/>
              </a:tabLst>
            </a:pPr>
            <a:r>
              <a:rPr lang="en-US" sz="1600" b="0" i="1" strike="noStrike" spc="-1" dirty="0">
                <a:solidFill>
                  <a:srgbClr val="191B0E"/>
                </a:solidFill>
                <a:latin typeface="Franklin Gothic Book"/>
              </a:rPr>
              <a:t>“How is the relationship between feature characteristics and skin lesions, and can these features be used to distinguish between types of skin lesions?”</a:t>
            </a: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pos="0" algn="l"/>
              </a:tabLst>
            </a:pPr>
            <a:endParaRPr lang="en-US" sz="1600" spc="-1" dirty="0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pos="0" algn="l"/>
              </a:tabLst>
            </a:pPr>
            <a:endParaRPr lang="en-US" spc="-1" dirty="0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191B0E"/>
                </a:solidFill>
                <a:latin typeface="Franklin Gothic Book"/>
              </a:rPr>
              <a:t>Remarks</a:t>
            </a:r>
          </a:p>
          <a:p>
            <a:pPr marL="285750" indent="-285750">
              <a:lnSpc>
                <a:spcPct val="94000"/>
              </a:lnSpc>
              <a:spcAft>
                <a:spcPts val="2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spc="-1" dirty="0">
                <a:solidFill>
                  <a:srgbClr val="191B0E"/>
                </a:solidFill>
                <a:latin typeface="Franklin Gothic Book"/>
              </a:rPr>
              <a:t>Due to limitations, the small sample size and the skewed class distribution of data, </a:t>
            </a:r>
            <a:r>
              <a:rPr lang="en-US" sz="1600" spc="-1" dirty="0">
                <a:solidFill>
                  <a:srgbClr val="191B0E"/>
                </a:solidFill>
                <a:latin typeface="Franklin Gothic Book"/>
                <a:sym typeface="Wingdings" pitchFamily="2" charset="2"/>
              </a:rPr>
              <a:t>the model is not able to:</a:t>
            </a:r>
          </a:p>
          <a:p>
            <a:pPr marL="742950" lvl="1" indent="-285750">
              <a:lnSpc>
                <a:spcPct val="94000"/>
              </a:lnSpc>
              <a:spcAft>
                <a:spcPts val="201"/>
              </a:spcAft>
              <a:buFont typeface="Wingdings" pitchFamily="2" charset="2"/>
              <a:buChar char="à"/>
              <a:tabLst>
                <a:tab pos="0" algn="l"/>
              </a:tabLst>
            </a:pPr>
            <a:r>
              <a:rPr lang="en-US" sz="1600" spc="-1" dirty="0">
                <a:solidFill>
                  <a:srgbClr val="191B0E"/>
                </a:solidFill>
                <a:latin typeface="Franklin Gothic Book"/>
                <a:sym typeface="Wingdings" pitchFamily="2" charset="2"/>
              </a:rPr>
              <a:t>Deliver a highly accurate prediction of skin lesions </a:t>
            </a:r>
          </a:p>
          <a:p>
            <a:pPr marL="742950" lvl="1" indent="-285750">
              <a:lnSpc>
                <a:spcPct val="94000"/>
              </a:lnSpc>
              <a:spcAft>
                <a:spcPts val="201"/>
              </a:spcAft>
              <a:buFont typeface="Wingdings" pitchFamily="2" charset="2"/>
              <a:buChar char="à"/>
              <a:tabLst>
                <a:tab pos="0" algn="l"/>
              </a:tabLst>
            </a:pPr>
            <a:r>
              <a:rPr lang="en-US" sz="1600" spc="-1" dirty="0">
                <a:solidFill>
                  <a:srgbClr val="191B0E"/>
                </a:solidFill>
                <a:latin typeface="Franklin Gothic Book"/>
                <a:sym typeface="Wingdings" pitchFamily="2" charset="2"/>
              </a:rPr>
              <a:t>Distinguish between Keratosis and Melanoma</a:t>
            </a:r>
          </a:p>
          <a:p>
            <a:pPr marL="742950" lvl="1" indent="-285750">
              <a:lnSpc>
                <a:spcPct val="94000"/>
              </a:lnSpc>
              <a:spcAft>
                <a:spcPts val="201"/>
              </a:spcAft>
              <a:buFont typeface="Wingdings" pitchFamily="2" charset="2"/>
              <a:buChar char="à"/>
              <a:tabLst>
                <a:tab pos="0" algn="l"/>
              </a:tabLst>
            </a:pPr>
            <a:r>
              <a:rPr lang="en-US" sz="1600" spc="-1" dirty="0">
                <a:solidFill>
                  <a:srgbClr val="191B0E"/>
                </a:solidFill>
                <a:latin typeface="Franklin Gothic Book"/>
                <a:sym typeface="Wingdings" pitchFamily="2" charset="2"/>
              </a:rPr>
              <a:t>Predict skin lesions categorized as non-diseased or diseased skin</a:t>
            </a:r>
          </a:p>
          <a:p>
            <a:pPr lvl="1">
              <a:lnSpc>
                <a:spcPct val="94000"/>
              </a:lnSpc>
              <a:spcAft>
                <a:spcPts val="201"/>
              </a:spcAft>
              <a:tabLst>
                <a:tab pos="0" algn="l"/>
              </a:tabLst>
            </a:pPr>
            <a:endParaRPr lang="en-US" sz="1600" spc="-1" dirty="0">
              <a:solidFill>
                <a:srgbClr val="191B0E"/>
              </a:solidFill>
              <a:latin typeface="Franklin Gothic Book"/>
              <a:sym typeface="Wingdings" pitchFamily="2" charset="2"/>
            </a:endParaRPr>
          </a:p>
          <a:p>
            <a:pPr marL="742950" lvl="1" indent="-285750">
              <a:lnSpc>
                <a:spcPct val="94000"/>
              </a:lnSpc>
              <a:spcAft>
                <a:spcPts val="201"/>
              </a:spcAft>
              <a:buFont typeface="Wingdings" pitchFamily="2" charset="2"/>
              <a:buChar char="à"/>
              <a:tabLst>
                <a:tab pos="0" algn="l"/>
              </a:tabLst>
            </a:pPr>
            <a:endParaRPr lang="en-US" sz="1600" spc="-1" dirty="0">
              <a:solidFill>
                <a:srgbClr val="191B0E"/>
              </a:solidFill>
              <a:latin typeface="Franklin Gothic Book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655920" y="444960"/>
            <a:ext cx="8176320" cy="533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2500" lnSpcReduction="20000"/>
          </a:bodyPr>
          <a:lstStyle/>
          <a:p>
            <a:pPr>
              <a:lnSpc>
                <a:spcPct val="89000"/>
              </a:lnSpc>
              <a:tabLst>
                <a:tab pos="0" algn="l"/>
              </a:tabLst>
            </a:pPr>
            <a:r>
              <a:rPr lang="da-DK" sz="3300" b="1" strike="noStrike" spc="-1" dirty="0">
                <a:solidFill>
                  <a:srgbClr val="191B0E"/>
                </a:solidFill>
                <a:latin typeface="Franklin Gothic Book"/>
              </a:rPr>
              <a:t>PROPOSAL FOR FUTURE WORK</a:t>
            </a:r>
            <a:endParaRPr lang="en-US" sz="33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65592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marL="285750" lvl="0" indent="-285750">
              <a:lnSpc>
                <a:spcPct val="94000"/>
              </a:lnSpc>
              <a:spcAft>
                <a:spcPts val="2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spc="-1" dirty="0">
                <a:solidFill>
                  <a:srgbClr val="191B0E"/>
                </a:solidFill>
                <a:latin typeface="Franklin Gothic Book"/>
              </a:rPr>
              <a:t>Quality control of </a:t>
            </a:r>
            <a:r>
              <a:rPr lang="en-US" sz="2000" spc="-1" dirty="0" err="1">
                <a:solidFill>
                  <a:srgbClr val="191B0E"/>
                </a:solidFill>
                <a:latin typeface="Franklin Gothic Book"/>
              </a:rPr>
              <a:t>dermoscopic</a:t>
            </a:r>
            <a:r>
              <a:rPr lang="en-US" sz="2000" spc="-1" dirty="0">
                <a:solidFill>
                  <a:srgbClr val="191B0E"/>
                </a:solidFill>
                <a:latin typeface="Franklin Gothic Book"/>
              </a:rPr>
              <a:t> images</a:t>
            </a:r>
          </a:p>
          <a:p>
            <a:pPr marL="285750" lvl="0" indent="-285750">
              <a:lnSpc>
                <a:spcPct val="94000"/>
              </a:lnSpc>
              <a:spcAft>
                <a:spcPts val="2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spc="-1" dirty="0">
                <a:solidFill>
                  <a:srgbClr val="191B0E"/>
                </a:solidFill>
                <a:latin typeface="Franklin Gothic Book"/>
              </a:rPr>
              <a:t>Developing general framework for clinicians</a:t>
            </a:r>
          </a:p>
          <a:p>
            <a:pPr marL="285750" lvl="0" indent="-285750">
              <a:lnSpc>
                <a:spcPct val="94000"/>
              </a:lnSpc>
              <a:spcAft>
                <a:spcPts val="2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spc="-1" dirty="0">
                <a:solidFill>
                  <a:srgbClr val="191B0E"/>
                </a:solidFill>
                <a:latin typeface="Franklin Gothic Book"/>
              </a:rPr>
              <a:t>Implementing various set of skin colors for future analysis</a:t>
            </a:r>
          </a:p>
          <a:p>
            <a:pPr marL="285750" lvl="0" indent="-285750">
              <a:lnSpc>
                <a:spcPct val="94000"/>
              </a:lnSpc>
              <a:spcAft>
                <a:spcPts val="2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spc="-1" dirty="0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tabLst>
                <a:tab pos="0" algn="l"/>
              </a:tabLst>
            </a:pPr>
            <a:endParaRPr lang="en-US" sz="1400" b="0" strike="noStrike" spc="-1" dirty="0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/>
        </p:style>
      </p:sp>
      <p:sp>
        <p:nvSpPr>
          <p:cNvPr id="274" name="TextShape 3"/>
          <p:cNvSpPr txBox="1"/>
          <p:nvPr/>
        </p:nvSpPr>
        <p:spPr>
          <a:xfrm>
            <a:off x="829080" y="4067640"/>
            <a:ext cx="7400160" cy="650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9000"/>
              </a:lnSpc>
            </a:pPr>
            <a:r>
              <a:rPr lang="en-US" sz="3600" b="1" strike="noStrike" spc="-1">
                <a:solidFill>
                  <a:srgbClr val="191B0E"/>
                </a:solidFill>
                <a:latin typeface="Franklin Gothic Book"/>
              </a:rPr>
              <a:t>IDEAS FOR FURTHER DISCUSSION</a:t>
            </a:r>
            <a:endParaRPr lang="en-US" sz="36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5" name="CustomShape 4"/>
          <p:cNvSpPr/>
          <p:nvPr/>
        </p:nvSpPr>
        <p:spPr>
          <a:xfrm rot="5400000" flipH="1">
            <a:off x="1296720" y="-690480"/>
            <a:ext cx="1317240" cy="3305880"/>
          </a:xfrm>
          <a:custGeom>
            <a:avLst/>
            <a:gdLst/>
            <a:ahLst/>
            <a:cxnLst/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5"/>
          <p:cNvSpPr/>
          <p:nvPr/>
        </p:nvSpPr>
        <p:spPr>
          <a:xfrm rot="5400000" flipV="1">
            <a:off x="6505200" y="1636200"/>
            <a:ext cx="1316520" cy="3305880"/>
          </a:xfrm>
          <a:custGeom>
            <a:avLst/>
            <a:gdLst/>
            <a:ahLst/>
            <a:cxnLst/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TextShape 6"/>
          <p:cNvSpPr txBox="1"/>
          <p:nvPr/>
        </p:nvSpPr>
        <p:spPr>
          <a:xfrm>
            <a:off x="914400" y="842760"/>
            <a:ext cx="7229520" cy="2637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457200" indent="-383760">
              <a:lnSpc>
                <a:spcPct val="94000"/>
              </a:lnSpc>
              <a:spcAft>
                <a:spcPts val="201"/>
              </a:spcAft>
              <a:buClr>
                <a:srgbClr val="191B0E"/>
              </a:buClr>
              <a:buFont typeface="Wingdings" charset="2"/>
              <a:buChar char=""/>
            </a:pPr>
            <a:r>
              <a:rPr lang="en-US" sz="1800" b="1" strike="noStrike" spc="-1" dirty="0">
                <a:solidFill>
                  <a:srgbClr val="191B0E"/>
                </a:solidFill>
                <a:latin typeface="Franklin Gothic Book"/>
              </a:rPr>
              <a:t>Missing values</a:t>
            </a:r>
          </a:p>
          <a:p>
            <a:pPr marL="457200" indent="-383760">
              <a:lnSpc>
                <a:spcPct val="94000"/>
              </a:lnSpc>
              <a:spcAft>
                <a:spcPts val="201"/>
              </a:spcAft>
              <a:buClr>
                <a:srgbClr val="191B0E"/>
              </a:buClr>
              <a:buFont typeface="Wingdings" charset="2"/>
              <a:buChar char=""/>
            </a:pPr>
            <a:r>
              <a:rPr lang="en-US" b="1" spc="-1" dirty="0">
                <a:solidFill>
                  <a:srgbClr val="191B0E"/>
                </a:solidFill>
                <a:latin typeface="Franklin Gothic Book"/>
              </a:rPr>
              <a:t>Future works</a:t>
            </a:r>
          </a:p>
          <a:p>
            <a:pPr marL="457200" indent="-383760">
              <a:lnSpc>
                <a:spcPct val="94000"/>
              </a:lnSpc>
              <a:spcAft>
                <a:spcPts val="201"/>
              </a:spcAft>
              <a:buClr>
                <a:srgbClr val="191B0E"/>
              </a:buClr>
              <a:buFont typeface="Wingdings" charset="2"/>
              <a:buChar char=""/>
            </a:pPr>
            <a:endParaRPr lang="en-US" sz="1800" b="0" strike="noStrike" spc="-1" dirty="0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78" name="CustomShape 7"/>
          <p:cNvSpPr/>
          <p:nvPr/>
        </p:nvSpPr>
        <p:spPr>
          <a:xfrm>
            <a:off x="0" y="4840200"/>
            <a:ext cx="9143640" cy="303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TextShape 3"/>
          <p:cNvSpPr txBox="1"/>
          <p:nvPr/>
        </p:nvSpPr>
        <p:spPr>
          <a:xfrm>
            <a:off x="588600" y="344520"/>
            <a:ext cx="4344840" cy="1114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lstStyle/>
          <a:p>
            <a:pPr>
              <a:lnSpc>
                <a:spcPct val="89000"/>
              </a:lnSpc>
            </a:pPr>
            <a:r>
              <a:rPr lang="en-US" sz="3700" b="1" strike="noStrike" spc="-1">
                <a:solidFill>
                  <a:srgbClr val="191B0E"/>
                </a:solidFill>
                <a:latin typeface="Franklin Gothic Book"/>
              </a:rPr>
              <a:t>FORMULA</a:t>
            </a:r>
            <a:br/>
            <a:endParaRPr lang="en-US" sz="3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87" name="TextShape 4"/>
          <p:cNvSpPr txBox="1"/>
          <p:nvPr/>
        </p:nvSpPr>
        <p:spPr>
          <a:xfrm>
            <a:off x="588600" y="1256760"/>
            <a:ext cx="4680720" cy="3372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500"/>
          </a:bodyPr>
          <a:lstStyle/>
          <a:p>
            <a:pPr>
              <a:lnSpc>
                <a:spcPct val="94000"/>
              </a:lnSpc>
              <a:spcAft>
                <a:spcPts val="201"/>
              </a:spcAft>
              <a:tabLst>
                <a:tab pos="0" algn="l"/>
              </a:tabLst>
            </a:pPr>
            <a:endParaRPr lang="en-US" sz="1400" b="0" strike="noStrike" spc="-1" dirty="0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88" name="CustomShape 5"/>
          <p:cNvSpPr/>
          <p:nvPr/>
        </p:nvSpPr>
        <p:spPr>
          <a:xfrm>
            <a:off x="5537880" y="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9" name="Billede 3"/>
          <p:cNvPicPr/>
          <p:nvPr/>
        </p:nvPicPr>
        <p:blipFill>
          <a:blip r:embed="rId2">
            <a:alphaModFix amt="0"/>
          </a:blip>
          <a:srcRect l="48375" t="61408" r="12423" b="8653"/>
          <a:stretch/>
        </p:blipFill>
        <p:spPr>
          <a:xfrm>
            <a:off x="6257160" y="1256760"/>
            <a:ext cx="2225160" cy="1274400"/>
          </a:xfrm>
          <a:prstGeom prst="rect">
            <a:avLst/>
          </a:prstGeom>
          <a:ln>
            <a:noFill/>
          </a:ln>
        </p:spPr>
      </p:pic>
      <p:pic>
        <p:nvPicPr>
          <p:cNvPr id="290" name="Billede 4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6257160" y="3556800"/>
            <a:ext cx="2396520" cy="1198080"/>
          </a:xfrm>
          <a:prstGeom prst="rect">
            <a:avLst/>
          </a:prstGeom>
          <a:ln>
            <a:noFill/>
          </a:ln>
        </p:spPr>
      </p:pic>
      <p:sp>
        <p:nvSpPr>
          <p:cNvPr id="291" name="CustomShape 6"/>
          <p:cNvSpPr/>
          <p:nvPr/>
        </p:nvSpPr>
        <p:spPr>
          <a:xfrm>
            <a:off x="4419720" y="2419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7"/>
          <p:cNvSpPr/>
          <p:nvPr/>
        </p:nvSpPr>
        <p:spPr>
          <a:xfrm>
            <a:off x="4572000" y="2571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TextShape 2"/>
          <p:cNvSpPr txBox="1"/>
          <p:nvPr/>
        </p:nvSpPr>
        <p:spPr>
          <a:xfrm>
            <a:off x="1028880" y="514440"/>
            <a:ext cx="7200720" cy="1114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89000"/>
              </a:lnSpc>
              <a:tabLst>
                <a:tab pos="0" algn="l"/>
              </a:tabLst>
            </a:pPr>
            <a:r>
              <a:rPr lang="en-US" sz="3600" b="1" strike="noStrike" spc="-1">
                <a:solidFill>
                  <a:srgbClr val="191B0E"/>
                </a:solidFill>
                <a:latin typeface="Franklin Gothic Book"/>
              </a:rPr>
              <a:t>STRUCTURE OF PRESENTATION</a:t>
            </a:r>
            <a:endParaRPr lang="en-US" sz="36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868957481"/>
              </p:ext>
            </p:extLst>
          </p:nvPr>
        </p:nvGraphicFramePr>
        <p:xfrm>
          <a:off x="1028880" y="1714680"/>
          <a:ext cx="7200720" cy="268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TextShape 3"/>
          <p:cNvSpPr txBox="1"/>
          <p:nvPr/>
        </p:nvSpPr>
        <p:spPr>
          <a:xfrm>
            <a:off x="888480" y="905040"/>
            <a:ext cx="6109920" cy="791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6000"/>
          </a:bodyPr>
          <a:lstStyle/>
          <a:p>
            <a:pPr>
              <a:lnSpc>
                <a:spcPct val="89000"/>
              </a:lnSpc>
            </a:pPr>
            <a:r>
              <a:rPr lang="en-US" sz="4100" b="1" strike="noStrike" spc="-1">
                <a:solidFill>
                  <a:srgbClr val="191B0E"/>
                </a:solidFill>
                <a:latin typeface="Franklin Gothic Book"/>
              </a:rPr>
              <a:t>RESEARCH QUESTION</a:t>
            </a:r>
            <a:endParaRPr lang="en-US" sz="41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TextShape 5"/>
          <p:cNvSpPr txBox="1"/>
          <p:nvPr/>
        </p:nvSpPr>
        <p:spPr>
          <a:xfrm>
            <a:off x="888480" y="1836720"/>
            <a:ext cx="6257388" cy="1451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3000" lnSpcReduction="10000"/>
          </a:bodyPr>
          <a:lstStyle/>
          <a:p>
            <a:pPr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1500" b="0" strike="noStrike" spc="-1" dirty="0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1800" b="1" i="1" strike="noStrike" spc="-1" dirty="0">
                <a:solidFill>
                  <a:srgbClr val="191B0E"/>
                </a:solidFill>
                <a:latin typeface="Franklin Gothic Book"/>
              </a:rPr>
              <a:t>“How is the relationship between feature characteristics and skin lesions,</a:t>
            </a:r>
          </a:p>
          <a:p>
            <a:pPr marL="384120" indent="-383760"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1800" b="1" i="1" strike="noStrike" spc="-1" dirty="0">
                <a:solidFill>
                  <a:srgbClr val="191B0E"/>
                </a:solidFill>
                <a:latin typeface="Franklin Gothic Book"/>
              </a:rPr>
              <a:t>and can these features be used to distinguish between types of skin</a:t>
            </a:r>
          </a:p>
          <a:p>
            <a:pPr marL="384120" indent="-383760"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1800" b="1" i="1" strike="noStrike" spc="-1" dirty="0">
                <a:solidFill>
                  <a:srgbClr val="191B0E"/>
                </a:solidFill>
                <a:latin typeface="Franklin Gothic Book"/>
              </a:rPr>
              <a:t>lesions?”</a:t>
            </a:r>
            <a:endParaRPr lang="en-US" sz="1800" b="0" strike="noStrike" spc="-1" dirty="0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pos="0" algn="l"/>
              </a:tabLst>
            </a:pPr>
            <a:endParaRPr lang="en-US" sz="1800" b="0" strike="noStrike" spc="-1" dirty="0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152" name="TextShape 3"/>
          <p:cNvSpPr txBox="1"/>
          <p:nvPr/>
        </p:nvSpPr>
        <p:spPr>
          <a:xfrm>
            <a:off x="765360" y="320040"/>
            <a:ext cx="7759440" cy="5749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89000"/>
              </a:lnSpc>
              <a:tabLst>
                <a:tab pos="0" algn="l"/>
              </a:tabLst>
            </a:pPr>
            <a:r>
              <a:rPr lang="en-US" sz="3600" b="1" strike="noStrike" spc="-1" dirty="0">
                <a:solidFill>
                  <a:srgbClr val="191B0E"/>
                </a:solidFill>
                <a:latin typeface="Franklin Gothic Book"/>
              </a:rPr>
              <a:t>DATA SET FOR THIS STUDY</a:t>
            </a:r>
            <a:endParaRPr lang="en-US" sz="36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TextShape 5"/>
          <p:cNvSpPr txBox="1"/>
          <p:nvPr/>
        </p:nvSpPr>
        <p:spPr>
          <a:xfrm>
            <a:off x="765360" y="1979230"/>
            <a:ext cx="2980286" cy="284422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200" indent="-383760">
              <a:lnSpc>
                <a:spcPct val="94000"/>
              </a:lnSpc>
              <a:spcAft>
                <a:spcPts val="201"/>
              </a:spcAft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191B0E"/>
                </a:solidFill>
                <a:latin typeface="Franklin Gothic Book"/>
              </a:rPr>
              <a:t>THE ABC RULE</a:t>
            </a:r>
          </a:p>
          <a:p>
            <a:pPr marL="457200" indent="-383760">
              <a:lnSpc>
                <a:spcPct val="94000"/>
              </a:lnSpc>
              <a:spcAft>
                <a:spcPts val="201"/>
              </a:spcAft>
              <a:tabLst>
                <a:tab pos="0" algn="l"/>
              </a:tabLst>
            </a:pPr>
            <a:endParaRPr lang="en-US" sz="1400" spc="-1" dirty="0">
              <a:solidFill>
                <a:srgbClr val="191B0E"/>
              </a:solidFill>
              <a:latin typeface="Franklin Gothic Book"/>
            </a:endParaRPr>
          </a:p>
          <a:p>
            <a:pPr marL="457200" indent="-383760">
              <a:lnSpc>
                <a:spcPct val="94000"/>
              </a:lnSpc>
              <a:spcAft>
                <a:spcPts val="201"/>
              </a:spcAft>
              <a:buFont typeface="+mj-lt"/>
              <a:buAutoNum type="alphaUcPeriod"/>
              <a:tabLst>
                <a:tab pos="0" algn="l"/>
              </a:tabLst>
            </a:pPr>
            <a:r>
              <a:rPr lang="en-US" sz="1600" spc="-1" dirty="0">
                <a:solidFill>
                  <a:srgbClr val="191B0E"/>
                </a:solidFill>
                <a:latin typeface="Franklin Gothic Book"/>
              </a:rPr>
              <a:t>Divided horizontally and/or vertically one half does not match the other half</a:t>
            </a:r>
          </a:p>
          <a:p>
            <a:pPr marL="457200" indent="-383760">
              <a:lnSpc>
                <a:spcPct val="94000"/>
              </a:lnSpc>
              <a:spcAft>
                <a:spcPts val="201"/>
              </a:spcAft>
              <a:buFont typeface="+mj-lt"/>
              <a:buAutoNum type="alphaUcPeriod"/>
              <a:tabLst>
                <a:tab pos="0" algn="l"/>
              </a:tabLst>
            </a:pPr>
            <a:endParaRPr lang="en-US" sz="1600" spc="-1" dirty="0">
              <a:solidFill>
                <a:srgbClr val="191B0E"/>
              </a:solidFill>
              <a:latin typeface="Franklin Gothic Book"/>
            </a:endParaRPr>
          </a:p>
          <a:p>
            <a:pPr marL="457200" indent="-383760">
              <a:lnSpc>
                <a:spcPct val="94000"/>
              </a:lnSpc>
              <a:spcAft>
                <a:spcPts val="201"/>
              </a:spcAft>
              <a:buFont typeface="+mj-lt"/>
              <a:buAutoNum type="alphaUcPeriod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191B0E"/>
                </a:solidFill>
                <a:latin typeface="Franklin Gothic Book"/>
              </a:rPr>
              <a:t>Une</a:t>
            </a:r>
            <a:r>
              <a:rPr lang="en-US" sz="1600" spc="-1" dirty="0">
                <a:solidFill>
                  <a:srgbClr val="191B0E"/>
                </a:solidFill>
                <a:latin typeface="Franklin Gothic Book"/>
              </a:rPr>
              <a:t>ven borders</a:t>
            </a:r>
          </a:p>
          <a:p>
            <a:pPr marL="457200" indent="-383760">
              <a:lnSpc>
                <a:spcPct val="94000"/>
              </a:lnSpc>
              <a:spcAft>
                <a:spcPts val="201"/>
              </a:spcAft>
              <a:buFont typeface="+mj-lt"/>
              <a:buAutoNum type="alphaUcPeriod"/>
              <a:tabLst>
                <a:tab pos="0" algn="l"/>
              </a:tabLst>
            </a:pPr>
            <a:endParaRPr lang="en-US" sz="1600" spc="-1" dirty="0">
              <a:solidFill>
                <a:srgbClr val="191B0E"/>
              </a:solidFill>
              <a:latin typeface="Franklin Gothic Book"/>
            </a:endParaRPr>
          </a:p>
          <a:p>
            <a:pPr marL="457200" indent="-383760">
              <a:lnSpc>
                <a:spcPct val="94000"/>
              </a:lnSpc>
              <a:spcAft>
                <a:spcPts val="201"/>
              </a:spcAft>
              <a:buFont typeface="+mj-lt"/>
              <a:buAutoNum type="alphaUcPeriod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191B0E"/>
                </a:solidFill>
                <a:latin typeface="Franklin Gothic Book"/>
              </a:rPr>
              <a:t>Variety of colors like brown or black</a:t>
            </a:r>
          </a:p>
          <a:p>
            <a:pPr marL="457200" indent="-383760">
              <a:lnSpc>
                <a:spcPct val="94000"/>
              </a:lnSpc>
              <a:spcAft>
                <a:spcPts val="201"/>
              </a:spcAft>
              <a:tabLst>
                <a:tab pos="0" algn="l"/>
              </a:tabLst>
            </a:pPr>
            <a:endParaRPr lang="en-US" sz="1600" b="0" strike="noStrike" spc="-1" dirty="0">
              <a:solidFill>
                <a:srgbClr val="191B0E"/>
              </a:solidFill>
              <a:latin typeface="Franklin Gothic Book"/>
            </a:endParaRPr>
          </a:p>
          <a:p>
            <a:pPr marL="457200" indent="-383760">
              <a:lnSpc>
                <a:spcPct val="94000"/>
              </a:lnSpc>
              <a:spcAft>
                <a:spcPts val="201"/>
              </a:spcAft>
              <a:tabLst>
                <a:tab pos="0" algn="l"/>
              </a:tabLst>
            </a:pPr>
            <a:endParaRPr lang="en-US" sz="1600" b="0" strike="noStrike" spc="-1" dirty="0">
              <a:solidFill>
                <a:srgbClr val="191B0E"/>
              </a:solidFill>
              <a:latin typeface="Franklin Gothic Book"/>
            </a:endParaRPr>
          </a:p>
          <a:p>
            <a:pPr marL="457200" indent="-383760">
              <a:lnSpc>
                <a:spcPct val="94000"/>
              </a:lnSpc>
              <a:spcAft>
                <a:spcPts val="201"/>
              </a:spcAft>
              <a:tabLst>
                <a:tab pos="0" algn="l"/>
              </a:tabLst>
            </a:pPr>
            <a:endParaRPr lang="en-US" sz="1600" b="0" strike="noStrike" spc="-1" dirty="0">
              <a:solidFill>
                <a:srgbClr val="191B0E"/>
              </a:solidFill>
              <a:latin typeface="Franklin Gothic Book"/>
            </a:endParaRPr>
          </a:p>
        </p:txBody>
      </p:sp>
      <p:pic>
        <p:nvPicPr>
          <p:cNvPr id="4" name="Billede 3" descr="Et billede, der indeholder tekst&#10;&#10;Automatisk genereret beskrivelse">
            <a:extLst>
              <a:ext uri="{FF2B5EF4-FFF2-40B4-BE49-F238E27FC236}">
                <a16:creationId xmlns:a16="http://schemas.microsoft.com/office/drawing/2014/main" id="{ED20F2AA-3A83-9141-B664-7F77C5B548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477" b="90869" l="5997" r="89961">
                        <a14:foregroundMark x1="17731" y1="22494" x2="17731" y2="22494"/>
                        <a14:foregroundMark x1="13168" y1="21381" x2="13168" y2="21381"/>
                        <a14:foregroundMark x1="11995" y1="25612" x2="11995" y2="25612"/>
                        <a14:foregroundMark x1="8866" y1="27617" x2="8866" y2="27617"/>
                        <a14:foregroundMark x1="7301" y1="23385" x2="17471" y2="24944"/>
                        <a14:foregroundMark x1="17471" y1="24944" x2="11864" y2="20267"/>
                        <a14:foregroundMark x1="18774" y1="14477" x2="14993" y2="14922"/>
                        <a14:foregroundMark x1="5997" y1="52561" x2="5997" y2="52561"/>
                        <a14:foregroundMark x1="14733" y1="83742" x2="14733" y2="83742"/>
                        <a14:backgroundMark x1="35202" y1="22272" x2="35202" y2="22272"/>
                        <a14:backgroundMark x1="35202" y1="21826" x2="35202" y2="21826"/>
                        <a14:backgroundMark x1="35984" y1="26058" x2="35984" y2="22272"/>
                        <a14:backgroundMark x1="35984" y1="21826" x2="34159" y2="19154"/>
                        <a14:backgroundMark x1="34550" y1="17817" x2="36375" y2="26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839" r="65051"/>
          <a:stretch/>
        </p:blipFill>
        <p:spPr>
          <a:xfrm>
            <a:off x="3697096" y="2046514"/>
            <a:ext cx="1571590" cy="2548068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27DA7440-C750-824C-9C9F-096EF293147F}"/>
              </a:ext>
            </a:extLst>
          </p:cNvPr>
          <p:cNvSpPr txBox="1"/>
          <p:nvPr/>
        </p:nvSpPr>
        <p:spPr>
          <a:xfrm>
            <a:off x="5181600" y="2231570"/>
            <a:ext cx="2509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A: ASYMMETRY</a:t>
            </a:r>
          </a:p>
          <a:p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B: BORDER</a:t>
            </a:r>
          </a:p>
          <a:p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C: COLOUR</a:t>
            </a:r>
          </a:p>
        </p:txBody>
      </p:sp>
      <p:sp>
        <p:nvSpPr>
          <p:cNvPr id="13" name="CustomShape 5">
            <a:extLst>
              <a:ext uri="{FF2B5EF4-FFF2-40B4-BE49-F238E27FC236}">
                <a16:creationId xmlns:a16="http://schemas.microsoft.com/office/drawing/2014/main" id="{89D870E5-BAFD-044D-9E50-CE7BA963A5AC}"/>
              </a:ext>
            </a:extLst>
          </p:cNvPr>
          <p:cNvSpPr/>
          <p:nvPr/>
        </p:nvSpPr>
        <p:spPr>
          <a:xfrm>
            <a:off x="3930326" y="4567729"/>
            <a:ext cx="4391280" cy="5987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100" b="1" strike="noStrike" spc="-1" dirty="0">
                <a:solidFill>
                  <a:srgbClr val="000000"/>
                </a:solidFill>
                <a:latin typeface="Franklin Gothic Book"/>
              </a:rPr>
              <a:t>Figure 1</a:t>
            </a:r>
            <a:r>
              <a:rPr lang="en-GB" sz="1100" b="0" strike="noStrike" spc="-1" dirty="0">
                <a:solidFill>
                  <a:srgbClr val="000000"/>
                </a:solidFill>
                <a:latin typeface="Franklin Gothic Book"/>
              </a:rPr>
              <a:t>:</a:t>
            </a:r>
            <a:r>
              <a:rPr lang="en-GB" sz="1100" i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 The main features for skin lesion analysis in this project. Source: https://</a:t>
            </a:r>
            <a:r>
              <a:rPr lang="en-GB" sz="1100" i="1" dirty="0" err="1">
                <a:latin typeface="Franklin Gothic Book" panose="020B0503020102020204" pitchFamily="34" charset="0"/>
                <a:cs typeface="Times New Roman" panose="02020603050405020304" pitchFamily="18" charset="0"/>
              </a:rPr>
              <a:t>blog.hirslanden.ch</a:t>
            </a:r>
            <a:endParaRPr lang="en-US" sz="11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7DBD6D4A-F825-414B-A2AA-8C1CB83F8C44}"/>
              </a:ext>
            </a:extLst>
          </p:cNvPr>
          <p:cNvSpPr txBox="1"/>
          <p:nvPr/>
        </p:nvSpPr>
        <p:spPr>
          <a:xfrm>
            <a:off x="765360" y="962244"/>
            <a:ext cx="7869189" cy="1084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4000"/>
              </a:lnSpc>
              <a:spcAft>
                <a:spcPts val="201"/>
              </a:spcAft>
              <a:tabLst>
                <a:tab pos="0" algn="l"/>
              </a:tabLst>
            </a:pPr>
            <a:r>
              <a:rPr lang="en-US" sz="1600" b="1" spc="-1" dirty="0">
                <a:solidFill>
                  <a:srgbClr val="191B0E"/>
                </a:solidFill>
                <a:latin typeface="Franklin Gothic Book"/>
                <a:ea typeface="Noto Sans CJK SC"/>
              </a:rPr>
              <a:t>Data sets: </a:t>
            </a:r>
            <a:endParaRPr lang="en-US" sz="1600" spc="-1" dirty="0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pos="0" algn="l"/>
              </a:tabLst>
            </a:pPr>
            <a:r>
              <a:rPr lang="en-US" sz="1600" spc="-1" dirty="0">
                <a:solidFill>
                  <a:srgbClr val="191B0E"/>
                </a:solidFill>
                <a:latin typeface="Franklin Gothic Book"/>
                <a:ea typeface="Noto Sans CJK SC"/>
              </a:rPr>
              <a:t>1) Example Images, 2) Example Segmentation, 3) Example Ground Truth, and 4) Features from ISIC 2017 Challenge.</a:t>
            </a:r>
            <a:endParaRPr lang="en-US" sz="1600" spc="-1" dirty="0">
              <a:solidFill>
                <a:srgbClr val="191B0E"/>
              </a:solidFill>
              <a:latin typeface="Franklin Gothic Book"/>
            </a:endParaRPr>
          </a:p>
          <a:p>
            <a:endParaRPr lang="en-GB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457200" indent="-383760">
              <a:lnSpc>
                <a:spcPct val="94000"/>
              </a:lnSpc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600" b="1" spc="-1" dirty="0">
                <a:solidFill>
                  <a:srgbClr val="191B0E"/>
                </a:solidFill>
                <a:latin typeface="Franklin Gothic Book"/>
              </a:rPr>
              <a:t>DATA PRE-PROCESSING</a:t>
            </a:r>
          </a:p>
        </p:txBody>
      </p:sp>
      <p:sp>
        <p:nvSpPr>
          <p:cNvPr id="157" name="TextShape 2"/>
          <p:cNvSpPr txBox="1"/>
          <p:nvPr/>
        </p:nvSpPr>
        <p:spPr>
          <a:xfrm>
            <a:off x="609600" y="1152359"/>
            <a:ext cx="8222280" cy="37570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57200" indent="-38376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191B0E"/>
                </a:solidFill>
                <a:latin typeface="Franklin Gothic Book"/>
              </a:rPr>
              <a:t>Manually data exploration</a:t>
            </a:r>
          </a:p>
          <a:p>
            <a:pPr marL="530640" lvl="1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191B0E"/>
                </a:solidFill>
                <a:latin typeface="Franklin Gothic Book"/>
                <a:ea typeface="Noto Sans CJK SC"/>
              </a:rPr>
              <a:t>→ </a:t>
            </a:r>
            <a:r>
              <a:rPr lang="en-US" sz="1600" b="0" i="1" strike="noStrike" spc="-1" dirty="0">
                <a:solidFill>
                  <a:srgbClr val="191B0E"/>
                </a:solidFill>
                <a:latin typeface="Franklin Gothic Book"/>
                <a:ea typeface="Noto Sans CJK SC"/>
              </a:rPr>
              <a:t>Purpose: To plan appropriate pre-processing steps based upon provided data sets</a:t>
            </a:r>
            <a:endParaRPr lang="en-US" sz="1600" b="0" strike="noStrike" spc="-1" dirty="0">
              <a:solidFill>
                <a:srgbClr val="191B0E"/>
              </a:solidFill>
              <a:latin typeface="Franklin Gothic Book"/>
            </a:endParaRPr>
          </a:p>
          <a:p>
            <a:pPr marL="457200" indent="-38376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191B0E"/>
                </a:solidFill>
                <a:latin typeface="Franklin Gothic Book"/>
              </a:rPr>
              <a:t>Checking for missing values </a:t>
            </a:r>
          </a:p>
          <a:p>
            <a:pPr marL="457200" indent="-38376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191B0E"/>
                </a:solidFill>
                <a:latin typeface="Franklin Gothic Book"/>
              </a:rPr>
              <a:t>Pre-processing </a:t>
            </a:r>
            <a:r>
              <a:rPr lang="en-US" sz="1600" spc="-1" dirty="0">
                <a:solidFill>
                  <a:srgbClr val="191B0E"/>
                </a:solidFill>
                <a:latin typeface="Franklin Gothic Book"/>
              </a:rPr>
              <a:t>accordingly to each </a:t>
            </a:r>
            <a:r>
              <a:rPr lang="en-US" sz="1600" b="0" strike="noStrike" spc="-1" dirty="0">
                <a:solidFill>
                  <a:srgbClr val="191B0E"/>
                </a:solidFill>
                <a:latin typeface="Franklin Gothic Book"/>
              </a:rPr>
              <a:t>ABC Feature</a:t>
            </a:r>
          </a:p>
          <a:p>
            <a:pPr marL="7344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600" b="0" strike="noStrike" spc="-1" dirty="0">
              <a:solidFill>
                <a:srgbClr val="191B0E"/>
              </a:solidFill>
              <a:latin typeface="Franklin Gothic Book"/>
            </a:endParaRPr>
          </a:p>
          <a:p>
            <a:pPr marL="7344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191B0E"/>
                </a:solidFill>
                <a:latin typeface="Franklin Gothic Book"/>
              </a:rPr>
              <a:t>Plan and steps for this project</a:t>
            </a:r>
          </a:p>
          <a:p>
            <a:pPr marL="416340" indent="-34290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70000"/>
              <a:buAutoNum type="arabicPeriod"/>
              <a:tabLst>
                <a:tab pos="0" algn="l"/>
              </a:tabLst>
            </a:pPr>
            <a:r>
              <a:rPr lang="en-US" sz="1600" spc="-1" dirty="0">
                <a:solidFill>
                  <a:srgbClr val="191B0E"/>
                </a:solidFill>
                <a:latin typeface="Franklin Gothic Book"/>
              </a:rPr>
              <a:t>Calculate Asymmetry</a:t>
            </a:r>
          </a:p>
          <a:p>
            <a:pPr marL="416340" indent="-34290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70000"/>
              <a:buAutoNum type="arabicPeriod"/>
              <a:tabLst>
                <a:tab pos="0" algn="l"/>
              </a:tabLst>
            </a:pPr>
            <a:r>
              <a:rPr lang="en-US" sz="1600" spc="-1" dirty="0">
                <a:solidFill>
                  <a:srgbClr val="191B0E"/>
                </a:solidFill>
                <a:latin typeface="Franklin Gothic Book"/>
              </a:rPr>
              <a:t>Calculate </a:t>
            </a:r>
            <a:r>
              <a:rPr lang="en-US" sz="1600" strike="noStrike" spc="-1" dirty="0">
                <a:solidFill>
                  <a:srgbClr val="191B0E"/>
                </a:solidFill>
                <a:latin typeface="Franklin Gothic Book"/>
              </a:rPr>
              <a:t>Border</a:t>
            </a:r>
          </a:p>
          <a:p>
            <a:pPr marL="416340" indent="-34290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70000"/>
              <a:buAutoNum type="arabicPeriod"/>
              <a:tabLst>
                <a:tab pos="0" algn="l"/>
              </a:tabLst>
            </a:pPr>
            <a:r>
              <a:rPr lang="en-US" sz="1600" spc="-1" dirty="0">
                <a:solidFill>
                  <a:srgbClr val="191B0E"/>
                </a:solidFill>
                <a:latin typeface="Franklin Gothic Book"/>
              </a:rPr>
              <a:t>Calculate Area</a:t>
            </a:r>
          </a:p>
          <a:p>
            <a:pPr marL="416340" indent="-34290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70000"/>
              <a:buAutoNum type="arabicPeriod"/>
              <a:tabLst>
                <a:tab pos="0" algn="l"/>
              </a:tabLst>
            </a:pPr>
            <a:r>
              <a:rPr lang="en-US" sz="1600" spc="-1" dirty="0">
                <a:solidFill>
                  <a:srgbClr val="191B0E"/>
                </a:solidFill>
                <a:latin typeface="Franklin Gothic Book"/>
              </a:rPr>
              <a:t>Calculate </a:t>
            </a:r>
            <a:r>
              <a:rPr lang="en-US" sz="1600" strike="noStrike" spc="-1" dirty="0">
                <a:solidFill>
                  <a:srgbClr val="191B0E"/>
                </a:solidFill>
                <a:latin typeface="Franklin Gothic Book"/>
              </a:rPr>
              <a:t>Compactness</a:t>
            </a:r>
          </a:p>
          <a:p>
            <a:pPr marL="416340" indent="-34290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70000"/>
              <a:buAutoNum type="arabicPeriod"/>
              <a:tabLst>
                <a:tab pos="0" algn="l"/>
              </a:tabLst>
            </a:pPr>
            <a:r>
              <a:rPr lang="en-US" sz="1600" spc="-1" dirty="0">
                <a:solidFill>
                  <a:srgbClr val="191B0E"/>
                </a:solidFill>
                <a:latin typeface="Franklin Gothic Book"/>
              </a:rPr>
              <a:t>Pick Classification Model for Predictions</a:t>
            </a:r>
            <a:endParaRPr lang="en-US" sz="1600" strike="noStrike" spc="-1" dirty="0">
              <a:solidFill>
                <a:srgbClr val="191B0E"/>
              </a:solidFill>
              <a:latin typeface="Franklin Gothic Book"/>
            </a:endParaRPr>
          </a:p>
          <a:p>
            <a:pPr marL="416340" indent="-34290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45000"/>
              <a:buAutoNum type="arabicPeriod"/>
              <a:tabLst>
                <a:tab pos="0" algn="l"/>
              </a:tabLst>
            </a:pPr>
            <a:endParaRPr lang="en-US" sz="1600" b="1" strike="noStrike" spc="-1" dirty="0">
              <a:solidFill>
                <a:srgbClr val="191B0E"/>
              </a:solidFill>
              <a:latin typeface="Franklin Gothic Book"/>
            </a:endParaRPr>
          </a:p>
          <a:p>
            <a:pPr marL="530640" lvl="1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600" spc="-1" dirty="0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09600" y="174171"/>
            <a:ext cx="8222280" cy="13062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73440">
              <a:lnSpc>
                <a:spcPct val="94000"/>
              </a:lnSpc>
              <a:spcAft>
                <a:spcPts val="201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US" sz="3600" b="1" spc="-1" dirty="0">
                <a:solidFill>
                  <a:srgbClr val="191B0E"/>
                </a:solidFill>
                <a:latin typeface="Franklin Gothic Book"/>
              </a:rPr>
              <a:t>DATA PRE-PROCESSING</a:t>
            </a:r>
          </a:p>
          <a:p>
            <a:pPr marL="73440">
              <a:lnSpc>
                <a:spcPct val="94000"/>
              </a:lnSpc>
              <a:spcAft>
                <a:spcPts val="201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US" sz="2400" i="1" spc="-1" dirty="0">
                <a:solidFill>
                  <a:srgbClr val="191B0E"/>
                </a:solidFill>
                <a:latin typeface="Franklin Gothic Book"/>
              </a:rPr>
              <a:t>FEATURE: ASYMMETRY</a:t>
            </a:r>
          </a:p>
        </p:txBody>
      </p:sp>
      <p:sp>
        <p:nvSpPr>
          <p:cNvPr id="157" name="TextShape 2"/>
          <p:cNvSpPr txBox="1"/>
          <p:nvPr/>
        </p:nvSpPr>
        <p:spPr>
          <a:xfrm>
            <a:off x="609600" y="1152359"/>
            <a:ext cx="8222280" cy="38169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530640" lvl="1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600" spc="-1" dirty="0">
              <a:solidFill>
                <a:srgbClr val="191B0E"/>
              </a:solidFill>
              <a:latin typeface="Franklin Gothic Book"/>
            </a:endParaRPr>
          </a:p>
          <a:p>
            <a:pPr marL="457200" indent="-38376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191B0E"/>
                </a:solidFill>
                <a:latin typeface="Franklin Gothic Book"/>
              </a:rPr>
              <a:t>Data set: 150 Binary Segmentation Masks (ISIC 2017) </a:t>
            </a:r>
          </a:p>
          <a:p>
            <a:pPr marL="457200" indent="-38376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191B0E"/>
                </a:solidFill>
                <a:latin typeface="Franklin Gothic Book"/>
              </a:rPr>
              <a:t>Cropping segmentation images</a:t>
            </a:r>
          </a:p>
          <a:p>
            <a:pPr marL="457200" indent="-38376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191B0E"/>
                </a:solidFill>
                <a:latin typeface="Franklin Gothic Book"/>
              </a:rPr>
              <a:t>Image rotation t</a:t>
            </a:r>
            <a:r>
              <a:rPr lang="en-US" sz="1600" spc="-1" dirty="0">
                <a:solidFill>
                  <a:srgbClr val="191B0E"/>
                </a:solidFill>
                <a:latin typeface="Franklin Gothic Book"/>
              </a:rPr>
              <a:t>o align skewed images:	</a:t>
            </a:r>
          </a:p>
          <a:p>
            <a:pPr marL="930690" lvl="1" indent="-40005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80000"/>
              <a:buFont typeface="+mj-lt"/>
              <a:buAutoNum type="romanLcPeriod"/>
              <a:tabLst>
                <a:tab pos="0" algn="l"/>
              </a:tabLst>
            </a:pPr>
            <a:r>
              <a:rPr lang="en-US" sz="1600" spc="-1" dirty="0">
                <a:solidFill>
                  <a:srgbClr val="191B0E"/>
                </a:solidFill>
                <a:latin typeface="Franklin Gothic Book"/>
              </a:rPr>
              <a:t>Rotate image by 10 degrees</a:t>
            </a:r>
          </a:p>
          <a:p>
            <a:pPr marL="930690" lvl="1" indent="-40005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80000"/>
              <a:buFont typeface="+mj-lt"/>
              <a:buAutoNum type="romanLcPeriod"/>
              <a:tabLst>
                <a:tab pos="0" algn="l"/>
              </a:tabLst>
            </a:pPr>
            <a:r>
              <a:rPr lang="en-US" sz="1600" spc="-1" dirty="0">
                <a:solidFill>
                  <a:srgbClr val="191B0E"/>
                </a:solidFill>
                <a:latin typeface="Franklin Gothic Book"/>
              </a:rPr>
              <a:t>Find c</a:t>
            </a:r>
            <a:r>
              <a:rPr lang="en-US" sz="1600" b="0" strike="noStrike" spc="-1" dirty="0">
                <a:solidFill>
                  <a:srgbClr val="191B0E"/>
                </a:solidFill>
                <a:latin typeface="Franklin Gothic Book"/>
              </a:rPr>
              <a:t>enter coordinates </a:t>
            </a:r>
            <a:r>
              <a:rPr lang="en-US" sz="1600" spc="-1" dirty="0">
                <a:solidFill>
                  <a:srgbClr val="191B0E"/>
                </a:solidFill>
                <a:latin typeface="Franklin Gothic Book"/>
              </a:rPr>
              <a:t>and divide</a:t>
            </a:r>
            <a:r>
              <a:rPr lang="en-US" sz="1600" b="0" strike="noStrike" spc="-1" dirty="0">
                <a:solidFill>
                  <a:srgbClr val="191B0E"/>
                </a:solidFill>
                <a:latin typeface="Franklin Gothic Book"/>
              </a:rPr>
              <a:t> </a:t>
            </a:r>
            <a:r>
              <a:rPr lang="en-US" sz="1600" spc="-1" dirty="0">
                <a:solidFill>
                  <a:srgbClr val="191B0E"/>
                </a:solidFill>
                <a:latin typeface="Franklin Gothic Book"/>
              </a:rPr>
              <a:t>images horizontally into halves </a:t>
            </a:r>
          </a:p>
          <a:p>
            <a:pPr marL="930690" lvl="1" indent="-40005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80000"/>
              <a:buFont typeface="+mj-lt"/>
              <a:buAutoNum type="romanLcPeriod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191B0E"/>
                </a:solidFill>
                <a:latin typeface="Franklin Gothic Book"/>
              </a:rPr>
              <a:t>Flip</a:t>
            </a:r>
            <a:r>
              <a:rPr lang="en-US" sz="1600" spc="-1" dirty="0">
                <a:solidFill>
                  <a:srgbClr val="191B0E"/>
                </a:solidFill>
                <a:latin typeface="Franklin Gothic Book"/>
              </a:rPr>
              <a:t> one half, and overlap with the other half</a:t>
            </a:r>
          </a:p>
          <a:p>
            <a:pPr marL="930690" lvl="1" indent="-40005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80000"/>
              <a:buFont typeface="+mj-lt"/>
              <a:buAutoNum type="romanLcPeriod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191B0E"/>
                </a:solidFill>
                <a:latin typeface="Franklin Gothic Book"/>
              </a:rPr>
              <a:t>Calculate intersection and symmetric differences for each side</a:t>
            </a:r>
          </a:p>
          <a:p>
            <a:pPr marL="457200" indent="-38376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600" spc="-1" dirty="0">
                <a:solidFill>
                  <a:srgbClr val="191B0E"/>
                </a:solidFill>
                <a:latin typeface="Franklin Gothic Book"/>
              </a:rPr>
              <a:t>Lastly after 5 rotation </a:t>
            </a:r>
          </a:p>
          <a:p>
            <a:pPr marL="930690" lvl="1" indent="-40005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80000"/>
              <a:buFont typeface="+mj-lt"/>
              <a:buAutoNum type="romanLcPeriod"/>
              <a:tabLst>
                <a:tab pos="0" algn="l"/>
              </a:tabLst>
            </a:pPr>
            <a:r>
              <a:rPr lang="en-US" sz="1600" spc="-1" dirty="0">
                <a:solidFill>
                  <a:srgbClr val="191B0E"/>
                </a:solidFill>
                <a:latin typeface="Franklin Gothic Book"/>
              </a:rPr>
              <a:t>Extract the minimum value of symmetric difference for each of the two halves (left and right)</a:t>
            </a:r>
          </a:p>
          <a:p>
            <a:pPr marL="930690" lvl="1" indent="-40005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80000"/>
              <a:buFont typeface="+mj-lt"/>
              <a:buAutoNum type="romanLcPeriod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191B0E"/>
                </a:solidFill>
                <a:latin typeface="Franklin Gothic Book"/>
              </a:rPr>
              <a:t>Convert value from pixels to decimals </a:t>
            </a:r>
            <a:r>
              <a:rPr lang="en-US" sz="1600" b="0" strike="noStrike" spc="-1" dirty="0">
                <a:solidFill>
                  <a:srgbClr val="191B0E"/>
                </a:solidFill>
                <a:latin typeface="Franklin Gothic Book"/>
                <a:sym typeface="Wingdings" pitchFamily="2" charset="2"/>
              </a:rPr>
              <a:t> “Asymmetric Decimals”</a:t>
            </a:r>
            <a:endParaRPr lang="en-US" sz="1600" b="0" strike="noStrike" spc="-1" dirty="0">
              <a:solidFill>
                <a:srgbClr val="191B0E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13103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09600" y="174171"/>
            <a:ext cx="8222280" cy="13062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73440">
              <a:lnSpc>
                <a:spcPct val="94000"/>
              </a:lnSpc>
              <a:spcAft>
                <a:spcPts val="201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US" sz="3600" b="1" spc="-1" dirty="0">
                <a:solidFill>
                  <a:srgbClr val="191B0E"/>
                </a:solidFill>
                <a:latin typeface="Franklin Gothic Book"/>
              </a:rPr>
              <a:t>1. SEGMENTATION</a:t>
            </a:r>
          </a:p>
          <a:p>
            <a:pPr marL="73440">
              <a:lnSpc>
                <a:spcPct val="94000"/>
              </a:lnSpc>
              <a:spcAft>
                <a:spcPts val="201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US" sz="2400" i="1" spc="-1" dirty="0">
                <a:solidFill>
                  <a:srgbClr val="191B0E"/>
                </a:solidFill>
                <a:latin typeface="Franklin Gothic Book"/>
              </a:rPr>
              <a:t>FEATURE: BORDER</a:t>
            </a:r>
          </a:p>
        </p:txBody>
      </p:sp>
      <p:sp>
        <p:nvSpPr>
          <p:cNvPr id="157" name="TextShape 2"/>
          <p:cNvSpPr txBox="1"/>
          <p:nvPr/>
        </p:nvSpPr>
        <p:spPr>
          <a:xfrm>
            <a:off x="609600" y="1152359"/>
            <a:ext cx="8222280" cy="38169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530640" lvl="1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600" spc="-1" dirty="0">
              <a:solidFill>
                <a:srgbClr val="191B0E"/>
              </a:solidFill>
              <a:latin typeface="Franklin Gothic Book"/>
            </a:endParaRPr>
          </a:p>
          <a:p>
            <a:pPr marL="457200" indent="-38376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191B0E"/>
                </a:solidFill>
                <a:latin typeface="Franklin Gothic Book"/>
              </a:rPr>
              <a:t>Data set: 150 Binary Segmentation Masks (ISIC 2017) </a:t>
            </a:r>
          </a:p>
          <a:p>
            <a:pPr marL="457200" indent="-38376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191B0E"/>
                </a:solidFill>
                <a:latin typeface="Franklin Gothic Book"/>
              </a:rPr>
              <a:t>Subtracting copy of segmentation masks:</a:t>
            </a:r>
          </a:p>
          <a:p>
            <a:pPr marL="930690" lvl="1" indent="-40005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80000"/>
              <a:buFont typeface="+mj-lt"/>
              <a:buAutoNum type="romanLcPeriod"/>
              <a:tabLst>
                <a:tab pos="0" algn="l"/>
              </a:tabLst>
            </a:pPr>
            <a:r>
              <a:rPr lang="en-US" sz="1600" spc="-1" dirty="0">
                <a:solidFill>
                  <a:srgbClr val="191B0E"/>
                </a:solidFill>
                <a:latin typeface="Franklin Gothic Book"/>
              </a:rPr>
              <a:t>Outline of the binary images for each lesion</a:t>
            </a:r>
          </a:p>
          <a:p>
            <a:pPr marL="930690" lvl="1" indent="-40005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80000"/>
              <a:buFont typeface="+mj-lt"/>
              <a:buAutoNum type="romanLcPeriod"/>
              <a:tabLst>
                <a:tab pos="0" algn="l"/>
              </a:tabLst>
            </a:pPr>
            <a:r>
              <a:rPr lang="en-US" sz="1600" spc="-1" dirty="0">
                <a:solidFill>
                  <a:srgbClr val="191B0E"/>
                </a:solidFill>
                <a:latin typeface="Franklin Gothic Book"/>
              </a:rPr>
              <a:t>Pixel values of 1 in the border, 0 elsewhere</a:t>
            </a:r>
          </a:p>
          <a:p>
            <a:pPr marL="930690" lvl="1" indent="-40005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80000"/>
              <a:buFont typeface="+mj-lt"/>
              <a:buAutoNum type="romanLcPeriod"/>
              <a:tabLst>
                <a:tab pos="0" algn="l"/>
              </a:tabLst>
            </a:pPr>
            <a:r>
              <a:rPr lang="en-US" sz="1600" spc="-1" dirty="0">
                <a:solidFill>
                  <a:srgbClr val="191B0E"/>
                </a:solidFill>
                <a:latin typeface="Franklin Gothic Book"/>
              </a:rPr>
              <a:t>Calculate border by calculating the sum of all pixels corresponding to 1</a:t>
            </a:r>
          </a:p>
        </p:txBody>
      </p:sp>
    </p:spTree>
    <p:extLst>
      <p:ext uri="{BB962C8B-B14F-4D97-AF65-F5344CB8AC3E}">
        <p14:creationId xmlns:p14="http://schemas.microsoft.com/office/powerpoint/2010/main" val="27613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09600" y="174171"/>
            <a:ext cx="8222280" cy="13062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73440">
              <a:lnSpc>
                <a:spcPct val="94000"/>
              </a:lnSpc>
              <a:spcAft>
                <a:spcPts val="201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US" sz="3600" b="1" spc="-1" dirty="0">
                <a:solidFill>
                  <a:srgbClr val="191B0E"/>
                </a:solidFill>
                <a:latin typeface="Franklin Gothic Book"/>
              </a:rPr>
              <a:t>2. SEGMENTATION</a:t>
            </a:r>
          </a:p>
          <a:p>
            <a:pPr marL="73440">
              <a:lnSpc>
                <a:spcPct val="94000"/>
              </a:lnSpc>
              <a:spcAft>
                <a:spcPts val="201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US" sz="2400" i="1" spc="-1" dirty="0">
                <a:solidFill>
                  <a:srgbClr val="191B0E"/>
                </a:solidFill>
                <a:latin typeface="Franklin Gothic Book"/>
              </a:rPr>
              <a:t>FEATURE: AREA AND COMPACTNESS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Shape 2"/>
              <p:cNvSpPr txBox="1"/>
              <p:nvPr/>
            </p:nvSpPr>
            <p:spPr>
              <a:xfrm>
                <a:off x="609600" y="1152359"/>
                <a:ext cx="8222280" cy="38169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normAutofit/>
              </a:bodyPr>
              <a:lstStyle/>
              <a:p>
                <a:pPr marL="530640" lvl="1">
                  <a:lnSpc>
                    <a:spcPct val="150000"/>
                  </a:lnSpc>
                  <a:spcAft>
                    <a:spcPts val="201"/>
                  </a:spcAft>
                  <a:buClr>
                    <a:srgbClr val="000000"/>
                  </a:buClr>
                  <a:buSzPct val="45000"/>
                  <a:tabLst>
                    <a:tab pos="0" algn="l"/>
                  </a:tabLst>
                </a:pPr>
                <a:endParaRPr lang="en-US" sz="1600" spc="-1" dirty="0">
                  <a:solidFill>
                    <a:srgbClr val="191B0E"/>
                  </a:solidFill>
                  <a:latin typeface="Franklin Gothic Book"/>
                </a:endParaRPr>
              </a:p>
              <a:p>
                <a:pPr marL="457200" indent="-383760">
                  <a:lnSpc>
                    <a:spcPct val="150000"/>
                  </a:lnSpc>
                  <a:spcAft>
                    <a:spcPts val="201"/>
                  </a:spcAft>
                  <a:buClr>
                    <a:srgbClr val="000000"/>
                  </a:buClr>
                  <a:buSzPct val="45000"/>
                  <a:buFont typeface="Wingdings" charset="2"/>
                  <a:buChar char=""/>
                  <a:tabLst>
                    <a:tab pos="0" algn="l"/>
                  </a:tabLst>
                </a:pPr>
                <a:r>
                  <a:rPr lang="en-US" sz="1600" b="1" strike="noStrike" spc="-1" dirty="0">
                    <a:solidFill>
                      <a:srgbClr val="191B0E"/>
                    </a:solidFill>
                    <a:latin typeface="Franklin Gothic Book"/>
                  </a:rPr>
                  <a:t>Data set: 150 Binary Segmentation Masks (ISIC 2017) </a:t>
                </a:r>
                <a:endParaRPr lang="en-US" sz="1600" b="1" spc="-1" dirty="0">
                  <a:solidFill>
                    <a:srgbClr val="191B0E"/>
                  </a:solidFill>
                  <a:latin typeface="Franklin Gothic Book"/>
                </a:endParaRPr>
              </a:p>
              <a:p>
                <a:pPr marL="73440">
                  <a:lnSpc>
                    <a:spcPct val="150000"/>
                  </a:lnSpc>
                  <a:spcAft>
                    <a:spcPts val="201"/>
                  </a:spcAft>
                  <a:buClr>
                    <a:srgbClr val="000000"/>
                  </a:buClr>
                  <a:buSzPct val="45000"/>
                  <a:tabLst>
                    <a:tab pos="0" algn="l"/>
                  </a:tabLst>
                </a:pPr>
                <a:r>
                  <a:rPr lang="en-US" sz="1600" b="1" strike="noStrike" spc="-1" dirty="0">
                    <a:solidFill>
                      <a:srgbClr val="191B0E"/>
                    </a:solidFill>
                    <a:latin typeface="Franklin Gothic Book"/>
                  </a:rPr>
                  <a:t>Area</a:t>
                </a:r>
              </a:p>
              <a:p>
                <a:pPr marL="457200" indent="-383760">
                  <a:lnSpc>
                    <a:spcPct val="150000"/>
                  </a:lnSpc>
                  <a:spcAft>
                    <a:spcPts val="201"/>
                  </a:spcAft>
                  <a:buClr>
                    <a:srgbClr val="000000"/>
                  </a:buClr>
                  <a:buSzPct val="45000"/>
                  <a:buFont typeface="Wingdings" charset="2"/>
                  <a:buChar char=""/>
                  <a:tabLst>
                    <a:tab pos="0" algn="l"/>
                  </a:tabLst>
                </a:pPr>
                <a:r>
                  <a:rPr lang="en-US" sz="1600" b="0" strike="noStrike" spc="-1" dirty="0">
                    <a:solidFill>
                      <a:srgbClr val="191B0E"/>
                    </a:solidFill>
                    <a:latin typeface="Franklin Gothic Book"/>
                  </a:rPr>
                  <a:t>Area of the lesion is the sum of all pixels in the segmentation masks:</a:t>
                </a:r>
              </a:p>
              <a:p>
                <a:pPr marL="930690" lvl="1" indent="-400050">
                  <a:lnSpc>
                    <a:spcPct val="150000"/>
                  </a:lnSpc>
                  <a:spcAft>
                    <a:spcPts val="201"/>
                  </a:spcAft>
                  <a:buClr>
                    <a:srgbClr val="000000"/>
                  </a:buClr>
                  <a:buSzPct val="80000"/>
                  <a:buFont typeface="+mj-lt"/>
                  <a:buAutoNum type="romanLcPeriod"/>
                  <a:tabLst>
                    <a:tab pos="0" algn="l"/>
                  </a:tabLst>
                </a:pPr>
                <a:r>
                  <a:rPr lang="en-US" sz="1600" spc="-1" dirty="0">
                    <a:solidFill>
                      <a:srgbClr val="191B0E"/>
                    </a:solidFill>
                    <a:latin typeface="Franklin Gothic Book"/>
                  </a:rPr>
                  <a:t>Pixel values of 1 in the area, 0 elsewhere</a:t>
                </a:r>
              </a:p>
              <a:p>
                <a:pPr marL="530640" lvl="1">
                  <a:lnSpc>
                    <a:spcPct val="150000"/>
                  </a:lnSpc>
                  <a:spcAft>
                    <a:spcPts val="201"/>
                  </a:spcAft>
                  <a:buClr>
                    <a:srgbClr val="000000"/>
                  </a:buClr>
                  <a:buSzPct val="80000"/>
                  <a:tabLst>
                    <a:tab pos="0" algn="l"/>
                  </a:tabLst>
                </a:pPr>
                <a:endParaRPr lang="en-US" sz="1600" spc="-1" dirty="0">
                  <a:solidFill>
                    <a:srgbClr val="191B0E"/>
                  </a:solidFill>
                  <a:latin typeface="Franklin Gothic Book"/>
                </a:endParaRPr>
              </a:p>
              <a:p>
                <a:pPr marL="73440">
                  <a:lnSpc>
                    <a:spcPct val="150000"/>
                  </a:lnSpc>
                  <a:spcAft>
                    <a:spcPts val="201"/>
                  </a:spcAft>
                  <a:buClr>
                    <a:srgbClr val="000000"/>
                  </a:buClr>
                  <a:buSzPct val="45000"/>
                  <a:tabLst>
                    <a:tab pos="0" algn="l"/>
                  </a:tabLst>
                </a:pPr>
                <a:r>
                  <a:rPr lang="en-US" sz="1600" b="1" spc="-1" dirty="0">
                    <a:solidFill>
                      <a:srgbClr val="191B0E"/>
                    </a:solidFill>
                    <a:latin typeface="Franklin Gothic Book"/>
                  </a:rPr>
                  <a:t>Compactness</a:t>
                </a:r>
              </a:p>
              <a:p>
                <a:pPr marL="73440">
                  <a:lnSpc>
                    <a:spcPct val="150000"/>
                  </a:lnSpc>
                  <a:spcAft>
                    <a:spcPts val="201"/>
                  </a:spcAft>
                  <a:buClr>
                    <a:srgbClr val="000000"/>
                  </a:buClr>
                  <a:buSzPct val="45000"/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 spc="-1">
                          <a:solidFill>
                            <a:srgbClr val="191B0E"/>
                          </a:solidFill>
                          <a:latin typeface="Cambria Math" panose="02040503050406030204" pitchFamily="18" charset="0"/>
                        </a:rPr>
                        <m:t>𝐶𝑜𝑚𝑝𝑎𝑐𝑡𝑛𝑒𝑠𝑠</m:t>
                      </m:r>
                      <m:r>
                        <a:rPr lang="da-DK" i="1" spc="-1">
                          <a:solidFill>
                            <a:srgbClr val="191B0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i="1" spc="-1">
                              <a:solidFill>
                                <a:srgbClr val="191B0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i="1" spc="-1">
                              <a:solidFill>
                                <a:srgbClr val="191B0E"/>
                              </a:solidFill>
                              <a:latin typeface="Cambria Math" panose="02040503050406030204" pitchFamily="18" charset="0"/>
                            </a:rPr>
                            <m:t>𝑃𝑒𝑟𝑖𝑚𝑒𝑡𝑒</m:t>
                          </m:r>
                          <m:sSup>
                            <m:sSupPr>
                              <m:ctrlPr>
                                <a:rPr lang="da-DK" i="1" spc="-1">
                                  <a:solidFill>
                                    <a:srgbClr val="191B0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i="1" spc="-1">
                                  <a:solidFill>
                                    <a:srgbClr val="191B0E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da-DK" i="1" spc="-1">
                                  <a:solidFill>
                                    <a:srgbClr val="191B0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a-DK" i="1" spc="-1">
                              <a:solidFill>
                                <a:srgbClr val="191B0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da-DK" i="1" spc="-1">
                              <a:solidFill>
                                <a:srgbClr val="191B0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da-DK" i="1" spc="-1">
                              <a:solidFill>
                                <a:srgbClr val="191B0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da-DK" i="1" spc="-1">
                              <a:solidFill>
                                <a:srgbClr val="191B0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𝐴𝑟𝑒𝑎</m:t>
                          </m:r>
                        </m:den>
                      </m:f>
                    </m:oMath>
                  </m:oMathPara>
                </a14:m>
                <a:endParaRPr lang="en-US" sz="1600" spc="-1" dirty="0">
                  <a:solidFill>
                    <a:srgbClr val="191B0E"/>
                  </a:solidFill>
                  <a:latin typeface="Franklin Gothic Book"/>
                </a:endParaRPr>
              </a:p>
              <a:p>
                <a:pPr marL="530640" lvl="1">
                  <a:lnSpc>
                    <a:spcPct val="150000"/>
                  </a:lnSpc>
                  <a:spcAft>
                    <a:spcPts val="201"/>
                  </a:spcAft>
                  <a:buClr>
                    <a:srgbClr val="000000"/>
                  </a:buClr>
                  <a:buSzPct val="80000"/>
                  <a:tabLst>
                    <a:tab pos="0" algn="l"/>
                  </a:tabLst>
                </a:pPr>
                <a:endParaRPr lang="en-US" sz="1600" spc="-1" dirty="0">
                  <a:solidFill>
                    <a:srgbClr val="191B0E"/>
                  </a:solidFill>
                  <a:latin typeface="Franklin Gothic Book"/>
                </a:endParaRPr>
              </a:p>
            </p:txBody>
          </p:sp>
        </mc:Choice>
        <mc:Fallback xmlns="">
          <p:sp>
            <p:nvSpPr>
              <p:cNvPr id="157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52359"/>
                <a:ext cx="8222280" cy="3816969"/>
              </a:xfrm>
              <a:prstGeom prst="rect">
                <a:avLst/>
              </a:prstGeom>
              <a:blipFill>
                <a:blip r:embed="rId2"/>
                <a:stretch>
                  <a:fillRect l="-6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84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09600" y="174171"/>
            <a:ext cx="8222280" cy="13062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73440">
              <a:lnSpc>
                <a:spcPct val="94000"/>
              </a:lnSpc>
              <a:spcAft>
                <a:spcPts val="201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US" sz="3600" b="1" spc="-1" dirty="0">
                <a:solidFill>
                  <a:srgbClr val="191B0E"/>
                </a:solidFill>
                <a:latin typeface="Franklin Gothic Book"/>
              </a:rPr>
              <a:t>CLASSIFICATION</a:t>
            </a:r>
          </a:p>
          <a:p>
            <a:pPr marL="73440">
              <a:lnSpc>
                <a:spcPct val="94000"/>
              </a:lnSpc>
              <a:spcAft>
                <a:spcPts val="201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US" sz="2400" i="1" spc="-1" dirty="0">
                <a:solidFill>
                  <a:srgbClr val="191B0E"/>
                </a:solidFill>
                <a:latin typeface="Franklin Gothic Book"/>
              </a:rPr>
              <a:t>WHICH MODEL TO PICK?</a:t>
            </a:r>
          </a:p>
        </p:txBody>
      </p:sp>
      <p:sp>
        <p:nvSpPr>
          <p:cNvPr id="157" name="TextShape 2"/>
          <p:cNvSpPr txBox="1"/>
          <p:nvPr/>
        </p:nvSpPr>
        <p:spPr>
          <a:xfrm>
            <a:off x="609600" y="1152359"/>
            <a:ext cx="8222280" cy="38169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530640" lvl="1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600" spc="-1" dirty="0">
              <a:solidFill>
                <a:srgbClr val="191B0E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47181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701</Words>
  <Application>Microsoft Macintosh PowerPoint</Application>
  <PresentationFormat>Skærmshow (16:9)</PresentationFormat>
  <Paragraphs>182</Paragraphs>
  <Slides>19</Slides>
  <Notes>8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3</vt:i4>
      </vt:variant>
      <vt:variant>
        <vt:lpstr>Slidetitler</vt:lpstr>
      </vt:variant>
      <vt:variant>
        <vt:i4>19</vt:i4>
      </vt:variant>
    </vt:vector>
  </HeadingPairs>
  <TitlesOfParts>
    <vt:vector size="29" baseType="lpstr">
      <vt:lpstr>Arial</vt:lpstr>
      <vt:lpstr>Calibri</vt:lpstr>
      <vt:lpstr>Cambria Math</vt:lpstr>
      <vt:lpstr>Franklin Gothic Book</vt:lpstr>
      <vt:lpstr>Symbol</vt:lpstr>
      <vt:lpstr>Times New Roman</vt:lpstr>
      <vt:lpstr>Wingdings</vt:lpstr>
      <vt:lpstr>Office Theme</vt:lpstr>
      <vt:lpstr>Office Theme</vt:lpstr>
      <vt:lpstr>Office Theme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collisions analysis  Birmingham, UK 2019</dc:title>
  <dc:subject/>
  <dc:creator>Yasmin Sarkhosh</dc:creator>
  <dc:description/>
  <cp:lastModifiedBy>Yasmin Sarkhosh</cp:lastModifiedBy>
  <cp:revision>24</cp:revision>
  <dcterms:created xsi:type="dcterms:W3CDTF">2021-03-23T10:44:46Z</dcterms:created>
  <dcterms:modified xsi:type="dcterms:W3CDTF">2021-06-09T14:10:29Z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22</vt:i4>
  </property>
  <property fmtid="{D5CDD505-2E9C-101B-9397-08002B2CF9AE}" pid="8" name="PresentationFormat">
    <vt:lpwstr>Skærmshow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</Properties>
</file>