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_rels/drawing1.xml.rels" ContentType="application/vnd.openxmlformats-package.relationships+xml"/>
  <Override PartName="/ppt/diagrams/_rels/data1.xml.rels" ContentType="application/vnd.openxmlformats-package.relationships+xml"/>
  <Override PartName="/ppt/diagrams/drawing1.xml" ContentType="application/vnd.ms-office.drawingml.diagramDrawing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3.png" ContentType="image/png"/>
  <Override PartName="/ppt/media/hdphoto2.wdp" ContentType="image/vnd.ms-photo"/>
  <Override PartName="/ppt/media/OOXDiagramDataRels1_6.svg" ContentType="image/svg"/>
  <Override PartName="/ppt/media/OOXDiagramDrawingRels1_11.png" ContentType="image/png"/>
  <Override PartName="/ppt/media/image1.png" ContentType="image/png"/>
  <Override PartName="/ppt/media/OOXDiagramDrawingRels1_10.svg" ContentType="image/svg"/>
  <Override PartName="/ppt/media/OOXDiagramDrawingRels1_9.png" ContentType="image/png"/>
  <Override PartName="/ppt/media/OOXDiagramDrawingRels1_8.svg" ContentType="image/svg"/>
  <Override PartName="/ppt/media/OOXDiagramDrawingRels1_7.png" ContentType="image/png"/>
  <Override PartName="/ppt/media/OOXDiagramDrawingRels1_1.svg" ContentType="image/svg"/>
  <Override PartName="/ppt/media/image8.png" ContentType="image/png"/>
  <Override PartName="/ppt/media/OOXDiagramDrawingRels1_3.svg" ContentType="image/svg"/>
  <Override PartName="/ppt/media/image12.tif" ContentType="image/tiff"/>
  <Override PartName="/ppt/media/OOXDiagramDataRels1_9.png" ContentType="image/png"/>
  <Override PartName="/ppt/media/image9.png" ContentType="image/png"/>
  <Override PartName="/ppt/media/OOXDiagramDataRels1_8.svg" ContentType="image/svg"/>
  <Override PartName="/ppt/media/OOXDiagramDrawingRels1_2.png" ContentType="image/png"/>
  <Override PartName="/ppt/media/OOXDiagramDataRels1_7.png" ContentType="image/png"/>
  <Override PartName="/ppt/media/image7.png" ContentType="image/png"/>
  <Override PartName="/ppt/media/OOXDiagramDrawingRels1_0.png" ContentType="image/png"/>
  <Override PartName="/ppt/media/image4.png" ContentType="image/png"/>
  <Override PartName="/ppt/media/OOXDiagramDataRels1_3.svg" ContentType="image/svg"/>
  <Override PartName="/ppt/media/OOXDiagramDrawingRels1_6.svg" ContentType="image/svg"/>
  <Override PartName="/ppt/media/image6.png" ContentType="image/png"/>
  <Override PartName="/ppt/media/image13.tif" ContentType="image/tiff"/>
  <Override PartName="/ppt/media/OOXDiagramDataRels1_1.svg" ContentType="image/svg"/>
  <Override PartName="/ppt/media/OOXDiagramDrawingRels1_4.svg" ContentType="image/svg"/>
  <Override PartName="/ppt/media/image14.tif" ContentType="image/tiff"/>
  <Override PartName="/ppt/media/image10.png" ContentType="image/png"/>
  <Override PartName="/ppt/media/OOXDiagramDataRels1_4.svg" ContentType="image/svg"/>
  <Override PartName="/ppt/media/OOXDiagramDrawingRels1_5.png" ContentType="image/png"/>
  <Override PartName="/ppt/media/OOXDiagramDataRels1_10.svg" ContentType="image/svg"/>
  <Override PartName="/ppt/media/image2.png" ContentType="image/png"/>
  <Override PartName="/ppt/media/OOXDiagramDataRels1_2.png" ContentType="image/png"/>
  <Override PartName="/ppt/media/OOXDiagramDataRels1_0.png" ContentType="image/png"/>
  <Override PartName="/ppt/media/image11.png" ContentType="image/png"/>
  <Override PartName="/ppt/media/hdphoto1.wdp" ContentType="image/vnd.ms-photo"/>
  <Override PartName="/ppt/media/image5.png" ContentType="image/png"/>
  <Override PartName="/ppt/media/OOXDiagramDataRels1_5.png" ContentType="image/png"/>
  <Override PartName="/ppt/media/OOXDiagramDataRels1_1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comments/comment14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5143500"/>
  <p:notesSz cx="6858000" cy="9144000"/>
</p:presentation>
</file>

<file path=ppt/commentAuthors.xml><?xml version="1.0" encoding="utf-8"?>
<p:cmAuthorLst xmlns:p="http://schemas.openxmlformats.org/presentationml/2006/main">
  <p:cmAuthor id="0" name="Ada Matilde Gige" initials="AMG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commentAuthors" Target="commentAuthors.xml"/>
</Relationships>
</file>

<file path=ppt/comments/comment14.xml><?xml version="1.0" encoding="utf-8"?>
<p:cmLst xmlns:p="http://schemas.openxmlformats.org/presentationml/2006/main">
  <p:cm authorId="0" dt="2021-03-21T14:19:50.331000000" idx="1">
    <p:pos x="6118" y="0"/>
    <p:text>Billedet der hører til chi testen.</p:text>
  </p:cm>
</p:cmLst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10" Type="http://schemas.openxmlformats.org/officeDocument/2006/relationships/image" Target="../media/OOXDiagramDataRels1_1.svg"/><Relationship Id="rId11" Type="http://schemas.openxmlformats.org/officeDocument/2006/relationships/image" Target="../media/OOXDiagramDataRels1_2.png"/><Relationship Id="rId12" Type="http://schemas.openxmlformats.org/officeDocument/2006/relationships/image" Target="../media/OOXDiagramDataRels1_3.svg"/><Relationship Id="rId2" Type="http://schemas.openxmlformats.org/officeDocument/2006/relationships/image" Target="../media/OOXDiagramDataRels1_4.svg"/><Relationship Id="rId3" Type="http://schemas.openxmlformats.org/officeDocument/2006/relationships/image" Target="../media/OOXDiagramDataRels1_5.png"/><Relationship Id="rId4" Type="http://schemas.openxmlformats.org/officeDocument/2006/relationships/image" Target="../media/OOXDiagramDataRels1_6.svg"/><Relationship Id="rId5" Type="http://schemas.openxmlformats.org/officeDocument/2006/relationships/image" Target="../media/OOXDiagramDataRels1_7.png"/><Relationship Id="rId6" Type="http://schemas.openxmlformats.org/officeDocument/2006/relationships/image" Target="../media/OOXDiagramDataRels1_8.svg"/><Relationship Id="rId7" Type="http://schemas.openxmlformats.org/officeDocument/2006/relationships/image" Target="../media/OOXDiagramDataRels1_9.png"/><Relationship Id="rId8" Type="http://schemas.openxmlformats.org/officeDocument/2006/relationships/image" Target="../media/OOXDiagramDataRels1_10.svg"/><Relationship Id="rId9" Type="http://schemas.openxmlformats.org/officeDocument/2006/relationships/image" Target="../media/OOXDiagramDataRels1_11.pn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10" Type="http://schemas.openxmlformats.org/officeDocument/2006/relationships/image" Target="../media/OOXDiagramDrawingRels1_1.svg"/><Relationship Id="rId11" Type="http://schemas.openxmlformats.org/officeDocument/2006/relationships/image" Target="../media/OOXDiagramDrawingRels1_2.png"/><Relationship Id="rId12" Type="http://schemas.openxmlformats.org/officeDocument/2006/relationships/image" Target="../media/OOXDiagramDrawingRels1_3.svg"/><Relationship Id="rId2" Type="http://schemas.openxmlformats.org/officeDocument/2006/relationships/image" Target="../media/OOXDiagramDrawingRels1_4.svg"/><Relationship Id="rId3" Type="http://schemas.openxmlformats.org/officeDocument/2006/relationships/image" Target="../media/OOXDiagramDrawingRels1_5.png"/><Relationship Id="rId4" Type="http://schemas.openxmlformats.org/officeDocument/2006/relationships/image" Target="../media/OOXDiagramDrawingRels1_6.svg"/><Relationship Id="rId5" Type="http://schemas.openxmlformats.org/officeDocument/2006/relationships/image" Target="../media/OOXDiagramDrawingRels1_7.png"/><Relationship Id="rId6" Type="http://schemas.openxmlformats.org/officeDocument/2006/relationships/image" Target="../media/OOXDiagramDrawingRels1_8.svg"/><Relationship Id="rId7" Type="http://schemas.openxmlformats.org/officeDocument/2006/relationships/image" Target="../media/OOXDiagramDrawingRels1_9.png"/><Relationship Id="rId8" Type="http://schemas.openxmlformats.org/officeDocument/2006/relationships/image" Target="../media/OOXDiagramDrawingRels1_10.svg"/><Relationship Id="rId9" Type="http://schemas.openxmlformats.org/officeDocument/2006/relationships/image" Target="../media/OOXDiagramDrawingRels1_11.pn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45CE1-FA9E-4549-A75D-5ADD6181FBC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820D18F8-A7EA-402C-943B-FD3DC540B59C}">
      <dgm:prSet/>
      <dgm:spPr/>
      <dgm:t>
        <a:bodyPr/>
        <a:lstStyle/>
        <a:p>
          <a:pPr>
            <a:defRPr cap="all"/>
          </a:pPr>
          <a:r>
            <a:rPr lang="da-DK" baseline="0"/>
            <a:t>Introduction: our focus</a:t>
          </a:r>
          <a:endParaRPr lang="en-US"/>
        </a:p>
      </dgm:t>
    </dgm:pt>
    <dgm:pt modelId="{F68AED05-ED21-45BC-9418-FD84EEAFD24D}" type="parTrans" cxnId="{802F9750-BDC8-4A70-9168-D16C83C0AB8E}">
      <dgm:prSet/>
      <dgm:spPr/>
      <dgm:t>
        <a:bodyPr/>
        <a:lstStyle/>
        <a:p>
          <a:endParaRPr lang="en-US"/>
        </a:p>
      </dgm:t>
    </dgm:pt>
    <dgm:pt modelId="{D742285C-0DDB-4F38-8637-B142B22687B6}" type="sibTrans" cxnId="{802F9750-BDC8-4A70-9168-D16C83C0AB8E}">
      <dgm:prSet/>
      <dgm:spPr/>
      <dgm:t>
        <a:bodyPr/>
        <a:lstStyle/>
        <a:p>
          <a:endParaRPr lang="en-US"/>
        </a:p>
      </dgm:t>
    </dgm:pt>
    <dgm:pt modelId="{C843E0B4-F14B-4C21-91D3-D9C936BC26AC}">
      <dgm:prSet/>
      <dgm:spPr/>
      <dgm:t>
        <a:bodyPr/>
        <a:lstStyle/>
        <a:p>
          <a:pPr>
            <a:defRPr cap="all"/>
          </a:pPr>
          <a:r>
            <a:rPr lang="da-DK" baseline="0"/>
            <a:t>Data</a:t>
          </a:r>
          <a:endParaRPr lang="en-US"/>
        </a:p>
      </dgm:t>
    </dgm:pt>
    <dgm:pt modelId="{B723049B-B38A-44E4-BECB-6E1506214906}" type="parTrans" cxnId="{2EFEE97C-8961-4622-AFF2-93F53DF9B465}">
      <dgm:prSet/>
      <dgm:spPr/>
      <dgm:t>
        <a:bodyPr/>
        <a:lstStyle/>
        <a:p>
          <a:endParaRPr lang="en-US"/>
        </a:p>
      </dgm:t>
    </dgm:pt>
    <dgm:pt modelId="{4189A856-DE68-4EE5-BEF1-CD17A3489A3A}" type="sibTrans" cxnId="{2EFEE97C-8961-4622-AFF2-93F53DF9B465}">
      <dgm:prSet/>
      <dgm:spPr/>
      <dgm:t>
        <a:bodyPr/>
        <a:lstStyle/>
        <a:p>
          <a:endParaRPr lang="en-US"/>
        </a:p>
      </dgm:t>
    </dgm:pt>
    <dgm:pt modelId="{BF7FCD8F-CB19-498F-A303-E9C6B4DF20C9}">
      <dgm:prSet/>
      <dgm:spPr/>
      <dgm:t>
        <a:bodyPr/>
        <a:lstStyle/>
        <a:p>
          <a:pPr>
            <a:defRPr cap="all"/>
          </a:pPr>
          <a:r>
            <a:rPr lang="da-DK" baseline="0"/>
            <a:t>Results </a:t>
          </a:r>
          <a:endParaRPr lang="en-US"/>
        </a:p>
      </dgm:t>
    </dgm:pt>
    <dgm:pt modelId="{158B5765-0877-4A1A-A314-D849D370E61C}" type="parTrans" cxnId="{CEE234D9-435F-41E0-A279-3167FBDB801F}">
      <dgm:prSet/>
      <dgm:spPr/>
      <dgm:t>
        <a:bodyPr/>
        <a:lstStyle/>
        <a:p>
          <a:endParaRPr lang="en-US"/>
        </a:p>
      </dgm:t>
    </dgm:pt>
    <dgm:pt modelId="{E419E594-5700-476A-A9DD-5C3DE5C583E6}" type="sibTrans" cxnId="{CEE234D9-435F-41E0-A279-3167FBDB801F}">
      <dgm:prSet/>
      <dgm:spPr/>
      <dgm:t>
        <a:bodyPr/>
        <a:lstStyle/>
        <a:p>
          <a:endParaRPr lang="en-US"/>
        </a:p>
      </dgm:t>
    </dgm:pt>
    <dgm:pt modelId="{D90E0682-5533-4D5A-8E84-F3DAFDDF9CCC}">
      <dgm:prSet/>
      <dgm:spPr/>
      <dgm:t>
        <a:bodyPr/>
        <a:lstStyle/>
        <a:p>
          <a:pPr>
            <a:defRPr cap="all"/>
          </a:pPr>
          <a:r>
            <a:rPr lang="da-DK" baseline="0"/>
            <a:t>Discussion</a:t>
          </a:r>
          <a:endParaRPr lang="en-US"/>
        </a:p>
      </dgm:t>
    </dgm:pt>
    <dgm:pt modelId="{0D9A4B7B-4285-491D-BFD7-6D561EFD9CC5}" type="parTrans" cxnId="{EF805A3D-58E4-4B49-80C9-B6E0037E4E7B}">
      <dgm:prSet/>
      <dgm:spPr/>
      <dgm:t>
        <a:bodyPr/>
        <a:lstStyle/>
        <a:p>
          <a:endParaRPr lang="en-US"/>
        </a:p>
      </dgm:t>
    </dgm:pt>
    <dgm:pt modelId="{360465EF-CAF6-4855-8FE5-66D4FF74A42D}" type="sibTrans" cxnId="{EF805A3D-58E4-4B49-80C9-B6E0037E4E7B}">
      <dgm:prSet/>
      <dgm:spPr/>
      <dgm:t>
        <a:bodyPr/>
        <a:lstStyle/>
        <a:p>
          <a:endParaRPr lang="en-US"/>
        </a:p>
      </dgm:t>
    </dgm:pt>
    <dgm:pt modelId="{E0798F00-DAE1-44E6-BF66-5D502C73FD49}">
      <dgm:prSet/>
      <dgm:spPr/>
      <dgm:t>
        <a:bodyPr/>
        <a:lstStyle/>
        <a:p>
          <a:pPr>
            <a:defRPr cap="all"/>
          </a:pPr>
          <a:r>
            <a:rPr lang="da-DK" baseline="0"/>
            <a:t>Limitations</a:t>
          </a:r>
          <a:endParaRPr lang="en-US"/>
        </a:p>
      </dgm:t>
    </dgm:pt>
    <dgm:pt modelId="{7215E38A-798C-4DBA-A74C-347B7BF2FEB4}" type="parTrans" cxnId="{61C675D0-FDB9-429F-A760-34840FDFBD35}">
      <dgm:prSet/>
      <dgm:spPr/>
      <dgm:t>
        <a:bodyPr/>
        <a:lstStyle/>
        <a:p>
          <a:endParaRPr lang="en-US"/>
        </a:p>
      </dgm:t>
    </dgm:pt>
    <dgm:pt modelId="{2803960E-4794-4DC7-B30A-3B6AD8AB6F0B}" type="sibTrans" cxnId="{61C675D0-FDB9-429F-A760-34840FDFBD35}">
      <dgm:prSet/>
      <dgm:spPr/>
      <dgm:t>
        <a:bodyPr/>
        <a:lstStyle/>
        <a:p>
          <a:endParaRPr lang="en-US"/>
        </a:p>
      </dgm:t>
    </dgm:pt>
    <dgm:pt modelId="{5A71DFEF-1ECD-4A36-88C6-C4177CCAA2BB}">
      <dgm:prSet/>
      <dgm:spPr/>
      <dgm:t>
        <a:bodyPr/>
        <a:lstStyle/>
        <a:p>
          <a:pPr>
            <a:defRPr cap="all"/>
          </a:pPr>
          <a:r>
            <a:rPr lang="da-DK" baseline="0"/>
            <a:t>Conclusion and Future work</a:t>
          </a:r>
          <a:endParaRPr lang="en-US"/>
        </a:p>
      </dgm:t>
    </dgm:pt>
    <dgm:pt modelId="{6BF1A019-B7E7-45D8-82A7-F41A530609C0}" type="parTrans" cxnId="{9CD6FB3D-1A58-476C-8209-331E8E85D4DF}">
      <dgm:prSet/>
      <dgm:spPr/>
      <dgm:t>
        <a:bodyPr/>
        <a:lstStyle/>
        <a:p>
          <a:endParaRPr lang="en-US"/>
        </a:p>
      </dgm:t>
    </dgm:pt>
    <dgm:pt modelId="{4D0EB71A-F0FD-47BC-93E0-CD01D1F53AF1}" type="sibTrans" cxnId="{9CD6FB3D-1A58-476C-8209-331E8E85D4DF}">
      <dgm:prSet/>
      <dgm:spPr/>
      <dgm:t>
        <a:bodyPr/>
        <a:lstStyle/>
        <a:p>
          <a:endParaRPr lang="en-US"/>
        </a:p>
      </dgm:t>
    </dgm:pt>
    <dgm:pt modelId="{488FC6A3-3B4F-4088-AA3D-C1D2746DFA6D}" type="pres">
      <dgm:prSet presAssocID="{A6545CE1-FA9E-4549-A75D-5ADD6181FBCE}" presName="root" presStyleCnt="0">
        <dgm:presLayoutVars>
          <dgm:dir/>
          <dgm:resizeHandles val="exact"/>
        </dgm:presLayoutVars>
      </dgm:prSet>
      <dgm:spPr/>
    </dgm:pt>
    <dgm:pt modelId="{9F361F5B-3415-43CC-BD9A-9B39F27DF765}" type="pres">
      <dgm:prSet presAssocID="{820D18F8-A7EA-402C-943B-FD3DC540B59C}" presName="compNode" presStyleCnt="0"/>
      <dgm:spPr/>
    </dgm:pt>
    <dgm:pt modelId="{E360E82D-0B8F-484E-968F-99A9ECCB7946}" type="pres">
      <dgm:prSet presAssocID="{820D18F8-A7EA-402C-943B-FD3DC540B59C}" presName="iconBgRect" presStyleLbl="bgShp" presStyleIdx="0" presStyleCnt="6"/>
      <dgm:spPr/>
    </dgm:pt>
    <dgm:pt modelId="{09E66467-2450-449C-BDA5-DFE78C890236}" type="pres">
      <dgm:prSet presAssocID="{820D18F8-A7EA-402C-943B-FD3DC540B59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36B927C-7D53-4A3A-A51D-0EFDD1E299A2}" type="pres">
      <dgm:prSet presAssocID="{820D18F8-A7EA-402C-943B-FD3DC540B59C}" presName="spaceRect" presStyleCnt="0"/>
      <dgm:spPr/>
    </dgm:pt>
    <dgm:pt modelId="{EBF99DC7-F736-49EB-BA48-B48E295D88AC}" type="pres">
      <dgm:prSet presAssocID="{820D18F8-A7EA-402C-943B-FD3DC540B59C}" presName="textRect" presStyleLbl="revTx" presStyleIdx="0" presStyleCnt="6">
        <dgm:presLayoutVars>
          <dgm:chMax val="1"/>
          <dgm:chPref val="1"/>
        </dgm:presLayoutVars>
      </dgm:prSet>
      <dgm:spPr/>
    </dgm:pt>
    <dgm:pt modelId="{409C4A60-6B0D-40C1-89F2-E28BF2BAFF96}" type="pres">
      <dgm:prSet presAssocID="{D742285C-0DDB-4F38-8637-B142B22687B6}" presName="sibTrans" presStyleCnt="0"/>
      <dgm:spPr/>
    </dgm:pt>
    <dgm:pt modelId="{0C73A9A2-9DB5-45EC-A1E6-215017B23AC4}" type="pres">
      <dgm:prSet presAssocID="{C843E0B4-F14B-4C21-91D3-D9C936BC26AC}" presName="compNode" presStyleCnt="0"/>
      <dgm:spPr/>
    </dgm:pt>
    <dgm:pt modelId="{B1206CE3-E90E-41F3-B4D0-BAA89502CE77}" type="pres">
      <dgm:prSet presAssocID="{C843E0B4-F14B-4C21-91D3-D9C936BC26AC}" presName="iconBgRect" presStyleLbl="bgShp" presStyleIdx="1" presStyleCnt="6"/>
      <dgm:spPr/>
    </dgm:pt>
    <dgm:pt modelId="{18E5B87B-D6B5-4D1E-9AB1-95419E339E4F}" type="pres">
      <dgm:prSet presAssocID="{C843E0B4-F14B-4C21-91D3-D9C936BC26A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5F8BAAD-ADF7-4C2B-BDA8-6165D67A0003}" type="pres">
      <dgm:prSet presAssocID="{C843E0B4-F14B-4C21-91D3-D9C936BC26AC}" presName="spaceRect" presStyleCnt="0"/>
      <dgm:spPr/>
    </dgm:pt>
    <dgm:pt modelId="{07162099-8D1A-4DE7-AE46-1564AA1D5A1F}" type="pres">
      <dgm:prSet presAssocID="{C843E0B4-F14B-4C21-91D3-D9C936BC26AC}" presName="textRect" presStyleLbl="revTx" presStyleIdx="1" presStyleCnt="6">
        <dgm:presLayoutVars>
          <dgm:chMax val="1"/>
          <dgm:chPref val="1"/>
        </dgm:presLayoutVars>
      </dgm:prSet>
      <dgm:spPr/>
    </dgm:pt>
    <dgm:pt modelId="{21DFCF06-3E0D-4DF0-A087-E03FE621B144}" type="pres">
      <dgm:prSet presAssocID="{4189A856-DE68-4EE5-BEF1-CD17A3489A3A}" presName="sibTrans" presStyleCnt="0"/>
      <dgm:spPr/>
    </dgm:pt>
    <dgm:pt modelId="{0D88B732-71FA-4F1B-A271-A4FDFB469D91}" type="pres">
      <dgm:prSet presAssocID="{BF7FCD8F-CB19-498F-A303-E9C6B4DF20C9}" presName="compNode" presStyleCnt="0"/>
      <dgm:spPr/>
    </dgm:pt>
    <dgm:pt modelId="{99D1E656-0447-4BA6-8A16-CAA37941D150}" type="pres">
      <dgm:prSet presAssocID="{BF7FCD8F-CB19-498F-A303-E9C6B4DF20C9}" presName="iconBgRect" presStyleLbl="bgShp" presStyleIdx="2" presStyleCnt="6"/>
      <dgm:spPr/>
    </dgm:pt>
    <dgm:pt modelId="{CFB83ABC-DEF4-4939-B545-AC282F52AAE9}" type="pres">
      <dgm:prSet presAssocID="{BF7FCD8F-CB19-498F-A303-E9C6B4DF20C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fkrydsning"/>
        </a:ext>
      </dgm:extLst>
    </dgm:pt>
    <dgm:pt modelId="{D037FD40-2A4A-409F-B308-6412C376DE6E}" type="pres">
      <dgm:prSet presAssocID="{BF7FCD8F-CB19-498F-A303-E9C6B4DF20C9}" presName="spaceRect" presStyleCnt="0"/>
      <dgm:spPr/>
    </dgm:pt>
    <dgm:pt modelId="{75277F09-315B-46D8-B0A1-9FA1DCBE55FA}" type="pres">
      <dgm:prSet presAssocID="{BF7FCD8F-CB19-498F-A303-E9C6B4DF20C9}" presName="textRect" presStyleLbl="revTx" presStyleIdx="2" presStyleCnt="6">
        <dgm:presLayoutVars>
          <dgm:chMax val="1"/>
          <dgm:chPref val="1"/>
        </dgm:presLayoutVars>
      </dgm:prSet>
      <dgm:spPr/>
    </dgm:pt>
    <dgm:pt modelId="{1E2DF98B-CF65-494F-ABC1-F44B60A284EB}" type="pres">
      <dgm:prSet presAssocID="{E419E594-5700-476A-A9DD-5C3DE5C583E6}" presName="sibTrans" presStyleCnt="0"/>
      <dgm:spPr/>
    </dgm:pt>
    <dgm:pt modelId="{FE099B17-EEA1-4F09-8080-C6A300608DFA}" type="pres">
      <dgm:prSet presAssocID="{D90E0682-5533-4D5A-8E84-F3DAFDDF9CCC}" presName="compNode" presStyleCnt="0"/>
      <dgm:spPr/>
    </dgm:pt>
    <dgm:pt modelId="{BAD41A92-28A0-4304-A87A-7881858E19F1}" type="pres">
      <dgm:prSet presAssocID="{D90E0682-5533-4D5A-8E84-F3DAFDDF9CCC}" presName="iconBgRect" presStyleLbl="bgShp" presStyleIdx="3" presStyleCnt="6"/>
      <dgm:spPr/>
    </dgm:pt>
    <dgm:pt modelId="{1EF8BF6D-0F13-4D1F-98CE-9ECE54DC28FB}" type="pres">
      <dgm:prSet presAssocID="{D90E0682-5533-4D5A-8E84-F3DAFDDF9CC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C4EB5C4-4054-4021-BB3E-071E5A369E7E}" type="pres">
      <dgm:prSet presAssocID="{D90E0682-5533-4D5A-8E84-F3DAFDDF9CCC}" presName="spaceRect" presStyleCnt="0"/>
      <dgm:spPr/>
    </dgm:pt>
    <dgm:pt modelId="{1A133581-BD2F-4C11-9209-CE3F421953C1}" type="pres">
      <dgm:prSet presAssocID="{D90E0682-5533-4D5A-8E84-F3DAFDDF9CCC}" presName="textRect" presStyleLbl="revTx" presStyleIdx="3" presStyleCnt="6">
        <dgm:presLayoutVars>
          <dgm:chMax val="1"/>
          <dgm:chPref val="1"/>
        </dgm:presLayoutVars>
      </dgm:prSet>
      <dgm:spPr/>
    </dgm:pt>
    <dgm:pt modelId="{53BB53C7-F4B8-4C97-931A-63A6A6046AD6}" type="pres">
      <dgm:prSet presAssocID="{360465EF-CAF6-4855-8FE5-66D4FF74A42D}" presName="sibTrans" presStyleCnt="0"/>
      <dgm:spPr/>
    </dgm:pt>
    <dgm:pt modelId="{B7BC2780-1782-4072-BF0D-BE501D6B2628}" type="pres">
      <dgm:prSet presAssocID="{E0798F00-DAE1-44E6-BF66-5D502C73FD49}" presName="compNode" presStyleCnt="0"/>
      <dgm:spPr/>
    </dgm:pt>
    <dgm:pt modelId="{1A1B85F0-DDD0-4C98-91A6-2785E12F15F1}" type="pres">
      <dgm:prSet presAssocID="{E0798F00-DAE1-44E6-BF66-5D502C73FD49}" presName="iconBgRect" presStyleLbl="bgShp" presStyleIdx="4" presStyleCnt="6"/>
      <dgm:spPr/>
    </dgm:pt>
    <dgm:pt modelId="{B934DA20-C3AB-4769-ACEA-51E91E814E83}" type="pres">
      <dgm:prSet presAssocID="{E0798F00-DAE1-44E6-BF66-5D502C73FD4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arsel"/>
        </a:ext>
      </dgm:extLst>
    </dgm:pt>
    <dgm:pt modelId="{EBF8F2D9-F8BC-4BF8-ABBE-9C4118160A2E}" type="pres">
      <dgm:prSet presAssocID="{E0798F00-DAE1-44E6-BF66-5D502C73FD49}" presName="spaceRect" presStyleCnt="0"/>
      <dgm:spPr/>
    </dgm:pt>
    <dgm:pt modelId="{4C47074D-1EEE-4655-BA29-51ABF1DF77D2}" type="pres">
      <dgm:prSet presAssocID="{E0798F00-DAE1-44E6-BF66-5D502C73FD49}" presName="textRect" presStyleLbl="revTx" presStyleIdx="4" presStyleCnt="6">
        <dgm:presLayoutVars>
          <dgm:chMax val="1"/>
          <dgm:chPref val="1"/>
        </dgm:presLayoutVars>
      </dgm:prSet>
      <dgm:spPr/>
    </dgm:pt>
    <dgm:pt modelId="{750CE51F-FD2D-4868-8333-D7D8ACD71325}" type="pres">
      <dgm:prSet presAssocID="{2803960E-4794-4DC7-B30A-3B6AD8AB6F0B}" presName="sibTrans" presStyleCnt="0"/>
      <dgm:spPr/>
    </dgm:pt>
    <dgm:pt modelId="{C34FB801-1330-43E1-86CE-BF2C4F85CA2B}" type="pres">
      <dgm:prSet presAssocID="{5A71DFEF-1ECD-4A36-88C6-C4177CCAA2BB}" presName="compNode" presStyleCnt="0"/>
      <dgm:spPr/>
    </dgm:pt>
    <dgm:pt modelId="{E2CC58FF-C5AD-450B-8E35-AB5187338368}" type="pres">
      <dgm:prSet presAssocID="{5A71DFEF-1ECD-4A36-88C6-C4177CCAA2BB}" presName="iconBgRect" presStyleLbl="bgShp" presStyleIdx="5" presStyleCnt="6"/>
      <dgm:spPr/>
    </dgm:pt>
    <dgm:pt modelId="{F3599323-1DBA-4908-8107-25F065F7EFED}" type="pres">
      <dgm:prSet presAssocID="{5A71DFEF-1ECD-4A36-88C6-C4177CCAA2B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åndtryk"/>
        </a:ext>
      </dgm:extLst>
    </dgm:pt>
    <dgm:pt modelId="{8711A392-0F7A-4DF6-A009-082287B46A53}" type="pres">
      <dgm:prSet presAssocID="{5A71DFEF-1ECD-4A36-88C6-C4177CCAA2BB}" presName="spaceRect" presStyleCnt="0"/>
      <dgm:spPr/>
    </dgm:pt>
    <dgm:pt modelId="{1C87D08F-A520-46B4-B535-69A01031D251}" type="pres">
      <dgm:prSet presAssocID="{5A71DFEF-1ECD-4A36-88C6-C4177CCAA2B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2171F1A-C554-4C41-B059-B54D4ABC4F1B}" type="presOf" srcId="{C843E0B4-F14B-4C21-91D3-D9C936BC26AC}" destId="{07162099-8D1A-4DE7-AE46-1564AA1D5A1F}" srcOrd="0" destOrd="0" presId="urn:microsoft.com/office/officeart/2018/5/layout/IconCircleLabelList"/>
    <dgm:cxn modelId="{D4B73E3B-6F0C-418C-9D04-8C08E89DA6AC}" type="presOf" srcId="{820D18F8-A7EA-402C-943B-FD3DC540B59C}" destId="{EBF99DC7-F736-49EB-BA48-B48E295D88AC}" srcOrd="0" destOrd="0" presId="urn:microsoft.com/office/officeart/2018/5/layout/IconCircleLabelList"/>
    <dgm:cxn modelId="{EF805A3D-58E4-4B49-80C9-B6E0037E4E7B}" srcId="{A6545CE1-FA9E-4549-A75D-5ADD6181FBCE}" destId="{D90E0682-5533-4D5A-8E84-F3DAFDDF9CCC}" srcOrd="3" destOrd="0" parTransId="{0D9A4B7B-4285-491D-BFD7-6D561EFD9CC5}" sibTransId="{360465EF-CAF6-4855-8FE5-66D4FF74A42D}"/>
    <dgm:cxn modelId="{9CD6FB3D-1A58-476C-8209-331E8E85D4DF}" srcId="{A6545CE1-FA9E-4549-A75D-5ADD6181FBCE}" destId="{5A71DFEF-1ECD-4A36-88C6-C4177CCAA2BB}" srcOrd="5" destOrd="0" parTransId="{6BF1A019-B7E7-45D8-82A7-F41A530609C0}" sibTransId="{4D0EB71A-F0FD-47BC-93E0-CD01D1F53AF1}"/>
    <dgm:cxn modelId="{C6A7FD3F-EB6B-44F1-B1F7-A58F2F17729A}" type="presOf" srcId="{5A71DFEF-1ECD-4A36-88C6-C4177CCAA2BB}" destId="{1C87D08F-A520-46B4-B535-69A01031D251}" srcOrd="0" destOrd="0" presId="urn:microsoft.com/office/officeart/2018/5/layout/IconCircleLabelList"/>
    <dgm:cxn modelId="{802F9750-BDC8-4A70-9168-D16C83C0AB8E}" srcId="{A6545CE1-FA9E-4549-A75D-5ADD6181FBCE}" destId="{820D18F8-A7EA-402C-943B-FD3DC540B59C}" srcOrd="0" destOrd="0" parTransId="{F68AED05-ED21-45BC-9418-FD84EEAFD24D}" sibTransId="{D742285C-0DDB-4F38-8637-B142B22687B6}"/>
    <dgm:cxn modelId="{D7496679-0D10-4472-8D1C-A0E440EABD62}" type="presOf" srcId="{A6545CE1-FA9E-4549-A75D-5ADD6181FBCE}" destId="{488FC6A3-3B4F-4088-AA3D-C1D2746DFA6D}" srcOrd="0" destOrd="0" presId="urn:microsoft.com/office/officeart/2018/5/layout/IconCircleLabelList"/>
    <dgm:cxn modelId="{2EFEE97C-8961-4622-AFF2-93F53DF9B465}" srcId="{A6545CE1-FA9E-4549-A75D-5ADD6181FBCE}" destId="{C843E0B4-F14B-4C21-91D3-D9C936BC26AC}" srcOrd="1" destOrd="0" parTransId="{B723049B-B38A-44E4-BECB-6E1506214906}" sibTransId="{4189A856-DE68-4EE5-BEF1-CD17A3489A3A}"/>
    <dgm:cxn modelId="{CCEB35B1-86BA-40EB-9DB5-DF946CDBEA62}" type="presOf" srcId="{D90E0682-5533-4D5A-8E84-F3DAFDDF9CCC}" destId="{1A133581-BD2F-4C11-9209-CE3F421953C1}" srcOrd="0" destOrd="0" presId="urn:microsoft.com/office/officeart/2018/5/layout/IconCircleLabelList"/>
    <dgm:cxn modelId="{AFF267CD-6608-4010-8B2A-147B6E1E0A83}" type="presOf" srcId="{BF7FCD8F-CB19-498F-A303-E9C6B4DF20C9}" destId="{75277F09-315B-46D8-B0A1-9FA1DCBE55FA}" srcOrd="0" destOrd="0" presId="urn:microsoft.com/office/officeart/2018/5/layout/IconCircleLabelList"/>
    <dgm:cxn modelId="{61C675D0-FDB9-429F-A760-34840FDFBD35}" srcId="{A6545CE1-FA9E-4549-A75D-5ADD6181FBCE}" destId="{E0798F00-DAE1-44E6-BF66-5D502C73FD49}" srcOrd="4" destOrd="0" parTransId="{7215E38A-798C-4DBA-A74C-347B7BF2FEB4}" sibTransId="{2803960E-4794-4DC7-B30A-3B6AD8AB6F0B}"/>
    <dgm:cxn modelId="{CEE234D9-435F-41E0-A279-3167FBDB801F}" srcId="{A6545CE1-FA9E-4549-A75D-5ADD6181FBCE}" destId="{BF7FCD8F-CB19-498F-A303-E9C6B4DF20C9}" srcOrd="2" destOrd="0" parTransId="{158B5765-0877-4A1A-A314-D849D370E61C}" sibTransId="{E419E594-5700-476A-A9DD-5C3DE5C583E6}"/>
    <dgm:cxn modelId="{0E90ACF6-3B25-4056-A867-B573E07CA340}" type="presOf" srcId="{E0798F00-DAE1-44E6-BF66-5D502C73FD49}" destId="{4C47074D-1EEE-4655-BA29-51ABF1DF77D2}" srcOrd="0" destOrd="0" presId="urn:microsoft.com/office/officeart/2018/5/layout/IconCircleLabelList"/>
    <dgm:cxn modelId="{C22DD2F4-4EE9-472A-9674-7EF53C58D14A}" type="presParOf" srcId="{488FC6A3-3B4F-4088-AA3D-C1D2746DFA6D}" destId="{9F361F5B-3415-43CC-BD9A-9B39F27DF765}" srcOrd="0" destOrd="0" presId="urn:microsoft.com/office/officeart/2018/5/layout/IconCircleLabelList"/>
    <dgm:cxn modelId="{9F8CF4E7-B626-4CEB-9F03-9C5CD7ED14D7}" type="presParOf" srcId="{9F361F5B-3415-43CC-BD9A-9B39F27DF765}" destId="{E360E82D-0B8F-484E-968F-99A9ECCB7946}" srcOrd="0" destOrd="0" presId="urn:microsoft.com/office/officeart/2018/5/layout/IconCircleLabelList"/>
    <dgm:cxn modelId="{6F1A1FCA-9986-4D90-ACE9-FB0120691D80}" type="presParOf" srcId="{9F361F5B-3415-43CC-BD9A-9B39F27DF765}" destId="{09E66467-2450-449C-BDA5-DFE78C890236}" srcOrd="1" destOrd="0" presId="urn:microsoft.com/office/officeart/2018/5/layout/IconCircleLabelList"/>
    <dgm:cxn modelId="{C93F6413-98C0-4E85-A7EC-A958EE27873C}" type="presParOf" srcId="{9F361F5B-3415-43CC-BD9A-9B39F27DF765}" destId="{436B927C-7D53-4A3A-A51D-0EFDD1E299A2}" srcOrd="2" destOrd="0" presId="urn:microsoft.com/office/officeart/2018/5/layout/IconCircleLabelList"/>
    <dgm:cxn modelId="{588E8BE8-2057-451F-B020-BB1059C7E838}" type="presParOf" srcId="{9F361F5B-3415-43CC-BD9A-9B39F27DF765}" destId="{EBF99DC7-F736-49EB-BA48-B48E295D88AC}" srcOrd="3" destOrd="0" presId="urn:microsoft.com/office/officeart/2018/5/layout/IconCircleLabelList"/>
    <dgm:cxn modelId="{332C3C89-3514-46BD-9136-133823796589}" type="presParOf" srcId="{488FC6A3-3B4F-4088-AA3D-C1D2746DFA6D}" destId="{409C4A60-6B0D-40C1-89F2-E28BF2BAFF96}" srcOrd="1" destOrd="0" presId="urn:microsoft.com/office/officeart/2018/5/layout/IconCircleLabelList"/>
    <dgm:cxn modelId="{8D35E1C7-7108-42EB-955A-92B857A0D75D}" type="presParOf" srcId="{488FC6A3-3B4F-4088-AA3D-C1D2746DFA6D}" destId="{0C73A9A2-9DB5-45EC-A1E6-215017B23AC4}" srcOrd="2" destOrd="0" presId="urn:microsoft.com/office/officeart/2018/5/layout/IconCircleLabelList"/>
    <dgm:cxn modelId="{396141F3-80EC-4D71-8155-0C87C0A05FFB}" type="presParOf" srcId="{0C73A9A2-9DB5-45EC-A1E6-215017B23AC4}" destId="{B1206CE3-E90E-41F3-B4D0-BAA89502CE77}" srcOrd="0" destOrd="0" presId="urn:microsoft.com/office/officeart/2018/5/layout/IconCircleLabelList"/>
    <dgm:cxn modelId="{BC7A39F8-0333-4210-81F1-9EDB654F5461}" type="presParOf" srcId="{0C73A9A2-9DB5-45EC-A1E6-215017B23AC4}" destId="{18E5B87B-D6B5-4D1E-9AB1-95419E339E4F}" srcOrd="1" destOrd="0" presId="urn:microsoft.com/office/officeart/2018/5/layout/IconCircleLabelList"/>
    <dgm:cxn modelId="{DC92E1CC-A7F7-4321-AB3D-EDD9090D86D1}" type="presParOf" srcId="{0C73A9A2-9DB5-45EC-A1E6-215017B23AC4}" destId="{15F8BAAD-ADF7-4C2B-BDA8-6165D67A0003}" srcOrd="2" destOrd="0" presId="urn:microsoft.com/office/officeart/2018/5/layout/IconCircleLabelList"/>
    <dgm:cxn modelId="{980B0152-6337-4AC0-8103-948C94F4B274}" type="presParOf" srcId="{0C73A9A2-9DB5-45EC-A1E6-215017B23AC4}" destId="{07162099-8D1A-4DE7-AE46-1564AA1D5A1F}" srcOrd="3" destOrd="0" presId="urn:microsoft.com/office/officeart/2018/5/layout/IconCircleLabelList"/>
    <dgm:cxn modelId="{C6C8F6E9-E166-43E0-A105-82ED73106DDD}" type="presParOf" srcId="{488FC6A3-3B4F-4088-AA3D-C1D2746DFA6D}" destId="{21DFCF06-3E0D-4DF0-A087-E03FE621B144}" srcOrd="3" destOrd="0" presId="urn:microsoft.com/office/officeart/2018/5/layout/IconCircleLabelList"/>
    <dgm:cxn modelId="{F7043B5F-C768-435F-922D-30257E7DD467}" type="presParOf" srcId="{488FC6A3-3B4F-4088-AA3D-C1D2746DFA6D}" destId="{0D88B732-71FA-4F1B-A271-A4FDFB469D91}" srcOrd="4" destOrd="0" presId="urn:microsoft.com/office/officeart/2018/5/layout/IconCircleLabelList"/>
    <dgm:cxn modelId="{34EB5FC4-D5EA-4BA4-BE13-8F265017A3BA}" type="presParOf" srcId="{0D88B732-71FA-4F1B-A271-A4FDFB469D91}" destId="{99D1E656-0447-4BA6-8A16-CAA37941D150}" srcOrd="0" destOrd="0" presId="urn:microsoft.com/office/officeart/2018/5/layout/IconCircleLabelList"/>
    <dgm:cxn modelId="{A5FAB2B0-C2BF-4A3C-97B4-6737203DAF62}" type="presParOf" srcId="{0D88B732-71FA-4F1B-A271-A4FDFB469D91}" destId="{CFB83ABC-DEF4-4939-B545-AC282F52AAE9}" srcOrd="1" destOrd="0" presId="urn:microsoft.com/office/officeart/2018/5/layout/IconCircleLabelList"/>
    <dgm:cxn modelId="{6BA1C242-DA67-4496-BB7F-44333B361774}" type="presParOf" srcId="{0D88B732-71FA-4F1B-A271-A4FDFB469D91}" destId="{D037FD40-2A4A-409F-B308-6412C376DE6E}" srcOrd="2" destOrd="0" presId="urn:microsoft.com/office/officeart/2018/5/layout/IconCircleLabelList"/>
    <dgm:cxn modelId="{F5EAC6F9-0465-4BC5-9DFB-E7F26886F502}" type="presParOf" srcId="{0D88B732-71FA-4F1B-A271-A4FDFB469D91}" destId="{75277F09-315B-46D8-B0A1-9FA1DCBE55FA}" srcOrd="3" destOrd="0" presId="urn:microsoft.com/office/officeart/2018/5/layout/IconCircleLabelList"/>
    <dgm:cxn modelId="{DBC30F0A-B068-44CC-80C4-8C160988DDE8}" type="presParOf" srcId="{488FC6A3-3B4F-4088-AA3D-C1D2746DFA6D}" destId="{1E2DF98B-CF65-494F-ABC1-F44B60A284EB}" srcOrd="5" destOrd="0" presId="urn:microsoft.com/office/officeart/2018/5/layout/IconCircleLabelList"/>
    <dgm:cxn modelId="{E8EED5C7-CB75-4506-9C56-B3A02F76DF1B}" type="presParOf" srcId="{488FC6A3-3B4F-4088-AA3D-C1D2746DFA6D}" destId="{FE099B17-EEA1-4F09-8080-C6A300608DFA}" srcOrd="6" destOrd="0" presId="urn:microsoft.com/office/officeart/2018/5/layout/IconCircleLabelList"/>
    <dgm:cxn modelId="{989C3B70-E54C-4D60-82C2-882C634972F2}" type="presParOf" srcId="{FE099B17-EEA1-4F09-8080-C6A300608DFA}" destId="{BAD41A92-28A0-4304-A87A-7881858E19F1}" srcOrd="0" destOrd="0" presId="urn:microsoft.com/office/officeart/2018/5/layout/IconCircleLabelList"/>
    <dgm:cxn modelId="{0693EFDC-2A63-4CBF-A1E2-29171A06F51B}" type="presParOf" srcId="{FE099B17-EEA1-4F09-8080-C6A300608DFA}" destId="{1EF8BF6D-0F13-4D1F-98CE-9ECE54DC28FB}" srcOrd="1" destOrd="0" presId="urn:microsoft.com/office/officeart/2018/5/layout/IconCircleLabelList"/>
    <dgm:cxn modelId="{86B4CA6D-2C97-423A-9FA1-3262EB1DD069}" type="presParOf" srcId="{FE099B17-EEA1-4F09-8080-C6A300608DFA}" destId="{FC4EB5C4-4054-4021-BB3E-071E5A369E7E}" srcOrd="2" destOrd="0" presId="urn:microsoft.com/office/officeart/2018/5/layout/IconCircleLabelList"/>
    <dgm:cxn modelId="{C51D4A90-9AC7-460E-A1E7-04223A84F58D}" type="presParOf" srcId="{FE099B17-EEA1-4F09-8080-C6A300608DFA}" destId="{1A133581-BD2F-4C11-9209-CE3F421953C1}" srcOrd="3" destOrd="0" presId="urn:microsoft.com/office/officeart/2018/5/layout/IconCircleLabelList"/>
    <dgm:cxn modelId="{CA813B25-9829-4050-89B7-8838C5883E41}" type="presParOf" srcId="{488FC6A3-3B4F-4088-AA3D-C1D2746DFA6D}" destId="{53BB53C7-F4B8-4C97-931A-63A6A6046AD6}" srcOrd="7" destOrd="0" presId="urn:microsoft.com/office/officeart/2018/5/layout/IconCircleLabelList"/>
    <dgm:cxn modelId="{DAB117A7-D717-4292-B8B9-7E3F1793DDF0}" type="presParOf" srcId="{488FC6A3-3B4F-4088-AA3D-C1D2746DFA6D}" destId="{B7BC2780-1782-4072-BF0D-BE501D6B2628}" srcOrd="8" destOrd="0" presId="urn:microsoft.com/office/officeart/2018/5/layout/IconCircleLabelList"/>
    <dgm:cxn modelId="{ED8A477C-E428-4EA9-9872-ABF9266C31A9}" type="presParOf" srcId="{B7BC2780-1782-4072-BF0D-BE501D6B2628}" destId="{1A1B85F0-DDD0-4C98-91A6-2785E12F15F1}" srcOrd="0" destOrd="0" presId="urn:microsoft.com/office/officeart/2018/5/layout/IconCircleLabelList"/>
    <dgm:cxn modelId="{334098EF-9FE3-43CB-BFE8-5CEFFB8CA946}" type="presParOf" srcId="{B7BC2780-1782-4072-BF0D-BE501D6B2628}" destId="{B934DA20-C3AB-4769-ACEA-51E91E814E83}" srcOrd="1" destOrd="0" presId="urn:microsoft.com/office/officeart/2018/5/layout/IconCircleLabelList"/>
    <dgm:cxn modelId="{6B8D3948-8DD5-4B5E-862E-A5AB77BE37C7}" type="presParOf" srcId="{B7BC2780-1782-4072-BF0D-BE501D6B2628}" destId="{EBF8F2D9-F8BC-4BF8-ABBE-9C4118160A2E}" srcOrd="2" destOrd="0" presId="urn:microsoft.com/office/officeart/2018/5/layout/IconCircleLabelList"/>
    <dgm:cxn modelId="{A39BC20B-2611-4B8B-8E44-2C1A9992BEB9}" type="presParOf" srcId="{B7BC2780-1782-4072-BF0D-BE501D6B2628}" destId="{4C47074D-1EEE-4655-BA29-51ABF1DF77D2}" srcOrd="3" destOrd="0" presId="urn:microsoft.com/office/officeart/2018/5/layout/IconCircleLabelList"/>
    <dgm:cxn modelId="{3B601F71-DDCA-4C4F-BA08-AF1017DF988C}" type="presParOf" srcId="{488FC6A3-3B4F-4088-AA3D-C1D2746DFA6D}" destId="{750CE51F-FD2D-4868-8333-D7D8ACD71325}" srcOrd="9" destOrd="0" presId="urn:microsoft.com/office/officeart/2018/5/layout/IconCircleLabelList"/>
    <dgm:cxn modelId="{E3E7F772-6D9C-4499-8DA4-BAF1843C7E61}" type="presParOf" srcId="{488FC6A3-3B4F-4088-AA3D-C1D2746DFA6D}" destId="{C34FB801-1330-43E1-86CE-BF2C4F85CA2B}" srcOrd="10" destOrd="0" presId="urn:microsoft.com/office/officeart/2018/5/layout/IconCircleLabelList"/>
    <dgm:cxn modelId="{DB1F4F0B-EA13-4DC6-99C8-C443B9DD9754}" type="presParOf" srcId="{C34FB801-1330-43E1-86CE-BF2C4F85CA2B}" destId="{E2CC58FF-C5AD-450B-8E35-AB5187338368}" srcOrd="0" destOrd="0" presId="urn:microsoft.com/office/officeart/2018/5/layout/IconCircleLabelList"/>
    <dgm:cxn modelId="{62C23C13-AE11-4D0E-9502-3C36F4A31966}" type="presParOf" srcId="{C34FB801-1330-43E1-86CE-BF2C4F85CA2B}" destId="{F3599323-1DBA-4908-8107-25F065F7EFED}" srcOrd="1" destOrd="0" presId="urn:microsoft.com/office/officeart/2018/5/layout/IconCircleLabelList"/>
    <dgm:cxn modelId="{2A5FC468-0728-44C7-BA9F-5BA1EF3466EA}" type="presParOf" srcId="{C34FB801-1330-43E1-86CE-BF2C4F85CA2B}" destId="{8711A392-0F7A-4DF6-A009-082287B46A53}" srcOrd="2" destOrd="0" presId="urn:microsoft.com/office/officeart/2018/5/layout/IconCircleLabelList"/>
    <dgm:cxn modelId="{8CF87D13-6193-42EF-9605-B9EE95CFBBC6}" type="presParOf" srcId="{C34FB801-1330-43E1-86CE-BF2C4F85CA2B}" destId="{1C87D08F-A520-46B4-B535-69A01031D2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0E82D-0B8F-484E-968F-99A9ECCB7946}">
      <dsp:nvSpPr>
        <dsp:cNvPr id="0" name=""/>
        <dsp:cNvSpPr/>
      </dsp:nvSpPr>
      <dsp:spPr>
        <a:xfrm>
          <a:off x="209124" y="715485"/>
          <a:ext cx="637998" cy="637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66467-2450-449C-BDA5-DFE78C890236}">
      <dsp:nvSpPr>
        <dsp:cNvPr id="0" name=""/>
        <dsp:cNvSpPr/>
      </dsp:nvSpPr>
      <dsp:spPr>
        <a:xfrm>
          <a:off x="345091" y="851452"/>
          <a:ext cx="366064" cy="3660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99DC7-F736-49EB-BA48-B48E295D88AC}">
      <dsp:nvSpPr>
        <dsp:cNvPr id="0" name=""/>
        <dsp:cNvSpPr/>
      </dsp:nvSpPr>
      <dsp:spPr>
        <a:xfrm>
          <a:off x="5174" y="1552204"/>
          <a:ext cx="1045898" cy="41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1100" kern="1200" baseline="0"/>
            <a:t>Introduction: our focus</a:t>
          </a:r>
          <a:endParaRPr lang="en-US" sz="1100" kern="1200"/>
        </a:p>
      </dsp:txBody>
      <dsp:txXfrm>
        <a:off x="5174" y="1552204"/>
        <a:ext cx="1045898" cy="418359"/>
      </dsp:txXfrm>
    </dsp:sp>
    <dsp:sp modelId="{B1206CE3-E90E-41F3-B4D0-BAA89502CE77}">
      <dsp:nvSpPr>
        <dsp:cNvPr id="0" name=""/>
        <dsp:cNvSpPr/>
      </dsp:nvSpPr>
      <dsp:spPr>
        <a:xfrm>
          <a:off x="1438054" y="715485"/>
          <a:ext cx="637998" cy="637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B87B-D6B5-4D1E-9AB1-95419E339E4F}">
      <dsp:nvSpPr>
        <dsp:cNvPr id="0" name=""/>
        <dsp:cNvSpPr/>
      </dsp:nvSpPr>
      <dsp:spPr>
        <a:xfrm>
          <a:off x="1574021" y="851452"/>
          <a:ext cx="366064" cy="3660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62099-8D1A-4DE7-AE46-1564AA1D5A1F}">
      <dsp:nvSpPr>
        <dsp:cNvPr id="0" name=""/>
        <dsp:cNvSpPr/>
      </dsp:nvSpPr>
      <dsp:spPr>
        <a:xfrm>
          <a:off x="1234104" y="1552204"/>
          <a:ext cx="1045898" cy="41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1100" kern="1200" baseline="0"/>
            <a:t>Data</a:t>
          </a:r>
          <a:endParaRPr lang="en-US" sz="1100" kern="1200"/>
        </a:p>
      </dsp:txBody>
      <dsp:txXfrm>
        <a:off x="1234104" y="1552204"/>
        <a:ext cx="1045898" cy="418359"/>
      </dsp:txXfrm>
    </dsp:sp>
    <dsp:sp modelId="{99D1E656-0447-4BA6-8A16-CAA37941D150}">
      <dsp:nvSpPr>
        <dsp:cNvPr id="0" name=""/>
        <dsp:cNvSpPr/>
      </dsp:nvSpPr>
      <dsp:spPr>
        <a:xfrm>
          <a:off x="2666985" y="715485"/>
          <a:ext cx="637998" cy="637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83ABC-DEF4-4939-B545-AC282F52AAE9}">
      <dsp:nvSpPr>
        <dsp:cNvPr id="0" name=""/>
        <dsp:cNvSpPr/>
      </dsp:nvSpPr>
      <dsp:spPr>
        <a:xfrm>
          <a:off x="2802952" y="851452"/>
          <a:ext cx="366064" cy="3660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77F09-315B-46D8-B0A1-9FA1DCBE55FA}">
      <dsp:nvSpPr>
        <dsp:cNvPr id="0" name=""/>
        <dsp:cNvSpPr/>
      </dsp:nvSpPr>
      <dsp:spPr>
        <a:xfrm>
          <a:off x="2463035" y="1552204"/>
          <a:ext cx="1045898" cy="41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1100" kern="1200" baseline="0"/>
            <a:t>Results </a:t>
          </a:r>
          <a:endParaRPr lang="en-US" sz="1100" kern="1200"/>
        </a:p>
      </dsp:txBody>
      <dsp:txXfrm>
        <a:off x="2463035" y="1552204"/>
        <a:ext cx="1045898" cy="418359"/>
      </dsp:txXfrm>
    </dsp:sp>
    <dsp:sp modelId="{BAD41A92-28A0-4304-A87A-7881858E19F1}">
      <dsp:nvSpPr>
        <dsp:cNvPr id="0" name=""/>
        <dsp:cNvSpPr/>
      </dsp:nvSpPr>
      <dsp:spPr>
        <a:xfrm>
          <a:off x="3895916" y="715485"/>
          <a:ext cx="637998" cy="637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8BF6D-0F13-4D1F-98CE-9ECE54DC28FB}">
      <dsp:nvSpPr>
        <dsp:cNvPr id="0" name=""/>
        <dsp:cNvSpPr/>
      </dsp:nvSpPr>
      <dsp:spPr>
        <a:xfrm>
          <a:off x="4031883" y="851452"/>
          <a:ext cx="366064" cy="3660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33581-BD2F-4C11-9209-CE3F421953C1}">
      <dsp:nvSpPr>
        <dsp:cNvPr id="0" name=""/>
        <dsp:cNvSpPr/>
      </dsp:nvSpPr>
      <dsp:spPr>
        <a:xfrm>
          <a:off x="3691966" y="1552204"/>
          <a:ext cx="1045898" cy="41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1100" kern="1200" baseline="0"/>
            <a:t>Discussion</a:t>
          </a:r>
          <a:endParaRPr lang="en-US" sz="1100" kern="1200"/>
        </a:p>
      </dsp:txBody>
      <dsp:txXfrm>
        <a:off x="3691966" y="1552204"/>
        <a:ext cx="1045898" cy="418359"/>
      </dsp:txXfrm>
    </dsp:sp>
    <dsp:sp modelId="{1A1B85F0-DDD0-4C98-91A6-2785E12F15F1}">
      <dsp:nvSpPr>
        <dsp:cNvPr id="0" name=""/>
        <dsp:cNvSpPr/>
      </dsp:nvSpPr>
      <dsp:spPr>
        <a:xfrm>
          <a:off x="5124846" y="715485"/>
          <a:ext cx="637998" cy="637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4DA20-C3AB-4769-ACEA-51E91E814E83}">
      <dsp:nvSpPr>
        <dsp:cNvPr id="0" name=""/>
        <dsp:cNvSpPr/>
      </dsp:nvSpPr>
      <dsp:spPr>
        <a:xfrm>
          <a:off x="5260813" y="851452"/>
          <a:ext cx="366064" cy="3660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7074D-1EEE-4655-BA29-51ABF1DF77D2}">
      <dsp:nvSpPr>
        <dsp:cNvPr id="0" name=""/>
        <dsp:cNvSpPr/>
      </dsp:nvSpPr>
      <dsp:spPr>
        <a:xfrm>
          <a:off x="4920896" y="1552204"/>
          <a:ext cx="1045898" cy="41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1100" kern="1200" baseline="0"/>
            <a:t>Limitations</a:t>
          </a:r>
          <a:endParaRPr lang="en-US" sz="1100" kern="1200"/>
        </a:p>
      </dsp:txBody>
      <dsp:txXfrm>
        <a:off x="4920896" y="1552204"/>
        <a:ext cx="1045898" cy="418359"/>
      </dsp:txXfrm>
    </dsp:sp>
    <dsp:sp modelId="{E2CC58FF-C5AD-450B-8E35-AB5187338368}">
      <dsp:nvSpPr>
        <dsp:cNvPr id="0" name=""/>
        <dsp:cNvSpPr/>
      </dsp:nvSpPr>
      <dsp:spPr>
        <a:xfrm>
          <a:off x="6353777" y="715485"/>
          <a:ext cx="637998" cy="637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99323-1DBA-4908-8107-25F065F7EFED}">
      <dsp:nvSpPr>
        <dsp:cNvPr id="0" name=""/>
        <dsp:cNvSpPr/>
      </dsp:nvSpPr>
      <dsp:spPr>
        <a:xfrm>
          <a:off x="6489744" y="851452"/>
          <a:ext cx="366064" cy="3660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7D08F-A520-46B4-B535-69A01031D251}">
      <dsp:nvSpPr>
        <dsp:cNvPr id="0" name=""/>
        <dsp:cNvSpPr/>
      </dsp:nvSpPr>
      <dsp:spPr>
        <a:xfrm>
          <a:off x="6149827" y="1552204"/>
          <a:ext cx="1045898" cy="41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1100" kern="1200" baseline="0"/>
            <a:t>Conclusion and Future work</a:t>
          </a:r>
          <a:endParaRPr lang="en-US" sz="1100" kern="1200"/>
        </a:p>
      </dsp:txBody>
      <dsp:txXfrm>
        <a:off x="6149827" y="1552204"/>
        <a:ext cx="1045898" cy="418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7D871BF-6ADA-4E5E-9FCD-8901D485F47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www.google.com/search?q=birmingham+car+collisions+male+stats&amp;tbm=isch&amp;ved=2ahUKEwi1i9zzv8HvAhWb6rsIHbZfACQQ2-cCegQIABAA&amp;oq=birmingham+car+collisions+male+stats&amp;gs_lcp=CgNpbWcQAzoECCMQJ1DwEljMHWD7HmgAcAB4AIABwQGIAcQEkgEDNi4xmAEAoAEBqgELZ3dzLXdpei1pbWfAAQE&amp;sclient=img&amp;ei=JktXYLXgKZvV7_UPtr-BoAI&amp;bih=837&amp;biw=1440&amp;client=safari&amp;safe=active#imgrc=rLgC0kQ6PD_XbM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a-DK" sz="1100" spc="-1" strike="noStrike">
                <a:latin typeface="Arial"/>
              </a:rPr>
              <a:t>ADA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a-DK" sz="1100" spc="-1" strike="noStrike">
                <a:latin typeface="Arial"/>
              </a:rPr>
              <a:t>ADA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a-DK" sz="1100" spc="-1" strike="noStrike">
                <a:latin typeface="Arial"/>
              </a:rPr>
              <a:t>YASMIN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a-DK" sz="1100" spc="-1" strike="noStrike">
                <a:latin typeface="Arial"/>
              </a:rPr>
              <a:t>YASMIN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a-DK" sz="1100" spc="-1" strike="noStrike">
                <a:latin typeface="Arial"/>
              </a:rPr>
              <a:t>YASMIN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GB" sz="1100" spc="-1" strike="noStrike">
                <a:latin typeface="Arial"/>
              </a:rPr>
              <a:t>YASMIN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a-DK" sz="1100" spc="-1" strike="noStrike">
                <a:latin typeface="Arial"/>
              </a:rPr>
              <a:t>SOFIE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a-DK" sz="1100" spc="-1" strike="noStrike">
                <a:latin typeface="Arial"/>
              </a:rPr>
              <a:t>SOFIE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a-DK" sz="1100" spc="-1" strike="noStrike">
                <a:latin typeface="Arial"/>
              </a:rPr>
              <a:t>SOFIE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a-DK" sz="1100" spc="-1" strike="noStrike">
                <a:latin typeface="Arial"/>
              </a:rPr>
              <a:t>ADA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a-DK" sz="1100" spc="-1" strike="noStrike">
                <a:latin typeface="Arial"/>
              </a:rPr>
              <a:t>SOFIE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a-DK" sz="1100" spc="-1" strike="noStrike">
                <a:latin typeface="Arial"/>
              </a:rPr>
              <a:t>YASMIN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a" sz="1100" spc="-1" strike="noStrike">
                <a:latin typeface="Arial"/>
              </a:rPr>
              <a:t>SOFIE</a:t>
            </a:r>
            <a:br/>
            <a:br/>
            <a:r>
              <a:rPr b="0" lang="da" sz="1100" spc="-1" strike="noStrike">
                <a:latin typeface="Arial"/>
              </a:rPr>
              <a:t>Find en graf vi selv har lavet: og byt den ud med den her? eller find et billed af et random sammenstød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a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birmingham car collisions male stats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GB" sz="1100" spc="-1" strike="noStrike">
                <a:latin typeface="Arial"/>
              </a:rPr>
              <a:t>SOFIE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a-DK" sz="1100" spc="-1" strike="noStrike">
                <a:latin typeface="Arial"/>
              </a:rPr>
              <a:t>SOFIE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a-DK" sz="1100" spc="-1" strike="noStrike">
                <a:latin typeface="Arial"/>
              </a:rPr>
              <a:t>ADA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a-DK" sz="1100" spc="-1" strike="noStrike">
                <a:latin typeface="Arial"/>
              </a:rPr>
              <a:t>ADA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a-DK" sz="1100" spc="-1" strike="noStrike">
                <a:latin typeface="Arial"/>
              </a:rPr>
              <a:t>ADA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436400" y="1341360"/>
            <a:ext cx="6270480" cy="157320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89000"/>
              </a:lnSpc>
            </a:pPr>
            <a:r>
              <a:rPr b="0" lang="da-DK" sz="5400" spc="-1" strike="noStrike" cap="all">
                <a:solidFill>
                  <a:srgbClr val="191b0e"/>
                </a:solidFill>
                <a:latin typeface="Franklin Gothic Book"/>
              </a:rPr>
              <a:t>Klik for at redigere titeltypografien i masteren</a:t>
            </a:r>
            <a:endParaRPr b="0" lang="en-US" sz="5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64480" y="4840200"/>
            <a:ext cx="1205640" cy="303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52DE68F-EE4A-4C1B-8331-B683414621BB}" type="datetime">
              <a:rPr b="0" lang="en-US" sz="900" spc="-1" strike="noStrike">
                <a:solidFill>
                  <a:srgbClr val="191b0e"/>
                </a:solidFill>
                <a:latin typeface="Franklin Gothic Book"/>
              </a:rPr>
              <a:t>6/8/21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1937880" y="4840200"/>
            <a:ext cx="5267160" cy="3031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373160" y="4840200"/>
            <a:ext cx="1197000" cy="3031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8119170-E454-47BE-8F16-7E50661431A0}" type="slidenum">
              <a:rPr b="0" lang="da-DK" sz="9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564120" y="558000"/>
            <a:ext cx="8005680" cy="4012200"/>
            <a:chOff x="564120" y="558000"/>
            <a:chExt cx="8005680" cy="4012200"/>
          </a:xfrm>
        </p:grpSpPr>
        <p:sp>
          <p:nvSpPr>
            <p:cNvPr id="6" name="CustomShape 7"/>
            <p:cNvSpPr/>
            <p:nvPr/>
          </p:nvSpPr>
          <p:spPr>
            <a:xfrm>
              <a:off x="6113880" y="1264320"/>
              <a:ext cx="2455920" cy="330588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flipV="1">
              <a:off x="563400" y="557640"/>
              <a:ext cx="2456280" cy="330588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191b0e"/>
                </a:solidFill>
                <a:latin typeface="Franklin Gothic Book"/>
              </a:rPr>
              <a:t>Click to edit the outline text format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191b0e"/>
                </a:solidFill>
                <a:latin typeface="Franklin Gothic Book"/>
              </a:rPr>
              <a:t>Second Outline Level</a:t>
            </a:r>
            <a:endParaRPr b="0" lang="en-US" sz="135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350" spc="-1" strike="noStrike">
                <a:solidFill>
                  <a:srgbClr val="191b0e"/>
                </a:solidFill>
                <a:latin typeface="Franklin Gothic Book"/>
              </a:rPr>
              <a:t>Third Outline Level</a:t>
            </a:r>
            <a:endParaRPr b="0" i="1" lang="en-US" sz="135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Fourth Outline Level</a:t>
            </a:r>
            <a:endParaRPr b="0" lang="en-US" sz="12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70000"/>
          </a:bodyPr>
          <a:p>
            <a:r>
              <a:rPr b="0" lang="en-US" sz="3300" spc="-1" strike="noStrike">
                <a:solidFill>
                  <a:srgbClr val="000000"/>
                </a:solidFill>
                <a:latin typeface="Franklin Gothic Book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191b0e"/>
                </a:solidFill>
                <a:latin typeface="Franklin Gothic Book"/>
              </a:rPr>
              <a:t>Click to edit the outline text format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191b0e"/>
                </a:solidFill>
                <a:latin typeface="Franklin Gothic Book"/>
              </a:rPr>
              <a:t>Second Outline Level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500" spc="-1" strike="noStrike">
                <a:solidFill>
                  <a:srgbClr val="191b0e"/>
                </a:solidFill>
                <a:latin typeface="Franklin Gothic Book"/>
              </a:rPr>
              <a:t>Third Outline Level</a:t>
            </a:r>
            <a:endParaRPr b="0" i="1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191b0e"/>
                </a:solidFill>
                <a:latin typeface="Franklin Gothic Book"/>
              </a:rPr>
              <a:t>Fourth Outline Level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191b0e"/>
                </a:solidFill>
                <a:latin typeface="Franklin Gothic Book"/>
              </a:rPr>
              <a:t>Fifth Outline Level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191b0e"/>
                </a:solidFill>
                <a:latin typeface="Franklin Gothic Book"/>
              </a:rPr>
              <a:t>Sixth Outline Level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191b0e"/>
                </a:solidFill>
                <a:latin typeface="Franklin Gothic Book"/>
              </a:rPr>
              <a:t>Seventh Outline Level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8F8FBF6-7B22-4674-8D49-93465D1378FE}" type="slidenum">
              <a:rPr b="0" lang="da" sz="9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70000"/>
          </a:bodyPr>
          <a:p>
            <a:r>
              <a:rPr b="0" lang="en-US" sz="3300" spc="-1" strike="noStrike">
                <a:solidFill>
                  <a:srgbClr val="000000"/>
                </a:solidFill>
                <a:latin typeface="Franklin Gothic Book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Click to edit the outline text format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Second Outline Level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400" spc="-1" strike="noStrike">
                <a:solidFill>
                  <a:srgbClr val="191b0e"/>
                </a:solidFill>
                <a:latin typeface="Franklin Gothic Book"/>
              </a:rPr>
              <a:t>Third Outline Level</a:t>
            </a:r>
            <a:endParaRPr b="0" i="1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Fourth Outline Level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Fifth Outline Level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Sixth Outline Level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Seventh Outline Level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Click to edit the outline text format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Second Outline Level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400" spc="-1" strike="noStrike">
                <a:solidFill>
                  <a:srgbClr val="191b0e"/>
                </a:solidFill>
                <a:latin typeface="Franklin Gothic Book"/>
              </a:rPr>
              <a:t>Third Outline Level</a:t>
            </a:r>
            <a:endParaRPr b="0" i="1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Fourth Outline Level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Fifth Outline Level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Sixth Outline Level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Seventh Outline Level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F91C0B0-A5D1-4EFE-A45E-92B1692BB4E9}" type="slidenum">
              <a:rPr b="0" lang="da" sz="9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omments" Target="../comments/comment14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5.xml"/><Relationship Id="rId7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tif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tif"/><Relationship Id="rId2" Type="http://schemas.openxmlformats.org/officeDocument/2006/relationships/image" Target="../media/image14.tif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microsoft.com/office/2007/relationships/hdphoto" Target="../media/hdphoto2.wdp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54;p13" descr="Et billede, der indeholder vej, platform, motorvej, langt&#10;&#10;Automatisk genereret beskrivelse"/>
          <p:cNvPicPr/>
          <p:nvPr/>
        </p:nvPicPr>
        <p:blipFill>
          <a:blip r:embed="rId1">
            <a:alphaModFix amt="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0" t="0" r="19" b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gradFill rotWithShape="0">
            <a:gsLst>
              <a:gs pos="0">
                <a:srgbClr val="efede3"/>
              </a:gs>
              <a:gs pos="100000">
                <a:srgbClr val="efede3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 flipH="1" flipV="1">
            <a:off x="563400" y="557640"/>
            <a:ext cx="2456280" cy="3305880"/>
          </a:xfrm>
          <a:custGeom>
            <a:avLst/>
            <a:gdLst/>
            <a:ah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6113880" y="1264320"/>
            <a:ext cx="2455920" cy="330588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TextShape 4"/>
          <p:cNvSpPr txBox="1"/>
          <p:nvPr/>
        </p:nvSpPr>
        <p:spPr>
          <a:xfrm>
            <a:off x="1436400" y="1341360"/>
            <a:ext cx="6270480" cy="1573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81000"/>
          </a:bodyPr>
          <a:p>
            <a:pPr algn="ctr">
              <a:lnSpc>
                <a:spcPct val="89000"/>
              </a:lnSpc>
              <a:tabLst>
                <a:tab algn="l" pos="0"/>
              </a:tabLst>
            </a:pPr>
            <a:r>
              <a:rPr b="1" lang="da-DK" sz="4000" spc="-1" strike="noStrike" cap="all">
                <a:solidFill>
                  <a:srgbClr val="191b0e"/>
                </a:solidFill>
                <a:latin typeface="Franklin Gothic Book"/>
              </a:rPr>
              <a:t>Medical Imaging of Skin lesion: </a:t>
            </a:r>
            <a:r>
              <a:rPr b="0" lang="da-DK" sz="4000" spc="-1" strike="noStrike" cap="all">
                <a:solidFill>
                  <a:srgbClr val="191b0e"/>
                </a:solidFill>
                <a:latin typeface="Franklin Gothic Book"/>
              </a:rPr>
              <a:t>Melanoma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7" name="TextShape 5"/>
          <p:cNvSpPr txBox="1"/>
          <p:nvPr/>
        </p:nvSpPr>
        <p:spPr>
          <a:xfrm>
            <a:off x="2009880" y="2967120"/>
            <a:ext cx="5123520" cy="81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5000"/>
          </a:bodyPr>
          <a:p>
            <a:pPr algn="ctr">
              <a:lnSpc>
                <a:spcPct val="102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a-DK" sz="1200" spc="-1" strike="noStrike">
                <a:solidFill>
                  <a:srgbClr val="191b0e"/>
                </a:solidFill>
                <a:latin typeface="Calibri"/>
              </a:rPr>
              <a:t>GROUP 4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2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a-DK" sz="1200" spc="-1" strike="noStrike">
                <a:solidFill>
                  <a:srgbClr val="191b0e"/>
                </a:solidFill>
                <a:latin typeface="Calibri"/>
              </a:rPr>
              <a:t>Lukas and Yasmin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2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a-DK" sz="1200" spc="-1" strike="noStrike">
                <a:solidFill>
                  <a:srgbClr val="191b0e"/>
                </a:solidFill>
                <a:latin typeface="Calibri"/>
              </a:rPr>
              <a:t>(Martin and Thomas)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TextShape 3"/>
          <p:cNvSpPr txBox="1"/>
          <p:nvPr/>
        </p:nvSpPr>
        <p:spPr>
          <a:xfrm>
            <a:off x="725760" y="438480"/>
            <a:ext cx="6240600" cy="562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3000"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1" lang="en-US" sz="3100" spc="-1" strike="noStrike">
                <a:solidFill>
                  <a:srgbClr val="191b0e"/>
                </a:solidFill>
                <a:latin typeface="Franklin Gothic Book"/>
              </a:rPr>
              <a:t>RESULTS FOR BIRMINGHAM 2019 </a:t>
            </a:r>
            <a:endParaRPr b="0" lang="en-US" sz="31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TextShape 5"/>
          <p:cNvSpPr txBox="1"/>
          <p:nvPr/>
        </p:nvSpPr>
        <p:spPr>
          <a:xfrm>
            <a:off x="888480" y="1841400"/>
            <a:ext cx="3683160" cy="2023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4000"/>
              </a:lnSpc>
              <a:tabLst>
                <a:tab algn="l" pos="0"/>
              </a:tabLst>
            </a:pPr>
            <a:r>
              <a:rPr b="1" lang="da-DK" sz="1400" spc="-1" strike="noStrike">
                <a:solidFill>
                  <a:srgbClr val="191b0e"/>
                </a:solidFill>
                <a:latin typeface="Franklin Gothic Book"/>
              </a:rPr>
              <a:t>Method: Pearson’s chi-test of Independence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tabLst>
                <a:tab algn="l" pos="0"/>
              </a:tabLst>
            </a:pPr>
            <a:r>
              <a:rPr b="0" lang="da-DK" sz="1400" spc="-1" strike="noStrike">
                <a:solidFill>
                  <a:srgbClr val="191b0e"/>
                </a:solidFill>
                <a:latin typeface="Franklin Gothic Book"/>
              </a:rPr>
              <a:t>Significance level 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da-DK" sz="1400" spc="-1" strike="noStrike">
                <a:solidFill>
                  <a:srgbClr val="191b0e"/>
                </a:solidFill>
                <a:latin typeface="Franklin Gothic Book"/>
              </a:rPr>
              <a:t>Association test 1</a:t>
            </a:r>
            <a:br/>
            <a:r>
              <a:rPr b="0" lang="da-DK" sz="1400" spc="-1" strike="noStrike">
                <a:solidFill>
                  <a:srgbClr val="191b0e"/>
                </a:solidFill>
                <a:latin typeface="Franklin Gothic Book"/>
              </a:rPr>
              <a:t>The Age of Driver and Accident Severity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</p:txBody>
      </p:sp>
      <p:grpSp>
        <p:nvGrpSpPr>
          <p:cNvPr id="184" name="Group 6"/>
          <p:cNvGrpSpPr/>
          <p:nvPr/>
        </p:nvGrpSpPr>
        <p:grpSpPr>
          <a:xfrm>
            <a:off x="4685040" y="1634760"/>
            <a:ext cx="4041720" cy="2419200"/>
            <a:chOff x="4685040" y="1634760"/>
            <a:chExt cx="4041720" cy="2419200"/>
          </a:xfrm>
        </p:grpSpPr>
        <p:sp>
          <p:nvSpPr>
            <p:cNvPr id="185" name="CustomShape 7"/>
            <p:cNvSpPr/>
            <p:nvPr/>
          </p:nvSpPr>
          <p:spPr>
            <a:xfrm>
              <a:off x="5050800" y="1634760"/>
              <a:ext cx="3675960" cy="734040"/>
            </a:xfrm>
            <a:custGeom>
              <a:avLst/>
              <a:gdLst/>
              <a:ahLst/>
              <a:rect l="l" t="t" r="r" b="b"/>
              <a:pathLst>
                <a:path w="3164247" h="649679">
                  <a:moveTo>
                    <a:pt x="3164247" y="649678"/>
                  </a:moveTo>
                  <a:lnTo>
                    <a:pt x="324839" y="649678"/>
                  </a:lnTo>
                  <a:lnTo>
                    <a:pt x="0" y="324839"/>
                  </a:lnTo>
                  <a:lnTo>
                    <a:pt x="324839" y="1"/>
                  </a:lnTo>
                  <a:lnTo>
                    <a:pt x="3164247" y="1"/>
                  </a:lnTo>
                  <a:lnTo>
                    <a:pt x="3164247" y="649678"/>
                  </a:lnTo>
                  <a:close/>
                </a:path>
              </a:pathLst>
            </a:custGeom>
            <a:solidFill>
              <a:schemeClr val="lt1"/>
            </a:solidFill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448920" rIns="78120" tIns="41760" bIns="41760" anchor="ctr">
              <a:noAutofit/>
            </a:bodyPr>
            <a:p>
              <a:pPr algn="ctr">
                <a:lnSpc>
                  <a:spcPct val="90000"/>
                </a:lnSpc>
                <a:spcAft>
                  <a:spcPts val="420"/>
                </a:spcAft>
                <a:tabLst>
                  <a:tab algn="l" pos="0"/>
                </a:tabLst>
              </a:pPr>
              <a:r>
                <a:rPr b="0" lang="da-DK" sz="1200" spc="-1" strike="noStrike">
                  <a:solidFill>
                    <a:srgbClr val="000000"/>
                  </a:solidFill>
                  <a:latin typeface="Franklin Gothic Book"/>
                </a:rPr>
                <a:t>There is </a:t>
              </a:r>
              <a:r>
                <a:rPr b="1" i="1" lang="da-DK" sz="1200" spc="-1" strike="noStrike">
                  <a:solidFill>
                    <a:srgbClr val="000000"/>
                  </a:solidFill>
                  <a:latin typeface="Franklin Gothic Book"/>
                </a:rPr>
                <a:t>NO</a:t>
              </a:r>
              <a:r>
                <a:rPr b="0" lang="da-DK" sz="1200" spc="-1" strike="noStrike">
                  <a:solidFill>
                    <a:srgbClr val="000000"/>
                  </a:solidFill>
                  <a:latin typeface="Franklin Gothic Book"/>
                </a:rPr>
                <a:t> statistically significant </a:t>
              </a:r>
              <a:r>
                <a:rPr b="1" lang="da-DK" sz="1200" spc="-1" strike="noStrike">
                  <a:solidFill>
                    <a:srgbClr val="000000"/>
                  </a:solidFill>
                  <a:latin typeface="Franklin Gothic Book"/>
                </a:rPr>
                <a:t>relationship</a:t>
              </a:r>
              <a:r>
                <a:rPr b="0" lang="da-DK" sz="1200" spc="-1" strike="noStrike">
                  <a:solidFill>
                    <a:srgbClr val="000000"/>
                  </a:solidFill>
                  <a:latin typeface="Franklin Gothic Book"/>
                </a:rPr>
                <a:t> between the </a:t>
              </a:r>
              <a:r>
                <a:rPr b="1" i="1" lang="da-DK" sz="1200" spc="-1" strike="noStrike">
                  <a:solidFill>
                    <a:srgbClr val="000000"/>
                  </a:solidFill>
                  <a:latin typeface="Franklin Gothic Book"/>
                </a:rPr>
                <a:t>Age of Driver </a:t>
              </a:r>
              <a:r>
                <a:rPr b="0" lang="da-DK" sz="1200" spc="-1" strike="noStrike">
                  <a:solidFill>
                    <a:srgbClr val="000000"/>
                  </a:solidFill>
                  <a:latin typeface="Franklin Gothic Book"/>
                </a:rPr>
                <a:t>and </a:t>
              </a:r>
              <a:r>
                <a:rPr b="1" i="1" lang="da-DK" sz="1200" spc="-1" strike="noStrike">
                  <a:solidFill>
                    <a:srgbClr val="000000"/>
                  </a:solidFill>
                  <a:latin typeface="Franklin Gothic Book"/>
                </a:rPr>
                <a:t>Accident Severity </a:t>
              </a:r>
              <a:r>
                <a:rPr b="0" lang="da-DK" sz="1200" spc="-1" strike="noStrike">
                  <a:solidFill>
                    <a:srgbClr val="000000"/>
                  </a:solidFill>
                  <a:latin typeface="Franklin Gothic Book"/>
                </a:rPr>
                <a:t>in Birmingham 2019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86" name="CustomShape 8"/>
            <p:cNvSpPr/>
            <p:nvPr/>
          </p:nvSpPr>
          <p:spPr>
            <a:xfrm>
              <a:off x="4685040" y="1654920"/>
              <a:ext cx="731160" cy="68364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GB" sz="1800" spc="-1" strike="noStrike">
                  <a:solidFill>
                    <a:srgbClr val="000000"/>
                  </a:solidFill>
                  <a:latin typeface="Times New Roman"/>
                </a:rPr>
                <a:t>H</a:t>
              </a:r>
              <a:r>
                <a:rPr b="0" i="1" lang="en-GB" sz="1800" spc="-1" strike="noStrike" baseline="-25000">
                  <a:solidFill>
                    <a:srgbClr val="000000"/>
                  </a:solidFill>
                  <a:latin typeface="Times New Roman"/>
                </a:rPr>
                <a:t>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7" name="CustomShape 9"/>
            <p:cNvSpPr/>
            <p:nvPr/>
          </p:nvSpPr>
          <p:spPr>
            <a:xfrm>
              <a:off x="5050800" y="3319920"/>
              <a:ext cx="3675960" cy="734040"/>
            </a:xfrm>
            <a:custGeom>
              <a:avLst/>
              <a:gdLst/>
              <a:ahLst/>
              <a:rect l="l" t="t" r="r" b="b"/>
              <a:pathLst>
                <a:path w="3164247" h="649679">
                  <a:moveTo>
                    <a:pt x="3164247" y="649678"/>
                  </a:moveTo>
                  <a:lnTo>
                    <a:pt x="324839" y="649678"/>
                  </a:lnTo>
                  <a:lnTo>
                    <a:pt x="0" y="324839"/>
                  </a:lnTo>
                  <a:lnTo>
                    <a:pt x="324839" y="1"/>
                  </a:lnTo>
                  <a:lnTo>
                    <a:pt x="3164247" y="1"/>
                  </a:lnTo>
                  <a:lnTo>
                    <a:pt x="3164247" y="649678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448920" rIns="78120" tIns="41760" bIns="41760" anchor="ctr">
              <a:noAutofit/>
            </a:bodyPr>
            <a:p>
              <a:pPr algn="ctr">
                <a:lnSpc>
                  <a:spcPct val="90000"/>
                </a:lnSpc>
                <a:spcAft>
                  <a:spcPts val="420"/>
                </a:spcAft>
                <a:tabLst>
                  <a:tab algn="l" pos="0"/>
                </a:tabLst>
              </a:pPr>
              <a:r>
                <a:rPr b="0" lang="da-DK" sz="1200" spc="-1" strike="noStrike">
                  <a:solidFill>
                    <a:srgbClr val="000000"/>
                  </a:solidFill>
                  <a:latin typeface="Franklin Gothic Book"/>
                </a:rPr>
                <a:t>There </a:t>
              </a:r>
              <a:r>
                <a:rPr b="1" i="1" lang="da-DK" sz="1200" spc="-1" strike="noStrike">
                  <a:solidFill>
                    <a:srgbClr val="000000"/>
                  </a:solidFill>
                  <a:latin typeface="Franklin Gothic Book"/>
                </a:rPr>
                <a:t>IS</a:t>
              </a:r>
              <a:r>
                <a:rPr b="0" lang="da-DK" sz="1200" spc="-1" strike="noStrike">
                  <a:solidFill>
                    <a:srgbClr val="000000"/>
                  </a:solidFill>
                  <a:latin typeface="Franklin Gothic Book"/>
                </a:rPr>
                <a:t> a statistically significant </a:t>
              </a:r>
              <a:r>
                <a:rPr b="1" i="1" lang="da-DK" sz="1200" spc="-1" strike="noStrike">
                  <a:solidFill>
                    <a:srgbClr val="000000"/>
                  </a:solidFill>
                  <a:latin typeface="Franklin Gothic Book"/>
                </a:rPr>
                <a:t>relationship</a:t>
              </a:r>
              <a:r>
                <a:rPr b="0" lang="da-DK" sz="1200" spc="-1" strike="noStrike">
                  <a:solidFill>
                    <a:srgbClr val="000000"/>
                  </a:solidFill>
                  <a:latin typeface="Franklin Gothic Book"/>
                </a:rPr>
                <a:t> between the </a:t>
              </a:r>
              <a:r>
                <a:rPr b="1" i="1" lang="da-DK" sz="1200" spc="-1" strike="noStrike">
                  <a:solidFill>
                    <a:srgbClr val="000000"/>
                  </a:solidFill>
                  <a:latin typeface="Franklin Gothic Book"/>
                </a:rPr>
                <a:t>Age of Driver </a:t>
              </a:r>
              <a:r>
                <a:rPr b="0" lang="da-DK" sz="1200" spc="-1" strike="noStrike">
                  <a:solidFill>
                    <a:srgbClr val="000000"/>
                  </a:solidFill>
                  <a:latin typeface="Franklin Gothic Book"/>
                </a:rPr>
                <a:t>and </a:t>
              </a:r>
              <a:r>
                <a:rPr b="1" i="1" lang="da-DK" sz="1200" spc="-1" strike="noStrike">
                  <a:solidFill>
                    <a:srgbClr val="000000"/>
                  </a:solidFill>
                  <a:latin typeface="Franklin Gothic Book"/>
                </a:rPr>
                <a:t>Accident Severity </a:t>
              </a:r>
              <a:r>
                <a:rPr b="0" lang="da-DK" sz="1200" spc="-1" strike="noStrike">
                  <a:solidFill>
                    <a:srgbClr val="000000"/>
                  </a:solidFill>
                  <a:latin typeface="Franklin Gothic Book"/>
                </a:rPr>
                <a:t>in Birmingham 2019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88" name="CustomShape 10"/>
            <p:cNvSpPr/>
            <p:nvPr/>
          </p:nvSpPr>
          <p:spPr>
            <a:xfrm>
              <a:off x="4685040" y="3319920"/>
              <a:ext cx="731160" cy="70884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GB" sz="1800" spc="-1" strike="noStrike">
                  <a:solidFill>
                    <a:srgbClr val="000000"/>
                  </a:solidFill>
                  <a:latin typeface="Times New Roman"/>
                </a:rPr>
                <a:t> </a:t>
              </a:r>
              <a:r>
                <a:rPr b="0" i="1" lang="en-GB" sz="1800" spc="-1" strike="noStrike">
                  <a:solidFill>
                    <a:srgbClr val="000000"/>
                  </a:solidFill>
                  <a:latin typeface="Times New Roman"/>
                </a:rPr>
                <a:t>H</a:t>
              </a:r>
              <a:r>
                <a:rPr b="0" i="1" lang="en-GB" sz="1800" spc="-1" strike="noStrike" baseline="-25000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89" name="CustomShape 11"/>
          <p:cNvSpPr/>
          <p:nvPr/>
        </p:nvSpPr>
        <p:spPr>
          <a:xfrm>
            <a:off x="4685040" y="1188360"/>
            <a:ext cx="23497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latin typeface="Franklin Gothic Book"/>
              </a:rPr>
              <a:t>The Null Hypothesis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0" name="CustomShape 12"/>
          <p:cNvSpPr/>
          <p:nvPr/>
        </p:nvSpPr>
        <p:spPr>
          <a:xfrm>
            <a:off x="4685040" y="2853360"/>
            <a:ext cx="2970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latin typeface="Franklin Gothic Book"/>
              </a:rPr>
              <a:t>The Alternative Hypothesis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TextShape 3"/>
          <p:cNvSpPr txBox="1"/>
          <p:nvPr/>
        </p:nvSpPr>
        <p:spPr>
          <a:xfrm>
            <a:off x="765360" y="217440"/>
            <a:ext cx="7380000" cy="984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5000"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1" lang="en-US" sz="3700" spc="-1" strike="noStrike">
                <a:solidFill>
                  <a:srgbClr val="191b0e"/>
                </a:solidFill>
                <a:latin typeface="Franklin Gothic Book"/>
              </a:rPr>
              <a:t>ASSOCIATION TEST 1</a:t>
            </a:r>
            <a:br/>
            <a:r>
              <a:rPr b="0" i="1" lang="en-US" sz="3100" spc="-1" strike="noStrike">
                <a:solidFill>
                  <a:srgbClr val="191b0e"/>
                </a:solidFill>
                <a:latin typeface="Franklin Gothic Book"/>
              </a:rPr>
              <a:t>The Age of Driver and Accident Severity</a:t>
            </a:r>
            <a:br/>
            <a:endParaRPr b="0" lang="en-US" sz="31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TextShape 5"/>
          <p:cNvSpPr txBox="1"/>
          <p:nvPr/>
        </p:nvSpPr>
        <p:spPr>
          <a:xfrm>
            <a:off x="765360" y="1202040"/>
            <a:ext cx="7905600" cy="3723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en-US" sz="1500" spc="-1" strike="noStrike">
                <a:solidFill>
                  <a:srgbClr val="191b0e"/>
                </a:solidFill>
                <a:latin typeface="Franklin Gothic Book"/>
              </a:rPr>
              <a:t>Expected values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marL="285840" indent="-28548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da-DK" sz="1500" spc="-1" strike="noStrike">
                <a:solidFill>
                  <a:srgbClr val="191b0e"/>
                </a:solidFill>
                <a:latin typeface="Franklin Gothic Book"/>
              </a:rPr>
              <a:t>p</a:t>
            </a:r>
            <a:r>
              <a:rPr b="0" lang="da-DK" sz="1500" spc="-1" strike="noStrike">
                <a:solidFill>
                  <a:srgbClr val="191b0e"/>
                </a:solidFill>
                <a:latin typeface="Franklin Gothic Book"/>
              </a:rPr>
              <a:t>-value</a:t>
            </a:r>
            <a:r>
              <a:rPr b="0" lang="da-DK" sz="1500" spc="-1" strike="noStrike">
                <a:solidFill>
                  <a:srgbClr val="191b0e"/>
                </a:solidFill>
                <a:latin typeface="Franklin Gothic Book"/>
              </a:rPr>
              <a:t>	</a:t>
            </a:r>
            <a:r>
              <a:rPr b="0" lang="da-DK" sz="1500" spc="-1" strike="noStrike">
                <a:solidFill>
                  <a:srgbClr val="191b0e"/>
                </a:solidFill>
                <a:latin typeface="Franklin Gothic Book"/>
              </a:rPr>
              <a:t>	</a:t>
            </a:r>
            <a:r>
              <a:rPr b="0" lang="da-DK" sz="1500" spc="-1" strike="noStrike">
                <a:solidFill>
                  <a:srgbClr val="191b0e"/>
                </a:solidFill>
                <a:latin typeface="Franklin Gothic Book"/>
              </a:rPr>
              <a:t>	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marL="285840" indent="-28548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da-DK" sz="1500" spc="-1" strike="noStrike">
                <a:solidFill>
                  <a:srgbClr val="191b0e"/>
                </a:solidFill>
                <a:latin typeface="Franklin Gothic Book"/>
              </a:rPr>
              <a:t>Freedom of degrees </a:t>
            </a:r>
            <a:r>
              <a:rPr b="0" lang="da-DK" sz="1500" spc="-1" strike="noStrike">
                <a:solidFill>
                  <a:srgbClr val="191b0e"/>
                </a:solidFill>
                <a:latin typeface="Franklin Gothic Book"/>
              </a:rPr>
              <a:t>	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marL="285840" indent="-28548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da-DK" sz="1500" spc="-1" strike="noStrike">
                <a:solidFill>
                  <a:srgbClr val="191b0e"/>
                </a:solidFill>
                <a:latin typeface="Franklin Gothic Book"/>
              </a:rPr>
              <a:t>chi-squared value</a:t>
            </a:r>
            <a:r>
              <a:rPr b="0" lang="da-DK" sz="1500" spc="-1" strike="noStrike">
                <a:solidFill>
                  <a:srgbClr val="191b0e"/>
                </a:solidFill>
                <a:latin typeface="Franklin Gothic Book"/>
              </a:rPr>
              <a:t>	</a:t>
            </a:r>
            <a:r>
              <a:rPr b="0" lang="da-DK" sz="1500" spc="-1" strike="noStrike">
                <a:solidFill>
                  <a:srgbClr val="191b0e"/>
                </a:solidFill>
                <a:latin typeface="Franklin Gothic Book"/>
              </a:rPr>
              <a:t>	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1500" spc="-1" strike="noStrike">
                <a:solidFill>
                  <a:srgbClr val="191b0e"/>
                </a:solidFill>
                <a:latin typeface="Franklin Gothic Book"/>
              </a:rPr>
              <a:t>Expected values interpretation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indent="-38376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1500" spc="-1" strike="noStrike">
                <a:solidFill>
                  <a:srgbClr val="191b0e"/>
                </a:solidFill>
                <a:latin typeface="Franklin Gothic Book"/>
              </a:rPr>
              <a:t>p</a:t>
            </a:r>
            <a:r>
              <a:rPr b="0" lang="en-US" sz="1500" spc="-1" strike="noStrike">
                <a:solidFill>
                  <a:srgbClr val="191b0e"/>
                </a:solidFill>
                <a:latin typeface="Franklin Gothic Book"/>
              </a:rPr>
              <a:t>-value is higher than  significance level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indent="-38376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500" spc="-1" strike="noStrike">
                <a:solidFill>
                  <a:srgbClr val="191b0e"/>
                </a:solidFill>
                <a:latin typeface="Franklin Gothic Book"/>
              </a:rPr>
              <a:t>The Null Hypothesis </a:t>
            </a:r>
            <a:r>
              <a:rPr b="1" i="1" lang="en-US" sz="1500" spc="-1" strike="noStrike">
                <a:solidFill>
                  <a:srgbClr val="191b0e"/>
                </a:solidFill>
                <a:latin typeface="Franklin Gothic Book"/>
              </a:rPr>
              <a:t>H</a:t>
            </a:r>
            <a:r>
              <a:rPr b="1" i="1" lang="en-US" sz="1500" spc="-1" strike="noStrike" baseline="-25000">
                <a:solidFill>
                  <a:srgbClr val="191b0e"/>
                </a:solidFill>
                <a:latin typeface="Franklin Gothic Book"/>
              </a:rPr>
              <a:t>0</a:t>
            </a:r>
            <a:r>
              <a:rPr b="0" lang="en-US" sz="1500" spc="-1" strike="noStrike">
                <a:solidFill>
                  <a:srgbClr val="191b0e"/>
                </a:solidFill>
                <a:latin typeface="Franklin Gothic Book"/>
              </a:rPr>
              <a:t> is true. Thus, Alternative Hypothesis </a:t>
            </a:r>
            <a:r>
              <a:rPr b="1" i="1" lang="en-US" sz="1500" spc="-1" strike="noStrike">
                <a:solidFill>
                  <a:srgbClr val="191b0e"/>
                </a:solidFill>
                <a:latin typeface="Franklin Gothic Book"/>
              </a:rPr>
              <a:t>H</a:t>
            </a:r>
            <a:r>
              <a:rPr b="1" i="1" lang="en-US" sz="1500" spc="-1" strike="noStrike" baseline="-25000">
                <a:solidFill>
                  <a:srgbClr val="191b0e"/>
                </a:solidFill>
                <a:latin typeface="Franklin Gothic Book"/>
              </a:rPr>
              <a:t>1</a:t>
            </a:r>
            <a:r>
              <a:rPr b="0" lang="en-US" sz="1500" spc="-1" strike="noStrike">
                <a:solidFill>
                  <a:srgbClr val="191b0e"/>
                </a:solidFill>
                <a:latin typeface="Franklin Gothic Book"/>
              </a:rPr>
              <a:t> is rejected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algn="ctr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191b0e"/>
                </a:solidFill>
                <a:latin typeface="Franklin Gothic Book"/>
              </a:rPr>
              <a:t>There is </a:t>
            </a:r>
            <a:r>
              <a:rPr b="1" i="1" lang="en-US" sz="2400" spc="-1" strike="noStrike" u="sng">
                <a:solidFill>
                  <a:srgbClr val="191b0e"/>
                </a:solidFill>
                <a:uFillTx/>
                <a:latin typeface="Franklin Gothic Book"/>
              </a:rPr>
              <a:t>NO</a:t>
            </a:r>
            <a:r>
              <a:rPr b="1" lang="en-US" sz="2400" spc="-1" strike="noStrike">
                <a:solidFill>
                  <a:srgbClr val="191b0e"/>
                </a:solidFill>
                <a:latin typeface="Franklin Gothic Book"/>
              </a:rPr>
              <a:t> statistically significant relationship between the Age of Driver and Accidents Severity in Birmingham 2019</a:t>
            </a:r>
            <a:endParaRPr b="0" lang="en-US" sz="2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TextShape 3"/>
          <p:cNvSpPr txBox="1"/>
          <p:nvPr/>
        </p:nvSpPr>
        <p:spPr>
          <a:xfrm>
            <a:off x="725760" y="438480"/>
            <a:ext cx="6240600" cy="562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3000"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1" lang="en-US" sz="3100" spc="-1" strike="noStrike">
                <a:solidFill>
                  <a:srgbClr val="191b0e"/>
                </a:solidFill>
                <a:latin typeface="Franklin Gothic Book"/>
              </a:rPr>
              <a:t>RESULTS FOR BIRMINGHAM 2019 </a:t>
            </a:r>
            <a:endParaRPr b="0" lang="en-US" sz="31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TextShape 5"/>
          <p:cNvSpPr txBox="1"/>
          <p:nvPr/>
        </p:nvSpPr>
        <p:spPr>
          <a:xfrm>
            <a:off x="888480" y="1841400"/>
            <a:ext cx="3683160" cy="2023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4000"/>
              </a:lnSpc>
              <a:tabLst>
                <a:tab algn="l" pos="0"/>
              </a:tabLst>
            </a:pPr>
            <a:r>
              <a:rPr b="1" lang="da-DK" sz="1400" spc="-1" strike="noStrike">
                <a:solidFill>
                  <a:srgbClr val="191b0e"/>
                </a:solidFill>
                <a:latin typeface="Franklin Gothic Book"/>
              </a:rPr>
              <a:t>Method: Pearson’s chi-test of Independence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tabLst>
                <a:tab algn="l" pos="0"/>
              </a:tabLst>
            </a:pPr>
            <a:r>
              <a:rPr b="0" lang="da-DK" sz="1400" spc="-1" strike="noStrike">
                <a:solidFill>
                  <a:srgbClr val="191b0e"/>
                </a:solidFill>
                <a:latin typeface="Franklin Gothic Book"/>
              </a:rPr>
              <a:t>Significance level 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da-DK" sz="1400" spc="-1" strike="noStrike">
                <a:solidFill>
                  <a:srgbClr val="191b0e"/>
                </a:solidFill>
                <a:latin typeface="Franklin Gothic Book"/>
              </a:rPr>
              <a:t>Association test 2</a:t>
            </a:r>
            <a:br/>
            <a:r>
              <a:rPr b="0" lang="da-DK" sz="1400" spc="-1" strike="noStrike">
                <a:solidFill>
                  <a:srgbClr val="191b0e"/>
                </a:solidFill>
                <a:latin typeface="Franklin Gothic Book"/>
              </a:rPr>
              <a:t>The Sex of Driver and Accident Severity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</p:txBody>
      </p:sp>
      <p:grpSp>
        <p:nvGrpSpPr>
          <p:cNvPr id="201" name="Group 6"/>
          <p:cNvGrpSpPr/>
          <p:nvPr/>
        </p:nvGrpSpPr>
        <p:grpSpPr>
          <a:xfrm>
            <a:off x="4685040" y="1634760"/>
            <a:ext cx="4041720" cy="2419200"/>
            <a:chOff x="4685040" y="1634760"/>
            <a:chExt cx="4041720" cy="2419200"/>
          </a:xfrm>
        </p:grpSpPr>
        <p:sp>
          <p:nvSpPr>
            <p:cNvPr id="202" name="CustomShape 7"/>
            <p:cNvSpPr/>
            <p:nvPr/>
          </p:nvSpPr>
          <p:spPr>
            <a:xfrm>
              <a:off x="5050800" y="1634760"/>
              <a:ext cx="3675960" cy="734040"/>
            </a:xfrm>
            <a:custGeom>
              <a:avLst/>
              <a:gdLst/>
              <a:ahLst/>
              <a:rect l="l" t="t" r="r" b="b"/>
              <a:pathLst>
                <a:path w="3164247" h="649679">
                  <a:moveTo>
                    <a:pt x="3164247" y="649678"/>
                  </a:moveTo>
                  <a:lnTo>
                    <a:pt x="324839" y="649678"/>
                  </a:lnTo>
                  <a:lnTo>
                    <a:pt x="0" y="324839"/>
                  </a:lnTo>
                  <a:lnTo>
                    <a:pt x="324839" y="1"/>
                  </a:lnTo>
                  <a:lnTo>
                    <a:pt x="3164247" y="1"/>
                  </a:lnTo>
                  <a:lnTo>
                    <a:pt x="3164247" y="649678"/>
                  </a:lnTo>
                  <a:close/>
                </a:path>
              </a:pathLst>
            </a:custGeom>
            <a:solidFill>
              <a:schemeClr val="lt1"/>
            </a:solidFill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448920" rIns="78120" tIns="41760" bIns="41760" anchor="ctr">
              <a:noAutofit/>
            </a:bodyPr>
            <a:p>
              <a:pPr algn="ctr">
                <a:lnSpc>
                  <a:spcPct val="90000"/>
                </a:lnSpc>
                <a:spcAft>
                  <a:spcPts val="420"/>
                </a:spcAft>
                <a:tabLst>
                  <a:tab algn="l" pos="0"/>
                </a:tabLst>
              </a:pPr>
              <a:r>
                <a:rPr b="0" lang="da-DK" sz="1200" spc="-1" strike="noStrike">
                  <a:solidFill>
                    <a:srgbClr val="000000"/>
                  </a:solidFill>
                  <a:latin typeface="Franklin Gothic Book"/>
                </a:rPr>
                <a:t>There is </a:t>
              </a:r>
              <a:r>
                <a:rPr b="1" i="1" lang="da-DK" sz="1200" spc="-1" strike="noStrike">
                  <a:solidFill>
                    <a:srgbClr val="000000"/>
                  </a:solidFill>
                  <a:latin typeface="Franklin Gothic Book"/>
                </a:rPr>
                <a:t>NO</a:t>
              </a:r>
              <a:r>
                <a:rPr b="0" lang="da-DK" sz="1200" spc="-1" strike="noStrike">
                  <a:solidFill>
                    <a:srgbClr val="000000"/>
                  </a:solidFill>
                  <a:latin typeface="Franklin Gothic Book"/>
                </a:rPr>
                <a:t> statistically significant </a:t>
              </a:r>
              <a:r>
                <a:rPr b="1" lang="da-DK" sz="1200" spc="-1" strike="noStrike">
                  <a:solidFill>
                    <a:srgbClr val="000000"/>
                  </a:solidFill>
                  <a:latin typeface="Franklin Gothic Book"/>
                </a:rPr>
                <a:t>relationship</a:t>
              </a:r>
              <a:r>
                <a:rPr b="0" lang="da-DK" sz="1200" spc="-1" strike="noStrike">
                  <a:solidFill>
                    <a:srgbClr val="000000"/>
                  </a:solidFill>
                  <a:latin typeface="Franklin Gothic Book"/>
                </a:rPr>
                <a:t> between the </a:t>
              </a:r>
              <a:r>
                <a:rPr b="1" i="1" lang="da-DK" sz="1200" spc="-1" strike="noStrike">
                  <a:solidFill>
                    <a:srgbClr val="000000"/>
                  </a:solidFill>
                  <a:latin typeface="Franklin Gothic Book"/>
                </a:rPr>
                <a:t>Sex of Driver </a:t>
              </a:r>
              <a:r>
                <a:rPr b="0" lang="da-DK" sz="1200" spc="-1" strike="noStrike">
                  <a:solidFill>
                    <a:srgbClr val="000000"/>
                  </a:solidFill>
                  <a:latin typeface="Franklin Gothic Book"/>
                </a:rPr>
                <a:t>and </a:t>
              </a:r>
              <a:r>
                <a:rPr b="1" i="1" lang="da-DK" sz="1200" spc="-1" strike="noStrike">
                  <a:solidFill>
                    <a:srgbClr val="000000"/>
                  </a:solidFill>
                  <a:latin typeface="Franklin Gothic Book"/>
                </a:rPr>
                <a:t>Accident Severity </a:t>
              </a:r>
              <a:r>
                <a:rPr b="0" lang="da-DK" sz="1200" spc="-1" strike="noStrike">
                  <a:solidFill>
                    <a:srgbClr val="000000"/>
                  </a:solidFill>
                  <a:latin typeface="Franklin Gothic Book"/>
                </a:rPr>
                <a:t>in Birmingham 2019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03" name="CustomShape 8"/>
            <p:cNvSpPr/>
            <p:nvPr/>
          </p:nvSpPr>
          <p:spPr>
            <a:xfrm>
              <a:off x="4685040" y="1654920"/>
              <a:ext cx="731160" cy="68364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GB" sz="1800" spc="-1" strike="noStrike">
                  <a:solidFill>
                    <a:srgbClr val="000000"/>
                  </a:solidFill>
                  <a:latin typeface="Times New Roman"/>
                </a:rPr>
                <a:t>H</a:t>
              </a:r>
              <a:r>
                <a:rPr b="0" i="1" lang="en-GB" sz="1800" spc="-1" strike="noStrike" baseline="-25000">
                  <a:solidFill>
                    <a:srgbClr val="000000"/>
                  </a:solidFill>
                  <a:latin typeface="Times New Roman"/>
                </a:rPr>
                <a:t>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4" name="CustomShape 9"/>
            <p:cNvSpPr/>
            <p:nvPr/>
          </p:nvSpPr>
          <p:spPr>
            <a:xfrm>
              <a:off x="5050800" y="3319920"/>
              <a:ext cx="3675960" cy="734040"/>
            </a:xfrm>
            <a:custGeom>
              <a:avLst/>
              <a:gdLst/>
              <a:ahLst/>
              <a:rect l="l" t="t" r="r" b="b"/>
              <a:pathLst>
                <a:path w="3164247" h="649679">
                  <a:moveTo>
                    <a:pt x="3164247" y="649678"/>
                  </a:moveTo>
                  <a:lnTo>
                    <a:pt x="324839" y="649678"/>
                  </a:lnTo>
                  <a:lnTo>
                    <a:pt x="0" y="324839"/>
                  </a:lnTo>
                  <a:lnTo>
                    <a:pt x="324839" y="1"/>
                  </a:lnTo>
                  <a:lnTo>
                    <a:pt x="3164247" y="1"/>
                  </a:lnTo>
                  <a:lnTo>
                    <a:pt x="3164247" y="649678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448920" rIns="78120" tIns="41760" bIns="41760" anchor="ctr">
              <a:noAutofit/>
            </a:bodyPr>
            <a:p>
              <a:pPr algn="ctr">
                <a:lnSpc>
                  <a:spcPct val="90000"/>
                </a:lnSpc>
                <a:spcAft>
                  <a:spcPts val="420"/>
                </a:spcAft>
                <a:tabLst>
                  <a:tab algn="l" pos="0"/>
                </a:tabLst>
              </a:pPr>
              <a:r>
                <a:rPr b="0" lang="da-DK" sz="1200" spc="-1" strike="noStrike">
                  <a:solidFill>
                    <a:srgbClr val="000000"/>
                  </a:solidFill>
                  <a:latin typeface="Franklin Gothic Book"/>
                </a:rPr>
                <a:t>There </a:t>
              </a:r>
              <a:r>
                <a:rPr b="1" i="1" lang="da-DK" sz="1200" spc="-1" strike="noStrike">
                  <a:solidFill>
                    <a:srgbClr val="000000"/>
                  </a:solidFill>
                  <a:latin typeface="Franklin Gothic Book"/>
                </a:rPr>
                <a:t>IS</a:t>
              </a:r>
              <a:r>
                <a:rPr b="0" lang="da-DK" sz="1200" spc="-1" strike="noStrike">
                  <a:solidFill>
                    <a:srgbClr val="000000"/>
                  </a:solidFill>
                  <a:latin typeface="Franklin Gothic Book"/>
                </a:rPr>
                <a:t> a statistically significant </a:t>
              </a:r>
              <a:r>
                <a:rPr b="1" i="1" lang="da-DK" sz="1200" spc="-1" strike="noStrike">
                  <a:solidFill>
                    <a:srgbClr val="000000"/>
                  </a:solidFill>
                  <a:latin typeface="Franklin Gothic Book"/>
                </a:rPr>
                <a:t>relationship</a:t>
              </a:r>
              <a:r>
                <a:rPr b="0" lang="da-DK" sz="1200" spc="-1" strike="noStrike">
                  <a:solidFill>
                    <a:srgbClr val="000000"/>
                  </a:solidFill>
                  <a:latin typeface="Franklin Gothic Book"/>
                </a:rPr>
                <a:t> between the</a:t>
              </a:r>
              <a:r>
                <a:rPr b="1" i="1" lang="da-DK" sz="1200" spc="-1" strike="noStrike">
                  <a:solidFill>
                    <a:srgbClr val="000000"/>
                  </a:solidFill>
                  <a:latin typeface="Franklin Gothic Book"/>
                </a:rPr>
                <a:t> Sex of Driver </a:t>
              </a:r>
              <a:r>
                <a:rPr b="0" lang="da-DK" sz="1200" spc="-1" strike="noStrike">
                  <a:solidFill>
                    <a:srgbClr val="000000"/>
                  </a:solidFill>
                  <a:latin typeface="Franklin Gothic Book"/>
                </a:rPr>
                <a:t>and </a:t>
              </a:r>
              <a:r>
                <a:rPr b="1" i="1" lang="da-DK" sz="1200" spc="-1" strike="noStrike">
                  <a:solidFill>
                    <a:srgbClr val="000000"/>
                  </a:solidFill>
                  <a:latin typeface="Franklin Gothic Book"/>
                </a:rPr>
                <a:t>Accident Severity </a:t>
              </a:r>
              <a:r>
                <a:rPr b="0" lang="da-DK" sz="1200" spc="-1" strike="noStrike">
                  <a:solidFill>
                    <a:srgbClr val="000000"/>
                  </a:solidFill>
                  <a:latin typeface="Franklin Gothic Book"/>
                </a:rPr>
                <a:t>in Birmingham 2019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05" name="CustomShape 10"/>
            <p:cNvSpPr/>
            <p:nvPr/>
          </p:nvSpPr>
          <p:spPr>
            <a:xfrm>
              <a:off x="4685040" y="3319920"/>
              <a:ext cx="731160" cy="70884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GB" sz="1800" spc="-1" strike="noStrike">
                  <a:solidFill>
                    <a:srgbClr val="000000"/>
                  </a:solidFill>
                  <a:latin typeface="Times New Roman"/>
                </a:rPr>
                <a:t> </a:t>
              </a:r>
              <a:r>
                <a:rPr b="0" i="1" lang="en-GB" sz="1800" spc="-1" strike="noStrike">
                  <a:solidFill>
                    <a:srgbClr val="000000"/>
                  </a:solidFill>
                  <a:latin typeface="Times New Roman"/>
                </a:rPr>
                <a:t>H</a:t>
              </a:r>
              <a:r>
                <a:rPr b="0" i="1" lang="en-GB" sz="1800" spc="-1" strike="noStrike" baseline="-25000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6" name="CustomShape 11"/>
          <p:cNvSpPr/>
          <p:nvPr/>
        </p:nvSpPr>
        <p:spPr>
          <a:xfrm>
            <a:off x="4685040" y="1188360"/>
            <a:ext cx="23497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latin typeface="Franklin Gothic Book"/>
              </a:rPr>
              <a:t>The Null Hypothesis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7" name="CustomShape 12"/>
          <p:cNvSpPr/>
          <p:nvPr/>
        </p:nvSpPr>
        <p:spPr>
          <a:xfrm>
            <a:off x="4685040" y="2853360"/>
            <a:ext cx="2970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latin typeface="Franklin Gothic Book"/>
              </a:rPr>
              <a:t>The Alternative Hypothesis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TextShape 3"/>
          <p:cNvSpPr txBox="1"/>
          <p:nvPr/>
        </p:nvSpPr>
        <p:spPr>
          <a:xfrm>
            <a:off x="765360" y="217440"/>
            <a:ext cx="7380000" cy="984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5000"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1" lang="en-US" sz="3700" spc="-1" strike="noStrike">
                <a:solidFill>
                  <a:srgbClr val="191b0e"/>
                </a:solidFill>
                <a:latin typeface="Franklin Gothic Book"/>
              </a:rPr>
              <a:t>ASSOCIATION TEST 2</a:t>
            </a:r>
            <a:br/>
            <a:r>
              <a:rPr b="0" i="1" lang="en-US" sz="3100" spc="-1" strike="noStrike">
                <a:solidFill>
                  <a:srgbClr val="191b0e"/>
                </a:solidFill>
                <a:latin typeface="Franklin Gothic Book"/>
              </a:rPr>
              <a:t>The Sex of Driver and Accident Severity</a:t>
            </a:r>
            <a:br/>
            <a:endParaRPr b="0" lang="en-US" sz="31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TextShape 5"/>
          <p:cNvSpPr txBox="1"/>
          <p:nvPr/>
        </p:nvSpPr>
        <p:spPr>
          <a:xfrm>
            <a:off x="765360" y="1202040"/>
            <a:ext cx="7905600" cy="3723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en-US" sz="1500" spc="-1" strike="noStrike">
                <a:solidFill>
                  <a:srgbClr val="191b0e"/>
                </a:solidFill>
                <a:latin typeface="Franklin Gothic Book"/>
              </a:rPr>
              <a:t>Expected values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marL="285840" indent="-28548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da-DK" sz="1500" spc="-1" strike="noStrike">
                <a:solidFill>
                  <a:srgbClr val="191b0e"/>
                </a:solidFill>
                <a:latin typeface="Franklin Gothic Book"/>
              </a:rPr>
              <a:t>p</a:t>
            </a:r>
            <a:r>
              <a:rPr b="0" lang="da-DK" sz="1500" spc="-1" strike="noStrike">
                <a:solidFill>
                  <a:srgbClr val="191b0e"/>
                </a:solidFill>
                <a:latin typeface="Franklin Gothic Book"/>
              </a:rPr>
              <a:t>-value</a:t>
            </a:r>
            <a:r>
              <a:rPr b="0" lang="da-DK" sz="1500" spc="-1" strike="noStrike">
                <a:solidFill>
                  <a:srgbClr val="191b0e"/>
                </a:solidFill>
                <a:latin typeface="Franklin Gothic Book"/>
              </a:rPr>
              <a:t>	</a:t>
            </a:r>
            <a:r>
              <a:rPr b="0" lang="da-DK" sz="1500" spc="-1" strike="noStrike">
                <a:solidFill>
                  <a:srgbClr val="191b0e"/>
                </a:solidFill>
                <a:latin typeface="Franklin Gothic Book"/>
              </a:rPr>
              <a:t>	</a:t>
            </a:r>
            <a:r>
              <a:rPr b="0" lang="da-DK" sz="1500" spc="-1" strike="noStrike">
                <a:solidFill>
                  <a:srgbClr val="191b0e"/>
                </a:solidFill>
                <a:latin typeface="Franklin Gothic Book"/>
              </a:rPr>
              <a:t>	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marL="285840" indent="-28548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da-DK" sz="1500" spc="-1" strike="noStrike">
                <a:solidFill>
                  <a:srgbClr val="191b0e"/>
                </a:solidFill>
                <a:latin typeface="Franklin Gothic Book"/>
              </a:rPr>
              <a:t>Freedom of degrees </a:t>
            </a:r>
            <a:r>
              <a:rPr b="0" lang="da-DK" sz="1500" spc="-1" strike="noStrike">
                <a:solidFill>
                  <a:srgbClr val="191b0e"/>
                </a:solidFill>
                <a:latin typeface="Franklin Gothic Book"/>
              </a:rPr>
              <a:t>	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marL="285840" indent="-28548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da-DK" sz="1500" spc="-1" strike="noStrike">
                <a:solidFill>
                  <a:srgbClr val="191b0e"/>
                </a:solidFill>
                <a:latin typeface="Franklin Gothic Book"/>
              </a:rPr>
              <a:t>chi-squared value</a:t>
            </a:r>
            <a:r>
              <a:rPr b="0" lang="da-DK" sz="1500" spc="-1" strike="noStrike">
                <a:solidFill>
                  <a:srgbClr val="191b0e"/>
                </a:solidFill>
                <a:latin typeface="Franklin Gothic Book"/>
              </a:rPr>
              <a:t>	</a:t>
            </a:r>
            <a:r>
              <a:rPr b="0" lang="da-DK" sz="1500" spc="-1" strike="noStrike">
                <a:solidFill>
                  <a:srgbClr val="191b0e"/>
                </a:solidFill>
                <a:latin typeface="Franklin Gothic Book"/>
              </a:rPr>
              <a:t>	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1500" spc="-1" strike="noStrike">
                <a:solidFill>
                  <a:srgbClr val="191b0e"/>
                </a:solidFill>
                <a:latin typeface="Franklin Gothic Book"/>
              </a:rPr>
              <a:t>Expected values interpretation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indent="-38376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1500" spc="-1" strike="noStrike">
                <a:solidFill>
                  <a:srgbClr val="191b0e"/>
                </a:solidFill>
                <a:latin typeface="Franklin Gothic Book"/>
              </a:rPr>
              <a:t>p</a:t>
            </a:r>
            <a:r>
              <a:rPr b="0" lang="en-US" sz="1500" spc="-1" strike="noStrike">
                <a:solidFill>
                  <a:srgbClr val="191b0e"/>
                </a:solidFill>
                <a:latin typeface="Franklin Gothic Book"/>
              </a:rPr>
              <a:t>-value is lower than  significance level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indent="-38376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500" spc="-1" strike="noStrike">
                <a:solidFill>
                  <a:srgbClr val="191b0e"/>
                </a:solidFill>
                <a:latin typeface="Franklin Gothic Book"/>
              </a:rPr>
              <a:t>The Null Hypothesis </a:t>
            </a:r>
            <a:r>
              <a:rPr b="1" i="1" lang="en-US" sz="1500" spc="-1" strike="noStrike">
                <a:solidFill>
                  <a:srgbClr val="191b0e"/>
                </a:solidFill>
                <a:latin typeface="Franklin Gothic Book"/>
              </a:rPr>
              <a:t>H</a:t>
            </a:r>
            <a:r>
              <a:rPr b="1" i="1" lang="en-US" sz="1500" spc="-1" strike="noStrike" baseline="-25000">
                <a:solidFill>
                  <a:srgbClr val="191b0e"/>
                </a:solidFill>
                <a:latin typeface="Franklin Gothic Book"/>
              </a:rPr>
              <a:t>0</a:t>
            </a:r>
            <a:r>
              <a:rPr b="0" lang="en-US" sz="1500" spc="-1" strike="noStrike">
                <a:solidFill>
                  <a:srgbClr val="191b0e"/>
                </a:solidFill>
                <a:latin typeface="Franklin Gothic Book"/>
              </a:rPr>
              <a:t> is rejected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algn="ctr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191b0e"/>
                </a:solidFill>
                <a:latin typeface="Franklin Gothic Book"/>
              </a:rPr>
              <a:t>There </a:t>
            </a:r>
            <a:r>
              <a:rPr b="1" i="1" lang="en-US" sz="2400" spc="-1" strike="noStrike" u="sng">
                <a:solidFill>
                  <a:srgbClr val="191b0e"/>
                </a:solidFill>
                <a:uFillTx/>
                <a:latin typeface="Franklin Gothic Book"/>
              </a:rPr>
              <a:t>IS</a:t>
            </a:r>
            <a:r>
              <a:rPr b="1" lang="en-US" sz="2400" spc="-1" strike="noStrike">
                <a:solidFill>
                  <a:srgbClr val="191b0e"/>
                </a:solidFill>
                <a:latin typeface="Franklin Gothic Book"/>
              </a:rPr>
              <a:t> statistically significant relationship between the Sex of Driver and Accidents Severity in Birmingham 2019</a:t>
            </a:r>
            <a:endParaRPr b="0" lang="en-US" sz="2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TextShape 3"/>
          <p:cNvSpPr txBox="1"/>
          <p:nvPr/>
        </p:nvSpPr>
        <p:spPr>
          <a:xfrm>
            <a:off x="684720" y="330480"/>
            <a:ext cx="7945200" cy="902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1000"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191b0e"/>
                </a:solidFill>
                <a:latin typeface="Franklin Gothic Book"/>
              </a:rPr>
              <a:t>CORRELATION STRENGTH: CRAMER’S V </a:t>
            </a:r>
            <a:br/>
            <a:r>
              <a:rPr b="0" i="1" lang="en-US" sz="3100" spc="-1" strike="noStrike">
                <a:solidFill>
                  <a:srgbClr val="191b0e"/>
                </a:solidFill>
                <a:latin typeface="Franklin Gothic Book"/>
              </a:rPr>
              <a:t>Sex and Accident Severity in Birmingham 2019</a:t>
            </a:r>
            <a:br/>
            <a:endParaRPr b="0" lang="en-US" sz="31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5"/>
          <p:cNvSpPr/>
          <p:nvPr/>
        </p:nvSpPr>
        <p:spPr>
          <a:xfrm>
            <a:off x="684720" y="1502640"/>
            <a:ext cx="4872960" cy="31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139680">
              <a:lnSpc>
                <a:spcPct val="100000"/>
              </a:lnSpc>
              <a:spcAft>
                <a:spcPts val="601"/>
              </a:spcAft>
            </a:pPr>
            <a:r>
              <a:rPr b="1" lang="da" sz="1800" spc="-1" strike="noStrike">
                <a:solidFill>
                  <a:srgbClr val="000000"/>
                </a:solidFill>
                <a:latin typeface="Franklin Gothic Book"/>
              </a:rPr>
              <a:t>Pearson’s test of Independence</a:t>
            </a:r>
            <a:endParaRPr b="0" lang="en-US" sz="1800" spc="-1" strike="noStrike">
              <a:latin typeface="Arial"/>
            </a:endParaRPr>
          </a:p>
          <a:p>
            <a:pPr marL="139680">
              <a:lnSpc>
                <a:spcPct val="100000"/>
              </a:lnSpc>
              <a:spcAft>
                <a:spcPts val="601"/>
              </a:spcAft>
            </a:pPr>
            <a:r>
              <a:rPr b="0" i="1" lang="da" sz="1800" spc="-1" strike="noStrike">
                <a:solidFill>
                  <a:srgbClr val="000000"/>
                </a:solidFill>
                <a:latin typeface="Franklin Gothic Book"/>
              </a:rPr>
              <a:t>p</a:t>
            </a:r>
            <a:r>
              <a:rPr b="0" lang="da" sz="1800" spc="-1" strike="noStrike">
                <a:solidFill>
                  <a:srgbClr val="000000"/>
                </a:solidFill>
                <a:latin typeface="Franklin Gothic Book"/>
              </a:rPr>
              <a:t>-value shows a correlation between Sex of Driver and Accident Severity</a:t>
            </a:r>
            <a:endParaRPr b="0" lang="en-US" sz="1800" spc="-1" strike="noStrike">
              <a:latin typeface="Arial"/>
            </a:endParaRPr>
          </a:p>
          <a:p>
            <a:pPr marL="139680"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139680">
              <a:lnSpc>
                <a:spcPct val="100000"/>
              </a:lnSpc>
              <a:spcAft>
                <a:spcPts val="601"/>
              </a:spcAft>
            </a:pPr>
            <a:r>
              <a:rPr b="1" lang="da" sz="1800" spc="-1" strike="noStrike">
                <a:solidFill>
                  <a:srgbClr val="000000"/>
                </a:solidFill>
                <a:latin typeface="Franklin Gothic Book"/>
              </a:rPr>
              <a:t>Cramer’s v</a:t>
            </a:r>
            <a:endParaRPr b="0" lang="en-US" sz="1800" spc="-1" strike="noStrike">
              <a:latin typeface="Arial"/>
            </a:endParaRPr>
          </a:p>
          <a:p>
            <a:pPr marL="139680">
              <a:lnSpc>
                <a:spcPct val="100000"/>
              </a:lnSpc>
              <a:spcAft>
                <a:spcPts val="601"/>
              </a:spcAft>
            </a:pPr>
            <a:r>
              <a:rPr b="0" lang="da" sz="1800" spc="-1" strike="noStrike">
                <a:solidFill>
                  <a:srgbClr val="000000"/>
                </a:solidFill>
                <a:latin typeface="Franklin Gothic Book"/>
              </a:rPr>
              <a:t>The correlation between Sex of Driver and Accident Severity is not strong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5339880" y="1726560"/>
            <a:ext cx="3445200" cy="9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914400">
              <a:lnSpc>
                <a:spcPct val="100000"/>
              </a:lnSpc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  <a:spcAft>
                <a:spcPts val="201"/>
              </a:spcAft>
            </a:pPr>
            <a:r>
              <a:rPr b="0" lang="da-DK" sz="1800" spc="-1" strike="noStrike">
                <a:solidFill>
                  <a:srgbClr val="000000"/>
                </a:solidFill>
                <a:latin typeface="Franklin Gothic Book"/>
              </a:rPr>
              <a:t>	</a:t>
            </a:r>
            <a:r>
              <a:rPr b="0" lang="da-DK" sz="1800" spc="-1" strike="noStrike">
                <a:solidFill>
                  <a:srgbClr val="000000"/>
                </a:solidFill>
                <a:latin typeface="Franklin Gothic Book"/>
              </a:rPr>
              <a:t>	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7"/>
          <p:cNvSpPr/>
          <p:nvPr/>
        </p:nvSpPr>
        <p:spPr>
          <a:xfrm>
            <a:off x="6170400" y="3276000"/>
            <a:ext cx="236088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TextShape 2"/>
          <p:cNvSpPr txBox="1"/>
          <p:nvPr/>
        </p:nvSpPr>
        <p:spPr>
          <a:xfrm>
            <a:off x="767520" y="514440"/>
            <a:ext cx="7869960" cy="1114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2000"/>
          </a:bodyPr>
          <a:p>
            <a:pPr>
              <a:lnSpc>
                <a:spcPct val="89000"/>
              </a:lnSpc>
            </a:pPr>
            <a:r>
              <a:rPr b="1" lang="en-US" sz="3200" spc="-1" strike="noStrike">
                <a:solidFill>
                  <a:srgbClr val="191b0e"/>
                </a:solidFill>
                <a:latin typeface="Franklin Gothic Book"/>
              </a:rPr>
              <a:t>DATA VISUALIZATION</a:t>
            </a:r>
            <a:br/>
            <a:r>
              <a:rPr b="0" i="1" lang="en-US" sz="2800" spc="-1" strike="noStrike">
                <a:solidFill>
                  <a:srgbClr val="191b0e"/>
                </a:solidFill>
                <a:latin typeface="Franklin Gothic Book"/>
              </a:rPr>
              <a:t>Sex and Accident Severity in Birmingham 2019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TextShape 4"/>
          <p:cNvSpPr txBox="1"/>
          <p:nvPr/>
        </p:nvSpPr>
        <p:spPr>
          <a:xfrm>
            <a:off x="767520" y="2275920"/>
            <a:ext cx="2514960" cy="191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84120" indent="-38376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Male drivers are more involved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in fatal accidents compared to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female drivers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3639960" y="4520880"/>
            <a:ext cx="50994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latin typeface="Franklin Gothic Book"/>
              </a:rPr>
              <a:t>Figure 4. </a:t>
            </a:r>
            <a:r>
              <a:rPr b="0" lang="en-GB" sz="1000" spc="-1" strike="noStrike">
                <a:solidFill>
                  <a:srgbClr val="000000"/>
                </a:solidFill>
                <a:latin typeface="Franklin Gothic Book"/>
              </a:rPr>
              <a:t>chi-squared of Sex of Driver and Accident Severity in Birmingham in 2019.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5" name="CustomShape 6"/>
          <p:cNvSpPr/>
          <p:nvPr/>
        </p:nvSpPr>
        <p:spPr>
          <a:xfrm>
            <a:off x="3699000" y="1641600"/>
            <a:ext cx="50403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Franklin Gothic Book"/>
              </a:rPr>
              <a:t>SEX OF DRIVER AND ACCIDENT SEVERITY FOR BIRMINGHAM 2019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26" name="Billede 5" descr=""/>
          <p:cNvPicPr/>
          <p:nvPr/>
        </p:nvPicPr>
        <p:blipFill>
          <a:blip r:embed="rId1">
            <a:alphaModFix amt="0"/>
          </a:blip>
          <a:srcRect l="0" t="0" r="5867" b="0"/>
          <a:stretch/>
        </p:blipFill>
        <p:spPr>
          <a:xfrm>
            <a:off x="3639960" y="1900440"/>
            <a:ext cx="5158440" cy="256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"/>
          <p:cNvSpPr/>
          <p:nvPr/>
        </p:nvSpPr>
        <p:spPr>
          <a:xfrm>
            <a:off x="0" y="0"/>
            <a:ext cx="914148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TextShape 3"/>
          <p:cNvSpPr txBox="1"/>
          <p:nvPr/>
        </p:nvSpPr>
        <p:spPr>
          <a:xfrm>
            <a:off x="646560" y="3371760"/>
            <a:ext cx="3684600" cy="1321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1" lang="en-US" sz="2100" spc="-1" strike="noStrike">
                <a:solidFill>
                  <a:srgbClr val="191b0e"/>
                </a:solidFill>
                <a:latin typeface="Franklin Gothic Book"/>
              </a:rPr>
              <a:t>MAP VISUALIZATION OF BIRMINGHAM 2019</a:t>
            </a:r>
            <a:br/>
            <a:r>
              <a:rPr b="0" i="1" lang="en-US" sz="2100" spc="-1" strike="noStrike">
                <a:solidFill>
                  <a:srgbClr val="191b0e"/>
                </a:solidFill>
                <a:latin typeface="Franklin Gothic Book"/>
              </a:rPr>
              <a:t>Casualties and Accident Severity</a:t>
            </a:r>
            <a:endParaRPr b="0" lang="en-US" sz="21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230" name="Billede 4" descr="Et billede, der indeholder kort&#10;&#10;Automatisk genereret beskrivelse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646560" y="538560"/>
            <a:ext cx="3640320" cy="2184120"/>
          </a:xfrm>
          <a:prstGeom prst="rect">
            <a:avLst/>
          </a:prstGeom>
          <a:ln>
            <a:noFill/>
          </a:ln>
        </p:spPr>
      </p:pic>
      <p:pic>
        <p:nvPicPr>
          <p:cNvPr id="231" name="Billede 2" descr="Et billede, der indeholder kort&#10;&#10;Automatisk genereret beskrivelse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4856760" y="538560"/>
            <a:ext cx="3640320" cy="2184120"/>
          </a:xfrm>
          <a:prstGeom prst="rect">
            <a:avLst/>
          </a:prstGeom>
          <a:ln>
            <a:noFill/>
          </a:ln>
        </p:spPr>
      </p:pic>
      <p:sp>
        <p:nvSpPr>
          <p:cNvPr id="232" name="CustomShape 4"/>
          <p:cNvSpPr/>
          <p:nvPr/>
        </p:nvSpPr>
        <p:spPr>
          <a:xfrm flipH="1" flipV="1">
            <a:off x="325800" y="2892600"/>
            <a:ext cx="1467360" cy="827280"/>
          </a:xfrm>
          <a:custGeom>
            <a:avLst/>
            <a:gdLst/>
            <a:ahLst/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TextShape 5"/>
          <p:cNvSpPr txBox="1"/>
          <p:nvPr/>
        </p:nvSpPr>
        <p:spPr>
          <a:xfrm>
            <a:off x="4856760" y="3371760"/>
            <a:ext cx="3538800" cy="138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en-US" sz="1400" spc="-1" strike="noStrike">
                <a:solidFill>
                  <a:srgbClr val="191b0e"/>
                </a:solidFill>
                <a:latin typeface="Franklin Gothic Book"/>
              </a:rPr>
              <a:t>Map illustrates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marL="399960" indent="-38376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Franklin Gothic Book"/>
              <a:buAutoNum type="romanLcPeriod"/>
              <a:tabLst>
                <a:tab algn="l" pos="0"/>
              </a:tabLst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Accident Severity: by colour 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marL="399960" indent="-38376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Franklin Gothic Book"/>
              <a:buAutoNum type="romanLcPeriod"/>
              <a:tabLst>
                <a:tab algn="l" pos="0"/>
              </a:tabLst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Number of Casualties: by size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34" name="CustomShape 6"/>
          <p:cNvSpPr/>
          <p:nvPr/>
        </p:nvSpPr>
        <p:spPr>
          <a:xfrm>
            <a:off x="7347600" y="3983400"/>
            <a:ext cx="1531440" cy="909720"/>
          </a:xfrm>
          <a:custGeom>
            <a:avLst/>
            <a:gdLst/>
            <a:ahLst/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7"/>
          <p:cNvSpPr/>
          <p:nvPr/>
        </p:nvSpPr>
        <p:spPr>
          <a:xfrm>
            <a:off x="646560" y="218520"/>
            <a:ext cx="36403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latin typeface="Franklin Gothic Book"/>
              </a:rPr>
              <a:t>SLIGHT (</a:t>
            </a:r>
            <a:r>
              <a:rPr b="1" i="1" lang="en-GB" sz="1000" spc="-1" strike="noStrike">
                <a:solidFill>
                  <a:srgbClr val="000000"/>
                </a:solidFill>
                <a:latin typeface="Franklin Gothic Book"/>
              </a:rPr>
              <a:t>GREEN</a:t>
            </a:r>
            <a:r>
              <a:rPr b="1" lang="en-GB" sz="1000" spc="-1" strike="noStrike">
                <a:solidFill>
                  <a:srgbClr val="000000"/>
                </a:solidFill>
                <a:latin typeface="Franklin Gothic Book"/>
              </a:rPr>
              <a:t>), SERIOUS (</a:t>
            </a:r>
            <a:r>
              <a:rPr b="1" i="1" lang="en-GB" sz="1000" spc="-1" strike="noStrike">
                <a:solidFill>
                  <a:srgbClr val="000000"/>
                </a:solidFill>
                <a:latin typeface="Franklin Gothic Book"/>
              </a:rPr>
              <a:t>ORANGE</a:t>
            </a:r>
            <a:r>
              <a:rPr b="1" lang="en-GB" sz="1000" spc="-1" strike="noStrike">
                <a:solidFill>
                  <a:srgbClr val="000000"/>
                </a:solidFill>
                <a:latin typeface="Franklin Gothic Book"/>
              </a:rPr>
              <a:t>) AND FATAL (</a:t>
            </a:r>
            <a:r>
              <a:rPr b="1" i="1" lang="en-GB" sz="1000" spc="-1" strike="noStrike">
                <a:solidFill>
                  <a:srgbClr val="000000"/>
                </a:solidFill>
                <a:latin typeface="Franklin Gothic Book"/>
              </a:rPr>
              <a:t>RED</a:t>
            </a:r>
            <a:r>
              <a:rPr b="1" lang="en-GB" sz="1000" spc="-1" strike="noStrike">
                <a:solidFill>
                  <a:srgbClr val="000000"/>
                </a:solidFill>
                <a:latin typeface="Franklin Gothic Book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4856760" y="218520"/>
            <a:ext cx="36403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latin typeface="Franklin Gothic Book"/>
              </a:rPr>
              <a:t>THREE TYPES OF ACCIDENT SEVERITY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TextShape 3"/>
          <p:cNvSpPr txBox="1"/>
          <p:nvPr/>
        </p:nvSpPr>
        <p:spPr>
          <a:xfrm>
            <a:off x="725760" y="158040"/>
            <a:ext cx="8167320" cy="93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191b0e"/>
                </a:solidFill>
                <a:latin typeface="Franklin Gothic Book"/>
              </a:rPr>
              <a:t>ASS</a:t>
            </a:r>
            <a:r>
              <a:rPr b="1" lang="en-US" sz="3200" spc="-1" strike="noStrike">
                <a:solidFill>
                  <a:srgbClr val="191b0e"/>
                </a:solidFill>
                <a:latin typeface="Franklin Gothic Book"/>
              </a:rPr>
              <a:t>OCI</a:t>
            </a:r>
            <a:r>
              <a:rPr b="1" lang="en-US" sz="3200" spc="-1" strike="noStrike">
                <a:solidFill>
                  <a:srgbClr val="191b0e"/>
                </a:solidFill>
                <a:latin typeface="Franklin Gothic Book"/>
              </a:rPr>
              <a:t>ATI</a:t>
            </a:r>
            <a:r>
              <a:rPr b="1" lang="en-US" sz="3200" spc="-1" strike="noStrike">
                <a:solidFill>
                  <a:srgbClr val="191b0e"/>
                </a:solidFill>
                <a:latin typeface="Franklin Gothic Book"/>
              </a:rPr>
              <a:t>ON </a:t>
            </a:r>
            <a:r>
              <a:rPr b="1" lang="en-US" sz="3200" spc="-1" strike="noStrike">
                <a:solidFill>
                  <a:srgbClr val="191b0e"/>
                </a:solidFill>
                <a:latin typeface="Franklin Gothic Book"/>
              </a:rPr>
              <a:t>TES</a:t>
            </a:r>
            <a:r>
              <a:rPr b="1" lang="en-US" sz="3200" spc="-1" strike="noStrike">
                <a:solidFill>
                  <a:srgbClr val="191b0e"/>
                </a:solidFill>
                <a:latin typeface="Franklin Gothic Book"/>
              </a:rPr>
              <a:t>T 3</a:t>
            </a:r>
            <a:br/>
            <a:r>
              <a:rPr b="0" i="1" lang="en-US" sz="2800" spc="-1" strike="noStrike">
                <a:solidFill>
                  <a:srgbClr val="191b0e"/>
                </a:solidFill>
                <a:latin typeface="Franklin Gothic Book"/>
              </a:rPr>
              <a:t>Unite</a:t>
            </a:r>
            <a:r>
              <a:rPr b="0" i="1" lang="en-US" sz="2800" spc="-1" strike="noStrike">
                <a:solidFill>
                  <a:srgbClr val="191b0e"/>
                </a:solidFill>
                <a:latin typeface="Franklin Gothic Book"/>
              </a:rPr>
              <a:t>d </a:t>
            </a:r>
            <a:r>
              <a:rPr b="0" i="1" lang="en-US" sz="2800" spc="-1" strike="noStrike">
                <a:solidFill>
                  <a:srgbClr val="191b0e"/>
                </a:solidFill>
                <a:latin typeface="Franklin Gothic Book"/>
              </a:rPr>
              <a:t>Kingd</a:t>
            </a:r>
            <a:r>
              <a:rPr b="0" i="1" lang="en-US" sz="2800" spc="-1" strike="noStrike">
                <a:solidFill>
                  <a:srgbClr val="191b0e"/>
                </a:solidFill>
                <a:latin typeface="Franklin Gothic Book"/>
              </a:rPr>
              <a:t>om </a:t>
            </a:r>
            <a:r>
              <a:rPr b="0" i="1" lang="en-US" sz="2800" spc="-1" strike="noStrike">
                <a:solidFill>
                  <a:srgbClr val="191b0e"/>
                </a:solidFill>
                <a:latin typeface="Franklin Gothic Book"/>
              </a:rPr>
              <a:t>2019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Shape 5"/>
          <p:cNvSpPr txBox="1"/>
          <p:nvPr/>
        </p:nvSpPr>
        <p:spPr>
          <a:xfrm>
            <a:off x="725760" y="3028680"/>
            <a:ext cx="2758680" cy="1841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en-US" sz="1600" spc="-1" strike="noStrike">
                <a:solidFill>
                  <a:srgbClr val="191b0e"/>
                </a:solidFill>
                <a:latin typeface="Franklin Gothic Book"/>
              </a:rPr>
              <a:t>Result of Age of Driver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Association between Age of Driver and Accident Severity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2" name="CustomShape 6"/>
          <p:cNvSpPr/>
          <p:nvPr/>
        </p:nvSpPr>
        <p:spPr>
          <a:xfrm>
            <a:off x="5561280" y="2234520"/>
            <a:ext cx="3331800" cy="6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914400">
              <a:lnSpc>
                <a:spcPct val="100000"/>
              </a:lnSpc>
              <a:spcAft>
                <a:spcPts val="201"/>
              </a:spcAft>
            </a:pPr>
            <a:r>
              <a:rPr b="0" lang="da-DK" sz="1400" spc="-1" strike="noStrike">
                <a:solidFill>
                  <a:srgbClr val="000000"/>
                </a:solidFill>
                <a:latin typeface="Franklin Gothic Book"/>
              </a:rPr>
              <a:t>	</a:t>
            </a:r>
            <a:r>
              <a:rPr b="0" lang="da-DK" sz="1400" spc="-1" strike="noStrike">
                <a:solidFill>
                  <a:srgbClr val="000000"/>
                </a:solidFill>
                <a:latin typeface="Franklin Gothic Book"/>
              </a:rPr>
              <a:t>	</a:t>
            </a:r>
            <a:endParaRPr b="0" lang="en-US" sz="1400" spc="-1" strike="noStrike">
              <a:latin typeface="Arial"/>
            </a:endParaRPr>
          </a:p>
          <a:p>
            <a:pPr marL="914400">
              <a:lnSpc>
                <a:spcPct val="100000"/>
              </a:lnSpc>
              <a:spcAft>
                <a:spcPts val="201"/>
              </a:spcAft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243" name="Billede 2" descr=""/>
          <p:cNvPicPr/>
          <p:nvPr/>
        </p:nvPicPr>
        <p:blipFill>
          <a:blip r:embed="rId1">
            <a:alphaModFix amt="0"/>
          </a:blip>
          <a:srcRect l="0" t="0" r="8549" b="0"/>
          <a:stretch/>
        </p:blipFill>
        <p:spPr>
          <a:xfrm>
            <a:off x="3830400" y="1629000"/>
            <a:ext cx="4954680" cy="2475720"/>
          </a:xfrm>
          <a:prstGeom prst="rect">
            <a:avLst/>
          </a:prstGeom>
          <a:ln>
            <a:noFill/>
          </a:ln>
        </p:spPr>
      </p:pic>
      <p:sp>
        <p:nvSpPr>
          <p:cNvPr id="244" name="CustomShape 7"/>
          <p:cNvSpPr/>
          <p:nvPr/>
        </p:nvSpPr>
        <p:spPr>
          <a:xfrm>
            <a:off x="725760" y="1194120"/>
            <a:ext cx="275868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Franklin Gothic Book"/>
              </a:rPr>
              <a:t>Result of  Sex of Driver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Association between Sex of Driver and Accident Severity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45" name="CustomShape 8"/>
          <p:cNvSpPr/>
          <p:nvPr/>
        </p:nvSpPr>
        <p:spPr>
          <a:xfrm>
            <a:off x="4028400" y="1236960"/>
            <a:ext cx="45716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Franklin Gothic Book"/>
              </a:rPr>
              <a:t>SEX OF DRIVER AND ACCIDENT SEVERITY FOR UK 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6" name="CustomShape 9"/>
          <p:cNvSpPr/>
          <p:nvPr/>
        </p:nvSpPr>
        <p:spPr>
          <a:xfrm>
            <a:off x="3680640" y="4242600"/>
            <a:ext cx="51105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latin typeface="Franklin Gothic Book"/>
              </a:rPr>
              <a:t>Figure 5</a:t>
            </a:r>
            <a:r>
              <a:rPr b="0" lang="en-GB" sz="1000" spc="-1" strike="noStrike">
                <a:solidFill>
                  <a:srgbClr val="000000"/>
                </a:solidFill>
                <a:latin typeface="Franklin Gothic Book"/>
              </a:rPr>
              <a:t>: chi-squared of association between Sex of Driver and Accident Severity for UK 2019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TextShape 2"/>
          <p:cNvSpPr txBox="1"/>
          <p:nvPr/>
        </p:nvSpPr>
        <p:spPr>
          <a:xfrm>
            <a:off x="685800" y="268560"/>
            <a:ext cx="7869960" cy="1114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6000"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1" lang="en-US" sz="3400" spc="-1" strike="noStrike">
                <a:solidFill>
                  <a:srgbClr val="191b0e"/>
                </a:solidFill>
                <a:latin typeface="Franklin Gothic Book"/>
              </a:rPr>
              <a:t>COMPARISON OF ASSOCIATION-TESTS</a:t>
            </a:r>
            <a:br/>
            <a:r>
              <a:rPr b="0" i="1" lang="en-US" sz="2800" spc="-1" strike="noStrike">
                <a:solidFill>
                  <a:srgbClr val="191b0e"/>
                </a:solidFill>
                <a:latin typeface="Franklin Gothic Book"/>
              </a:rPr>
              <a:t>Birmingham vs United Kingdom in 2019</a:t>
            </a:r>
            <a:br/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TextShape 4"/>
          <p:cNvSpPr txBox="1"/>
          <p:nvPr/>
        </p:nvSpPr>
        <p:spPr>
          <a:xfrm>
            <a:off x="685800" y="1958040"/>
            <a:ext cx="3442680" cy="2469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6000"/>
          </a:bodyPr>
          <a:p>
            <a:pPr marL="384120" indent="-38376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en-US" sz="1400" spc="-1" strike="noStrike">
                <a:solidFill>
                  <a:srgbClr val="191b0e"/>
                </a:solidFill>
                <a:latin typeface="Franklin Gothic Book"/>
              </a:rPr>
              <a:t>Association between Sex and Accident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en-US" sz="1400" spc="-1" strike="noStrike">
                <a:solidFill>
                  <a:srgbClr val="191b0e"/>
                </a:solidFill>
                <a:latin typeface="Franklin Gothic Book"/>
              </a:rPr>
              <a:t>Severity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Birmingham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United Kingdom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1400" spc="-1" strike="noStrike">
                <a:solidFill>
                  <a:srgbClr val="191b0e"/>
                </a:solidFill>
                <a:latin typeface="Franklin Gothic Book"/>
              </a:rPr>
              <a:t>Association between Age and Accident Severity</a:t>
            </a:r>
            <a:br/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United Kingdom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1400" spc="-1" strike="noStrike">
                <a:solidFill>
                  <a:srgbClr val="191b0e"/>
                </a:solidFill>
                <a:latin typeface="Franklin Gothic Book"/>
              </a:rPr>
              <a:t>Factors to consider</a:t>
            </a:r>
            <a:br/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Missing values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Birmingham Road Safety Strategy 2016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4128480" y="4427640"/>
            <a:ext cx="48488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latin typeface="Franklin Gothic Book"/>
              </a:rPr>
              <a:t>Figure 6</a:t>
            </a:r>
            <a:r>
              <a:rPr b="0" lang="en-GB" sz="1000" spc="-1" strike="noStrike">
                <a:solidFill>
                  <a:srgbClr val="000000"/>
                </a:solidFill>
                <a:latin typeface="Franklin Gothic Book"/>
              </a:rPr>
              <a:t>: chi-squared of association between Age of Driver and Accident Severity for UK 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4139640" y="1581840"/>
            <a:ext cx="48488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Franklin Gothic Book"/>
              </a:rPr>
              <a:t>AGE OF DRIVER AND ACCIDENT SEVERITY FOR UK 2019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53" name="Billede 4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4128480" y="1958040"/>
            <a:ext cx="4727520" cy="232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TextShape 3"/>
          <p:cNvSpPr txBox="1"/>
          <p:nvPr/>
        </p:nvSpPr>
        <p:spPr>
          <a:xfrm>
            <a:off x="707400" y="412920"/>
            <a:ext cx="5342040" cy="76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1" lang="en-US" sz="4100" spc="-1" strike="noStrike">
                <a:solidFill>
                  <a:srgbClr val="191b0e"/>
                </a:solidFill>
                <a:latin typeface="Franklin Gothic Book"/>
              </a:rPr>
              <a:t>DISCUSSION </a:t>
            </a:r>
            <a:endParaRPr b="0" lang="en-US" sz="41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TextShape 5"/>
          <p:cNvSpPr txBox="1"/>
          <p:nvPr/>
        </p:nvSpPr>
        <p:spPr>
          <a:xfrm>
            <a:off x="717840" y="1089720"/>
            <a:ext cx="7718400" cy="3288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en-US" sz="1500" spc="-1" strike="noStrike">
                <a:solidFill>
                  <a:srgbClr val="191b0e"/>
                </a:solidFill>
                <a:latin typeface="Franklin Gothic Book"/>
              </a:rPr>
              <a:t>Findings show:</a:t>
            </a:r>
            <a:br/>
            <a:r>
              <a:rPr b="0" lang="en-US" sz="1500" spc="-1" strike="noStrike">
                <a:solidFill>
                  <a:srgbClr val="191b0e"/>
                </a:solidFill>
                <a:latin typeface="Franklin Gothic Book"/>
              </a:rPr>
              <a:t>Association between Sex  of Driver and Accident Severity in Birmingham 2019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191b0e"/>
                </a:solidFill>
                <a:latin typeface="Franklin Gothic Book"/>
              </a:rPr>
              <a:t>Question: Are male drivers more accident-prone? 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marL="15840" indent="-39960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romanLcPeriod"/>
              <a:tabLst>
                <a:tab algn="l" pos="0"/>
              </a:tabLst>
            </a:pPr>
            <a:r>
              <a:rPr b="0" lang="en-US" sz="1500" spc="-1" strike="noStrike">
                <a:solidFill>
                  <a:srgbClr val="191b0e"/>
                </a:solidFill>
                <a:latin typeface="Franklin Gothic Book"/>
              </a:rPr>
              <a:t>Rate vs. exposure: more male drivers compared to female drivers daily?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marL="15840" indent="-39960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romanLcPeriod"/>
              <a:tabLst>
                <a:tab algn="l" pos="0"/>
              </a:tabLst>
            </a:pPr>
            <a:r>
              <a:rPr b="0" lang="en-US" sz="1500" spc="-1" strike="noStrike">
                <a:solidFill>
                  <a:srgbClr val="191b0e"/>
                </a:solidFill>
                <a:latin typeface="Franklin Gothic Book"/>
              </a:rPr>
              <a:t>STATS19 form: external data insurance company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marL="15840" indent="-39960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romanLcPeriod"/>
              <a:tabLst>
                <a:tab algn="l" pos="0"/>
              </a:tabLst>
            </a:pPr>
            <a:r>
              <a:rPr b="0" lang="en-US" sz="1500" spc="-1" strike="noStrike">
                <a:solidFill>
                  <a:srgbClr val="191b0e"/>
                </a:solidFill>
                <a:latin typeface="Franklin Gothic Book"/>
              </a:rPr>
              <a:t>Are male drivers more risk-taking than female drivers?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914400" indent="-38376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buClr>
                <a:srgbClr val="191b0e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1350" spc="-1" strike="noStrike">
                <a:solidFill>
                  <a:srgbClr val="191b0e"/>
                </a:solidFill>
                <a:latin typeface="Franklin Gothic Book"/>
              </a:rPr>
              <a:t>Poor safety precautions?</a:t>
            </a:r>
            <a:endParaRPr b="0" i="1" lang="en-US" sz="135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914400" indent="-38376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buClr>
                <a:srgbClr val="191b0e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1350" spc="-1" strike="noStrike">
                <a:solidFill>
                  <a:srgbClr val="191b0e"/>
                </a:solidFill>
                <a:latin typeface="Franklin Gothic Book"/>
              </a:rPr>
              <a:t>Driving under influence?</a:t>
            </a:r>
            <a:endParaRPr b="0" i="1" lang="en-US" sz="1350" spc="-1" strike="noStrike">
              <a:solidFill>
                <a:srgbClr val="191b0e"/>
              </a:solidFill>
              <a:latin typeface="Franklin Gothic Book"/>
            </a:endParaRPr>
          </a:p>
          <a:p>
            <a:pPr marL="914400" indent="-38376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35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35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TextShape 2"/>
          <p:cNvSpPr txBox="1"/>
          <p:nvPr/>
        </p:nvSpPr>
        <p:spPr>
          <a:xfrm>
            <a:off x="1028880" y="514440"/>
            <a:ext cx="7200720" cy="1114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89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191b0e"/>
                </a:solidFill>
                <a:latin typeface="Franklin Gothic Book"/>
              </a:rPr>
              <a:t>STRUCTURE OF PRESENTATION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341394676"/>
              </p:ext>
            </p:extLst>
          </p:nvPr>
        </p:nvGraphicFramePr>
        <p:xfrm>
          <a:off x="1028880" y="1714680"/>
          <a:ext cx="7200720" cy="268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TextShape 2"/>
          <p:cNvSpPr txBox="1"/>
          <p:nvPr/>
        </p:nvSpPr>
        <p:spPr>
          <a:xfrm>
            <a:off x="767520" y="514440"/>
            <a:ext cx="7869960" cy="1114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1000"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1" lang="en-US" sz="4400" spc="-1" strike="noStrike">
                <a:solidFill>
                  <a:srgbClr val="191b0e"/>
                </a:solidFill>
                <a:latin typeface="Franklin Gothic Book"/>
              </a:rPr>
              <a:t>LIMITATIONS OF OUR DATA SET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TextShape 4"/>
          <p:cNvSpPr txBox="1"/>
          <p:nvPr/>
        </p:nvSpPr>
        <p:spPr>
          <a:xfrm>
            <a:off x="767520" y="1432440"/>
            <a:ext cx="3605760" cy="3382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marL="384120" indent="-38376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en-US" sz="1400" spc="-1" strike="noStrike">
                <a:solidFill>
                  <a:srgbClr val="191b0e"/>
                </a:solidFill>
                <a:latin typeface="Franklin Gothic Book"/>
              </a:rPr>
              <a:t>Data Collection Procedure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The quality of the measurements and data collections </a:t>
            </a:r>
            <a:r>
              <a:rPr b="0" lang="en-US" sz="1400" spc="-1" strike="noStrike">
                <a:solidFill>
                  <a:srgbClr val="191b0e"/>
                </a:solidFill>
                <a:latin typeface="Wingdings"/>
              </a:rPr>
              <a:t></a:t>
            </a: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r>
              <a:rPr b="1" i="1" lang="en-US" sz="1400" spc="-1" strike="noStrike">
                <a:solidFill>
                  <a:srgbClr val="191b0e"/>
                </a:solidFill>
                <a:latin typeface="Franklin Gothic Book"/>
              </a:rPr>
              <a:t>STATS19 reporting form 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en-US" sz="1400" spc="-1" strike="noStrike">
                <a:solidFill>
                  <a:srgbClr val="191b0e"/>
                </a:solidFill>
                <a:latin typeface="Franklin Gothic Book"/>
              </a:rPr>
              <a:t>STATS19 Reporting Form and Data Quality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Completed either: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628560" indent="-17100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191b0e"/>
                </a:solidFill>
                <a:latin typeface="Franklin Gothic Book"/>
              </a:rPr>
              <a:t>by police offer at scene or,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628560" indent="-17100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191b0e"/>
                </a:solidFill>
                <a:latin typeface="Franklin Gothic Book"/>
              </a:rPr>
              <a:t>keyed in by office staff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Data collection practices varies: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628560" indent="-17100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191b0e"/>
                </a:solidFill>
                <a:latin typeface="Franklin Gothic Book"/>
              </a:rPr>
              <a:t>police forces 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628560" indent="-17100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191b0e"/>
                </a:solidFill>
                <a:latin typeface="Franklin Gothic Book"/>
              </a:rPr>
              <a:t>districts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en-US" sz="1400" spc="-1" strike="noStrike">
                <a:solidFill>
                  <a:srgbClr val="191b0e"/>
                </a:solidFill>
                <a:latin typeface="Franklin Gothic Book"/>
              </a:rPr>
              <a:t>Insufficient to rely solely on STATS19 data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263" name="Billede 1" descr=""/>
          <p:cNvPicPr/>
          <p:nvPr/>
        </p:nvPicPr>
        <p:blipFill>
          <a:blip r:embed="rId1">
            <a:alphaModFix amt="0"/>
          </a:blip>
          <a:srcRect l="35094" t="-569" r="181" b="4542"/>
          <a:stretch/>
        </p:blipFill>
        <p:spPr>
          <a:xfrm>
            <a:off x="4246200" y="1554480"/>
            <a:ext cx="4391280" cy="2554200"/>
          </a:xfrm>
          <a:prstGeom prst="rect">
            <a:avLst/>
          </a:prstGeom>
          <a:ln>
            <a:noFill/>
          </a:ln>
        </p:spPr>
      </p:pic>
      <p:sp>
        <p:nvSpPr>
          <p:cNvPr id="264" name="CustomShape 5"/>
          <p:cNvSpPr/>
          <p:nvPr/>
        </p:nvSpPr>
        <p:spPr>
          <a:xfrm>
            <a:off x="4246200" y="4231080"/>
            <a:ext cx="4391280" cy="7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100" spc="-1" strike="noStrike">
                <a:solidFill>
                  <a:srgbClr val="000000"/>
                </a:solidFill>
                <a:latin typeface="Franklin Gothic Book"/>
              </a:rPr>
              <a:t>Figure 6</a:t>
            </a:r>
            <a:r>
              <a:rPr b="0" lang="en-GB" sz="1100" spc="-1" strike="noStrike">
                <a:solidFill>
                  <a:srgbClr val="000000"/>
                </a:solidFill>
                <a:latin typeface="Franklin Gothic Book"/>
              </a:rPr>
              <a:t>: A cut-out from the first page “Accident” of the MG NSRF form used for collecting STATS19 data by police force in Great Britain.  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TextShape 3"/>
          <p:cNvSpPr txBox="1"/>
          <p:nvPr/>
        </p:nvSpPr>
        <p:spPr>
          <a:xfrm>
            <a:off x="765360" y="276840"/>
            <a:ext cx="7531200" cy="1015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191b0e"/>
                </a:solidFill>
                <a:latin typeface="Franklin Gothic Book"/>
              </a:rPr>
              <a:t>CONCLUDING REMARKS</a:t>
            </a:r>
            <a:br/>
            <a:r>
              <a:rPr b="0" i="1" lang="en-US" sz="2800" spc="-1" strike="noStrike">
                <a:solidFill>
                  <a:srgbClr val="191b0e"/>
                </a:solidFill>
                <a:latin typeface="Franklin Gothic Book"/>
              </a:rPr>
              <a:t>Road Safety Analysis of Birmingham 2019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TextShape 5"/>
          <p:cNvSpPr txBox="1"/>
          <p:nvPr/>
        </p:nvSpPr>
        <p:spPr>
          <a:xfrm>
            <a:off x="847080" y="1293120"/>
            <a:ext cx="7806960" cy="2909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0000"/>
          </a:bodyPr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en-US" sz="1500" spc="-1" strike="noStrike">
                <a:solidFill>
                  <a:srgbClr val="191b0e"/>
                </a:solidFill>
                <a:latin typeface="Franklin Gothic Book"/>
              </a:rPr>
              <a:t>Research Question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i="1" lang="en-US" sz="1500" spc="-1" strike="noStrike">
                <a:solidFill>
                  <a:srgbClr val="191b0e"/>
                </a:solidFill>
                <a:latin typeface="Franklin Gothic Book"/>
              </a:rPr>
              <a:t>“</a:t>
            </a:r>
            <a:r>
              <a:rPr b="0" i="1" lang="en-US" sz="1500" spc="-1" strike="noStrike">
                <a:solidFill>
                  <a:srgbClr val="191b0e"/>
                </a:solidFill>
                <a:latin typeface="Franklin Gothic Book"/>
              </a:rPr>
              <a:t>How does gender and age correlate to accident and casualty frequency and severity in Birmingham 2019”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en-US" sz="1500" spc="-1" strike="noStrike">
                <a:solidFill>
                  <a:srgbClr val="191b0e"/>
                </a:solidFill>
                <a:latin typeface="Franklin Gothic Book"/>
              </a:rPr>
              <a:t>Focus group of study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n-US" sz="1500" spc="-1" strike="noStrike">
                <a:solidFill>
                  <a:srgbClr val="191b0e"/>
                </a:solidFill>
                <a:latin typeface="Franklin Gothic Book"/>
              </a:rPr>
              <a:t>Male drivers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1500" spc="-1" strike="noStrike">
                <a:solidFill>
                  <a:srgbClr val="191b0e"/>
                </a:solidFill>
                <a:latin typeface="Franklin Gothic Book"/>
              </a:rPr>
              <a:t>Summary of findings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marL="15840" indent="-39960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buClr>
                <a:srgbClr val="191b0e"/>
              </a:buClr>
              <a:buSzPct val="95000"/>
              <a:buFont typeface="Franklin Gothic Book"/>
              <a:buAutoNum type="romanUcPeriod"/>
              <a:tabLst>
                <a:tab algn="l" pos="0"/>
              </a:tabLst>
            </a:pPr>
            <a:r>
              <a:rPr b="0" lang="en-US" sz="1500" spc="-1" strike="noStrike">
                <a:solidFill>
                  <a:srgbClr val="191b0e"/>
                </a:solidFill>
                <a:latin typeface="Franklin Gothic Book"/>
              </a:rPr>
              <a:t>Association between focus group and Accident Severity 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marL="15840" indent="-39960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buClr>
                <a:srgbClr val="191b0e"/>
              </a:buClr>
              <a:buSzPct val="95000"/>
              <a:buFont typeface="Franklin Gothic Book"/>
              <a:buAutoNum type="romanUcPeriod"/>
              <a:tabLst>
                <a:tab algn="l" pos="0"/>
              </a:tabLst>
            </a:pPr>
            <a:r>
              <a:rPr b="0" lang="en-US" sz="1500" spc="-1" strike="noStrike">
                <a:solidFill>
                  <a:srgbClr val="191b0e"/>
                </a:solidFill>
                <a:latin typeface="Franklin Gothic Book"/>
              </a:rPr>
              <a:t>No association between focus group’s age and Accident Severity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930240" indent="-39960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buClr>
                <a:srgbClr val="191b0e"/>
              </a:buClr>
              <a:buSzPct val="95000"/>
              <a:buFont typeface="Franklin Gothic Book"/>
              <a:buAutoNum type="romanUcPeriod"/>
              <a:tabLst>
                <a:tab algn="l" pos="0"/>
              </a:tabLst>
            </a:pPr>
            <a:r>
              <a:rPr b="0" lang="en-US" sz="1350" spc="-1" strike="noStrike">
                <a:solidFill>
                  <a:srgbClr val="191b0e"/>
                </a:solidFill>
                <a:latin typeface="Franklin Gothic Book"/>
              </a:rPr>
              <a:t>Road Safety Strategy by Birmingham City Council in 2016 </a:t>
            </a:r>
            <a:endParaRPr b="0" i="1" lang="en-US" sz="1350" spc="-1" strike="noStrike">
              <a:solidFill>
                <a:srgbClr val="191b0e"/>
              </a:solidFill>
              <a:latin typeface="Franklin Gothic Book"/>
            </a:endParaRPr>
          </a:p>
          <a:p>
            <a:pPr marL="15840" indent="-39960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buClr>
                <a:srgbClr val="191b0e"/>
              </a:buClr>
              <a:buSzPct val="95000"/>
              <a:buFont typeface="Franklin Gothic Book"/>
              <a:buAutoNum type="romanUcPeriod"/>
              <a:tabLst>
                <a:tab algn="l" pos="0"/>
              </a:tabLst>
            </a:pPr>
            <a:r>
              <a:rPr b="0" lang="en-US" sz="1500" spc="-1" strike="noStrike">
                <a:solidFill>
                  <a:srgbClr val="191b0e"/>
                </a:solidFill>
                <a:latin typeface="Franklin Gothic Book"/>
              </a:rPr>
              <a:t>No association between other factors: Weather Conditions and Road Types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655920" y="444960"/>
            <a:ext cx="8176320" cy="53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25000"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1" lang="da-DK" sz="3300" spc="-1" strike="noStrike">
                <a:solidFill>
                  <a:srgbClr val="191b0e"/>
                </a:solidFill>
                <a:latin typeface="Franklin Gothic Book"/>
              </a:rPr>
              <a:t>PROPOSAL FOR FUTURE WORK IN BIRMINGHAM</a:t>
            </a:r>
            <a:endParaRPr b="0" lang="en-US" sz="33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65592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94000"/>
              </a:lnSpc>
              <a:tabLst>
                <a:tab algn="l" pos="0"/>
              </a:tabLst>
            </a:pPr>
            <a:r>
              <a:rPr b="1" lang="da" sz="1500" spc="-1" strike="noStrike">
                <a:solidFill>
                  <a:srgbClr val="191b0e"/>
                </a:solidFill>
                <a:latin typeface="Franklin Gothic Book"/>
              </a:rPr>
              <a:t>Research</a:t>
            </a:r>
            <a:r>
              <a:rPr b="0" lang="da" sz="15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marL="285840" indent="-285480">
              <a:lnSpc>
                <a:spcPct val="150000"/>
              </a:lnSpc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da" sz="1500" spc="-1" strike="noStrike">
                <a:solidFill>
                  <a:srgbClr val="191b0e"/>
                </a:solidFill>
                <a:latin typeface="Franklin Gothic Book"/>
              </a:rPr>
              <a:t>Further demographical research of our focus group: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317160">
              <a:lnSpc>
                <a:spcPct val="150000"/>
              </a:lnSpc>
              <a:buClr>
                <a:srgbClr val="191b0e"/>
              </a:buClr>
              <a:buFont typeface="Franklin Gothic Book"/>
              <a:buChar char="-"/>
              <a:tabLst>
                <a:tab algn="l" pos="0"/>
              </a:tabLst>
            </a:pPr>
            <a:r>
              <a:rPr b="0" i="1" lang="da" sz="1500" spc="-1" strike="noStrike">
                <a:solidFill>
                  <a:srgbClr val="191b0e"/>
                </a:solidFill>
                <a:latin typeface="Franklin Gothic Book"/>
              </a:rPr>
              <a:t>Why is our focus group more prone to road accidents?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317160">
              <a:lnSpc>
                <a:spcPct val="150000"/>
              </a:lnSpc>
              <a:buClr>
                <a:srgbClr val="191b0e"/>
              </a:buClr>
              <a:buFont typeface="Franklin Gothic Book"/>
              <a:buChar char="-"/>
              <a:tabLst>
                <a:tab algn="l" pos="0"/>
              </a:tabLst>
            </a:pPr>
            <a:r>
              <a:rPr b="0" i="1" lang="da" sz="1500" spc="-1" strike="noStrike">
                <a:solidFill>
                  <a:srgbClr val="191b0e"/>
                </a:solidFill>
                <a:latin typeface="Franklin Gothic Book"/>
              </a:rPr>
              <a:t>Is there a correlation between this group and social-geo-economic factors?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marL="285840" indent="-285480">
              <a:lnSpc>
                <a:spcPct val="94000"/>
              </a:lnSpc>
              <a:spcBef>
                <a:spcPts val="1199"/>
              </a:spcBef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da" sz="1500" spc="-1" strike="noStrike">
                <a:solidFill>
                  <a:srgbClr val="191b0e"/>
                </a:solidFill>
                <a:latin typeface="Franklin Gothic Book"/>
              </a:rPr>
              <a:t>Cost-efficient approaches to reduce road collisions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57160" indent="-399600">
              <a:lnSpc>
                <a:spcPct val="94000"/>
              </a:lnSpc>
              <a:spcBef>
                <a:spcPts val="1199"/>
              </a:spcBef>
              <a:buClr>
                <a:srgbClr val="191b0e"/>
              </a:buClr>
              <a:buFont typeface="Franklin Gothic Book"/>
              <a:buAutoNum type="romanLcPeriod"/>
              <a:tabLst>
                <a:tab algn="l" pos="0"/>
              </a:tabLst>
            </a:pPr>
            <a:r>
              <a:rPr b="0" i="1" lang="da-DK" sz="1500" spc="-1" strike="noStrike">
                <a:solidFill>
                  <a:srgbClr val="191b0e"/>
                </a:solidFill>
                <a:latin typeface="Franklin Gothic Book"/>
              </a:rPr>
              <a:t>Nudge Theory</a:t>
            </a:r>
            <a:r>
              <a:rPr b="0" i="1" lang="da-DK" sz="1500" spc="-1" strike="noStrike" baseline="30000">
                <a:solidFill>
                  <a:srgbClr val="191b0e"/>
                </a:solidFill>
                <a:latin typeface="Franklin Gothic Book"/>
              </a:rPr>
              <a:t>*</a:t>
            </a:r>
            <a:r>
              <a:rPr b="0" i="1" lang="da-DK" sz="1500" spc="-1" strike="noStrike">
                <a:solidFill>
                  <a:srgbClr val="191b0e"/>
                </a:solidFill>
                <a:latin typeface="Franklin Gothic Book"/>
              </a:rPr>
              <a:t> and road nudges for improving driving performance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57160" indent="-399600">
              <a:lnSpc>
                <a:spcPct val="94000"/>
              </a:lnSpc>
              <a:spcBef>
                <a:spcPts val="1199"/>
              </a:spcBef>
              <a:buClr>
                <a:srgbClr val="191b0e"/>
              </a:buClr>
              <a:buFont typeface="Franklin Gothic Book"/>
              <a:buAutoNum type="romanLcPeriod"/>
              <a:tabLst>
                <a:tab algn="l" pos="0"/>
              </a:tabLst>
            </a:pPr>
            <a:r>
              <a:rPr b="0" i="1" lang="da" sz="1500" spc="-1" strike="noStrike">
                <a:solidFill>
                  <a:srgbClr val="191b0e"/>
                </a:solidFill>
                <a:latin typeface="Franklin Gothic Book"/>
              </a:rPr>
              <a:t>Implement Social Media to promote road safety campaigns 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marL="139680">
              <a:lnSpc>
                <a:spcPct val="94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marL="139680">
              <a:lnSpc>
                <a:spcPct val="94000"/>
              </a:lnSpc>
              <a:tabLst>
                <a:tab algn="l" pos="0"/>
              </a:tabLst>
            </a:pPr>
            <a:r>
              <a:rPr b="0" i="1" lang="da" sz="1050" spc="-1" strike="noStrike">
                <a:solidFill>
                  <a:srgbClr val="191b0e"/>
                </a:solidFill>
                <a:latin typeface="Franklin Gothic Book"/>
              </a:rPr>
              <a:t>* </a:t>
            </a:r>
            <a:r>
              <a:rPr b="0" i="1" lang="da-DK" sz="1050" spc="-1" strike="noStrike">
                <a:solidFill>
                  <a:srgbClr val="191b0e"/>
                </a:solidFill>
                <a:latin typeface="g_d1_f11"/>
              </a:rPr>
              <a:t>Nudge Theory. Thaler and Sunstein (2008): </a:t>
            </a:r>
            <a:r>
              <a:rPr b="0" i="1" lang="da-DK" sz="1050" spc="-1" strike="noStrike">
                <a:solidFill>
                  <a:srgbClr val="191b0e"/>
                </a:solidFill>
                <a:latin typeface="g_d1_f15"/>
              </a:rPr>
              <a:t>“Nudge: Improving Decisions About Health, Wealth, and Happiness”</a:t>
            </a:r>
            <a:endParaRPr b="0" lang="en-US" sz="105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/>
        </p:style>
      </p:sp>
      <p:sp>
        <p:nvSpPr>
          <p:cNvPr id="274" name="TextShape 3"/>
          <p:cNvSpPr txBox="1"/>
          <p:nvPr/>
        </p:nvSpPr>
        <p:spPr>
          <a:xfrm>
            <a:off x="829080" y="4067640"/>
            <a:ext cx="7400160" cy="650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9000"/>
              </a:lnSpc>
            </a:pPr>
            <a:r>
              <a:rPr b="1" lang="en-US" sz="3600" spc="-1" strike="noStrike">
                <a:solidFill>
                  <a:srgbClr val="191b0e"/>
                </a:solidFill>
                <a:latin typeface="Franklin Gothic Book"/>
              </a:rPr>
              <a:t>IDEAS FOR FURTHER DISCUSSION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5" name="CustomShape 4"/>
          <p:cNvSpPr/>
          <p:nvPr/>
        </p:nvSpPr>
        <p:spPr>
          <a:xfrm flipH="1" rot="5400000">
            <a:off x="1296720" y="-690480"/>
            <a:ext cx="1317240" cy="3305880"/>
          </a:xfrm>
          <a:custGeom>
            <a:avLst/>
            <a:gdLst/>
            <a:ahLst/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5"/>
          <p:cNvSpPr/>
          <p:nvPr/>
        </p:nvSpPr>
        <p:spPr>
          <a:xfrm flipV="1" rot="5400000">
            <a:off x="6505200" y="1636200"/>
            <a:ext cx="1316520" cy="3305880"/>
          </a:xfrm>
          <a:custGeom>
            <a:avLst/>
            <a:gdLst/>
            <a:ahLst/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TextShape 6"/>
          <p:cNvSpPr txBox="1"/>
          <p:nvPr/>
        </p:nvSpPr>
        <p:spPr>
          <a:xfrm>
            <a:off x="914400" y="842760"/>
            <a:ext cx="7229520" cy="2637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457200" indent="-38376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191b0e"/>
                </a:solidFill>
                <a:latin typeface="Franklin Gothic Book"/>
              </a:rPr>
              <a:t>Missing values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191b0e"/>
                </a:solidFill>
                <a:latin typeface="Franklin Gothic Book"/>
              </a:rPr>
              <a:t>Choice of Accident Severity for Association Tests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191b0e"/>
                </a:solidFill>
                <a:latin typeface="Franklin Gothic Book"/>
              </a:rPr>
              <a:t>Future works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191b0e"/>
                </a:solidFill>
                <a:latin typeface="Franklin Gothic Book"/>
              </a:rPr>
              <a:t>Other Association Tests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191b0e"/>
                </a:solidFill>
                <a:latin typeface="Franklin Gothic Book"/>
              </a:rPr>
              <a:t>Weather Conditions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191b0e"/>
                </a:solidFill>
                <a:latin typeface="Franklin Gothic Book"/>
              </a:rPr>
              <a:t>STATS19 form: Insurance Company Data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191b0e"/>
                </a:solidFill>
                <a:latin typeface="Franklin Gothic Book"/>
              </a:rPr>
              <a:t>Nudges 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78" name="CustomShape 7"/>
          <p:cNvSpPr/>
          <p:nvPr/>
        </p:nvSpPr>
        <p:spPr>
          <a:xfrm>
            <a:off x="0" y="4840200"/>
            <a:ext cx="9143640" cy="303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TextShape 3"/>
          <p:cNvSpPr txBox="1"/>
          <p:nvPr/>
        </p:nvSpPr>
        <p:spPr>
          <a:xfrm>
            <a:off x="725760" y="895680"/>
            <a:ext cx="2642760" cy="3764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191b0e"/>
                </a:solidFill>
                <a:latin typeface="Franklin Gothic Book"/>
              </a:rPr>
              <a:t>REFERENCES 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TextShape 5"/>
          <p:cNvSpPr txBox="1"/>
          <p:nvPr/>
        </p:nvSpPr>
        <p:spPr>
          <a:xfrm>
            <a:off x="3792240" y="895680"/>
            <a:ext cx="4585680" cy="3764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3000"/>
          </a:bodyPr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da-DK" sz="1500" spc="-1" strike="noStrike">
                <a:solidFill>
                  <a:srgbClr val="191b0e"/>
                </a:solidFill>
                <a:latin typeface="g_d1_f11"/>
              </a:rPr>
              <a:t>Birmingham City Council. (2016, October)</a:t>
            </a:r>
            <a:r>
              <a:rPr b="0" i="1" lang="da-DK" sz="1500" spc="-1" strike="noStrike">
                <a:solidFill>
                  <a:srgbClr val="191b0e"/>
                </a:solidFill>
                <a:latin typeface="g_d1_f11"/>
              </a:rPr>
              <a:t>. </a:t>
            </a:r>
            <a:r>
              <a:rPr b="0" i="1" lang="da-DK" sz="1500" spc="-1" strike="noStrike">
                <a:solidFill>
                  <a:srgbClr val="191b0e"/>
                </a:solidFill>
                <a:latin typeface="g_d1_f15"/>
              </a:rPr>
              <a:t>A Road Safety Strategy for Birmingham (No.2016)</a:t>
            </a:r>
            <a:r>
              <a:rPr b="0" i="1" lang="da-DK" sz="1500" spc="-1" strike="noStrike">
                <a:solidFill>
                  <a:srgbClr val="191b0e"/>
                </a:solidFill>
                <a:latin typeface="g_d1_f11"/>
              </a:rPr>
              <a:t>. </a:t>
            </a:r>
            <a:r>
              <a:rPr b="0" lang="da-DK" sz="1500" spc="-1" strike="noStrike">
                <a:solidFill>
                  <a:srgbClr val="191b0e"/>
                </a:solidFill>
                <a:latin typeface="g_d1_f11"/>
              </a:rPr>
              <a:t>RoSPA. [online]. 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da-DK" sz="1500" spc="-1" strike="noStrike">
                <a:solidFill>
                  <a:srgbClr val="191b0e"/>
                </a:solidFill>
                <a:latin typeface="g_d1_f11"/>
              </a:rPr>
              <a:t>Statistics: Transport Statistics Great Britain. (2016, December 17). </a:t>
            </a:r>
            <a:r>
              <a:rPr b="0" i="1" lang="da-DK" sz="1500" spc="-1" strike="noStrike">
                <a:solidFill>
                  <a:srgbClr val="191b0e"/>
                </a:solidFill>
                <a:latin typeface="g_d1_f15"/>
              </a:rPr>
              <a:t>Transport Statistics Great Britain: 2019</a:t>
            </a:r>
            <a:r>
              <a:rPr b="0" lang="da-DK" sz="1500" spc="-1" strike="noStrike">
                <a:solidFill>
                  <a:srgbClr val="191b0e"/>
                </a:solidFill>
                <a:latin typeface="g_d1_f15"/>
              </a:rPr>
              <a:t>, GOV. UK</a:t>
            </a:r>
            <a:r>
              <a:rPr b="0" lang="da-DK" sz="1500" spc="-1" strike="noStrike">
                <a:solidFill>
                  <a:srgbClr val="191b0e"/>
                </a:solidFill>
                <a:latin typeface="g_d1_f11"/>
              </a:rPr>
              <a:t>. [online]. 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da-DK" sz="1500" spc="-1" strike="noStrike">
                <a:solidFill>
                  <a:srgbClr val="191b0e"/>
                </a:solidFill>
                <a:latin typeface="g_d1_f11"/>
              </a:rPr>
              <a:t>INSEAD: The Business School for the World. (2019). </a:t>
            </a:r>
            <a:r>
              <a:rPr b="0" i="1" lang="da-DK" sz="1500" spc="-1" strike="noStrike">
                <a:solidFill>
                  <a:srgbClr val="191b0e"/>
                </a:solidFill>
                <a:latin typeface="g_d1_f15"/>
              </a:rPr>
              <a:t>Nudging Drivers to Safety: Evidence from a Field Experiment</a:t>
            </a:r>
            <a:r>
              <a:rPr b="0" lang="da-DK" sz="1500" spc="-1" strike="noStrike">
                <a:solidFill>
                  <a:srgbClr val="191b0e"/>
                </a:solidFill>
                <a:latin typeface="g_d1_f15"/>
              </a:rPr>
              <a:t>. Working Paper, 2019/52/TOM</a:t>
            </a:r>
            <a:r>
              <a:rPr b="0" lang="da-DK" sz="1500" spc="-1" strike="noStrike">
                <a:solidFill>
                  <a:srgbClr val="191b0e"/>
                </a:solidFill>
                <a:latin typeface="g_d1_f11"/>
              </a:rPr>
              <a:t>. [online]. 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da-DK" sz="1500" spc="-1" strike="noStrike">
                <a:solidFill>
                  <a:srgbClr val="191b0e"/>
                </a:solidFill>
                <a:latin typeface="g_d1_f11"/>
              </a:rPr>
              <a:t>Clarke, D., Ward, P., Bartle, G., Truman, W. (2006, September). </a:t>
            </a:r>
            <a:r>
              <a:rPr b="0" i="1" lang="da-DK" sz="1500" spc="-1" strike="noStrike">
                <a:solidFill>
                  <a:srgbClr val="191b0e"/>
                </a:solidFill>
                <a:latin typeface="g_d1_f15"/>
              </a:rPr>
              <a:t>Young driver accidentsin the UK: The influence of age, experience, and time of day</a:t>
            </a:r>
            <a:r>
              <a:rPr b="0" lang="da-DK" sz="1500" spc="-1" strike="noStrike">
                <a:solidFill>
                  <a:srgbClr val="191b0e"/>
                </a:solidFill>
                <a:latin typeface="g_d1_f15"/>
              </a:rPr>
              <a:t>. Accident Analysis and Prevention Volume 38, Issue 5, September 2006, Pages 871-878</a:t>
            </a:r>
            <a:r>
              <a:rPr b="0" lang="da-DK" sz="1500" spc="-1" strike="noStrike">
                <a:solidFill>
                  <a:srgbClr val="191b0e"/>
                </a:solidFill>
                <a:latin typeface="g_d1_f11"/>
              </a:rPr>
              <a:t>. [online]. </a:t>
            </a: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TextShape 3"/>
          <p:cNvSpPr txBox="1"/>
          <p:nvPr/>
        </p:nvSpPr>
        <p:spPr>
          <a:xfrm>
            <a:off x="588600" y="344520"/>
            <a:ext cx="4344840" cy="1114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>
              <a:lnSpc>
                <a:spcPct val="89000"/>
              </a:lnSpc>
            </a:pPr>
            <a:r>
              <a:rPr b="1" lang="en-US" sz="3700" spc="-1" strike="noStrike">
                <a:solidFill>
                  <a:srgbClr val="191b0e"/>
                </a:solidFill>
                <a:latin typeface="Franklin Gothic Book"/>
              </a:rPr>
              <a:t>FORMULA</a:t>
            </a:r>
            <a:br/>
            <a:endParaRPr b="0" lang="en-US" sz="3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7" name="TextShape 4"/>
          <p:cNvSpPr txBox="1"/>
          <p:nvPr/>
        </p:nvSpPr>
        <p:spPr>
          <a:xfrm>
            <a:off x="588600" y="1256760"/>
            <a:ext cx="4680720" cy="3372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5000"/>
          </a:bodyPr>
          <a:p>
            <a:pPr marL="114480" indent="-38376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en-US" sz="1400" spc="-1" strike="noStrike">
                <a:solidFill>
                  <a:srgbClr val="191b0e"/>
                </a:solidFill>
                <a:latin typeface="Franklin Gothic Book"/>
              </a:rPr>
              <a:t>CRAMER’S V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marL="114480" indent="-38376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191b0e"/>
                </a:solidFill>
                <a:latin typeface="Franklin Gothic Book"/>
              </a:rPr>
              <a:t>chi-squared value: X</a:t>
            </a:r>
            <a:r>
              <a:rPr b="0" i="1" lang="en-US" sz="1400" spc="-1" strike="noStrike" baseline="30000">
                <a:solidFill>
                  <a:srgbClr val="191b0e"/>
                </a:solidFill>
                <a:latin typeface="Franklin Gothic Book"/>
              </a:rPr>
              <a:t>2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marL="114480" indent="-38376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191b0e"/>
                </a:solidFill>
                <a:latin typeface="Franklin Gothic Book"/>
              </a:rPr>
              <a:t>N: sample size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marL="114480" indent="-38376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191b0e"/>
                </a:solidFill>
                <a:latin typeface="Franklin Gothic Book"/>
              </a:rPr>
              <a:t>K: Number of column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191b0e"/>
                </a:solidFill>
                <a:latin typeface="Franklin Gothic Book"/>
              </a:rPr>
              <a:t>0: no association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191b0e"/>
                </a:solidFill>
                <a:latin typeface="Franklin Gothic Book"/>
              </a:rPr>
              <a:t>less than .2: weak relationship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191b0e"/>
                </a:solidFill>
                <a:latin typeface="Franklin Gothic Book"/>
              </a:rPr>
              <a:t>greater than .3: strong relationship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191b0e"/>
                </a:solidFill>
                <a:latin typeface="Franklin Gothic Book"/>
              </a:rPr>
              <a:t>1: complete association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i="1" lang="en-US" sz="1400" spc="-1" strike="noStrike">
                <a:solidFill>
                  <a:srgbClr val="191b0e"/>
                </a:solidFill>
                <a:latin typeface="Franklin Gothic Book"/>
              </a:rPr>
              <a:t>P</a:t>
            </a:r>
            <a:r>
              <a:rPr b="1" lang="en-US" sz="1400" spc="-1" strike="noStrike">
                <a:solidFill>
                  <a:srgbClr val="191b0e"/>
                </a:solidFill>
                <a:latin typeface="Franklin Gothic Book"/>
              </a:rPr>
              <a:t>-VALUE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191b0e"/>
                </a:solidFill>
                <a:latin typeface="Franklin Gothic Book"/>
              </a:rPr>
              <a:t>p-value will be the probability under the null hypothesis of getting the observed values from test-statistic or something larger (the area to the right tail of the observed test-satistic)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marL="114480" indent="-38376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marL="114480" indent="-38376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marL="114480" indent="-38376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en-US" sz="1400" spc="-1" strike="noStrike">
                <a:solidFill>
                  <a:srgbClr val="191b0e"/>
                </a:solidFill>
                <a:latin typeface="Franklin Gothic Book"/>
              </a:rPr>
              <a:t>PEARSON’S CHI-SQUARED VALUES OF INDEPENDENCE 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marL="114480" indent="-38376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191b0e"/>
                </a:solidFill>
                <a:latin typeface="Franklin Gothic Book"/>
              </a:rPr>
              <a:t>Observed values: O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marL="114480" indent="-383760">
              <a:lnSpc>
                <a:spcPct val="94000"/>
              </a:lnSpc>
              <a:spcAft>
                <a:spcPts val="201"/>
              </a:spcAft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191b0e"/>
                </a:solidFill>
                <a:latin typeface="Franklin Gothic Book"/>
              </a:rPr>
              <a:t>Expected values: E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191b0e"/>
                </a:solidFill>
                <a:latin typeface="Franklin Gothic Book"/>
              </a:rPr>
              <a:t>1 indicates a strong positive relationship.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191b0e"/>
                </a:solidFill>
                <a:latin typeface="Franklin Gothic Book"/>
              </a:rPr>
              <a:t>1 indicates a strong negative relationship.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191b0e"/>
                </a:solidFill>
                <a:latin typeface="Franklin Gothic Book"/>
              </a:rPr>
              <a:t>A result of zero indicates no relationship at all.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8" name="CustomShape 5"/>
          <p:cNvSpPr/>
          <p:nvPr/>
        </p:nvSpPr>
        <p:spPr>
          <a:xfrm>
            <a:off x="5537880" y="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9" name="Billede 3" descr=""/>
          <p:cNvPicPr/>
          <p:nvPr/>
        </p:nvPicPr>
        <p:blipFill>
          <a:blip r:embed="rId1">
            <a:alphaModFix amt="0"/>
          </a:blip>
          <a:srcRect l="48375" t="61408" r="12423" b="8653"/>
          <a:stretch/>
        </p:blipFill>
        <p:spPr>
          <a:xfrm>
            <a:off x="6257160" y="1256760"/>
            <a:ext cx="2225160" cy="1274400"/>
          </a:xfrm>
          <a:prstGeom prst="rect">
            <a:avLst/>
          </a:prstGeom>
          <a:ln>
            <a:noFill/>
          </a:ln>
        </p:spPr>
      </p:pic>
      <p:pic>
        <p:nvPicPr>
          <p:cNvPr id="290" name="Billede 4" descr="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6257160" y="3556800"/>
            <a:ext cx="2396520" cy="1198080"/>
          </a:xfrm>
          <a:prstGeom prst="rect">
            <a:avLst/>
          </a:prstGeom>
          <a:ln>
            <a:noFill/>
          </a:ln>
        </p:spPr>
      </p:pic>
      <p:sp>
        <p:nvSpPr>
          <p:cNvPr id="291" name="CustomShape 6"/>
          <p:cNvSpPr/>
          <p:nvPr/>
        </p:nvSpPr>
        <p:spPr>
          <a:xfrm>
            <a:off x="4419720" y="2419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7"/>
          <p:cNvSpPr/>
          <p:nvPr/>
        </p:nvSpPr>
        <p:spPr>
          <a:xfrm>
            <a:off x="4572000" y="2571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TextShape 2"/>
          <p:cNvSpPr txBox="1"/>
          <p:nvPr/>
        </p:nvSpPr>
        <p:spPr>
          <a:xfrm>
            <a:off x="1028880" y="324720"/>
            <a:ext cx="3286440" cy="721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191b0e"/>
                </a:solidFill>
                <a:latin typeface="Franklin Gothic Book"/>
              </a:rPr>
              <a:t>OUR FOCUS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1028880" y="1100520"/>
            <a:ext cx="3286440" cy="33948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384120" indent="-38376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Each </a:t>
            </a:r>
            <a:r>
              <a:rPr b="1" lang="en-US" sz="1600" spc="-1" strike="noStrike">
                <a:solidFill>
                  <a:srgbClr val="191b0e"/>
                </a:solidFill>
                <a:latin typeface="Franklin Gothic Book"/>
              </a:rPr>
              <a:t>day</a:t>
            </a: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 almost </a:t>
            </a:r>
            <a:r>
              <a:rPr b="1" lang="en-US" sz="1600" spc="-1" strike="noStrike">
                <a:solidFill>
                  <a:srgbClr val="191b0e"/>
                </a:solidFill>
                <a:latin typeface="Franklin Gothic Book"/>
              </a:rPr>
              <a:t>10</a:t>
            </a: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 are </a:t>
            </a:r>
            <a:r>
              <a:rPr b="1" lang="en-US" sz="1600" spc="-1" strike="noStrike">
                <a:solidFill>
                  <a:srgbClr val="191b0e"/>
                </a:solidFill>
                <a:latin typeface="Franklin Gothic Book"/>
              </a:rPr>
              <a:t>injured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Every 14 days </a:t>
            </a:r>
            <a:r>
              <a:rPr b="1" lang="en-US" sz="1600" spc="-1" strike="noStrike">
                <a:solidFill>
                  <a:srgbClr val="191b0e"/>
                </a:solidFill>
                <a:latin typeface="Franklin Gothic Book"/>
              </a:rPr>
              <a:t>1</a:t>
            </a: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 person is </a:t>
            </a:r>
            <a:r>
              <a:rPr b="1" lang="en-US" sz="1600" spc="-1" strike="noStrike">
                <a:solidFill>
                  <a:srgbClr val="191b0e"/>
                </a:solidFill>
                <a:latin typeface="Franklin Gothic Book"/>
              </a:rPr>
              <a:t>killed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1600" spc="-1" strike="noStrike">
                <a:solidFill>
                  <a:srgbClr val="191b0e"/>
                </a:solidFill>
                <a:latin typeface="Franklin Gothic Book"/>
              </a:rPr>
              <a:t>City council report 2016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romanL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Gender: </a:t>
            </a:r>
            <a:r>
              <a:rPr b="1" i="1" lang="en-US" sz="1600" spc="-1" strike="noStrike">
                <a:solidFill>
                  <a:srgbClr val="191b0e"/>
                </a:solidFill>
                <a:latin typeface="Franklin Gothic Book"/>
              </a:rPr>
              <a:t>male</a:t>
            </a: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romanL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Age: </a:t>
            </a:r>
            <a:r>
              <a:rPr b="1" i="1" lang="en-US" sz="1600" spc="-1" strike="noStrike">
                <a:solidFill>
                  <a:srgbClr val="191b0e"/>
                </a:solidFill>
                <a:latin typeface="Franklin Gothic Book"/>
              </a:rPr>
              <a:t>20-29</a:t>
            </a: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romanLcPeriod"/>
              <a:tabLst>
                <a:tab algn="l" pos="0"/>
              </a:tabLst>
            </a:pPr>
            <a:r>
              <a:rPr b="1" i="1" lang="en-US" sz="1600" spc="-1" strike="noStrike">
                <a:solidFill>
                  <a:srgbClr val="191b0e"/>
                </a:solidFill>
                <a:latin typeface="Franklin Gothic Book"/>
              </a:rPr>
              <a:t>Highest</a:t>
            </a: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 proportion of </a:t>
            </a:r>
            <a:r>
              <a:rPr b="1" i="1" lang="en-US" sz="1600" spc="-1" strike="noStrike">
                <a:solidFill>
                  <a:srgbClr val="191b0e"/>
                </a:solidFill>
                <a:latin typeface="Franklin Gothic Book"/>
              </a:rPr>
              <a:t>casualties</a:t>
            </a: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143" name="Google Shape;69;p15" descr="Et billede, der indeholder tekst&#10;&#10;Automatisk genereret beskrivelse"/>
          <p:cNvPicPr/>
          <p:nvPr/>
        </p:nvPicPr>
        <p:blipFill>
          <a:blip r:embed="rId1">
            <a:alphaModFix amt="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colorTemp="4700" sat="33000"/>
                    </a14:imgEffect>
                  </a14:imgLayer>
                </a14:imgProps>
              </a:ext>
            </a:extLst>
          </a:blip>
          <a:srcRect l="1589" t="5071" r="0" b="0"/>
          <a:stretch/>
        </p:blipFill>
        <p:spPr>
          <a:xfrm>
            <a:off x="5047920" y="1046520"/>
            <a:ext cx="3512880" cy="3264120"/>
          </a:xfrm>
          <a:prstGeom prst="rect">
            <a:avLst/>
          </a:prstGeom>
          <a:ln>
            <a:noFill/>
          </a:ln>
        </p:spPr>
      </p:pic>
      <p:sp>
        <p:nvSpPr>
          <p:cNvPr id="144" name="CustomShape 4"/>
          <p:cNvSpPr/>
          <p:nvPr/>
        </p:nvSpPr>
        <p:spPr>
          <a:xfrm>
            <a:off x="4917240" y="4411800"/>
            <a:ext cx="3643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900" spc="-1" strike="noStrike">
                <a:solidFill>
                  <a:srgbClr val="000000"/>
                </a:solidFill>
                <a:latin typeface="Franklin Gothic Book"/>
              </a:rPr>
              <a:t>Figure (A):  </a:t>
            </a:r>
            <a:r>
              <a:rPr b="0" lang="en-GB" sz="900" spc="-1" strike="noStrike">
                <a:solidFill>
                  <a:srgbClr val="000000"/>
                </a:solidFill>
                <a:latin typeface="Franklin Gothic Book"/>
              </a:rPr>
              <a:t>Deaths by Age and Gender for 2015 in Birmingham. Picture taken from report made by </a:t>
            </a:r>
            <a:r>
              <a:rPr b="0" lang="da-DK" sz="900" spc="-1" strike="noStrike">
                <a:solidFill>
                  <a:srgbClr val="000000"/>
                </a:solidFill>
                <a:latin typeface="Franklin Gothic Book"/>
              </a:rPr>
              <a:t>Birmingham City Council ”</a:t>
            </a:r>
            <a:r>
              <a:rPr b="0" i="1" lang="da-DK" sz="900" spc="-1" strike="noStrike">
                <a:solidFill>
                  <a:srgbClr val="000000"/>
                </a:solidFill>
                <a:latin typeface="Franklin Gothic Book"/>
              </a:rPr>
              <a:t>A Road Safety Strategy for Birmingham”.</a:t>
            </a:r>
            <a:r>
              <a:rPr b="1" i="1" lang="en-GB" sz="9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TextShape 3"/>
          <p:cNvSpPr txBox="1"/>
          <p:nvPr/>
        </p:nvSpPr>
        <p:spPr>
          <a:xfrm>
            <a:off x="888480" y="905040"/>
            <a:ext cx="6109920" cy="791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1000"/>
          </a:bodyPr>
          <a:p>
            <a:pPr>
              <a:lnSpc>
                <a:spcPct val="89000"/>
              </a:lnSpc>
            </a:pPr>
            <a:r>
              <a:rPr b="1" lang="en-US" sz="4100" spc="-1" strike="noStrike">
                <a:solidFill>
                  <a:srgbClr val="191b0e"/>
                </a:solidFill>
                <a:latin typeface="Franklin Gothic Book"/>
              </a:rPr>
              <a:t>RESEARCH QUESTION</a:t>
            </a:r>
            <a:endParaRPr b="0" lang="en-US" sz="41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TextShape 5"/>
          <p:cNvSpPr txBox="1"/>
          <p:nvPr/>
        </p:nvSpPr>
        <p:spPr>
          <a:xfrm>
            <a:off x="888480" y="1836720"/>
            <a:ext cx="7617600" cy="1451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3000"/>
          </a:bodyPr>
          <a:p>
            <a:pPr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5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191b0e"/>
                </a:solidFill>
                <a:latin typeface="Franklin Gothic Book"/>
              </a:rPr>
              <a:t>“</a:t>
            </a:r>
            <a:r>
              <a:rPr b="1" i="1" lang="en-US" sz="1800" spc="-1" strike="noStrike">
                <a:solidFill>
                  <a:srgbClr val="191b0e"/>
                </a:solidFill>
                <a:latin typeface="Franklin Gothic Book"/>
              </a:rPr>
              <a:t>How is the relationship between feature characteristics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191b0e"/>
                </a:solidFill>
                <a:latin typeface="Franklin Gothic Book"/>
              </a:rPr>
              <a:t>and skin lesions, and can these features be used to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191b0e"/>
                </a:solidFill>
                <a:latin typeface="Franklin Gothic Book"/>
              </a:rPr>
              <a:t>distinguish between types of skin lesions?”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TextShape 3"/>
          <p:cNvSpPr txBox="1"/>
          <p:nvPr/>
        </p:nvSpPr>
        <p:spPr>
          <a:xfrm>
            <a:off x="765360" y="320040"/>
            <a:ext cx="7759440" cy="574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191b0e"/>
                </a:solidFill>
                <a:latin typeface="Franklin Gothic Book"/>
              </a:rPr>
              <a:t>DATA SET FOR THIS STUDY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TextShape 5"/>
          <p:cNvSpPr txBox="1"/>
          <p:nvPr/>
        </p:nvSpPr>
        <p:spPr>
          <a:xfrm>
            <a:off x="765360" y="901800"/>
            <a:ext cx="7281360" cy="4035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en-US" sz="1400" spc="-1" strike="noStrike">
                <a:solidFill>
                  <a:srgbClr val="191b0e"/>
                </a:solidFill>
                <a:latin typeface="Franklin Gothic Book"/>
                <a:ea typeface="Noto Sans CJK SC"/>
              </a:rPr>
              <a:t>Data sets: 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  <a:ea typeface="Noto Sans CJK SC"/>
              </a:rPr>
              <a:t>1) Example Images, 2) Example Segmentation, 3) Example Ground Truth, and </a:t>
            </a:r>
            <a:r>
              <a:rPr b="0" lang="en-US" sz="1400" spc="-1" strike="noStrike">
                <a:solidFill>
                  <a:srgbClr val="191b0e"/>
                </a:solidFill>
                <a:latin typeface="Franklin Gothic Book"/>
                <a:ea typeface="Noto Sans CJK SC"/>
              </a:rPr>
              <a:t>4) Features from ISIC 2017 Challenge.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en-US" sz="1600" spc="-1" strike="noStrike">
                <a:solidFill>
                  <a:srgbClr val="191b0e"/>
                </a:solidFill>
                <a:latin typeface="Franklin Gothic Book"/>
              </a:rPr>
              <a:t>Skin Lesion Analysis: THE ABC RULE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950040" y="2926080"/>
            <a:ext cx="6556320" cy="182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57200" indent="-383760">
              <a:lnSpc>
                <a:spcPct val="94000"/>
              </a:lnSpc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600" spc="-1" strike="noStrike">
                <a:solidFill>
                  <a:srgbClr val="191b0e"/>
                </a:solidFill>
                <a:latin typeface="Franklin Gothic Book"/>
              </a:rPr>
              <a:t>Data Pre-processing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- Checking for missing values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- Manually data exploration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marL="793440" indent="-38376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  <a:ea typeface="Noto Sans CJK SC"/>
              </a:rPr>
              <a:t>→ </a:t>
            </a:r>
            <a:r>
              <a:rPr b="0" i="1" lang="en-US" sz="1600" spc="-1" strike="noStrike">
                <a:solidFill>
                  <a:srgbClr val="191b0e"/>
                </a:solidFill>
                <a:latin typeface="Franklin Gothic Book"/>
                <a:ea typeface="Noto Sans CJK SC"/>
              </a:rPr>
              <a:t>Purpose: Planning appropriate pre-processing steps and goal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marL="793440" indent="-38376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191b0e"/>
                </a:solidFill>
                <a:latin typeface="Franklin Gothic Book"/>
                <a:ea typeface="Noto Sans CJK SC"/>
              </a:rPr>
              <a:t>of project 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- Cropping images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- Image rotation by 10 degrees 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383760">
              <a:lnSpc>
                <a:spcPct val="150000"/>
              </a:lnSpc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- Finding center coordinates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TextShape 3"/>
          <p:cNvSpPr txBox="1"/>
          <p:nvPr/>
        </p:nvSpPr>
        <p:spPr>
          <a:xfrm>
            <a:off x="725760" y="347040"/>
            <a:ext cx="7235640" cy="863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2000"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191b0e"/>
                </a:solidFill>
                <a:latin typeface="Franklin Gothic Book"/>
              </a:rPr>
              <a:t>RESULTS FOR BIRMINGHAM 2019</a:t>
            </a:r>
            <a:br/>
            <a:r>
              <a:rPr b="0" i="1" lang="en-US" sz="3100" spc="-1" strike="noStrike">
                <a:solidFill>
                  <a:srgbClr val="191b0e"/>
                </a:solidFill>
                <a:latin typeface="Franklin Gothic Book"/>
              </a:rPr>
              <a:t>Sex of Driver </a:t>
            </a:r>
            <a:endParaRPr b="0" lang="en-US" sz="31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TextShape 5"/>
          <p:cNvSpPr txBox="1"/>
          <p:nvPr/>
        </p:nvSpPr>
        <p:spPr>
          <a:xfrm>
            <a:off x="888480" y="1949040"/>
            <a:ext cx="3171240" cy="2023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en-US" sz="1400" spc="-1" strike="noStrike">
                <a:solidFill>
                  <a:srgbClr val="191b0e"/>
                </a:solidFill>
                <a:latin typeface="Franklin Gothic Book"/>
              </a:rPr>
              <a:t>Sex of Driver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Male drivers involved in more accidents 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163" name="Billede 2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4966560" y="1058760"/>
            <a:ext cx="3464280" cy="3457440"/>
          </a:xfrm>
          <a:prstGeom prst="rect">
            <a:avLst/>
          </a:prstGeom>
          <a:ln>
            <a:noFill/>
          </a:ln>
        </p:spPr>
      </p:pic>
      <p:sp>
        <p:nvSpPr>
          <p:cNvPr id="164" name="CustomShape 6"/>
          <p:cNvSpPr/>
          <p:nvPr/>
        </p:nvSpPr>
        <p:spPr>
          <a:xfrm>
            <a:off x="5278680" y="4516560"/>
            <a:ext cx="33890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latin typeface="Franklin Gothic Book"/>
              </a:rPr>
              <a:t>Figure 1. </a:t>
            </a:r>
            <a:r>
              <a:rPr b="0" lang="en-GB" sz="1000" spc="-1" strike="noStrike">
                <a:solidFill>
                  <a:srgbClr val="000000"/>
                </a:solidFill>
                <a:latin typeface="Franklin Gothic Book"/>
              </a:rPr>
              <a:t>Box plot of Sex of Driver and Number of Accidents in Birmingham in 2019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TextShape 3"/>
          <p:cNvSpPr txBox="1"/>
          <p:nvPr/>
        </p:nvSpPr>
        <p:spPr>
          <a:xfrm>
            <a:off x="725760" y="438480"/>
            <a:ext cx="7087680" cy="900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6000"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1" lang="en-US" sz="3100" spc="-1" strike="noStrike">
                <a:solidFill>
                  <a:srgbClr val="191b0e"/>
                </a:solidFill>
                <a:latin typeface="Franklin Gothic Book"/>
              </a:rPr>
              <a:t>RESULTS FOR BIRMINGHAM 2019</a:t>
            </a:r>
            <a:br/>
            <a:r>
              <a:rPr b="0" i="1" lang="en-US" sz="2700" spc="-1" strike="noStrike">
                <a:solidFill>
                  <a:srgbClr val="191b0e"/>
                </a:solidFill>
                <a:latin typeface="Franklin Gothic Book"/>
              </a:rPr>
              <a:t>Age of Driver </a:t>
            </a:r>
            <a:endParaRPr b="0" lang="en-US" sz="2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TextShape 5"/>
          <p:cNvSpPr txBox="1"/>
          <p:nvPr/>
        </p:nvSpPr>
        <p:spPr>
          <a:xfrm>
            <a:off x="888480" y="1949040"/>
            <a:ext cx="3171240" cy="2023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en-US" sz="1400" spc="-1" strike="noStrike">
                <a:solidFill>
                  <a:srgbClr val="191b0e"/>
                </a:solidFill>
                <a:latin typeface="Franklin Gothic Book"/>
              </a:rPr>
              <a:t>Age of Driver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da-DK" sz="1400" spc="-1" strike="noStrike">
                <a:solidFill>
                  <a:srgbClr val="191b0e"/>
                </a:solidFill>
                <a:latin typeface="Franklin Gothic Book"/>
              </a:rPr>
              <a:t>Male drivers below 40 years old are </a:t>
            </a:r>
            <a:r>
              <a:rPr b="0" lang="en-US" sz="1400" spc="-1" strike="noStrike">
                <a:solidFill>
                  <a:srgbClr val="191b0e"/>
                </a:solidFill>
                <a:latin typeface="Franklin Gothic Book"/>
              </a:rPr>
              <a:t>involved in more accidents 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170" name="Google Shape;91;p18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5083560" y="1490760"/>
            <a:ext cx="3610080" cy="2757600"/>
          </a:xfrm>
          <a:prstGeom prst="rect">
            <a:avLst/>
          </a:prstGeom>
          <a:ln>
            <a:noFill/>
          </a:ln>
        </p:spPr>
      </p:pic>
      <p:sp>
        <p:nvSpPr>
          <p:cNvPr id="171" name="CustomShape 6"/>
          <p:cNvSpPr/>
          <p:nvPr/>
        </p:nvSpPr>
        <p:spPr>
          <a:xfrm>
            <a:off x="5215680" y="4335840"/>
            <a:ext cx="34779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latin typeface="Franklin Gothic Book"/>
              </a:rPr>
              <a:t>Figure 2. </a:t>
            </a:r>
            <a:r>
              <a:rPr b="0" lang="en-GB" sz="1000" spc="-1" strike="noStrike">
                <a:solidFill>
                  <a:srgbClr val="000000"/>
                </a:solidFill>
                <a:latin typeface="Franklin Gothic Book"/>
              </a:rPr>
              <a:t>Histogram of Age of Driver and Number of Accidents in Birmingham in 2019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Shape 3"/>
          <p:cNvSpPr txBox="1"/>
          <p:nvPr/>
        </p:nvSpPr>
        <p:spPr>
          <a:xfrm>
            <a:off x="725760" y="438480"/>
            <a:ext cx="7124760" cy="706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7000"/>
          </a:bodyPr>
          <a:p>
            <a:pPr>
              <a:lnSpc>
                <a:spcPct val="89000"/>
              </a:lnSpc>
              <a:tabLst>
                <a:tab algn="l" pos="0"/>
              </a:tabLst>
            </a:pPr>
            <a:r>
              <a:rPr b="1" lang="en-US" sz="3100" spc="-1" strike="noStrike">
                <a:solidFill>
                  <a:srgbClr val="191b0e"/>
                </a:solidFill>
                <a:latin typeface="Franklin Gothic Book"/>
              </a:rPr>
              <a:t>RESULTS FOR BIRMINGHAM 2019</a:t>
            </a:r>
            <a:br/>
            <a:r>
              <a:rPr b="0" i="1" lang="en-US" sz="2700" spc="-1" strike="noStrike">
                <a:solidFill>
                  <a:srgbClr val="191b0e"/>
                </a:solidFill>
                <a:latin typeface="Franklin Gothic Book"/>
              </a:rPr>
              <a:t>Time of Accident </a:t>
            </a:r>
            <a:r>
              <a:rPr b="0" lang="en-US" sz="27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endParaRPr b="0" lang="en-US" sz="2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358560" y="360"/>
            <a:ext cx="171000" cy="5143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TextShape 5"/>
          <p:cNvSpPr txBox="1"/>
          <p:nvPr/>
        </p:nvSpPr>
        <p:spPr>
          <a:xfrm>
            <a:off x="888480" y="1949040"/>
            <a:ext cx="3171240" cy="2023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4000"/>
              </a:lnSpc>
              <a:tabLst>
                <a:tab algn="l" pos="0"/>
              </a:tabLst>
            </a:pPr>
            <a:r>
              <a:rPr b="1" lang="da-DK" sz="1400" spc="-1" strike="noStrike">
                <a:solidFill>
                  <a:srgbClr val="191b0e"/>
                </a:solidFill>
                <a:latin typeface="Franklin Gothic Book"/>
              </a:rPr>
              <a:t>Time of Accident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marL="285840" indent="-285480">
              <a:lnSpc>
                <a:spcPct val="94000"/>
              </a:lnSpc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da-DK" sz="1400" spc="-1" strike="noStrike">
                <a:solidFill>
                  <a:srgbClr val="191b0e"/>
                </a:solidFill>
                <a:latin typeface="Franklin Gothic Book"/>
              </a:rPr>
              <a:t>Number of accidents increase at 8:00 and 16:00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  <a:p>
            <a:pPr marL="285840" indent="-285480">
              <a:lnSpc>
                <a:spcPct val="94000"/>
              </a:lnSpc>
              <a:buClr>
                <a:srgbClr val="191b0e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da-DK" sz="1400" spc="-1" strike="noStrike">
                <a:solidFill>
                  <a:srgbClr val="191b0e"/>
                </a:solidFill>
                <a:latin typeface="Franklin Gothic Book"/>
              </a:rPr>
              <a:t>Journey purpose: work</a:t>
            </a:r>
            <a:endParaRPr b="0" lang="en-US" sz="1400" spc="-1" strike="noStrike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177" name="Google Shape;99;p19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4987800" y="1247400"/>
            <a:ext cx="3797280" cy="3111840"/>
          </a:xfrm>
          <a:prstGeom prst="rect">
            <a:avLst/>
          </a:prstGeom>
          <a:ln>
            <a:noFill/>
          </a:ln>
        </p:spPr>
      </p:pic>
      <p:sp>
        <p:nvSpPr>
          <p:cNvPr id="178" name="CustomShape 6"/>
          <p:cNvSpPr/>
          <p:nvPr/>
        </p:nvSpPr>
        <p:spPr>
          <a:xfrm>
            <a:off x="5271840" y="4335840"/>
            <a:ext cx="35132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latin typeface="Franklin Gothic Book"/>
              </a:rPr>
              <a:t>Figure 3. </a:t>
            </a:r>
            <a:r>
              <a:rPr b="0" lang="en-GB" sz="1000" spc="-1" strike="noStrike">
                <a:solidFill>
                  <a:srgbClr val="000000"/>
                </a:solidFill>
                <a:latin typeface="Franklin Gothic Book"/>
              </a:rPr>
              <a:t>Histogram of Time in hours and Number of Accidents in Birmingham in 2019.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LibreOffice/6.4.7.2$Linux_X86_64 LibreOffice_project/40$Build-2</Application>
  <Words>1185</Words>
  <Paragraphs>251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2021-03-23T10:44:46Z</dcterms:created>
  <dc:creator>Yasmin Sarkhosh</dc:creator>
  <dc:description/>
  <dc:language>en-US</dc:language>
  <cp:lastModifiedBy/>
  <dcterms:modified xsi:type="dcterms:W3CDTF">2021-06-08T14:47:33Z</dcterms:modified>
  <cp:revision>8</cp:revision>
  <dc:subject/>
  <dc:title>Road collisions analysis  Birmingham, UK 2019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Skærmshow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