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7" r:id="rId5"/>
    <p:sldId id="259" r:id="rId6"/>
    <p:sldId id="260" r:id="rId7"/>
    <p:sldId id="265" r:id="rId8"/>
    <p:sldId id="264" r:id="rId9"/>
    <p:sldId id="266" r:id="rId10"/>
    <p:sldId id="268" r:id="rId11"/>
    <p:sldId id="269" r:id="rId12"/>
    <p:sldId id="261" r:id="rId13"/>
    <p:sldId id="262" r:id="rId14"/>
    <p:sldId id="263" r:id="rId15"/>
  </p:sldIdLst>
  <p:sldSz cx="12192000" cy="6858000"/>
  <p:notesSz cx="7315200" cy="96012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WqZGEol7r/B/5UUCKWoDthuhR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17" name="Google Shape;117;p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71" name="Google Shape;171;p1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78" name="Google Shape;178;p1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85" name="Google Shape;185;p1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30" name="Google Shape;130;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ac211e86b_0_126: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36" name="Google Shape;136;g26ac211e86b_0_12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21" name="Google Shape;221;p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ac211e86b_0_0: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42" name="Google Shape;142;g26ac211e86b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ac211e86b_0_237: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163" name="Google Shape;163;g26ac211e86b_0_237: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99" name="Google Shape;199;p15: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192" name="Google Shape;192;p13: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210" name="Google Shape;210;p14: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5"/>
        <p:cNvGrpSpPr/>
        <p:nvPr/>
      </p:nvGrpSpPr>
      <p:grpSpPr>
        <a:xfrm>
          <a:off x="0" y="0"/>
          <a:ext cx="0" cy="0"/>
          <a:chOff x="0" y="0"/>
          <a:chExt cx="0" cy="0"/>
        </a:xfrm>
      </p:grpSpPr>
      <p:pic>
        <p:nvPicPr>
          <p:cNvPr id="16" name="Google Shape;16;p18" descr="A close up of a logo&#10;&#10;Description generated with high confidence"/>
          <p:cNvPicPr preferRelativeResize="0"/>
          <p:nvPr/>
        </p:nvPicPr>
        <p:blipFill rotWithShape="1">
          <a:blip r:embed="rId2">
            <a:alphaModFix/>
          </a:blip>
          <a:srcRect/>
          <a:stretch/>
        </p:blipFill>
        <p:spPr>
          <a:xfrm>
            <a:off x="-420" y="0"/>
            <a:ext cx="12192525" cy="6858000"/>
          </a:xfrm>
          <a:prstGeom prst="rect">
            <a:avLst/>
          </a:prstGeom>
          <a:noFill/>
          <a:ln>
            <a:noFill/>
          </a:ln>
        </p:spPr>
      </p:pic>
      <p:sp>
        <p:nvSpPr>
          <p:cNvPr id="17" name="Google Shape;17;p18"/>
          <p:cNvSpPr/>
          <p:nvPr/>
        </p:nvSpPr>
        <p:spPr>
          <a:xfrm rot="5400000">
            <a:off x="2666790" y="-2668056"/>
            <a:ext cx="6857999" cy="12192418"/>
          </a:xfrm>
          <a:prstGeom prst="rect">
            <a:avLst/>
          </a:prstGeom>
          <a:solidFill>
            <a:schemeClr val="dk1">
              <a:alpha val="86666"/>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grpSp>
        <p:nvGrpSpPr>
          <p:cNvPr id="18" name="Google Shape;18;p18"/>
          <p:cNvGrpSpPr/>
          <p:nvPr/>
        </p:nvGrpSpPr>
        <p:grpSpPr>
          <a:xfrm>
            <a:off x="2843617" y="-805187"/>
            <a:ext cx="6480687" cy="2484945"/>
            <a:chOff x="2850779" y="-815506"/>
            <a:chExt cx="6480687" cy="2484945"/>
          </a:xfrm>
        </p:grpSpPr>
        <p:sp>
          <p:nvSpPr>
            <p:cNvPr id="19" name="Google Shape;19;p18"/>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18"/>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 name="Google Shape;21;p18"/>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8"/>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8"/>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8"/>
          <p:cNvSpPr txBox="1">
            <a:spLocks noGrp="1"/>
          </p:cNvSpPr>
          <p:nvPr>
            <p:ph type="title"/>
          </p:nvPr>
        </p:nvSpPr>
        <p:spPr>
          <a:xfrm>
            <a:off x="266197" y="403226"/>
            <a:ext cx="11637271" cy="94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2400"/>
              <a:buFont typeface="Century Gothic"/>
              <a:buNone/>
              <a:defRPr sz="24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9"/>
        <p:cNvGrpSpPr/>
        <p:nvPr/>
      </p:nvGrpSpPr>
      <p:grpSpPr>
        <a:xfrm>
          <a:off x="0" y="0"/>
          <a:ext cx="0" cy="0"/>
          <a:chOff x="0" y="0"/>
          <a:chExt cx="0" cy="0"/>
        </a:xfrm>
      </p:grpSpPr>
      <p:sp>
        <p:nvSpPr>
          <p:cNvPr id="110" name="Google Shape;11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9"/>
          <p:cNvSpPr/>
          <p:nvPr/>
        </p:nvSpPr>
        <p:spPr>
          <a:xfrm>
            <a:off x="0" y="0"/>
            <a:ext cx="12192000" cy="182562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27" name="Google Shape;27;p19"/>
          <p:cNvGrpSpPr/>
          <p:nvPr/>
        </p:nvGrpSpPr>
        <p:grpSpPr>
          <a:xfrm flipH="1">
            <a:off x="2855772" y="-821566"/>
            <a:ext cx="6480687" cy="2484945"/>
            <a:chOff x="2850779" y="-815506"/>
            <a:chExt cx="6480687" cy="2484945"/>
          </a:xfrm>
        </p:grpSpPr>
        <p:sp>
          <p:nvSpPr>
            <p:cNvPr id="28" name="Google Shape;28;p19"/>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9" name="Google Shape;29;p19"/>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19"/>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1" name="Google Shape;31;p19"/>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2" name="Google Shape;32;p19"/>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33" name="Google Shape;33;p19"/>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400"/>
              <a:buFont typeface="Century Gothic"/>
              <a:buNone/>
              <a:defRPr sz="44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508275" y="2041347"/>
            <a:ext cx="11188589" cy="413561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accent1"/>
              </a:buClr>
              <a:buSzPts val="2800"/>
              <a:buFont typeface="Noto Sans Symbols"/>
              <a:buChar char="▪"/>
              <a:defRPr/>
            </a:lvl1pPr>
            <a:lvl2pPr marL="914400" lvl="1" indent="-381000" algn="l">
              <a:lnSpc>
                <a:spcPct val="90000"/>
              </a:lnSpc>
              <a:spcBef>
                <a:spcPts val="500"/>
              </a:spcBef>
              <a:spcAft>
                <a:spcPts val="0"/>
              </a:spcAft>
              <a:buClr>
                <a:schemeClr val="accent1"/>
              </a:buClr>
              <a:buSzPts val="2400"/>
              <a:buFont typeface="Noto Sans Symbols"/>
              <a:buChar char="▪"/>
              <a:defRPr/>
            </a:lvl2pPr>
            <a:lvl3pPr marL="1371600" lvl="2" indent="-355600" algn="l">
              <a:lnSpc>
                <a:spcPct val="90000"/>
              </a:lnSpc>
              <a:spcBef>
                <a:spcPts val="500"/>
              </a:spcBef>
              <a:spcAft>
                <a:spcPts val="0"/>
              </a:spcAft>
              <a:buClr>
                <a:schemeClr val="accent1"/>
              </a:buClr>
              <a:buSzPts val="2000"/>
              <a:buFont typeface="Noto Sans Symbols"/>
              <a:buChar char="▪"/>
              <a:defRPr/>
            </a:lvl3pPr>
            <a:lvl4pPr marL="1828800" lvl="3" indent="-342900" algn="l">
              <a:lnSpc>
                <a:spcPct val="90000"/>
              </a:lnSpc>
              <a:spcBef>
                <a:spcPts val="500"/>
              </a:spcBef>
              <a:spcAft>
                <a:spcPts val="0"/>
              </a:spcAft>
              <a:buClr>
                <a:schemeClr val="accent1"/>
              </a:buClr>
              <a:buSzPts val="1800"/>
              <a:buFont typeface="Noto Sans Symbols"/>
              <a:buChar char="▪"/>
              <a:defRPr/>
            </a:lvl4pPr>
            <a:lvl5pPr marL="2286000" lvl="4" indent="-342900" algn="l">
              <a:lnSpc>
                <a:spcPct val="90000"/>
              </a:lnSpc>
              <a:spcBef>
                <a:spcPts val="500"/>
              </a:spcBef>
              <a:spcAft>
                <a:spcPts val="0"/>
              </a:spcAft>
              <a:buClr>
                <a:schemeClr val="accent1"/>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9"/>
          <p:cNvSpPr txBox="1">
            <a:spLocks noGrp="1"/>
          </p:cNvSpPr>
          <p:nvPr>
            <p:ph type="dt" idx="10"/>
          </p:nvPr>
        </p:nvSpPr>
        <p:spPr>
          <a:xfrm>
            <a:off x="508275" y="6356350"/>
            <a:ext cx="307312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8610600" y="6356350"/>
            <a:ext cx="308626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accent1"/>
        </a:solidFill>
        <a:effectLst/>
      </p:bgPr>
    </p:bg>
    <p:spTree>
      <p:nvGrpSpPr>
        <p:cNvPr id="1" name="Shape 38"/>
        <p:cNvGrpSpPr/>
        <p:nvPr/>
      </p:nvGrpSpPr>
      <p:grpSpPr>
        <a:xfrm>
          <a:off x="0" y="0"/>
          <a:ext cx="0" cy="0"/>
          <a:chOff x="0" y="0"/>
          <a:chExt cx="0" cy="0"/>
        </a:xfrm>
      </p:grpSpPr>
      <p:grpSp>
        <p:nvGrpSpPr>
          <p:cNvPr id="39" name="Google Shape;39;p20"/>
          <p:cNvGrpSpPr/>
          <p:nvPr/>
        </p:nvGrpSpPr>
        <p:grpSpPr>
          <a:xfrm rot="-5400000" flipH="1">
            <a:off x="-2810748" y="2176885"/>
            <a:ext cx="6480687" cy="2484945"/>
            <a:chOff x="2850779" y="-815506"/>
            <a:chExt cx="6480687" cy="2484945"/>
          </a:xfrm>
        </p:grpSpPr>
        <p:sp>
          <p:nvSpPr>
            <p:cNvPr id="40" name="Google Shape;40;p20"/>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41" name="Google Shape;41;p20"/>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42" name="Google Shape;42;p20"/>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43" name="Google Shape;43;p20"/>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44" name="Google Shape;44;p20"/>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grpSp>
      <p:sp>
        <p:nvSpPr>
          <p:cNvPr id="45" name="Google Shape;45;p20"/>
          <p:cNvSpPr/>
          <p:nvPr/>
        </p:nvSpPr>
        <p:spPr>
          <a:xfrm>
            <a:off x="6163056" y="-9542"/>
            <a:ext cx="6028944" cy="686754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20"/>
          <p:cNvSpPr txBox="1">
            <a:spLocks noGrp="1"/>
          </p:cNvSpPr>
          <p:nvPr>
            <p:ph type="ctrTitle"/>
          </p:nvPr>
        </p:nvSpPr>
        <p:spPr>
          <a:xfrm>
            <a:off x="6615073" y="418009"/>
            <a:ext cx="5124910" cy="23876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rgbClr val="D24726"/>
              </a:buClr>
              <a:buSzPts val="2400"/>
              <a:buFont typeface="Century Gothic"/>
              <a:buNone/>
              <a:defRPr sz="2400">
                <a:solidFill>
                  <a:srgbClr val="D247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subTitle" idx="1"/>
          </p:nvPr>
        </p:nvSpPr>
        <p:spPr>
          <a:xfrm>
            <a:off x="1005320" y="2964285"/>
            <a:ext cx="4474746" cy="96300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700"/>
              <a:buNone/>
              <a:defRPr sz="1700">
                <a:solidFill>
                  <a:schemeClr val="lt1"/>
                </a:solidFill>
                <a:latin typeface="Century Gothic"/>
                <a:ea typeface="Century Gothic"/>
                <a:cs typeface="Century Gothic"/>
                <a:sym typeface="Century Gothic"/>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 name="Google Shape;48;p20"/>
          <p:cNvSpPr/>
          <p:nvPr/>
        </p:nvSpPr>
        <p:spPr>
          <a:xfrm>
            <a:off x="1005319" y="2921185"/>
            <a:ext cx="4474746" cy="1006102"/>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9" name="Google Shape;49;p20"/>
          <p:cNvSpPr txBox="1">
            <a:spLocks noGrp="1"/>
          </p:cNvSpPr>
          <p:nvPr>
            <p:ph type="body" idx="2"/>
          </p:nvPr>
        </p:nvSpPr>
        <p:spPr>
          <a:xfrm>
            <a:off x="1005319" y="1089395"/>
            <a:ext cx="4474746" cy="171621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1700"/>
              <a:buNone/>
              <a:defRPr sz="1700">
                <a:solidFill>
                  <a:schemeClr val="lt1"/>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body" idx="3"/>
          </p:nvPr>
        </p:nvSpPr>
        <p:spPr>
          <a:xfrm>
            <a:off x="1005319" y="4042863"/>
            <a:ext cx="4474746" cy="171621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700"/>
              <a:buNone/>
              <a:defRPr sz="1700">
                <a:solidFill>
                  <a:schemeClr val="lt1"/>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1000"/>
                                        <p:tgtEl>
                                          <p:spTgt spid="48"/>
                                        </p:tgtEl>
                                      </p:cBhvr>
                                    </p:animEffect>
                                  </p:childTnLst>
                                </p:cTn>
                              </p:par>
                              <p:par>
                                <p:cTn id="12" presetID="10" presetClass="entr" presetSubtype="0" fill="hold" nodeType="withEffect">
                                  <p:stCondLst>
                                    <p:cond delay="0"/>
                                  </p:stCondLst>
                                  <p:childTnLst>
                                    <p:set>
                                      <p:cBhvr>
                                        <p:cTn id="13" dur="1" fill="hold">
                                          <p:stCondLst>
                                            <p:cond delay="0"/>
                                          </p:stCondLst>
                                        </p:cTn>
                                        <p:tgtEl>
                                          <p:spTgt spid="47">
                                            <p:txEl>
                                              <p:pRg st="0" end="0"/>
                                            </p:txEl>
                                          </p:spTgt>
                                        </p:tgtEl>
                                        <p:attrNameLst>
                                          <p:attrName>style.visibility</p:attrName>
                                        </p:attrNameLst>
                                      </p:cBhvr>
                                      <p:to>
                                        <p:strVal val="visible"/>
                                      </p:to>
                                    </p:set>
                                    <p:animEffect transition="in" filter="fade">
                                      <p:cBhvr>
                                        <p:cTn id="14" dur="1000"/>
                                        <p:tgtEl>
                                          <p:spTgt spid="47">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7">
                                            <p:txEl>
                                              <p:pRg st="1" end="1"/>
                                            </p:txEl>
                                          </p:spTgt>
                                        </p:tgtEl>
                                        <p:attrNameLst>
                                          <p:attrName>style.visibility</p:attrName>
                                        </p:attrNameLst>
                                      </p:cBhvr>
                                      <p:to>
                                        <p:strVal val="visible"/>
                                      </p:to>
                                    </p:set>
                                    <p:animEffect transition="in" filter="fade">
                                      <p:cBhvr>
                                        <p:cTn id="17" dur="1000"/>
                                        <p:tgtEl>
                                          <p:spTgt spid="4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7">
                                            <p:txEl>
                                              <p:pRg st="2" end="2"/>
                                            </p:txEl>
                                          </p:spTgt>
                                        </p:tgtEl>
                                        <p:attrNameLst>
                                          <p:attrName>style.visibility</p:attrName>
                                        </p:attrNameLst>
                                      </p:cBhvr>
                                      <p:to>
                                        <p:strVal val="visible"/>
                                      </p:to>
                                    </p:set>
                                    <p:animEffect transition="in" filter="fade">
                                      <p:cBhvr>
                                        <p:cTn id="20" dur="1000"/>
                                        <p:tgtEl>
                                          <p:spTgt spid="4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7">
                                            <p:txEl>
                                              <p:pRg st="3" end="3"/>
                                            </p:txEl>
                                          </p:spTgt>
                                        </p:tgtEl>
                                        <p:attrNameLst>
                                          <p:attrName>style.visibility</p:attrName>
                                        </p:attrNameLst>
                                      </p:cBhvr>
                                      <p:to>
                                        <p:strVal val="visible"/>
                                      </p:to>
                                    </p:set>
                                    <p:animEffect transition="in" filter="fade">
                                      <p:cBhvr>
                                        <p:cTn id="23" dur="1000"/>
                                        <p:tgtEl>
                                          <p:spTgt spid="4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7">
                                            <p:txEl>
                                              <p:pRg st="4" end="4"/>
                                            </p:txEl>
                                          </p:spTgt>
                                        </p:tgtEl>
                                        <p:attrNameLst>
                                          <p:attrName>style.visibility</p:attrName>
                                        </p:attrNameLst>
                                      </p:cBhvr>
                                      <p:to>
                                        <p:strVal val="visible"/>
                                      </p:to>
                                    </p:set>
                                    <p:animEffect transition="in" filter="fade">
                                      <p:cBhvr>
                                        <p:cTn id="26" dur="1000"/>
                                        <p:tgtEl>
                                          <p:spTgt spid="47">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animEffect transition="in" filter="fade">
                                      <p:cBhvr>
                                        <p:cTn id="29" dur="1000"/>
                                        <p:tgtEl>
                                          <p:spTgt spid="47">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7">
                                            <p:txEl>
                                              <p:pRg st="6" end="6"/>
                                            </p:txEl>
                                          </p:spTgt>
                                        </p:tgtEl>
                                        <p:attrNameLst>
                                          <p:attrName>style.visibility</p:attrName>
                                        </p:attrNameLst>
                                      </p:cBhvr>
                                      <p:to>
                                        <p:strVal val="visible"/>
                                      </p:to>
                                    </p:set>
                                    <p:animEffect transition="in" filter="fade">
                                      <p:cBhvr>
                                        <p:cTn id="32" dur="1000"/>
                                        <p:tgtEl>
                                          <p:spTgt spid="47">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xEl>
                                              <p:pRg st="7" end="7"/>
                                            </p:txEl>
                                          </p:spTgt>
                                        </p:tgtEl>
                                        <p:attrNameLst>
                                          <p:attrName>style.visibility</p:attrName>
                                        </p:attrNameLst>
                                      </p:cBhvr>
                                      <p:to>
                                        <p:strVal val="visible"/>
                                      </p:to>
                                    </p:set>
                                    <p:animEffect transition="in" filter="fade">
                                      <p:cBhvr>
                                        <p:cTn id="35" dur="1000"/>
                                        <p:tgtEl>
                                          <p:spTgt spid="47">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7">
                                            <p:txEl>
                                              <p:pRg st="8" end="8"/>
                                            </p:txEl>
                                          </p:spTgt>
                                        </p:tgtEl>
                                        <p:attrNameLst>
                                          <p:attrName>style.visibility</p:attrName>
                                        </p:attrNameLst>
                                      </p:cBhvr>
                                      <p:to>
                                        <p:strVal val="visible"/>
                                      </p:to>
                                    </p:set>
                                    <p:animEffect transition="in" filter="fade">
                                      <p:cBhvr>
                                        <p:cTn id="38" dur="1000"/>
                                        <p:tgtEl>
                                          <p:spTgt spid="47">
                                            <p:txEl>
                                              <p:pRg st="8" end="8"/>
                                            </p:txEl>
                                          </p:spTgt>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49">
                                            <p:txEl>
                                              <p:pRg st="0" end="0"/>
                                            </p:txEl>
                                          </p:spTgt>
                                        </p:tgtEl>
                                        <p:attrNameLst>
                                          <p:attrName>style.visibility</p:attrName>
                                        </p:attrNameLst>
                                      </p:cBhvr>
                                      <p:to>
                                        <p:strVal val="visible"/>
                                      </p:to>
                                    </p:set>
                                    <p:animEffect transition="in" filter="fade">
                                      <p:cBhvr>
                                        <p:cTn id="42" dur="1000"/>
                                        <p:tgtEl>
                                          <p:spTgt spid="49">
                                            <p:txEl>
                                              <p:pRg st="0" end="0"/>
                                            </p:txEl>
                                          </p:spTgt>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49">
                                            <p:txEl>
                                              <p:pRg st="1" end="1"/>
                                            </p:txEl>
                                          </p:spTgt>
                                        </p:tgtEl>
                                        <p:attrNameLst>
                                          <p:attrName>style.visibility</p:attrName>
                                        </p:attrNameLst>
                                      </p:cBhvr>
                                      <p:to>
                                        <p:strVal val="visible"/>
                                      </p:to>
                                    </p:set>
                                    <p:animEffect transition="in" filter="fade">
                                      <p:cBhvr>
                                        <p:cTn id="46" dur="1000"/>
                                        <p:tgtEl>
                                          <p:spTgt spid="49">
                                            <p:txEl>
                                              <p:pRg st="1" end="1"/>
                                            </p:txEl>
                                          </p:spTgt>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49">
                                            <p:txEl>
                                              <p:pRg st="2" end="2"/>
                                            </p:txEl>
                                          </p:spTgt>
                                        </p:tgtEl>
                                        <p:attrNameLst>
                                          <p:attrName>style.visibility</p:attrName>
                                        </p:attrNameLst>
                                      </p:cBhvr>
                                      <p:to>
                                        <p:strVal val="visible"/>
                                      </p:to>
                                    </p:set>
                                    <p:animEffect transition="in" filter="fade">
                                      <p:cBhvr>
                                        <p:cTn id="50" dur="1000"/>
                                        <p:tgtEl>
                                          <p:spTgt spid="49">
                                            <p:txEl>
                                              <p:pRg st="2" end="2"/>
                                            </p:txEl>
                                          </p:spTgt>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49">
                                            <p:txEl>
                                              <p:pRg st="3" end="3"/>
                                            </p:txEl>
                                          </p:spTgt>
                                        </p:tgtEl>
                                        <p:attrNameLst>
                                          <p:attrName>style.visibility</p:attrName>
                                        </p:attrNameLst>
                                      </p:cBhvr>
                                      <p:to>
                                        <p:strVal val="visible"/>
                                      </p:to>
                                    </p:set>
                                    <p:animEffect transition="in" filter="fade">
                                      <p:cBhvr>
                                        <p:cTn id="54" dur="1000"/>
                                        <p:tgtEl>
                                          <p:spTgt spid="49">
                                            <p:txEl>
                                              <p:pRg st="3" end="3"/>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9">
                                            <p:txEl>
                                              <p:pRg st="4" end="4"/>
                                            </p:txEl>
                                          </p:spTgt>
                                        </p:tgtEl>
                                        <p:attrNameLst>
                                          <p:attrName>style.visibility</p:attrName>
                                        </p:attrNameLst>
                                      </p:cBhvr>
                                      <p:to>
                                        <p:strVal val="visible"/>
                                      </p:to>
                                    </p:set>
                                    <p:animEffect transition="in" filter="fade">
                                      <p:cBhvr>
                                        <p:cTn id="58" dur="1000"/>
                                        <p:tgtEl>
                                          <p:spTgt spid="49">
                                            <p:txEl>
                                              <p:pRg st="4" end="4"/>
                                            </p:txEl>
                                          </p:spTgt>
                                        </p:tgtEl>
                                      </p:cBhvr>
                                    </p:animEffect>
                                  </p:childTnLst>
                                </p:cTn>
                              </p:par>
                            </p:childTnLst>
                          </p:cTn>
                        </p:par>
                        <p:par>
                          <p:cTn id="59" fill="hold">
                            <p:stCondLst>
                              <p:cond delay="7000"/>
                            </p:stCondLst>
                            <p:childTnLst>
                              <p:par>
                                <p:cTn id="60" presetID="10" presetClass="entr" presetSubtype="0" fill="hold" nodeType="afterEffect">
                                  <p:stCondLst>
                                    <p:cond delay="0"/>
                                  </p:stCondLst>
                                  <p:childTnLst>
                                    <p:set>
                                      <p:cBhvr>
                                        <p:cTn id="61" dur="1" fill="hold">
                                          <p:stCondLst>
                                            <p:cond delay="0"/>
                                          </p:stCondLst>
                                        </p:cTn>
                                        <p:tgtEl>
                                          <p:spTgt spid="49">
                                            <p:txEl>
                                              <p:pRg st="5" end="5"/>
                                            </p:txEl>
                                          </p:spTgt>
                                        </p:tgtEl>
                                        <p:attrNameLst>
                                          <p:attrName>style.visibility</p:attrName>
                                        </p:attrNameLst>
                                      </p:cBhvr>
                                      <p:to>
                                        <p:strVal val="visible"/>
                                      </p:to>
                                    </p:set>
                                    <p:animEffect transition="in" filter="fade">
                                      <p:cBhvr>
                                        <p:cTn id="62" dur="1000"/>
                                        <p:tgtEl>
                                          <p:spTgt spid="49">
                                            <p:txEl>
                                              <p:pRg st="5" end="5"/>
                                            </p:txEl>
                                          </p:spTgt>
                                        </p:tgtEl>
                                      </p:cBhvr>
                                    </p:animEffect>
                                  </p:childTnLst>
                                </p:cTn>
                              </p:par>
                            </p:childTnLst>
                          </p:cTn>
                        </p:par>
                        <p:par>
                          <p:cTn id="63" fill="hold">
                            <p:stCondLst>
                              <p:cond delay="8000"/>
                            </p:stCondLst>
                            <p:childTnLst>
                              <p:par>
                                <p:cTn id="64" presetID="10" presetClass="entr" presetSubtype="0" fill="hold" nodeType="afterEffect">
                                  <p:stCondLst>
                                    <p:cond delay="0"/>
                                  </p:stCondLst>
                                  <p:childTnLst>
                                    <p:set>
                                      <p:cBhvr>
                                        <p:cTn id="65" dur="1" fill="hold">
                                          <p:stCondLst>
                                            <p:cond delay="0"/>
                                          </p:stCondLst>
                                        </p:cTn>
                                        <p:tgtEl>
                                          <p:spTgt spid="49">
                                            <p:txEl>
                                              <p:pRg st="6" end="6"/>
                                            </p:txEl>
                                          </p:spTgt>
                                        </p:tgtEl>
                                        <p:attrNameLst>
                                          <p:attrName>style.visibility</p:attrName>
                                        </p:attrNameLst>
                                      </p:cBhvr>
                                      <p:to>
                                        <p:strVal val="visible"/>
                                      </p:to>
                                    </p:set>
                                    <p:animEffect transition="in" filter="fade">
                                      <p:cBhvr>
                                        <p:cTn id="66" dur="1000"/>
                                        <p:tgtEl>
                                          <p:spTgt spid="49">
                                            <p:txEl>
                                              <p:pRg st="6" end="6"/>
                                            </p:txEl>
                                          </p:spTgt>
                                        </p:tgtEl>
                                      </p:cBhvr>
                                    </p:animEffect>
                                  </p:childTnLst>
                                </p:cTn>
                              </p:par>
                            </p:childTnLst>
                          </p:cTn>
                        </p:par>
                        <p:par>
                          <p:cTn id="67" fill="hold">
                            <p:stCondLst>
                              <p:cond delay="9000"/>
                            </p:stCondLst>
                            <p:childTnLst>
                              <p:par>
                                <p:cTn id="68" presetID="10" presetClass="entr" presetSubtype="0" fill="hold" nodeType="afterEffect">
                                  <p:stCondLst>
                                    <p:cond delay="0"/>
                                  </p:stCondLst>
                                  <p:childTnLst>
                                    <p:set>
                                      <p:cBhvr>
                                        <p:cTn id="69" dur="1" fill="hold">
                                          <p:stCondLst>
                                            <p:cond delay="0"/>
                                          </p:stCondLst>
                                        </p:cTn>
                                        <p:tgtEl>
                                          <p:spTgt spid="49">
                                            <p:txEl>
                                              <p:pRg st="7" end="7"/>
                                            </p:txEl>
                                          </p:spTgt>
                                        </p:tgtEl>
                                        <p:attrNameLst>
                                          <p:attrName>style.visibility</p:attrName>
                                        </p:attrNameLst>
                                      </p:cBhvr>
                                      <p:to>
                                        <p:strVal val="visible"/>
                                      </p:to>
                                    </p:set>
                                    <p:animEffect transition="in" filter="fade">
                                      <p:cBhvr>
                                        <p:cTn id="70" dur="1000"/>
                                        <p:tgtEl>
                                          <p:spTgt spid="49">
                                            <p:txEl>
                                              <p:pRg st="7" end="7"/>
                                            </p:txEl>
                                          </p:spTgt>
                                        </p:tgtEl>
                                      </p:cBhvr>
                                    </p:animEffect>
                                  </p:childTnLst>
                                </p:cTn>
                              </p:par>
                            </p:childTnLst>
                          </p:cTn>
                        </p:par>
                        <p:par>
                          <p:cTn id="71" fill="hold">
                            <p:stCondLst>
                              <p:cond delay="10000"/>
                            </p:stCondLst>
                            <p:childTnLst>
                              <p:par>
                                <p:cTn id="72" presetID="10" presetClass="entr" presetSubtype="0" fill="hold" nodeType="afterEffect">
                                  <p:stCondLst>
                                    <p:cond delay="0"/>
                                  </p:stCondLst>
                                  <p:childTnLst>
                                    <p:set>
                                      <p:cBhvr>
                                        <p:cTn id="73" dur="1" fill="hold">
                                          <p:stCondLst>
                                            <p:cond delay="0"/>
                                          </p:stCondLst>
                                        </p:cTn>
                                        <p:tgtEl>
                                          <p:spTgt spid="49">
                                            <p:txEl>
                                              <p:pRg st="8" end="8"/>
                                            </p:txEl>
                                          </p:spTgt>
                                        </p:tgtEl>
                                        <p:attrNameLst>
                                          <p:attrName>style.visibility</p:attrName>
                                        </p:attrNameLst>
                                      </p:cBhvr>
                                      <p:to>
                                        <p:strVal val="visible"/>
                                      </p:to>
                                    </p:set>
                                    <p:animEffect transition="in" filter="fade">
                                      <p:cBhvr>
                                        <p:cTn id="74" dur="1000"/>
                                        <p:tgtEl>
                                          <p:spTgt spid="49">
                                            <p:txEl>
                                              <p:pRg st="8" end="8"/>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0">
                                            <p:txEl>
                                              <p:pRg st="0" end="0"/>
                                            </p:txEl>
                                          </p:spTgt>
                                        </p:tgtEl>
                                        <p:attrNameLst>
                                          <p:attrName>style.visibility</p:attrName>
                                        </p:attrNameLst>
                                      </p:cBhvr>
                                      <p:to>
                                        <p:strVal val="visible"/>
                                      </p:to>
                                    </p:set>
                                    <p:animEffect transition="in" filter="fade">
                                      <p:cBhvr>
                                        <p:cTn id="77" dur="1000"/>
                                        <p:tgtEl>
                                          <p:spTgt spid="50">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xEl>
                                              <p:pRg st="1" end="1"/>
                                            </p:txEl>
                                          </p:spTgt>
                                        </p:tgtEl>
                                        <p:attrNameLst>
                                          <p:attrName>style.visibility</p:attrName>
                                        </p:attrNameLst>
                                      </p:cBhvr>
                                      <p:to>
                                        <p:strVal val="visible"/>
                                      </p:to>
                                    </p:set>
                                    <p:animEffect transition="in" filter="fade">
                                      <p:cBhvr>
                                        <p:cTn id="80" dur="1000"/>
                                        <p:tgtEl>
                                          <p:spTgt spid="50">
                                            <p:txEl>
                                              <p:pRg st="1" end="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0">
                                            <p:txEl>
                                              <p:pRg st="2" end="2"/>
                                            </p:txEl>
                                          </p:spTgt>
                                        </p:tgtEl>
                                        <p:attrNameLst>
                                          <p:attrName>style.visibility</p:attrName>
                                        </p:attrNameLst>
                                      </p:cBhvr>
                                      <p:to>
                                        <p:strVal val="visible"/>
                                      </p:to>
                                    </p:set>
                                    <p:animEffect transition="in" filter="fade">
                                      <p:cBhvr>
                                        <p:cTn id="83" dur="1000"/>
                                        <p:tgtEl>
                                          <p:spTgt spid="50">
                                            <p:txEl>
                                              <p:pRg st="2" end="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0">
                                            <p:txEl>
                                              <p:pRg st="3" end="3"/>
                                            </p:txEl>
                                          </p:spTgt>
                                        </p:tgtEl>
                                        <p:attrNameLst>
                                          <p:attrName>style.visibility</p:attrName>
                                        </p:attrNameLst>
                                      </p:cBhvr>
                                      <p:to>
                                        <p:strVal val="visible"/>
                                      </p:to>
                                    </p:set>
                                    <p:animEffect transition="in" filter="fade">
                                      <p:cBhvr>
                                        <p:cTn id="86" dur="1000"/>
                                        <p:tgtEl>
                                          <p:spTgt spid="50">
                                            <p:txEl>
                                              <p:pRg st="3" end="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0">
                                            <p:txEl>
                                              <p:pRg st="4" end="4"/>
                                            </p:txEl>
                                          </p:spTgt>
                                        </p:tgtEl>
                                        <p:attrNameLst>
                                          <p:attrName>style.visibility</p:attrName>
                                        </p:attrNameLst>
                                      </p:cBhvr>
                                      <p:to>
                                        <p:strVal val="visible"/>
                                      </p:to>
                                    </p:set>
                                    <p:animEffect transition="in" filter="fade">
                                      <p:cBhvr>
                                        <p:cTn id="89" dur="1000"/>
                                        <p:tgtEl>
                                          <p:spTgt spid="50">
                                            <p:txEl>
                                              <p:pRg st="4" end="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50">
                                            <p:txEl>
                                              <p:pRg st="5" end="5"/>
                                            </p:txEl>
                                          </p:spTgt>
                                        </p:tgtEl>
                                        <p:attrNameLst>
                                          <p:attrName>style.visibility</p:attrName>
                                        </p:attrNameLst>
                                      </p:cBhvr>
                                      <p:to>
                                        <p:strVal val="visible"/>
                                      </p:to>
                                    </p:set>
                                    <p:animEffect transition="in" filter="fade">
                                      <p:cBhvr>
                                        <p:cTn id="92" dur="1000"/>
                                        <p:tgtEl>
                                          <p:spTgt spid="50">
                                            <p:txEl>
                                              <p:pRg st="5" end="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50">
                                            <p:txEl>
                                              <p:pRg st="6" end="6"/>
                                            </p:txEl>
                                          </p:spTgt>
                                        </p:tgtEl>
                                        <p:attrNameLst>
                                          <p:attrName>style.visibility</p:attrName>
                                        </p:attrNameLst>
                                      </p:cBhvr>
                                      <p:to>
                                        <p:strVal val="visible"/>
                                      </p:to>
                                    </p:set>
                                    <p:animEffect transition="in" filter="fade">
                                      <p:cBhvr>
                                        <p:cTn id="95" dur="1000"/>
                                        <p:tgtEl>
                                          <p:spTgt spid="50">
                                            <p:txEl>
                                              <p:pRg st="6" end="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50">
                                            <p:txEl>
                                              <p:pRg st="7" end="7"/>
                                            </p:txEl>
                                          </p:spTgt>
                                        </p:tgtEl>
                                        <p:attrNameLst>
                                          <p:attrName>style.visibility</p:attrName>
                                        </p:attrNameLst>
                                      </p:cBhvr>
                                      <p:to>
                                        <p:strVal val="visible"/>
                                      </p:to>
                                    </p:set>
                                    <p:animEffect transition="in" filter="fade">
                                      <p:cBhvr>
                                        <p:cTn id="98" dur="1000"/>
                                        <p:tgtEl>
                                          <p:spTgt spid="50">
                                            <p:txEl>
                                              <p:pRg st="7" end="7"/>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50">
                                            <p:txEl>
                                              <p:pRg st="8" end="8"/>
                                            </p:txEl>
                                          </p:spTgt>
                                        </p:tgtEl>
                                        <p:attrNameLst>
                                          <p:attrName>style.visibility</p:attrName>
                                        </p:attrNameLst>
                                      </p:cBhvr>
                                      <p:to>
                                        <p:strVal val="visible"/>
                                      </p:to>
                                    </p:set>
                                    <p:animEffect transition="in" filter="fade">
                                      <p:cBhvr>
                                        <p:cTn id="101" dur="1000"/>
                                        <p:tgtEl>
                                          <p:spTgt spid="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accent1"/>
        </a:solidFill>
        <a:effectLst/>
      </p:bgPr>
    </p:bg>
    <p:spTree>
      <p:nvGrpSpPr>
        <p:cNvPr id="1" name="Shape 51"/>
        <p:cNvGrpSpPr/>
        <p:nvPr/>
      </p:nvGrpSpPr>
      <p:grpSpPr>
        <a:xfrm>
          <a:off x="0" y="0"/>
          <a:ext cx="0" cy="0"/>
          <a:chOff x="0" y="0"/>
          <a:chExt cx="0" cy="0"/>
        </a:xfrm>
      </p:grpSpPr>
      <p:grpSp>
        <p:nvGrpSpPr>
          <p:cNvPr id="52" name="Google Shape;52;p21"/>
          <p:cNvGrpSpPr/>
          <p:nvPr/>
        </p:nvGrpSpPr>
        <p:grpSpPr>
          <a:xfrm rot="-5400000" flipH="1">
            <a:off x="-2810748" y="2176885"/>
            <a:ext cx="6480687" cy="2484945"/>
            <a:chOff x="2850779" y="-815506"/>
            <a:chExt cx="6480687" cy="2484945"/>
          </a:xfrm>
        </p:grpSpPr>
        <p:sp>
          <p:nvSpPr>
            <p:cNvPr id="53" name="Google Shape;53;p21"/>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54" name="Google Shape;54;p21"/>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55" name="Google Shape;55;p21"/>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56" name="Google Shape;56;p21"/>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sp>
          <p:nvSpPr>
            <p:cNvPr id="57" name="Google Shape;57;p21"/>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a:ea typeface="Century Gothic"/>
                <a:cs typeface="Century Gothic"/>
                <a:sym typeface="Century Gothic"/>
              </a:endParaRPr>
            </a:p>
          </p:txBody>
        </p:sp>
      </p:grpSp>
      <p:sp>
        <p:nvSpPr>
          <p:cNvPr id="58" name="Google Shape;58;p21"/>
          <p:cNvSpPr/>
          <p:nvPr/>
        </p:nvSpPr>
        <p:spPr>
          <a:xfrm>
            <a:off x="2307939" y="-4794"/>
            <a:ext cx="5434313" cy="68627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9" name="Google Shape;59;p21"/>
          <p:cNvSpPr txBox="1">
            <a:spLocks noGrp="1"/>
          </p:cNvSpPr>
          <p:nvPr>
            <p:ph type="title"/>
          </p:nvPr>
        </p:nvSpPr>
        <p:spPr>
          <a:xfrm>
            <a:off x="399631" y="1476824"/>
            <a:ext cx="1782095" cy="6787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a:spLocks noGrp="1"/>
          </p:cNvSpPr>
          <p:nvPr>
            <p:ph type="pic" idx="2"/>
          </p:nvPr>
        </p:nvSpPr>
        <p:spPr>
          <a:xfrm>
            <a:off x="2438400" y="288758"/>
            <a:ext cx="5181600" cy="6288505"/>
          </a:xfrm>
          <a:prstGeom prst="rect">
            <a:avLst/>
          </a:prstGeom>
          <a:noFill/>
          <a:ln>
            <a:noFill/>
          </a:ln>
        </p:spPr>
      </p:sp>
      <p:sp>
        <p:nvSpPr>
          <p:cNvPr id="61" name="Google Shape;61;p21"/>
          <p:cNvSpPr txBox="1">
            <a:spLocks noGrp="1"/>
          </p:cNvSpPr>
          <p:nvPr>
            <p:ph type="body" idx="1"/>
          </p:nvPr>
        </p:nvSpPr>
        <p:spPr>
          <a:xfrm>
            <a:off x="7917942" y="288757"/>
            <a:ext cx="4114800" cy="62885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2"/>
          <p:cNvSpPr/>
          <p:nvPr/>
        </p:nvSpPr>
        <p:spPr>
          <a:xfrm>
            <a:off x="0" y="0"/>
            <a:ext cx="910600" cy="685884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64" name="Google Shape;64;p22"/>
          <p:cNvGrpSpPr/>
          <p:nvPr/>
        </p:nvGrpSpPr>
        <p:grpSpPr>
          <a:xfrm>
            <a:off x="288531" y="0"/>
            <a:ext cx="11375568" cy="6857999"/>
            <a:chOff x="408216" y="-849"/>
            <a:chExt cx="11375568" cy="6857999"/>
          </a:xfrm>
        </p:grpSpPr>
        <p:pic>
          <p:nvPicPr>
            <p:cNvPr id="65" name="Google Shape;65;p22"/>
            <p:cNvPicPr preferRelativeResize="0"/>
            <p:nvPr/>
          </p:nvPicPr>
          <p:blipFill rotWithShape="1">
            <a:blip r:embed="rId2">
              <a:alphaModFix/>
            </a:blip>
            <a:srcRect/>
            <a:stretch/>
          </p:blipFill>
          <p:spPr>
            <a:xfrm>
              <a:off x="408216" y="-849"/>
              <a:ext cx="11375568" cy="6857999"/>
            </a:xfrm>
            <a:prstGeom prst="rect">
              <a:avLst/>
            </a:prstGeom>
            <a:noFill/>
            <a:ln>
              <a:noFill/>
            </a:ln>
          </p:spPr>
        </p:pic>
        <p:sp>
          <p:nvSpPr>
            <p:cNvPr id="66" name="Google Shape;66;p22"/>
            <p:cNvSpPr/>
            <p:nvPr/>
          </p:nvSpPr>
          <p:spPr>
            <a:xfrm>
              <a:off x="4915716" y="2562225"/>
              <a:ext cx="1631189" cy="1704975"/>
            </a:xfrm>
            <a:prstGeom prst="ellipse">
              <a:avLst/>
            </a:prstGeom>
            <a:solidFill>
              <a:srgbClr val="1B1B1B">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67" name="Google Shape;67;p22"/>
          <p:cNvSpPr/>
          <p:nvPr/>
        </p:nvSpPr>
        <p:spPr>
          <a:xfrm>
            <a:off x="11281400" y="0"/>
            <a:ext cx="910600" cy="685884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8" name="Google Shape;68;p22"/>
          <p:cNvSpPr/>
          <p:nvPr/>
        </p:nvSpPr>
        <p:spPr>
          <a:xfrm rot="5400000">
            <a:off x="2664108" y="-2675485"/>
            <a:ext cx="6841448" cy="12192418"/>
          </a:xfrm>
          <a:prstGeom prst="rect">
            <a:avLst/>
          </a:prstGeom>
          <a:solidFill>
            <a:schemeClr val="dk1">
              <a:alpha val="65882"/>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050" b="0" i="0" u="none" strike="noStrike" cap="none">
              <a:solidFill>
                <a:schemeClr val="lt1"/>
              </a:solidFill>
              <a:latin typeface="Century Gothic"/>
              <a:ea typeface="Century Gothic"/>
              <a:cs typeface="Century Gothic"/>
              <a:sym typeface="Century Gothic"/>
            </a:endParaRPr>
          </a:p>
        </p:txBody>
      </p:sp>
      <p:grpSp>
        <p:nvGrpSpPr>
          <p:cNvPr id="69" name="Google Shape;69;p22"/>
          <p:cNvGrpSpPr/>
          <p:nvPr/>
        </p:nvGrpSpPr>
        <p:grpSpPr>
          <a:xfrm>
            <a:off x="2843617" y="-805187"/>
            <a:ext cx="6480687" cy="2484945"/>
            <a:chOff x="2850779" y="-815506"/>
            <a:chExt cx="6480687" cy="2484945"/>
          </a:xfrm>
        </p:grpSpPr>
        <p:sp>
          <p:nvSpPr>
            <p:cNvPr id="70" name="Google Shape;70;p22"/>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22"/>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2" name="Google Shape;72;p22"/>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22"/>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22"/>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22"/>
          <p:cNvSpPr txBox="1">
            <a:spLocks noGrp="1"/>
          </p:cNvSpPr>
          <p:nvPr>
            <p:ph type="title"/>
          </p:nvPr>
        </p:nvSpPr>
        <p:spPr>
          <a:xfrm>
            <a:off x="266197" y="403226"/>
            <a:ext cx="11637271" cy="94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2400"/>
              <a:buFont typeface="Century Gothic"/>
              <a:buNone/>
              <a:defRPr sz="24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3"/>
          <p:cNvSpPr/>
          <p:nvPr/>
        </p:nvSpPr>
        <p:spPr>
          <a:xfrm>
            <a:off x="0" y="0"/>
            <a:ext cx="12192000" cy="360011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8" name="Google Shape;78;p23"/>
          <p:cNvSpPr/>
          <p:nvPr/>
        </p:nvSpPr>
        <p:spPr>
          <a:xfrm>
            <a:off x="0" y="3600110"/>
            <a:ext cx="12192000" cy="3257889"/>
          </a:xfrm>
          <a:prstGeom prst="roundRect">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9" name="Google Shape;79;p23"/>
          <p:cNvSpPr/>
          <p:nvPr/>
        </p:nvSpPr>
        <p:spPr>
          <a:xfrm>
            <a:off x="8475446" y="1161357"/>
            <a:ext cx="3474237" cy="5472000"/>
          </a:xfrm>
          <a:prstGeom prst="roundRect">
            <a:avLst>
              <a:gd name="adj" fmla="val 0"/>
            </a:avLst>
          </a:prstGeom>
          <a:solidFill>
            <a:srgbClr val="9F361D"/>
          </a:solidFill>
          <a:ln w="19050" cap="flat" cmpd="sng">
            <a:solidFill>
              <a:srgbClr val="D247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80" name="Google Shape;80;p23"/>
          <p:cNvGrpSpPr/>
          <p:nvPr/>
        </p:nvGrpSpPr>
        <p:grpSpPr>
          <a:xfrm flipH="1">
            <a:off x="2855772" y="-821566"/>
            <a:ext cx="6480687" cy="2484945"/>
            <a:chOff x="2850779" y="-815506"/>
            <a:chExt cx="6480687" cy="2484945"/>
          </a:xfrm>
        </p:grpSpPr>
        <p:sp>
          <p:nvSpPr>
            <p:cNvPr id="81" name="Google Shape;81;p23"/>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23"/>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23"/>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23"/>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23"/>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86" name="Google Shape;86;p23"/>
          <p:cNvSpPr txBox="1">
            <a:spLocks noGrp="1"/>
          </p:cNvSpPr>
          <p:nvPr>
            <p:ph type="title"/>
          </p:nvPr>
        </p:nvSpPr>
        <p:spPr>
          <a:xfrm>
            <a:off x="508275" y="226300"/>
            <a:ext cx="11188589" cy="704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3"/>
          <p:cNvSpPr txBox="1">
            <a:spLocks noGrp="1"/>
          </p:cNvSpPr>
          <p:nvPr>
            <p:ph type="body" idx="1"/>
          </p:nvPr>
        </p:nvSpPr>
        <p:spPr>
          <a:xfrm>
            <a:off x="495136" y="1187414"/>
            <a:ext cx="7737994" cy="5444286"/>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55600" algn="l">
              <a:lnSpc>
                <a:spcPct val="90000"/>
              </a:lnSpc>
              <a:spcBef>
                <a:spcPts val="500"/>
              </a:spcBef>
              <a:spcAft>
                <a:spcPts val="0"/>
              </a:spcAft>
              <a:buClr>
                <a:schemeClr val="lt1"/>
              </a:buClr>
              <a:buSzPts val="2000"/>
              <a:buChar char="•"/>
              <a:defRPr sz="2000">
                <a:solidFill>
                  <a:schemeClr val="lt1"/>
                </a:solidFill>
              </a:defRPr>
            </a:lvl4pPr>
            <a:lvl5pPr marL="2286000" lvl="4" indent="-355600" algn="l">
              <a:lnSpc>
                <a:spcPct val="90000"/>
              </a:lnSpc>
              <a:spcBef>
                <a:spcPts val="500"/>
              </a:spcBef>
              <a:spcAft>
                <a:spcPts val="0"/>
              </a:spcAft>
              <a:buClr>
                <a:schemeClr val="lt1"/>
              </a:buClr>
              <a:buSzPts val="2000"/>
              <a:buChar char="•"/>
              <a:defRPr sz="20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8" name="Google Shape;88;p23"/>
          <p:cNvSpPr txBox="1">
            <a:spLocks noGrp="1"/>
          </p:cNvSpPr>
          <p:nvPr>
            <p:ph type="body" idx="2"/>
          </p:nvPr>
        </p:nvSpPr>
        <p:spPr>
          <a:xfrm>
            <a:off x="8750643" y="1610476"/>
            <a:ext cx="2946222" cy="4649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89"/>
        <p:cNvGrpSpPr/>
        <p:nvPr/>
      </p:nvGrpSpPr>
      <p:grpSpPr>
        <a:xfrm>
          <a:off x="0" y="0"/>
          <a:ext cx="0" cy="0"/>
          <a:chOff x="0" y="0"/>
          <a:chExt cx="0" cy="0"/>
        </a:xfrm>
      </p:grpSpPr>
      <p:pic>
        <p:nvPicPr>
          <p:cNvPr id="90" name="Google Shape;90;p24" descr="A picture containing green, building&#10;&#10;Description generated with very high confidenc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1" name="Google Shape;91;p24"/>
          <p:cNvSpPr/>
          <p:nvPr/>
        </p:nvSpPr>
        <p:spPr>
          <a:xfrm rot="5400000">
            <a:off x="2666999" y="-2667846"/>
            <a:ext cx="6858000" cy="12192000"/>
          </a:xfrm>
          <a:prstGeom prst="rect">
            <a:avLst/>
          </a:prstGeom>
          <a:solidFill>
            <a:schemeClr val="dk1">
              <a:alpha val="83921"/>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92" name="Google Shape;92;p24"/>
          <p:cNvGrpSpPr/>
          <p:nvPr/>
        </p:nvGrpSpPr>
        <p:grpSpPr>
          <a:xfrm>
            <a:off x="2843617" y="-805187"/>
            <a:ext cx="6480687" cy="2484945"/>
            <a:chOff x="2850779" y="-815506"/>
            <a:chExt cx="6480687" cy="2484945"/>
          </a:xfrm>
        </p:grpSpPr>
        <p:sp>
          <p:nvSpPr>
            <p:cNvPr id="93" name="Google Shape;93;p24"/>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4" name="Google Shape;94;p24"/>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5" name="Google Shape;95;p24"/>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6" name="Google Shape;96;p24"/>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7" name="Google Shape;97;p24"/>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98" name="Google Shape;98;p24"/>
          <p:cNvSpPr txBox="1">
            <a:spLocks noGrp="1"/>
          </p:cNvSpPr>
          <p:nvPr>
            <p:ph type="title"/>
          </p:nvPr>
        </p:nvSpPr>
        <p:spPr>
          <a:xfrm>
            <a:off x="266197" y="403226"/>
            <a:ext cx="11637271" cy="94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2400"/>
              <a:buFont typeface="Century Gothic"/>
              <a:buNone/>
              <a:defRPr sz="24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ctrTitle"/>
          </p:nvPr>
        </p:nvSpPr>
        <p:spPr>
          <a:xfrm>
            <a:off x="6615073" y="418009"/>
            <a:ext cx="5124910" cy="2387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D24726"/>
              </a:buClr>
              <a:buSzPts val="2000"/>
              <a:buFont typeface="Century Gothic"/>
              <a:buNone/>
            </a:pPr>
            <a:r>
              <a:rPr lang="en-US" sz="2000" b="1" dirty="0"/>
              <a:t>House Hunters Presents: </a:t>
            </a:r>
            <a:br>
              <a:rPr lang="en-US" sz="2000" b="1" dirty="0"/>
            </a:br>
            <a:r>
              <a:rPr lang="en-US" sz="2000" b="1" dirty="0"/>
              <a:t>The Ultimate in Modern Home Search</a:t>
            </a:r>
            <a:endParaRPr dirty="0"/>
          </a:p>
        </p:txBody>
      </p:sp>
      <p:sp>
        <p:nvSpPr>
          <p:cNvPr id="120" name="Google Shape;120;p3"/>
          <p:cNvSpPr txBox="1">
            <a:spLocks noGrp="1"/>
          </p:cNvSpPr>
          <p:nvPr>
            <p:ph type="subTitle" idx="1"/>
          </p:nvPr>
        </p:nvSpPr>
        <p:spPr>
          <a:xfrm>
            <a:off x="1005295" y="2931648"/>
            <a:ext cx="4474800" cy="963000"/>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Clr>
                <a:schemeClr val="lt1"/>
              </a:buClr>
              <a:buSzPct val="100000"/>
              <a:buNone/>
            </a:pPr>
            <a:r>
              <a:rPr lang="en-US" sz="2000" b="1" dirty="0"/>
              <a:t>Introducing the Fit Analysis for living:</a:t>
            </a:r>
            <a:endParaRPr dirty="0"/>
          </a:p>
          <a:p>
            <a:pPr marL="0" lvl="0" indent="0" algn="ctr" rtl="0">
              <a:lnSpc>
                <a:spcPct val="90000"/>
              </a:lnSpc>
              <a:spcBef>
                <a:spcPts val="1000"/>
              </a:spcBef>
              <a:spcAft>
                <a:spcPts val="0"/>
              </a:spcAft>
              <a:buClr>
                <a:schemeClr val="lt1"/>
              </a:buClr>
              <a:buSzPct val="100000"/>
              <a:buNone/>
            </a:pPr>
            <a:r>
              <a:rPr lang="en-US" sz="2400" b="1" dirty="0"/>
              <a:t>House Hunters Evaluation</a:t>
            </a:r>
            <a:endParaRPr dirty="0"/>
          </a:p>
        </p:txBody>
      </p:sp>
      <p:sp>
        <p:nvSpPr>
          <p:cNvPr id="121" name="Google Shape;121;p3" descr="In a world where downtime is more wishful thinking than reality, it’s essential that your home offers true tranquility, space, and comfort."/>
          <p:cNvSpPr txBox="1">
            <a:spLocks noGrp="1"/>
          </p:cNvSpPr>
          <p:nvPr>
            <p:ph type="body" idx="2"/>
          </p:nvPr>
        </p:nvSpPr>
        <p:spPr>
          <a:xfrm>
            <a:off x="457200" y="945723"/>
            <a:ext cx="5022900" cy="122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1700"/>
              <a:buNone/>
            </a:pPr>
            <a:r>
              <a:rPr lang="en-US" sz="2000" b="1" dirty="0"/>
              <a:t>In a world where downtime is more wishful thinking than reality, it’s essential that your home offers true tranquility, space and comfort.</a:t>
            </a:r>
            <a:endParaRPr sz="2000" b="1" dirty="0"/>
          </a:p>
        </p:txBody>
      </p:sp>
      <p:sp>
        <p:nvSpPr>
          <p:cNvPr id="122" name="Google Shape;122;p3" descr="Designed to make the most of natural light, with soaring ceilings, 8ft doors, and spacious enough for the largest of  families, this really is a place where your home really can be your castle."/>
          <p:cNvSpPr txBox="1">
            <a:spLocks noGrp="1"/>
          </p:cNvSpPr>
          <p:nvPr>
            <p:ph type="body" idx="3"/>
          </p:nvPr>
        </p:nvSpPr>
        <p:spPr>
          <a:xfrm>
            <a:off x="457200" y="4108525"/>
            <a:ext cx="5355000" cy="2317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1700"/>
              <a:buNone/>
            </a:pPr>
            <a:r>
              <a:rPr lang="en-US" sz="2000" b="1" dirty="0"/>
              <a:t>Designed to help you make the most efficient use of your time while searching for your dream home. Whether it’s natural light, soaring ceilings, 8ft doors and enough space for you family; we’re here to make your dreams come true.</a:t>
            </a:r>
            <a:endParaRPr sz="2000" b="1" dirty="0"/>
          </a:p>
        </p:txBody>
      </p:sp>
      <p:pic>
        <p:nvPicPr>
          <p:cNvPr id="123" name="Google Shape;123;p3"/>
          <p:cNvPicPr preferRelativeResize="0"/>
          <p:nvPr/>
        </p:nvPicPr>
        <p:blipFill rotWithShape="1">
          <a:blip r:embed="rId3">
            <a:alphaModFix/>
          </a:blip>
          <a:srcRect/>
          <a:stretch/>
        </p:blipFill>
        <p:spPr>
          <a:xfrm>
            <a:off x="7813506" y="2262143"/>
            <a:ext cx="2607828" cy="675614"/>
          </a:xfrm>
          <a:prstGeom prst="rect">
            <a:avLst/>
          </a:prstGeom>
          <a:noFill/>
          <a:ln>
            <a:noFill/>
          </a:ln>
        </p:spPr>
      </p:pic>
      <p:pic>
        <p:nvPicPr>
          <p:cNvPr id="124" name="Google Shape;124;p3"/>
          <p:cNvPicPr preferRelativeResize="0"/>
          <p:nvPr/>
        </p:nvPicPr>
        <p:blipFill rotWithShape="1">
          <a:blip r:embed="rId4">
            <a:alphaModFix/>
          </a:blip>
          <a:srcRect/>
          <a:stretch/>
        </p:blipFill>
        <p:spPr>
          <a:xfrm>
            <a:off x="7617850" y="2970595"/>
            <a:ext cx="2670237" cy="885091"/>
          </a:xfrm>
          <a:prstGeom prst="rect">
            <a:avLst/>
          </a:prstGeom>
          <a:noFill/>
          <a:ln>
            <a:noFill/>
          </a:ln>
        </p:spPr>
      </p:pic>
      <p:pic>
        <p:nvPicPr>
          <p:cNvPr id="125" name="Google Shape;125;p3"/>
          <p:cNvPicPr preferRelativeResize="0"/>
          <p:nvPr/>
        </p:nvPicPr>
        <p:blipFill rotWithShape="1">
          <a:blip r:embed="rId5">
            <a:alphaModFix/>
          </a:blip>
          <a:srcRect/>
          <a:stretch/>
        </p:blipFill>
        <p:spPr>
          <a:xfrm>
            <a:off x="7826918" y="3792880"/>
            <a:ext cx="2299447" cy="787647"/>
          </a:xfrm>
          <a:prstGeom prst="rect">
            <a:avLst/>
          </a:prstGeom>
          <a:noFill/>
          <a:ln>
            <a:noFill/>
          </a:ln>
        </p:spPr>
      </p:pic>
      <p:pic>
        <p:nvPicPr>
          <p:cNvPr id="126" name="Google Shape;126;p3"/>
          <p:cNvPicPr preferRelativeResize="0"/>
          <p:nvPr/>
        </p:nvPicPr>
        <p:blipFill rotWithShape="1">
          <a:blip r:embed="rId6">
            <a:alphaModFix/>
          </a:blip>
          <a:srcRect/>
          <a:stretch/>
        </p:blipFill>
        <p:spPr>
          <a:xfrm>
            <a:off x="7770907" y="4506514"/>
            <a:ext cx="2364124" cy="788911"/>
          </a:xfrm>
          <a:prstGeom prst="rect">
            <a:avLst/>
          </a:prstGeom>
          <a:noFill/>
          <a:ln>
            <a:noFill/>
          </a:ln>
        </p:spPr>
      </p:pic>
      <p:pic>
        <p:nvPicPr>
          <p:cNvPr id="127" name="Google Shape;127;p3" descr="Large three level 3D brick house with a red roof and balconies on the 2nd and 3rd levels. "/>
          <p:cNvPicPr preferRelativeResize="0"/>
          <p:nvPr/>
        </p:nvPicPr>
        <p:blipFill rotWithShape="1">
          <a:blip r:embed="rId7">
            <a:alphaModFix/>
          </a:blip>
          <a:srcRect/>
          <a:stretch/>
        </p:blipFill>
        <p:spPr>
          <a:xfrm>
            <a:off x="5587254" y="1213686"/>
            <a:ext cx="6203906" cy="4464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8E5F-6CBE-B27B-1CDB-63F59CA2BE4D}"/>
              </a:ext>
            </a:extLst>
          </p:cNvPr>
          <p:cNvSpPr>
            <a:spLocks noGrp="1"/>
          </p:cNvSpPr>
          <p:nvPr>
            <p:ph type="title"/>
          </p:nvPr>
        </p:nvSpPr>
        <p:spPr/>
        <p:txBody>
          <a:bodyPr/>
          <a:lstStyle/>
          <a:p>
            <a:r>
              <a:rPr lang="en-US" dirty="0"/>
              <a:t>Additional Questions…</a:t>
            </a:r>
            <a:br>
              <a:rPr lang="en-US" dirty="0"/>
            </a:br>
            <a:endParaRPr lang="en-US" dirty="0"/>
          </a:p>
        </p:txBody>
      </p:sp>
      <p:sp>
        <p:nvSpPr>
          <p:cNvPr id="3" name="Text Placeholder 2">
            <a:extLst>
              <a:ext uri="{FF2B5EF4-FFF2-40B4-BE49-F238E27FC236}">
                <a16:creationId xmlns:a16="http://schemas.microsoft.com/office/drawing/2014/main" id="{281A64F8-E53B-E70A-48AE-D11DA2536997}"/>
              </a:ext>
            </a:extLst>
          </p:cNvPr>
          <p:cNvSpPr>
            <a:spLocks noGrp="1"/>
          </p:cNvSpPr>
          <p:nvPr>
            <p:ph type="body" idx="1"/>
          </p:nvPr>
        </p:nvSpPr>
        <p:spPr/>
        <p:txBody>
          <a:bodyPr/>
          <a:lstStyle/>
          <a:p>
            <a:r>
              <a:rPr lang="en-US" dirty="0"/>
              <a:t>Tune model to take better advantage of optimal home selling season.</a:t>
            </a:r>
          </a:p>
          <a:p>
            <a:r>
              <a:rPr lang="en-US" dirty="0"/>
              <a:t>Refactor notebooks for pipeline processing.</a:t>
            </a:r>
          </a:p>
          <a:p>
            <a:r>
              <a:rPr lang="en-US" dirty="0"/>
              <a:t>Bring in Real Estate SME to verify model predictions.</a:t>
            </a:r>
          </a:p>
          <a:p>
            <a:r>
              <a:rPr lang="en-US" dirty="0"/>
              <a:t>Further dive into the statistical aspects of this model, (e.g. t-statistic).</a:t>
            </a:r>
          </a:p>
          <a:p>
            <a:endParaRPr lang="en-US" dirty="0"/>
          </a:p>
          <a:p>
            <a:endParaRPr lang="en-US" dirty="0"/>
          </a:p>
        </p:txBody>
      </p:sp>
    </p:spTree>
    <p:extLst>
      <p:ext uri="{BB962C8B-B14F-4D97-AF65-F5344CB8AC3E}">
        <p14:creationId xmlns:p14="http://schemas.microsoft.com/office/powerpoint/2010/main" val="22988656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5DEC-C793-1E45-E418-2CF16ED6318A}"/>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79FAECBF-2DD6-CA78-C8CC-AE887DFF8DC3}"/>
              </a:ext>
            </a:extLst>
          </p:cNvPr>
          <p:cNvSpPr>
            <a:spLocks noGrp="1"/>
          </p:cNvSpPr>
          <p:nvPr>
            <p:ph type="body" idx="1"/>
          </p:nvPr>
        </p:nvSpPr>
        <p:spPr/>
        <p:txBody>
          <a:bodyPr/>
          <a:lstStyle/>
          <a:p>
            <a:pPr marL="50800" indent="0">
              <a:buNone/>
            </a:pPr>
            <a:endParaRPr lang="en-US" dirty="0"/>
          </a:p>
        </p:txBody>
      </p:sp>
    </p:spTree>
    <p:extLst>
      <p:ext uri="{BB962C8B-B14F-4D97-AF65-F5344CB8AC3E}">
        <p14:creationId xmlns:p14="http://schemas.microsoft.com/office/powerpoint/2010/main" val="27563740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dirty="0"/>
              <a:t>Lasso </a:t>
            </a:r>
            <a:endParaRPr dirty="0"/>
          </a:p>
        </p:txBody>
      </p:sp>
      <p:sp>
        <p:nvSpPr>
          <p:cNvPr id="174" name="Google Shape;174;p10"/>
          <p:cNvSpPr txBox="1">
            <a:spLocks noGrp="1"/>
          </p:cNvSpPr>
          <p:nvPr>
            <p:ph type="body" idx="1"/>
          </p:nvPr>
        </p:nvSpPr>
        <p:spPr>
          <a:xfrm>
            <a:off x="265671" y="2283947"/>
            <a:ext cx="5499044" cy="413561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accent1"/>
              </a:buClr>
              <a:buSzPct val="100000"/>
              <a:buFont typeface="Noto Sans Symbols"/>
              <a:buChar char="▪"/>
            </a:pPr>
            <a:r>
              <a:rPr lang="en-US" sz="2600" dirty="0"/>
              <a:t>The Values Narrative</a:t>
            </a:r>
            <a:endParaRPr dirty="0"/>
          </a:p>
          <a:p>
            <a:pPr marL="0" lvl="0" indent="0" algn="l" rtl="0">
              <a:lnSpc>
                <a:spcPct val="90000"/>
              </a:lnSpc>
              <a:spcBef>
                <a:spcPts val="1000"/>
              </a:spcBef>
              <a:spcAft>
                <a:spcPts val="0"/>
              </a:spcAft>
              <a:buSzPct val="100000"/>
              <a:buNone/>
            </a:pPr>
            <a:endParaRPr sz="2000"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R-squared: 0.7830943994223807</a:t>
            </a:r>
            <a:endParaRPr dirty="0"/>
          </a:p>
          <a:p>
            <a:pPr marL="0" lvl="0" indent="0" algn="l" rtl="0">
              <a:lnSpc>
                <a:spcPct val="90000"/>
              </a:lnSpc>
              <a:spcBef>
                <a:spcPts val="1000"/>
              </a:spcBef>
              <a:spcAft>
                <a:spcPts val="0"/>
              </a:spcAft>
              <a:buSzPct val="100000"/>
              <a:buNone/>
            </a:pPr>
            <a:endParaRPr sz="2100"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Mean Absolute Error: </a:t>
            </a:r>
            <a:endParaRPr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25173.89159828941</a:t>
            </a:r>
            <a:endParaRPr dirty="0"/>
          </a:p>
          <a:p>
            <a:pPr marL="228600" lvl="0" indent="-105283" algn="l" rtl="0">
              <a:lnSpc>
                <a:spcPct val="90000"/>
              </a:lnSpc>
              <a:spcBef>
                <a:spcPts val="1000"/>
              </a:spcBef>
              <a:spcAft>
                <a:spcPts val="0"/>
              </a:spcAft>
              <a:buClr>
                <a:schemeClr val="accent1"/>
              </a:buClr>
              <a:buSzPct val="100000"/>
              <a:buFont typeface="Noto Sans Symbols"/>
              <a:buNone/>
            </a:pPr>
            <a:endParaRPr sz="2100"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Mean Squared Error: </a:t>
            </a:r>
            <a:endParaRPr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1519490767.2294931</a:t>
            </a:r>
            <a:endParaRPr dirty="0"/>
          </a:p>
          <a:p>
            <a:pPr marL="228600" lvl="0" indent="-105283" algn="l" rtl="0">
              <a:lnSpc>
                <a:spcPct val="90000"/>
              </a:lnSpc>
              <a:spcBef>
                <a:spcPts val="1000"/>
              </a:spcBef>
              <a:spcAft>
                <a:spcPts val="0"/>
              </a:spcAft>
              <a:buClr>
                <a:schemeClr val="accent1"/>
              </a:buClr>
              <a:buSzPct val="100000"/>
              <a:buFont typeface="Noto Sans Symbols"/>
              <a:buNone/>
            </a:pPr>
            <a:endParaRPr sz="2100" dirty="0"/>
          </a:p>
          <a:p>
            <a:pPr marL="228600" lvl="0" indent="-228631" algn="l" rtl="0">
              <a:lnSpc>
                <a:spcPct val="90000"/>
              </a:lnSpc>
              <a:spcBef>
                <a:spcPts val="1000"/>
              </a:spcBef>
              <a:spcAft>
                <a:spcPts val="0"/>
              </a:spcAft>
              <a:buClr>
                <a:schemeClr val="accent1"/>
              </a:buClr>
              <a:buSzPct val="100000"/>
              <a:buFont typeface="Noto Sans Symbols"/>
              <a:buChar char="▪"/>
            </a:pPr>
            <a:r>
              <a:rPr lang="en-US" sz="2100" dirty="0"/>
              <a:t>Root Mean Squared Error: 38980.64605967291</a:t>
            </a:r>
            <a:endParaRPr dirty="0"/>
          </a:p>
        </p:txBody>
      </p:sp>
      <p:pic>
        <p:nvPicPr>
          <p:cNvPr id="175" name="Google Shape;175;p10"/>
          <p:cNvPicPr preferRelativeResize="0">
            <a:picLocks noGrp="1"/>
          </p:cNvPicPr>
          <p:nvPr>
            <p:ph type="body" idx="1"/>
          </p:nvPr>
        </p:nvPicPr>
        <p:blipFill rotWithShape="1">
          <a:blip r:embed="rId3">
            <a:alphaModFix/>
          </a:blip>
          <a:srcRect r="17227" b="1"/>
          <a:stretch/>
        </p:blipFill>
        <p:spPr>
          <a:xfrm>
            <a:off x="6197819" y="2041347"/>
            <a:ext cx="5499044" cy="4378216"/>
          </a:xfrm>
          <a:prstGeom prst="rect">
            <a:avLst/>
          </a:prstGeom>
          <a:solidFill>
            <a:srgbClr val="FFFFFF"/>
          </a:solid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dirty="0"/>
              <a:t>Random Forest</a:t>
            </a:r>
            <a:endParaRPr dirty="0"/>
          </a:p>
        </p:txBody>
      </p:sp>
      <p:sp>
        <p:nvSpPr>
          <p:cNvPr id="181" name="Google Shape;181;p11"/>
          <p:cNvSpPr txBox="1">
            <a:spLocks noGrp="1"/>
          </p:cNvSpPr>
          <p:nvPr>
            <p:ph type="body" idx="1"/>
          </p:nvPr>
        </p:nvSpPr>
        <p:spPr>
          <a:xfrm>
            <a:off x="272606" y="2287485"/>
            <a:ext cx="5499044" cy="413561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accent1"/>
              </a:buClr>
              <a:buSzPct val="100000"/>
              <a:buFont typeface="Noto Sans Symbols"/>
              <a:buChar char="▪"/>
            </a:pPr>
            <a:r>
              <a:rPr lang="en-US" sz="2600" dirty="0"/>
              <a:t>The Values Narrative</a:t>
            </a:r>
            <a:endParaRPr dirty="0"/>
          </a:p>
          <a:p>
            <a:pPr marL="228600" lvl="0" indent="-122872" algn="l" rtl="0">
              <a:lnSpc>
                <a:spcPct val="90000"/>
              </a:lnSpc>
              <a:spcBef>
                <a:spcPts val="1000"/>
              </a:spcBef>
              <a:spcAft>
                <a:spcPts val="0"/>
              </a:spcAft>
              <a:buClr>
                <a:schemeClr val="accent1"/>
              </a:buClr>
              <a:buSzPct val="100000"/>
              <a:buFont typeface="Noto Sans Symbols"/>
              <a:buNone/>
            </a:pPr>
            <a:endParaRPr sz="1800" dirty="0"/>
          </a:p>
          <a:p>
            <a:pPr marL="228600" lvl="0" indent="-228600" algn="l" rtl="0">
              <a:lnSpc>
                <a:spcPct val="90000"/>
              </a:lnSpc>
              <a:spcBef>
                <a:spcPts val="0"/>
              </a:spcBef>
              <a:spcAft>
                <a:spcPts val="0"/>
              </a:spcAft>
              <a:buSzPct val="100000"/>
              <a:buChar char="▪"/>
            </a:pPr>
            <a:r>
              <a:rPr lang="en-US" sz="2000" b="0" dirty="0"/>
              <a:t>R-squared: 0.8536607463238572</a:t>
            </a:r>
            <a:endParaRPr dirty="0"/>
          </a:p>
          <a:p>
            <a:pPr marL="228600" lvl="0" indent="-111125" algn="l" rtl="0">
              <a:lnSpc>
                <a:spcPct val="90000"/>
              </a:lnSpc>
              <a:spcBef>
                <a:spcPts val="0"/>
              </a:spcBef>
              <a:spcAft>
                <a:spcPts val="0"/>
              </a:spcAft>
              <a:buSzPct val="100000"/>
              <a:buNone/>
            </a:pPr>
            <a:endParaRPr sz="2000" b="0" dirty="0"/>
          </a:p>
          <a:p>
            <a:pPr marL="228600" lvl="0" indent="-111125" algn="l" rtl="0">
              <a:lnSpc>
                <a:spcPct val="90000"/>
              </a:lnSpc>
              <a:spcBef>
                <a:spcPts val="0"/>
              </a:spcBef>
              <a:spcAft>
                <a:spcPts val="0"/>
              </a:spcAft>
              <a:buSzPct val="100000"/>
              <a:buNone/>
            </a:pPr>
            <a:endParaRPr sz="2000" b="0" dirty="0"/>
          </a:p>
          <a:p>
            <a:pPr marL="228600" lvl="0" indent="-228600" algn="l" rtl="0">
              <a:lnSpc>
                <a:spcPct val="90000"/>
              </a:lnSpc>
              <a:spcBef>
                <a:spcPts val="0"/>
              </a:spcBef>
              <a:spcAft>
                <a:spcPts val="0"/>
              </a:spcAft>
              <a:buSzPct val="100000"/>
              <a:buChar char="▪"/>
            </a:pPr>
            <a:r>
              <a:rPr lang="en-US" sz="2000" b="0" dirty="0"/>
              <a:t>Mean Absolute Error: </a:t>
            </a:r>
            <a:endParaRPr dirty="0"/>
          </a:p>
          <a:p>
            <a:pPr marL="228600" lvl="0" indent="-228600" algn="l" rtl="0">
              <a:lnSpc>
                <a:spcPct val="110000"/>
              </a:lnSpc>
              <a:spcBef>
                <a:spcPts val="0"/>
              </a:spcBef>
              <a:spcAft>
                <a:spcPts val="0"/>
              </a:spcAft>
              <a:buSzPct val="100000"/>
              <a:buChar char="▪"/>
            </a:pPr>
            <a:r>
              <a:rPr lang="en-US" sz="2000" b="0" dirty="0"/>
              <a:t>20753.749406392697</a:t>
            </a:r>
            <a:endParaRPr dirty="0"/>
          </a:p>
          <a:p>
            <a:pPr marL="0" lvl="0" indent="0" algn="l" rtl="0">
              <a:lnSpc>
                <a:spcPct val="90000"/>
              </a:lnSpc>
              <a:spcBef>
                <a:spcPts val="0"/>
              </a:spcBef>
              <a:spcAft>
                <a:spcPts val="0"/>
              </a:spcAft>
              <a:buSzPct val="100000"/>
              <a:buNone/>
            </a:pPr>
            <a:endParaRPr sz="2000" b="0" dirty="0"/>
          </a:p>
          <a:p>
            <a:pPr marL="228600" lvl="0" indent="-111125" algn="l" rtl="0">
              <a:lnSpc>
                <a:spcPct val="90000"/>
              </a:lnSpc>
              <a:spcBef>
                <a:spcPts val="0"/>
              </a:spcBef>
              <a:spcAft>
                <a:spcPts val="0"/>
              </a:spcAft>
              <a:buSzPct val="100000"/>
              <a:buNone/>
            </a:pPr>
            <a:endParaRPr sz="2000" b="0" dirty="0"/>
          </a:p>
          <a:p>
            <a:pPr marL="228600" lvl="0" indent="-228600" algn="l" rtl="0">
              <a:lnSpc>
                <a:spcPct val="90000"/>
              </a:lnSpc>
              <a:spcBef>
                <a:spcPts val="0"/>
              </a:spcBef>
              <a:spcAft>
                <a:spcPts val="0"/>
              </a:spcAft>
              <a:buSzPct val="100000"/>
              <a:buChar char="▪"/>
            </a:pPr>
            <a:r>
              <a:rPr lang="en-US" sz="2000" b="0" dirty="0"/>
              <a:t>Mean Squared Error: </a:t>
            </a:r>
            <a:endParaRPr dirty="0"/>
          </a:p>
          <a:p>
            <a:pPr marL="228600" lvl="0" indent="-228600" algn="l" rtl="0">
              <a:lnSpc>
                <a:spcPct val="90000"/>
              </a:lnSpc>
              <a:spcBef>
                <a:spcPts val="0"/>
              </a:spcBef>
              <a:spcAft>
                <a:spcPts val="0"/>
              </a:spcAft>
              <a:buSzPct val="100000"/>
              <a:buChar char="▪"/>
            </a:pPr>
            <a:r>
              <a:rPr lang="en-US" sz="2000" b="0" dirty="0"/>
              <a:t>1025151698.4900634</a:t>
            </a:r>
            <a:endParaRPr dirty="0"/>
          </a:p>
          <a:p>
            <a:pPr marL="228600" lvl="0" indent="-111125" algn="l" rtl="0">
              <a:lnSpc>
                <a:spcPct val="90000"/>
              </a:lnSpc>
              <a:spcBef>
                <a:spcPts val="0"/>
              </a:spcBef>
              <a:spcAft>
                <a:spcPts val="0"/>
              </a:spcAft>
              <a:buSzPct val="100000"/>
              <a:buNone/>
            </a:pPr>
            <a:endParaRPr sz="2000" b="0" dirty="0"/>
          </a:p>
          <a:p>
            <a:pPr marL="228600" lvl="0" indent="-228600" algn="l" rtl="0">
              <a:lnSpc>
                <a:spcPct val="90000"/>
              </a:lnSpc>
              <a:spcBef>
                <a:spcPts val="0"/>
              </a:spcBef>
              <a:spcAft>
                <a:spcPts val="0"/>
              </a:spcAft>
              <a:buSzPct val="100000"/>
              <a:buChar char="▪"/>
            </a:pPr>
            <a:r>
              <a:rPr lang="en-US" sz="2000" b="0" dirty="0"/>
              <a:t>Root Mean Squared Error: 32017.990231900305</a:t>
            </a:r>
            <a:endParaRPr dirty="0"/>
          </a:p>
          <a:p>
            <a:pPr marL="0" lvl="0" indent="0" algn="l" rtl="0">
              <a:lnSpc>
                <a:spcPct val="90000"/>
              </a:lnSpc>
              <a:spcBef>
                <a:spcPts val="1000"/>
              </a:spcBef>
              <a:spcAft>
                <a:spcPts val="0"/>
              </a:spcAft>
              <a:buSzPct val="100000"/>
              <a:buNone/>
            </a:pPr>
            <a:br>
              <a:rPr lang="en-US" sz="1800" b="0" dirty="0"/>
            </a:br>
            <a:endParaRPr sz="1800" dirty="0"/>
          </a:p>
        </p:txBody>
      </p:sp>
      <p:pic>
        <p:nvPicPr>
          <p:cNvPr id="182" name="Google Shape;182;p11" descr="A graph showing a number of dots&#10;&#10;Description automatically generated with medium confidence"/>
          <p:cNvPicPr preferRelativeResize="0">
            <a:picLocks noGrp="1"/>
          </p:cNvPicPr>
          <p:nvPr>
            <p:ph type="body" idx="1"/>
          </p:nvPr>
        </p:nvPicPr>
        <p:blipFill rotWithShape="1">
          <a:blip r:embed="rId3">
            <a:alphaModFix/>
          </a:blip>
          <a:srcRect r="17227" b="1"/>
          <a:stretch/>
        </p:blipFill>
        <p:spPr>
          <a:xfrm>
            <a:off x="5865541" y="2041346"/>
            <a:ext cx="5831322" cy="43817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dirty="0" err="1"/>
              <a:t>XGBoost</a:t>
            </a:r>
            <a:r>
              <a:rPr lang="en-US" dirty="0"/>
              <a:t> </a:t>
            </a:r>
            <a:endParaRPr dirty="0"/>
          </a:p>
        </p:txBody>
      </p:sp>
      <p:sp>
        <p:nvSpPr>
          <p:cNvPr id="188" name="Google Shape;188;p12"/>
          <p:cNvSpPr txBox="1">
            <a:spLocks noGrp="1"/>
          </p:cNvSpPr>
          <p:nvPr>
            <p:ph type="body" idx="1"/>
          </p:nvPr>
        </p:nvSpPr>
        <p:spPr>
          <a:xfrm>
            <a:off x="261257" y="2041347"/>
            <a:ext cx="5375614" cy="43357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accent1"/>
              </a:buClr>
              <a:buSzPct val="100000"/>
              <a:buFont typeface="Noto Sans Symbols"/>
              <a:buChar char="▪"/>
            </a:pPr>
            <a:r>
              <a:rPr lang="en-US" sz="2600" dirty="0"/>
              <a:t>Values Narrative</a:t>
            </a:r>
            <a:endParaRPr dirty="0"/>
          </a:p>
          <a:p>
            <a:pPr marL="228600" lvl="0" indent="-87629" algn="l" rtl="0">
              <a:lnSpc>
                <a:spcPct val="90000"/>
              </a:lnSpc>
              <a:spcBef>
                <a:spcPts val="1000"/>
              </a:spcBef>
              <a:spcAft>
                <a:spcPts val="0"/>
              </a:spcAft>
              <a:buClr>
                <a:schemeClr val="accent1"/>
              </a:buClr>
              <a:buSzPct val="100000"/>
              <a:buFont typeface="Noto Sans Symbols"/>
              <a:buNone/>
            </a:pPr>
            <a:endParaRPr sz="24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R-squared: 0.8553621589835805</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Mean Absolute Error: </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21126.00980308219</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Mean Squared Error: </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1013232776.9831389</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Root Mean Squared Error:</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31831.317550223066</a:t>
            </a:r>
            <a:endParaRPr dirty="0"/>
          </a:p>
        </p:txBody>
      </p:sp>
      <p:pic>
        <p:nvPicPr>
          <p:cNvPr id="189" name="Google Shape;189;p12"/>
          <p:cNvPicPr preferRelativeResize="0"/>
          <p:nvPr/>
        </p:nvPicPr>
        <p:blipFill rotWithShape="1">
          <a:blip r:embed="rId3">
            <a:alphaModFix/>
          </a:blip>
          <a:srcRect/>
          <a:stretch/>
        </p:blipFill>
        <p:spPr>
          <a:xfrm>
            <a:off x="6400800" y="2041347"/>
            <a:ext cx="5662047" cy="44900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400"/>
              <a:buFont typeface="Century Gothic"/>
              <a:buNone/>
            </a:pPr>
            <a:r>
              <a:rPr lang="en-US" dirty="0"/>
              <a:t>House Hunters</a:t>
            </a:r>
            <a:endParaRPr dirty="0"/>
          </a:p>
        </p:txBody>
      </p:sp>
      <p:sp>
        <p:nvSpPr>
          <p:cNvPr id="133" name="Google Shape;133;p2"/>
          <p:cNvSpPr txBox="1">
            <a:spLocks noGrp="1"/>
          </p:cNvSpPr>
          <p:nvPr>
            <p:ph type="body" idx="1"/>
          </p:nvPr>
        </p:nvSpPr>
        <p:spPr>
          <a:xfrm>
            <a:off x="508275" y="2041347"/>
            <a:ext cx="11188589" cy="4135616"/>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accent1"/>
              </a:buClr>
              <a:buSzPts val="2800"/>
              <a:buFont typeface="Noto Sans Symbols"/>
              <a:buNone/>
            </a:pPr>
            <a:endParaRPr dirty="0"/>
          </a:p>
          <a:p>
            <a:pPr marL="228600" lvl="0" indent="-50800" algn="l" rtl="0">
              <a:lnSpc>
                <a:spcPct val="90000"/>
              </a:lnSpc>
              <a:spcBef>
                <a:spcPts val="1000"/>
              </a:spcBef>
              <a:spcAft>
                <a:spcPts val="0"/>
              </a:spcAft>
              <a:buClr>
                <a:schemeClr val="accent1"/>
              </a:buClr>
              <a:buSzPts val="2800"/>
              <a:buFont typeface="Noto Sans Symbols"/>
              <a:buNone/>
            </a:pPr>
            <a:endParaRPr dirty="0"/>
          </a:p>
          <a:p>
            <a:pPr marL="228600" lvl="0" indent="-228600" algn="l" rtl="0">
              <a:lnSpc>
                <a:spcPct val="90000"/>
              </a:lnSpc>
              <a:spcBef>
                <a:spcPts val="1000"/>
              </a:spcBef>
              <a:spcAft>
                <a:spcPts val="0"/>
              </a:spcAft>
              <a:buClr>
                <a:schemeClr val="accent1"/>
              </a:buClr>
              <a:buSzPts val="2800"/>
              <a:buFont typeface="Noto Sans Symbols"/>
              <a:buChar char="▪"/>
            </a:pPr>
            <a:r>
              <a:rPr lang="en-US" dirty="0"/>
              <a:t>Thomas Clemons: Chairman and CEO</a:t>
            </a:r>
            <a:endParaRPr dirty="0"/>
          </a:p>
          <a:p>
            <a:pPr marL="228600" lvl="0" indent="-228600" algn="l" rtl="0">
              <a:lnSpc>
                <a:spcPct val="90000"/>
              </a:lnSpc>
              <a:spcBef>
                <a:spcPts val="1000"/>
              </a:spcBef>
              <a:spcAft>
                <a:spcPts val="0"/>
              </a:spcAft>
              <a:buClr>
                <a:schemeClr val="accent1"/>
              </a:buClr>
              <a:buSzPts val="2800"/>
              <a:buFont typeface="Noto Sans Symbols"/>
              <a:buChar char="▪"/>
            </a:pPr>
            <a:r>
              <a:rPr lang="en-US" dirty="0"/>
              <a:t>Gi’Anna Cheairs: CFO and Comptroller</a:t>
            </a:r>
            <a:endParaRPr dirty="0"/>
          </a:p>
          <a:p>
            <a:pPr marL="228600" lvl="0" indent="-228600" algn="l" rtl="0">
              <a:lnSpc>
                <a:spcPct val="90000"/>
              </a:lnSpc>
              <a:spcBef>
                <a:spcPts val="1000"/>
              </a:spcBef>
              <a:spcAft>
                <a:spcPts val="0"/>
              </a:spcAft>
              <a:buClr>
                <a:schemeClr val="accent1"/>
              </a:buClr>
              <a:buSzPts val="2800"/>
              <a:buFont typeface="Noto Sans Symbols"/>
              <a:buChar char="▪"/>
            </a:pPr>
            <a:r>
              <a:rPr lang="en-US" dirty="0"/>
              <a:t>Vineet </a:t>
            </a:r>
            <a:r>
              <a:rPr lang="en-US" dirty="0" err="1"/>
              <a:t>Duggi</a:t>
            </a:r>
            <a:r>
              <a:rPr lang="en-US" dirty="0"/>
              <a:t>: CTO</a:t>
            </a:r>
            <a:endParaRPr dirty="0"/>
          </a:p>
          <a:p>
            <a:pPr marL="228600" lvl="0" indent="-228600" algn="l" rtl="0">
              <a:lnSpc>
                <a:spcPct val="90000"/>
              </a:lnSpc>
              <a:spcBef>
                <a:spcPts val="1000"/>
              </a:spcBef>
              <a:spcAft>
                <a:spcPts val="0"/>
              </a:spcAft>
              <a:buClr>
                <a:schemeClr val="accent1"/>
              </a:buClr>
              <a:buSzPts val="2800"/>
              <a:buFont typeface="Noto Sans Symbols"/>
              <a:buChar char="▪"/>
            </a:pPr>
            <a:r>
              <a:rPr lang="en-US" dirty="0"/>
              <a:t>Timothy Carter: COO</a:t>
            </a:r>
            <a:endParaRPr dirty="0"/>
          </a:p>
          <a:p>
            <a:pPr marL="228600" lvl="0" indent="-50800" algn="l" rtl="0">
              <a:lnSpc>
                <a:spcPct val="90000"/>
              </a:lnSpc>
              <a:spcBef>
                <a:spcPts val="1000"/>
              </a:spcBef>
              <a:spcAft>
                <a:spcPts val="0"/>
              </a:spcAft>
              <a:buClr>
                <a:schemeClr val="accent1"/>
              </a:buClr>
              <a:buSzPts val="2800"/>
              <a:buFont typeface="Noto Sans Symbols"/>
              <a:buNone/>
            </a:pPr>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6ac211e86b_0_126"/>
          <p:cNvSpPr txBox="1">
            <a:spLocks noGrp="1"/>
          </p:cNvSpPr>
          <p:nvPr>
            <p:ph type="title"/>
          </p:nvPr>
        </p:nvSpPr>
        <p:spPr>
          <a:xfrm>
            <a:off x="508275" y="226300"/>
            <a:ext cx="11188500" cy="1404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b="1"/>
              <a:t>Executive Summary</a:t>
            </a:r>
            <a:endParaRPr b="1"/>
          </a:p>
        </p:txBody>
      </p:sp>
      <p:sp>
        <p:nvSpPr>
          <p:cNvPr id="139" name="Google Shape;139;g26ac211e86b_0_126"/>
          <p:cNvSpPr txBox="1">
            <a:spLocks noGrp="1"/>
          </p:cNvSpPr>
          <p:nvPr>
            <p:ph type="body" idx="1"/>
          </p:nvPr>
        </p:nvSpPr>
        <p:spPr>
          <a:xfrm>
            <a:off x="508275" y="1963450"/>
            <a:ext cx="11188500" cy="4728600"/>
          </a:xfrm>
          <a:prstGeom prst="rect">
            <a:avLst/>
          </a:prstGeom>
          <a:noFill/>
          <a:ln>
            <a:noFill/>
          </a:ln>
        </p:spPr>
        <p:txBody>
          <a:bodyPr spcFirstLastPara="1" wrap="square" lIns="91425" tIns="45700" rIns="91425" bIns="45700" anchor="t" anchorCtr="0">
            <a:normAutofit fontScale="77500" lnSpcReduction="20000"/>
          </a:bodyPr>
          <a:lstStyle/>
          <a:p>
            <a:pPr marL="228600" lvl="0" indent="-201930" algn="l" rtl="0">
              <a:lnSpc>
                <a:spcPct val="90000"/>
              </a:lnSpc>
              <a:spcBef>
                <a:spcPts val="0"/>
              </a:spcBef>
              <a:spcAft>
                <a:spcPts val="0"/>
              </a:spcAft>
              <a:buClr>
                <a:schemeClr val="accent1"/>
              </a:buClr>
              <a:buSzPct val="100000"/>
              <a:buFont typeface="Noto Sans Symbols"/>
              <a:buChar char="▪"/>
            </a:pPr>
            <a:r>
              <a:rPr lang="en-US" b="1" dirty="0"/>
              <a:t>Goal:</a:t>
            </a:r>
            <a:r>
              <a:rPr lang="en-US" dirty="0"/>
              <a:t> The aim of our project is to identify which attributes have the most impact on price and then predict the sale price of homes in Ames, IA. </a:t>
            </a:r>
            <a:endParaRPr dirty="0"/>
          </a:p>
          <a:p>
            <a:pPr marL="228600" lvl="0" indent="0" algn="l" rtl="0">
              <a:lnSpc>
                <a:spcPct val="90000"/>
              </a:lnSpc>
              <a:spcBef>
                <a:spcPts val="0"/>
              </a:spcBef>
              <a:spcAft>
                <a:spcPts val="0"/>
              </a:spcAft>
              <a:buNone/>
            </a:pPr>
            <a:endParaRPr dirty="0"/>
          </a:p>
          <a:p>
            <a:pPr marL="228600" lvl="0" indent="-201930" algn="l" rtl="0">
              <a:lnSpc>
                <a:spcPct val="90000"/>
              </a:lnSpc>
              <a:spcBef>
                <a:spcPts val="0"/>
              </a:spcBef>
              <a:spcAft>
                <a:spcPts val="0"/>
              </a:spcAft>
              <a:buClr>
                <a:schemeClr val="accent1"/>
              </a:buClr>
              <a:buSzPct val="100000"/>
              <a:buFont typeface="Noto Sans Symbols"/>
              <a:buChar char="▪"/>
            </a:pPr>
            <a:r>
              <a:rPr lang="en-US" dirty="0"/>
              <a:t>We’ll examine relationships between various home attributes and the sale price. </a:t>
            </a:r>
            <a:endParaRPr dirty="0"/>
          </a:p>
          <a:p>
            <a:pPr marL="228600" lvl="0" indent="0" algn="l" rtl="0">
              <a:lnSpc>
                <a:spcPct val="90000"/>
              </a:lnSpc>
              <a:spcBef>
                <a:spcPts val="0"/>
              </a:spcBef>
              <a:spcAft>
                <a:spcPts val="0"/>
              </a:spcAft>
              <a:buNone/>
            </a:pPr>
            <a:endParaRPr dirty="0"/>
          </a:p>
          <a:p>
            <a:pPr marL="228600" lvl="0" indent="-201930" algn="l" rtl="0">
              <a:lnSpc>
                <a:spcPct val="90000"/>
              </a:lnSpc>
              <a:spcBef>
                <a:spcPts val="0"/>
              </a:spcBef>
              <a:spcAft>
                <a:spcPts val="0"/>
              </a:spcAft>
              <a:buClr>
                <a:schemeClr val="accent1"/>
              </a:buClr>
              <a:buSzPct val="100000"/>
              <a:buFont typeface="Noto Sans Symbols"/>
              <a:buChar char="▪"/>
            </a:pPr>
            <a:r>
              <a:rPr lang="en-US" dirty="0"/>
              <a:t>We will use this modeling  to predict the sale price of homes that we have in our Real Estate portfolio. </a:t>
            </a:r>
            <a:endParaRPr dirty="0"/>
          </a:p>
          <a:p>
            <a:pPr marL="228600" lvl="0" indent="0" algn="l" rtl="0">
              <a:lnSpc>
                <a:spcPct val="90000"/>
              </a:lnSpc>
              <a:spcBef>
                <a:spcPts val="0"/>
              </a:spcBef>
              <a:spcAft>
                <a:spcPts val="0"/>
              </a:spcAft>
              <a:buNone/>
            </a:pPr>
            <a:endParaRPr dirty="0"/>
          </a:p>
          <a:p>
            <a:pPr marL="228600" lvl="0" indent="-201930" algn="l" rtl="0">
              <a:lnSpc>
                <a:spcPct val="90000"/>
              </a:lnSpc>
              <a:spcBef>
                <a:spcPts val="1000"/>
              </a:spcBef>
              <a:spcAft>
                <a:spcPts val="0"/>
              </a:spcAft>
              <a:buClr>
                <a:schemeClr val="accent1"/>
              </a:buClr>
              <a:buSzPct val="100000"/>
              <a:buFont typeface="Noto Sans Symbols"/>
              <a:buChar char="▪"/>
            </a:pPr>
            <a:r>
              <a:rPr lang="en-US" dirty="0"/>
              <a:t>We identified an appropriate data file.</a:t>
            </a:r>
            <a:endParaRPr dirty="0"/>
          </a:p>
          <a:p>
            <a:pPr marL="228600" lvl="0" indent="0" algn="l" rtl="0">
              <a:lnSpc>
                <a:spcPct val="90000"/>
              </a:lnSpc>
              <a:spcBef>
                <a:spcPts val="1000"/>
              </a:spcBef>
              <a:spcAft>
                <a:spcPts val="0"/>
              </a:spcAft>
              <a:buNone/>
            </a:pPr>
            <a:endParaRPr dirty="0"/>
          </a:p>
          <a:p>
            <a:pPr marL="228600" lvl="0" indent="-201930" algn="l" rtl="0">
              <a:lnSpc>
                <a:spcPct val="90000"/>
              </a:lnSpc>
              <a:spcBef>
                <a:spcPts val="1000"/>
              </a:spcBef>
              <a:spcAft>
                <a:spcPts val="0"/>
              </a:spcAft>
              <a:buClr>
                <a:schemeClr val="accent1"/>
              </a:buClr>
              <a:buSzPct val="100000"/>
              <a:buFont typeface="Noto Sans Symbols"/>
              <a:buChar char="▪"/>
            </a:pPr>
            <a:r>
              <a:rPr lang="en-US" dirty="0"/>
              <a:t>We analyzed data file attributes, cleaned, and transformed them for modeling.</a:t>
            </a:r>
            <a:endParaRPr dirty="0"/>
          </a:p>
          <a:p>
            <a:pPr marL="228600" lvl="0" indent="0" algn="l" rtl="0">
              <a:lnSpc>
                <a:spcPct val="90000"/>
              </a:lnSpc>
              <a:spcBef>
                <a:spcPts val="1000"/>
              </a:spcBef>
              <a:spcAft>
                <a:spcPts val="0"/>
              </a:spcAft>
              <a:buNone/>
            </a:pPr>
            <a:endParaRPr dirty="0"/>
          </a:p>
          <a:p>
            <a:pPr marL="228600" lvl="0" indent="-201930" algn="l" rtl="0">
              <a:lnSpc>
                <a:spcPct val="90000"/>
              </a:lnSpc>
              <a:spcBef>
                <a:spcPts val="1000"/>
              </a:spcBef>
              <a:spcAft>
                <a:spcPts val="0"/>
              </a:spcAft>
              <a:buClr>
                <a:schemeClr val="accent1"/>
              </a:buClr>
              <a:buSzPct val="100000"/>
              <a:buFont typeface="Noto Sans Symbols"/>
              <a:buChar char="▪"/>
            </a:pPr>
            <a:r>
              <a:rPr lang="en-US" dirty="0"/>
              <a:t>We ran cleansed, transformed data file through a variety of regression models to determine best model for predicting sale prices.</a:t>
            </a:r>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
          <p:cNvSpPr txBox="1">
            <a:spLocks noGrp="1"/>
          </p:cNvSpPr>
          <p:nvPr>
            <p:ph type="title"/>
          </p:nvPr>
        </p:nvSpPr>
        <p:spPr>
          <a:xfrm>
            <a:off x="508275" y="226299"/>
            <a:ext cx="11188589" cy="16025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400"/>
              <a:buFont typeface="Century Gothic"/>
              <a:buNone/>
            </a:pPr>
            <a:r>
              <a:rPr lang="en-US" b="1" dirty="0"/>
              <a:t>Project Approach</a:t>
            </a:r>
            <a:br>
              <a:rPr lang="en-US" dirty="0"/>
            </a:br>
            <a:endParaRPr dirty="0"/>
          </a:p>
        </p:txBody>
      </p:sp>
      <p:sp>
        <p:nvSpPr>
          <p:cNvPr id="224" name="Google Shape;224;p4"/>
          <p:cNvSpPr txBox="1">
            <a:spLocks noGrp="1"/>
          </p:cNvSpPr>
          <p:nvPr>
            <p:ph type="body" idx="1"/>
          </p:nvPr>
        </p:nvSpPr>
        <p:spPr>
          <a:xfrm>
            <a:off x="508275" y="2041346"/>
            <a:ext cx="11188589" cy="4488546"/>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SzPct val="100000"/>
              <a:buFont typeface="Century Gothic"/>
              <a:buAutoNum type="arabicPeriod"/>
            </a:pPr>
            <a:r>
              <a:rPr lang="en-US" b="1" i="0" dirty="0">
                <a:solidFill>
                  <a:srgbClr val="0D0D0D"/>
                </a:solidFill>
                <a:latin typeface="Arial"/>
                <a:ea typeface="Arial"/>
                <a:cs typeface="Arial"/>
                <a:sym typeface="Arial"/>
              </a:rPr>
              <a:t>Data File</a:t>
            </a:r>
            <a:endParaRPr b="0" i="0" dirty="0">
              <a:solidFill>
                <a:srgbClr val="0D0D0D"/>
              </a:solidFill>
              <a:latin typeface="Arial"/>
              <a:ea typeface="Arial"/>
              <a:cs typeface="Arial"/>
              <a:sym typeface="Arial"/>
            </a:endParaRPr>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Read in CSV</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Reviewed Length</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Reviewed Type</a:t>
            </a:r>
            <a:endParaRPr dirty="0"/>
          </a:p>
          <a:p>
            <a:pPr marL="228600" lvl="0" indent="-228600" algn="l" rtl="0">
              <a:lnSpc>
                <a:spcPct val="90000"/>
              </a:lnSpc>
              <a:spcBef>
                <a:spcPts val="1000"/>
              </a:spcBef>
              <a:spcAft>
                <a:spcPts val="0"/>
              </a:spcAft>
              <a:buSzPct val="100000"/>
              <a:buFont typeface="Century Gothic"/>
              <a:buAutoNum type="arabicPeriod"/>
            </a:pPr>
            <a:r>
              <a:rPr lang="en-US" b="1" i="0" dirty="0">
                <a:solidFill>
                  <a:srgbClr val="0D0D0D"/>
                </a:solidFill>
                <a:latin typeface="Arial"/>
                <a:ea typeface="Arial"/>
                <a:cs typeface="Arial"/>
                <a:sym typeface="Arial"/>
              </a:rPr>
              <a:t>Data Preprocessing</a:t>
            </a:r>
            <a:endParaRPr b="0" i="0" dirty="0">
              <a:solidFill>
                <a:srgbClr val="0D0D0D"/>
              </a:solidFill>
              <a:latin typeface="Arial"/>
              <a:ea typeface="Arial"/>
              <a:cs typeface="Arial"/>
              <a:sym typeface="Arial"/>
            </a:endParaRPr>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Remove/Rename missing Values</a:t>
            </a:r>
          </a:p>
          <a:p>
            <a:pPr marL="742950" lvl="1" indent="-285750">
              <a:buSzPct val="100000"/>
              <a:buFont typeface="Century Gothic"/>
              <a:buAutoNum type="arabicPeriod"/>
            </a:pPr>
            <a:r>
              <a:rPr lang="en-US" dirty="0">
                <a:solidFill>
                  <a:srgbClr val="0D0D0D"/>
                </a:solidFill>
                <a:latin typeface="Arial"/>
                <a:cs typeface="Arial"/>
                <a:sym typeface="Arial"/>
              </a:rPr>
              <a:t>Train, test, split</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Categorical Variables - </a:t>
            </a:r>
            <a:r>
              <a:rPr lang="en-US" b="0" i="0" dirty="0" err="1">
                <a:solidFill>
                  <a:srgbClr val="0D0D0D"/>
                </a:solidFill>
                <a:latin typeface="Arial"/>
                <a:ea typeface="Arial"/>
                <a:cs typeface="Arial"/>
                <a:sym typeface="Arial"/>
              </a:rPr>
              <a:t>LabelEncoder</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Numeric variables - </a:t>
            </a:r>
            <a:r>
              <a:rPr lang="en-US" b="0" i="0" dirty="0" err="1">
                <a:solidFill>
                  <a:srgbClr val="0D0D0D"/>
                </a:solidFill>
                <a:latin typeface="Arial"/>
                <a:ea typeface="Arial"/>
                <a:cs typeface="Arial"/>
                <a:sym typeface="Arial"/>
              </a:rPr>
              <a:t>StandardScaler</a:t>
            </a:r>
            <a:endParaRPr b="0" i="0" dirty="0">
              <a:solidFill>
                <a:srgbClr val="0D0D0D"/>
              </a:solidFill>
              <a:latin typeface="Arial"/>
              <a:ea typeface="Arial"/>
              <a:cs typeface="Arial"/>
              <a:sym typeface="Arial"/>
            </a:endParaRPr>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Variance Inflation Factor (VIF)</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Probability Value (p-value)</a:t>
            </a:r>
          </a:p>
          <a:p>
            <a:pPr marL="742950" lvl="1" indent="-285750" algn="l" rtl="0">
              <a:lnSpc>
                <a:spcPct val="90000"/>
              </a:lnSpc>
              <a:spcBef>
                <a:spcPts val="500"/>
              </a:spcBef>
              <a:spcAft>
                <a:spcPts val="0"/>
              </a:spcAft>
              <a:buSzPct val="100000"/>
              <a:buFont typeface="Century Gothic"/>
              <a:buAutoNum type="arabicPeriod"/>
            </a:pPr>
            <a:r>
              <a:rPr lang="en-US" dirty="0">
                <a:solidFill>
                  <a:srgbClr val="0D0D0D"/>
                </a:solidFill>
                <a:latin typeface="Arial"/>
                <a:ea typeface="Arial"/>
                <a:cs typeface="Arial"/>
                <a:sym typeface="Arial"/>
              </a:rPr>
              <a:t>Linear Regression, OLS</a:t>
            </a:r>
            <a:endParaRPr lang="en-US" b="0" i="0" dirty="0">
              <a:solidFill>
                <a:srgbClr val="0D0D0D"/>
              </a:solidFill>
              <a:latin typeface="Arial"/>
              <a:ea typeface="Arial"/>
              <a:cs typeface="Arial"/>
              <a:sym typeface="Arial"/>
            </a:endParaRPr>
          </a:p>
          <a:p>
            <a:pPr marL="228600" lvl="0" indent="-228600" algn="l" rtl="0">
              <a:lnSpc>
                <a:spcPct val="90000"/>
              </a:lnSpc>
              <a:spcBef>
                <a:spcPts val="1000"/>
              </a:spcBef>
              <a:spcAft>
                <a:spcPts val="0"/>
              </a:spcAft>
              <a:buSzPct val="100000"/>
              <a:buFont typeface="Century Gothic"/>
              <a:buAutoNum type="arabicPeriod"/>
            </a:pPr>
            <a:r>
              <a:rPr lang="en-US" b="1" i="0" dirty="0">
                <a:solidFill>
                  <a:srgbClr val="0D0D0D"/>
                </a:solidFill>
                <a:latin typeface="Arial"/>
                <a:ea typeface="Arial"/>
                <a:cs typeface="Arial"/>
                <a:sym typeface="Arial"/>
              </a:rPr>
              <a:t>Regression Analysis</a:t>
            </a:r>
            <a:endParaRPr b="0" i="0" dirty="0">
              <a:solidFill>
                <a:srgbClr val="0D0D0D"/>
              </a:solidFill>
              <a:latin typeface="Arial"/>
              <a:ea typeface="Arial"/>
              <a:cs typeface="Arial"/>
              <a:sym typeface="Arial"/>
            </a:endParaRPr>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Lasso, Random Forest, Gradient Boost and </a:t>
            </a:r>
            <a:r>
              <a:rPr lang="en-US" b="0" i="0" dirty="0" err="1">
                <a:solidFill>
                  <a:srgbClr val="0D0D0D"/>
                </a:solidFill>
                <a:latin typeface="Arial"/>
                <a:ea typeface="Arial"/>
                <a:cs typeface="Arial"/>
                <a:sym typeface="Arial"/>
              </a:rPr>
              <a:t>CatBoost</a:t>
            </a:r>
            <a:endParaRPr dirty="0"/>
          </a:p>
          <a:p>
            <a:pPr marL="742950" lvl="1" indent="-285750" algn="l" rtl="0">
              <a:lnSpc>
                <a:spcPct val="90000"/>
              </a:lnSpc>
              <a:spcBef>
                <a:spcPts val="500"/>
              </a:spcBef>
              <a:spcAft>
                <a:spcPts val="0"/>
              </a:spcAft>
              <a:buSzPct val="100000"/>
              <a:buFont typeface="Century Gothic"/>
              <a:buAutoNum type="arabicPeriod"/>
            </a:pPr>
            <a:r>
              <a:rPr lang="en-US" b="0" i="0" dirty="0">
                <a:solidFill>
                  <a:srgbClr val="0D0D0D"/>
                </a:solidFill>
                <a:latin typeface="Arial"/>
                <a:ea typeface="Arial"/>
                <a:cs typeface="Arial"/>
                <a:sym typeface="Arial"/>
              </a:rPr>
              <a:t>Coefficient (R-Squared), Evaluate Mean Absolute Error (MAE) and Mean Squared Error (MSE)</a:t>
            </a:r>
            <a:endParaRPr dirty="0"/>
          </a:p>
          <a:p>
            <a:pPr marL="228600" lvl="0" indent="-228600" algn="l" rtl="0">
              <a:lnSpc>
                <a:spcPct val="90000"/>
              </a:lnSpc>
              <a:spcBef>
                <a:spcPts val="1000"/>
              </a:spcBef>
              <a:spcAft>
                <a:spcPts val="0"/>
              </a:spcAft>
              <a:buSzPct val="100000"/>
              <a:buFont typeface="Century Gothic"/>
              <a:buAutoNum type="arabicPeriod"/>
            </a:pPr>
            <a:r>
              <a:rPr lang="en-US" b="1" i="0" dirty="0">
                <a:solidFill>
                  <a:srgbClr val="0D0D0D"/>
                </a:solidFill>
                <a:latin typeface="Arial"/>
                <a:ea typeface="Arial"/>
                <a:cs typeface="Arial"/>
                <a:sym typeface="Arial"/>
              </a:rPr>
              <a:t>Best Model and Validation</a:t>
            </a:r>
            <a:endParaRPr b="0" i="0" dirty="0">
              <a:solidFill>
                <a:srgbClr val="0D0D0D"/>
              </a:solidFill>
              <a:latin typeface="Arial"/>
              <a:ea typeface="Arial"/>
              <a:cs typeface="Arial"/>
              <a:sym typeface="Arial"/>
            </a:endParaRPr>
          </a:p>
          <a:p>
            <a:pPr marL="742950" lvl="1" indent="-285750" algn="l" rtl="0">
              <a:lnSpc>
                <a:spcPct val="90000"/>
              </a:lnSpc>
              <a:spcBef>
                <a:spcPts val="500"/>
              </a:spcBef>
              <a:spcAft>
                <a:spcPts val="0"/>
              </a:spcAft>
              <a:buSzPct val="100000"/>
              <a:buFont typeface="Century Gothic"/>
              <a:buAutoNum type="arabicPeriod"/>
            </a:pPr>
            <a:r>
              <a:rPr lang="en-US" b="0" i="0" dirty="0" err="1">
                <a:solidFill>
                  <a:srgbClr val="0D0D0D"/>
                </a:solidFill>
                <a:latin typeface="Arial"/>
                <a:ea typeface="Arial"/>
                <a:cs typeface="Arial"/>
                <a:sym typeface="Arial"/>
              </a:rPr>
              <a:t>CatBoost</a:t>
            </a:r>
            <a:endParaRPr dirty="0"/>
          </a:p>
          <a:p>
            <a:pPr marL="457200" lvl="1" indent="0" algn="l" rtl="0">
              <a:lnSpc>
                <a:spcPct val="90000"/>
              </a:lnSpc>
              <a:spcBef>
                <a:spcPts val="500"/>
              </a:spcBef>
              <a:spcAft>
                <a:spcPts val="0"/>
              </a:spcAft>
              <a:buSzPct val="100000"/>
              <a:buNone/>
            </a:pPr>
            <a:endParaRPr dirty="0"/>
          </a:p>
          <a:p>
            <a:pPr marL="228600" lvl="0" indent="-144145" algn="l" rtl="0">
              <a:lnSpc>
                <a:spcPct val="90000"/>
              </a:lnSpc>
              <a:spcBef>
                <a:spcPts val="1000"/>
              </a:spcBef>
              <a:spcAft>
                <a:spcPts val="0"/>
              </a:spcAft>
              <a:buClr>
                <a:schemeClr val="accent1"/>
              </a:buClr>
              <a:buSzPct val="100000"/>
              <a:buFont typeface="Noto Sans Symbols"/>
              <a:buNone/>
            </a:pPr>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6ac211e86b_0_0"/>
          <p:cNvSpPr txBox="1">
            <a:spLocks noGrp="1"/>
          </p:cNvSpPr>
          <p:nvPr>
            <p:ph type="title"/>
          </p:nvPr>
        </p:nvSpPr>
        <p:spPr>
          <a:xfrm>
            <a:off x="508275" y="226300"/>
            <a:ext cx="11188500" cy="704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200"/>
              <a:buFont typeface="Century Gothic"/>
              <a:buNone/>
            </a:pPr>
            <a:r>
              <a:rPr lang="en-US" b="1" dirty="0"/>
              <a:t>Data Collection, Cleanup, and Exploration</a:t>
            </a:r>
            <a:endParaRPr b="1" dirty="0"/>
          </a:p>
        </p:txBody>
      </p:sp>
      <p:grpSp>
        <p:nvGrpSpPr>
          <p:cNvPr id="146" name="Google Shape;146;g26ac211e86b_0_0"/>
          <p:cNvGrpSpPr/>
          <p:nvPr/>
        </p:nvGrpSpPr>
        <p:grpSpPr>
          <a:xfrm>
            <a:off x="495136" y="1491433"/>
            <a:ext cx="7737870" cy="4836173"/>
            <a:chOff x="0" y="304019"/>
            <a:chExt cx="7737870" cy="4836173"/>
          </a:xfrm>
        </p:grpSpPr>
        <p:sp>
          <p:nvSpPr>
            <p:cNvPr id="147" name="Google Shape;147;g26ac211e86b_0_0"/>
            <p:cNvSpPr/>
            <p:nvPr/>
          </p:nvSpPr>
          <p:spPr>
            <a:xfrm>
              <a:off x="0" y="304019"/>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26ac211e86b_0_0"/>
            <p:cNvSpPr txBox="1"/>
            <p:nvPr/>
          </p:nvSpPr>
          <p:spPr>
            <a:xfrm>
              <a:off x="0" y="304019"/>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Reviewed </a:t>
              </a:r>
              <a:r>
                <a:rPr lang="en-US" sz="1500" b="0" i="0" u="none" strike="noStrike" cap="none" dirty="0" err="1">
                  <a:solidFill>
                    <a:schemeClr val="lt1"/>
                  </a:solidFill>
                  <a:latin typeface="Century Gothic"/>
                  <a:ea typeface="Century Gothic"/>
                  <a:cs typeface="Century Gothic"/>
                  <a:sym typeface="Century Gothic"/>
                </a:rPr>
                <a:t>Value_Counts</a:t>
              </a:r>
              <a:r>
                <a:rPr lang="en-US" sz="1500" b="0" i="0" u="none" strike="noStrike" cap="none" dirty="0">
                  <a:solidFill>
                    <a:schemeClr val="lt1"/>
                  </a:solidFill>
                  <a:latin typeface="Century Gothic"/>
                  <a:ea typeface="Century Gothic"/>
                  <a:cs typeface="Century Gothic"/>
                  <a:sym typeface="Century Gothic"/>
                </a:rPr>
                <a:t> for all variables</a:t>
              </a:r>
              <a:endParaRPr dirty="0"/>
            </a:p>
          </p:txBody>
        </p:sp>
        <p:sp>
          <p:nvSpPr>
            <p:cNvPr id="149" name="Google Shape;149;g26ac211e86b_0_0"/>
            <p:cNvSpPr/>
            <p:nvPr/>
          </p:nvSpPr>
          <p:spPr>
            <a:xfrm>
              <a:off x="2659935" y="304019"/>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26ac211e86b_0_0"/>
            <p:cNvSpPr txBox="1"/>
            <p:nvPr/>
          </p:nvSpPr>
          <p:spPr>
            <a:xfrm>
              <a:off x="2659935" y="304019"/>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Dropped variables with high percentage of same values or null values</a:t>
              </a:r>
              <a:endParaRPr dirty="0"/>
            </a:p>
          </p:txBody>
        </p:sp>
        <p:sp>
          <p:nvSpPr>
            <p:cNvPr id="151" name="Google Shape;151;g26ac211e86b_0_0"/>
            <p:cNvSpPr/>
            <p:nvPr/>
          </p:nvSpPr>
          <p:spPr>
            <a:xfrm>
              <a:off x="5319870" y="304019"/>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6ac211e86b_0_0"/>
            <p:cNvSpPr txBox="1"/>
            <p:nvPr/>
          </p:nvSpPr>
          <p:spPr>
            <a:xfrm>
              <a:off x="5319870" y="304019"/>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Transformed remaining null values based on analysis of home variables</a:t>
              </a:r>
              <a:endParaRPr dirty="0"/>
            </a:p>
          </p:txBody>
        </p:sp>
        <p:sp>
          <p:nvSpPr>
            <p:cNvPr id="153" name="Google Shape;153;g26ac211e86b_0_0"/>
            <p:cNvSpPr/>
            <p:nvPr/>
          </p:nvSpPr>
          <p:spPr>
            <a:xfrm>
              <a:off x="0" y="1996706"/>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26ac211e86b_0_0"/>
            <p:cNvSpPr txBox="1"/>
            <p:nvPr/>
          </p:nvSpPr>
          <p:spPr>
            <a:xfrm>
              <a:off x="0" y="1996706"/>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Encoded categorical variables using </a:t>
              </a:r>
              <a:r>
                <a:rPr lang="en-US" sz="1500" b="0" i="0" u="none" strike="noStrike" cap="none" dirty="0" err="1">
                  <a:solidFill>
                    <a:schemeClr val="lt1"/>
                  </a:solidFill>
                  <a:latin typeface="Century Gothic"/>
                  <a:ea typeface="Century Gothic"/>
                  <a:cs typeface="Century Gothic"/>
                  <a:sym typeface="Century Gothic"/>
                </a:rPr>
                <a:t>LabelEncoder</a:t>
              </a:r>
              <a:endParaRPr dirty="0"/>
            </a:p>
          </p:txBody>
        </p:sp>
        <p:sp>
          <p:nvSpPr>
            <p:cNvPr id="155" name="Google Shape;155;g26ac211e86b_0_0"/>
            <p:cNvSpPr/>
            <p:nvPr/>
          </p:nvSpPr>
          <p:spPr>
            <a:xfrm>
              <a:off x="2659935" y="1996706"/>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26ac211e86b_0_0"/>
            <p:cNvSpPr txBox="1"/>
            <p:nvPr/>
          </p:nvSpPr>
          <p:spPr>
            <a:xfrm>
              <a:off x="2659935" y="1996706"/>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Scaled numeric variables using </a:t>
              </a:r>
              <a:r>
                <a:rPr lang="en-US" sz="1500" b="0" i="0" u="none" strike="noStrike" cap="none" dirty="0" err="1">
                  <a:solidFill>
                    <a:schemeClr val="lt1"/>
                  </a:solidFill>
                  <a:latin typeface="Century Gothic"/>
                  <a:ea typeface="Century Gothic"/>
                  <a:cs typeface="Century Gothic"/>
                  <a:sym typeface="Century Gothic"/>
                </a:rPr>
                <a:t>StandardScaler</a:t>
              </a:r>
              <a:endParaRPr dirty="0"/>
            </a:p>
          </p:txBody>
        </p:sp>
        <p:sp>
          <p:nvSpPr>
            <p:cNvPr id="157" name="Google Shape;157;g26ac211e86b_0_0"/>
            <p:cNvSpPr/>
            <p:nvPr/>
          </p:nvSpPr>
          <p:spPr>
            <a:xfrm>
              <a:off x="5319870" y="1996706"/>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6ac211e86b_0_0"/>
            <p:cNvSpPr txBox="1"/>
            <p:nvPr/>
          </p:nvSpPr>
          <p:spPr>
            <a:xfrm>
              <a:off x="5319870" y="1996706"/>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Performed VIF and P-Value analysis to identify any variables that should be removed (VIF &gt; 10; p-value &gt;= 0.05)</a:t>
              </a:r>
              <a:endParaRPr dirty="0"/>
            </a:p>
          </p:txBody>
        </p:sp>
        <p:sp>
          <p:nvSpPr>
            <p:cNvPr id="159" name="Google Shape;159;g26ac211e86b_0_0"/>
            <p:cNvSpPr/>
            <p:nvPr/>
          </p:nvSpPr>
          <p:spPr>
            <a:xfrm>
              <a:off x="2659935" y="3689392"/>
              <a:ext cx="2418000" cy="1450800"/>
            </a:xfrm>
            <a:prstGeom prst="rect">
              <a:avLst/>
            </a:prstGeom>
            <a:solidFill>
              <a:srgbClr val="9F331A"/>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26ac211e86b_0_0"/>
            <p:cNvSpPr txBox="1"/>
            <p:nvPr/>
          </p:nvSpPr>
          <p:spPr>
            <a:xfrm>
              <a:off x="2659935" y="3689392"/>
              <a:ext cx="2418000" cy="14508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Century Gothic"/>
                <a:buNone/>
              </a:pPr>
              <a:r>
                <a:rPr lang="en-US" sz="1500" b="0" i="0" u="none" strike="noStrike" cap="none" dirty="0">
                  <a:solidFill>
                    <a:schemeClr val="lt1"/>
                  </a:solidFill>
                  <a:latin typeface="Century Gothic"/>
                  <a:ea typeface="Century Gothic"/>
                  <a:cs typeface="Century Gothic"/>
                  <a:sym typeface="Century Gothic"/>
                </a:rPr>
                <a:t>The home sales file was reduced from 81 to 24 variables </a:t>
              </a:r>
              <a:endParaRPr dirty="0"/>
            </a:p>
          </p:txBody>
        </p:sp>
      </p:grpSp>
      <p:pic>
        <p:nvPicPr>
          <p:cNvPr id="3" name="Picture 2">
            <a:extLst>
              <a:ext uri="{FF2B5EF4-FFF2-40B4-BE49-F238E27FC236}">
                <a16:creationId xmlns:a16="http://schemas.microsoft.com/office/drawing/2014/main" id="{0BB249B7-140D-F1B6-D6DD-E832B2449F9E}"/>
              </a:ext>
            </a:extLst>
          </p:cNvPr>
          <p:cNvPicPr>
            <a:picLocks noChangeAspect="1"/>
          </p:cNvPicPr>
          <p:nvPr/>
        </p:nvPicPr>
        <p:blipFill>
          <a:blip r:embed="rId3"/>
          <a:stretch>
            <a:fillRect/>
          </a:stretch>
        </p:blipFill>
        <p:spPr>
          <a:xfrm>
            <a:off x="8474941" y="1150374"/>
            <a:ext cx="3461420" cy="54813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6" name="Google Shape;166;g26ac211e86b_0_237"/>
          <p:cNvPicPr preferRelativeResize="0">
            <a:picLocks noGrp="1"/>
          </p:cNvPicPr>
          <p:nvPr>
            <p:ph type="body" idx="1"/>
          </p:nvPr>
        </p:nvPicPr>
        <p:blipFill rotWithShape="1">
          <a:blip r:embed="rId3">
            <a:alphaModFix/>
          </a:blip>
          <a:srcRect/>
          <a:stretch/>
        </p:blipFill>
        <p:spPr>
          <a:xfrm>
            <a:off x="138175" y="1923711"/>
            <a:ext cx="4667700" cy="2107515"/>
          </a:xfrm>
          <a:prstGeom prst="rect">
            <a:avLst/>
          </a:prstGeom>
          <a:noFill/>
          <a:ln>
            <a:noFill/>
          </a:ln>
        </p:spPr>
      </p:pic>
      <p:pic>
        <p:nvPicPr>
          <p:cNvPr id="167" name="Google Shape;167;g26ac211e86b_0_237"/>
          <p:cNvPicPr preferRelativeResize="0"/>
          <p:nvPr/>
        </p:nvPicPr>
        <p:blipFill rotWithShape="1">
          <a:blip r:embed="rId4">
            <a:alphaModFix/>
          </a:blip>
          <a:srcRect/>
          <a:stretch/>
        </p:blipFill>
        <p:spPr>
          <a:xfrm>
            <a:off x="9443749" y="2561329"/>
            <a:ext cx="2610076" cy="4115156"/>
          </a:xfrm>
          <a:prstGeom prst="rect">
            <a:avLst/>
          </a:prstGeom>
          <a:noFill/>
          <a:ln>
            <a:noFill/>
          </a:ln>
        </p:spPr>
      </p:pic>
      <p:pic>
        <p:nvPicPr>
          <p:cNvPr id="168" name="Google Shape;168;g26ac211e86b_0_237"/>
          <p:cNvPicPr preferRelativeResize="0"/>
          <p:nvPr/>
        </p:nvPicPr>
        <p:blipFill rotWithShape="1">
          <a:blip r:embed="rId5">
            <a:alphaModFix/>
          </a:blip>
          <a:srcRect/>
          <a:stretch/>
        </p:blipFill>
        <p:spPr>
          <a:xfrm>
            <a:off x="0" y="4240303"/>
            <a:ext cx="8116003" cy="2617697"/>
          </a:xfrm>
          <a:prstGeom prst="rect">
            <a:avLst/>
          </a:prstGeom>
          <a:noFill/>
          <a:ln>
            <a:noFill/>
          </a:ln>
        </p:spPr>
      </p:pic>
      <p:sp>
        <p:nvSpPr>
          <p:cNvPr id="2" name="Google Shape;144;g26ac211e86b_0_0">
            <a:extLst>
              <a:ext uri="{FF2B5EF4-FFF2-40B4-BE49-F238E27FC236}">
                <a16:creationId xmlns:a16="http://schemas.microsoft.com/office/drawing/2014/main" id="{ED32EF87-B229-182D-2260-7CB9659B3A02}"/>
              </a:ext>
            </a:extLst>
          </p:cNvPr>
          <p:cNvSpPr txBox="1">
            <a:spLocks noGrp="1"/>
          </p:cNvSpPr>
          <p:nvPr>
            <p:ph type="title"/>
          </p:nvPr>
        </p:nvSpPr>
        <p:spPr>
          <a:xfrm>
            <a:off x="508275" y="432772"/>
            <a:ext cx="11188500" cy="704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200"/>
              <a:buFont typeface="Century Gothic"/>
              <a:buNone/>
            </a:pPr>
            <a:r>
              <a:rPr lang="en-US" sz="3200" b="1" dirty="0"/>
              <a:t>Data Collection, Cleanup, and Exploration - Examples</a:t>
            </a:r>
            <a:endParaRPr sz="3200" b="1" dirty="0"/>
          </a:p>
        </p:txBody>
      </p:sp>
      <p:sp>
        <p:nvSpPr>
          <p:cNvPr id="3" name="Rectangle 2">
            <a:extLst>
              <a:ext uri="{FF2B5EF4-FFF2-40B4-BE49-F238E27FC236}">
                <a16:creationId xmlns:a16="http://schemas.microsoft.com/office/drawing/2014/main" id="{AF24CD05-7EFF-15FA-598E-058B9F70EDC8}"/>
              </a:ext>
            </a:extLst>
          </p:cNvPr>
          <p:cNvSpPr/>
          <p:nvPr/>
        </p:nvSpPr>
        <p:spPr>
          <a:xfrm>
            <a:off x="9468465" y="2015613"/>
            <a:ext cx="2585360" cy="36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VIF</a:t>
            </a:r>
          </a:p>
        </p:txBody>
      </p:sp>
      <p:sp>
        <p:nvSpPr>
          <p:cNvPr id="4" name="Rectangle 3">
            <a:extLst>
              <a:ext uri="{FF2B5EF4-FFF2-40B4-BE49-F238E27FC236}">
                <a16:creationId xmlns:a16="http://schemas.microsoft.com/office/drawing/2014/main" id="{41F1AE7B-6795-976E-6A5D-8E2B24D374B5}"/>
              </a:ext>
            </a:extLst>
          </p:cNvPr>
          <p:cNvSpPr/>
          <p:nvPr/>
        </p:nvSpPr>
        <p:spPr>
          <a:xfrm>
            <a:off x="4901836" y="2750716"/>
            <a:ext cx="2585360" cy="36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value_counts</a:t>
            </a:r>
            <a:endParaRPr lang="en-US" sz="2400" dirty="0"/>
          </a:p>
        </p:txBody>
      </p:sp>
      <p:sp>
        <p:nvSpPr>
          <p:cNvPr id="5" name="Rectangle 4">
            <a:extLst>
              <a:ext uri="{FF2B5EF4-FFF2-40B4-BE49-F238E27FC236}">
                <a16:creationId xmlns:a16="http://schemas.microsoft.com/office/drawing/2014/main" id="{E80BE395-0092-413D-9F14-CC4DAC53EE5A}"/>
              </a:ext>
            </a:extLst>
          </p:cNvPr>
          <p:cNvSpPr/>
          <p:nvPr/>
        </p:nvSpPr>
        <p:spPr>
          <a:xfrm>
            <a:off x="5137810" y="4804358"/>
            <a:ext cx="2585360" cy="363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p_values</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508275" y="226300"/>
            <a:ext cx="11188589" cy="94527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200"/>
              <a:buFont typeface="Century Gothic"/>
              <a:buNone/>
            </a:pPr>
            <a:r>
              <a:rPr lang="en-US" b="1" dirty="0"/>
              <a:t>Price Impact - Features</a:t>
            </a:r>
            <a:br>
              <a:rPr lang="en-US" b="1" dirty="0"/>
            </a:br>
            <a:endParaRPr sz="2700" b="1" dirty="0"/>
          </a:p>
        </p:txBody>
      </p:sp>
      <p:sp>
        <p:nvSpPr>
          <p:cNvPr id="202" name="Google Shape;202;p15"/>
          <p:cNvSpPr txBox="1">
            <a:spLocks noGrp="1"/>
          </p:cNvSpPr>
          <p:nvPr>
            <p:ph type="body" idx="2"/>
          </p:nvPr>
        </p:nvSpPr>
        <p:spPr>
          <a:xfrm>
            <a:off x="8750643" y="1610476"/>
            <a:ext cx="2946222" cy="464964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chemeClr val="lt1"/>
              </a:buClr>
              <a:buSzPts val="1800"/>
              <a:buNone/>
            </a:pPr>
            <a:r>
              <a:rPr lang="en-US" dirty="0">
                <a:latin typeface="Century Gothic"/>
                <a:ea typeface="Century Gothic"/>
                <a:cs typeface="Century Gothic"/>
                <a:sym typeface="Century Gothic"/>
              </a:rPr>
              <a:t>Overall Quality, incorporating the latest technology of a home, is by far the most important feature for homebuyers</a:t>
            </a:r>
            <a:r>
              <a:rPr lang="en-US" dirty="0">
                <a:solidFill>
                  <a:schemeClr val="lt1"/>
                </a:solidFill>
                <a:latin typeface="Century Gothic"/>
                <a:ea typeface="Century Gothic"/>
                <a:cs typeface="Century Gothic"/>
                <a:sym typeface="Century Gothic"/>
              </a:rPr>
              <a:t>. </a:t>
            </a:r>
            <a:endParaRPr dirty="0"/>
          </a:p>
          <a:p>
            <a:pPr marL="0" lvl="0" indent="0" algn="l" rtl="0">
              <a:lnSpc>
                <a:spcPct val="100000"/>
              </a:lnSpc>
              <a:spcBef>
                <a:spcPts val="0"/>
              </a:spcBef>
              <a:spcAft>
                <a:spcPts val="0"/>
              </a:spcAft>
              <a:buClr>
                <a:schemeClr val="lt1"/>
              </a:buClr>
              <a:buSzPts val="1800"/>
              <a:buNone/>
            </a:pPr>
            <a:endParaRPr dirty="0">
              <a:latin typeface="Century Gothic"/>
              <a:ea typeface="Century Gothic"/>
              <a:cs typeface="Century Gothic"/>
              <a:sym typeface="Century Gothic"/>
            </a:endParaRPr>
          </a:p>
          <a:p>
            <a:pPr marL="0" lvl="0" indent="0" algn="l" rtl="0">
              <a:lnSpc>
                <a:spcPct val="100000"/>
              </a:lnSpc>
              <a:spcBef>
                <a:spcPts val="0"/>
              </a:spcBef>
              <a:spcAft>
                <a:spcPts val="0"/>
              </a:spcAft>
              <a:buClr>
                <a:schemeClr val="lt1"/>
              </a:buClr>
              <a:buSzPts val="1800"/>
              <a:buNone/>
            </a:pPr>
            <a:r>
              <a:rPr lang="en-US" dirty="0">
                <a:latin typeface="Century Gothic"/>
                <a:ea typeface="Century Gothic"/>
                <a:cs typeface="Century Gothic"/>
                <a:sym typeface="Century Gothic"/>
              </a:rPr>
              <a:t>Garage Space has also played an integral role for many</a:t>
            </a:r>
            <a:r>
              <a:rPr lang="en-US" dirty="0">
                <a:solidFill>
                  <a:schemeClr val="lt1"/>
                </a:solidFill>
                <a:latin typeface="Century Gothic"/>
                <a:ea typeface="Century Gothic"/>
                <a:cs typeface="Century Gothic"/>
                <a:sym typeface="Century Gothic"/>
              </a:rPr>
              <a:t>.</a:t>
            </a:r>
            <a:endParaRPr dirty="0">
              <a:latin typeface="Century Gothic"/>
              <a:ea typeface="Century Gothic"/>
              <a:cs typeface="Century Gothic"/>
              <a:sym typeface="Century Gothic"/>
            </a:endParaRPr>
          </a:p>
          <a:p>
            <a:pPr marL="0" lvl="0" indent="0" algn="l" rtl="0">
              <a:lnSpc>
                <a:spcPct val="100000"/>
              </a:lnSpc>
              <a:spcBef>
                <a:spcPts val="0"/>
              </a:spcBef>
              <a:spcAft>
                <a:spcPts val="0"/>
              </a:spcAft>
              <a:buClr>
                <a:schemeClr val="lt1"/>
              </a:buClr>
              <a:buSzPts val="1800"/>
              <a:buNone/>
            </a:pPr>
            <a:endParaRPr dirty="0">
              <a:solidFill>
                <a:schemeClr val="lt1"/>
              </a:solidFill>
              <a:latin typeface="Century Gothic"/>
              <a:ea typeface="Century Gothic"/>
              <a:cs typeface="Century Gothic"/>
              <a:sym typeface="Century Gothic"/>
            </a:endParaRPr>
          </a:p>
          <a:p>
            <a:pPr marL="0" lvl="0" indent="0" algn="l" rtl="0">
              <a:lnSpc>
                <a:spcPct val="100000"/>
              </a:lnSpc>
              <a:spcBef>
                <a:spcPts val="0"/>
              </a:spcBef>
              <a:spcAft>
                <a:spcPts val="0"/>
              </a:spcAft>
              <a:buClr>
                <a:schemeClr val="lt1"/>
              </a:buClr>
              <a:buSzPts val="1800"/>
              <a:buNone/>
            </a:pPr>
            <a:r>
              <a:rPr lang="en-US" dirty="0">
                <a:solidFill>
                  <a:schemeClr val="lt1"/>
                </a:solidFill>
                <a:latin typeface="Century Gothic"/>
                <a:ea typeface="Century Gothic"/>
                <a:cs typeface="Century Gothic"/>
                <a:sym typeface="Century Gothic"/>
              </a:rPr>
              <a:t>One must not forget about Lot Area </a:t>
            </a:r>
            <a:r>
              <a:rPr lang="en-US" dirty="0">
                <a:latin typeface="Century Gothic"/>
                <a:ea typeface="Century Gothic"/>
                <a:cs typeface="Century Gothic"/>
                <a:sym typeface="Century Gothic"/>
              </a:rPr>
              <a:t>and Total Rooms.</a:t>
            </a:r>
            <a:r>
              <a:rPr lang="en-US" dirty="0">
                <a:solidFill>
                  <a:schemeClr val="lt1"/>
                </a:solidFill>
                <a:latin typeface="Century Gothic"/>
                <a:ea typeface="Century Gothic"/>
                <a:cs typeface="Century Gothic"/>
                <a:sym typeface="Century Gothic"/>
              </a:rPr>
              <a:t> </a:t>
            </a:r>
            <a:endParaRPr dirty="0"/>
          </a:p>
          <a:p>
            <a:pPr marL="0" lvl="0" indent="0" algn="l" rtl="0">
              <a:lnSpc>
                <a:spcPct val="100000"/>
              </a:lnSpc>
              <a:spcBef>
                <a:spcPts val="0"/>
              </a:spcBef>
              <a:spcAft>
                <a:spcPts val="0"/>
              </a:spcAft>
              <a:buClr>
                <a:schemeClr val="lt1"/>
              </a:buClr>
              <a:buSzPts val="1800"/>
              <a:buNone/>
            </a:pPr>
            <a:endParaRPr dirty="0">
              <a:latin typeface="Century Gothic"/>
              <a:ea typeface="Century Gothic"/>
              <a:cs typeface="Century Gothic"/>
              <a:sym typeface="Century Gothic"/>
            </a:endParaRPr>
          </a:p>
          <a:p>
            <a:pPr marL="0" lvl="0" indent="0" algn="l" rtl="0">
              <a:lnSpc>
                <a:spcPct val="100000"/>
              </a:lnSpc>
              <a:spcBef>
                <a:spcPts val="0"/>
              </a:spcBef>
              <a:spcAft>
                <a:spcPts val="0"/>
              </a:spcAft>
              <a:buClr>
                <a:schemeClr val="lt1"/>
              </a:buClr>
              <a:buSzPts val="1800"/>
              <a:buNone/>
            </a:pPr>
            <a:r>
              <a:rPr lang="en-US" dirty="0">
                <a:solidFill>
                  <a:schemeClr val="lt1"/>
                </a:solidFill>
                <a:latin typeface="Century Gothic"/>
                <a:ea typeface="Century Gothic"/>
                <a:cs typeface="Century Gothic"/>
                <a:sym typeface="Century Gothic"/>
              </a:rPr>
              <a:t>Expansive Full Baths most certainly has its place on the list. </a:t>
            </a:r>
            <a:endParaRPr dirty="0"/>
          </a:p>
        </p:txBody>
      </p:sp>
      <p:pic>
        <p:nvPicPr>
          <p:cNvPr id="207" name="Google Shape;207;p15"/>
          <p:cNvPicPr preferRelativeResize="0"/>
          <p:nvPr/>
        </p:nvPicPr>
        <p:blipFill rotWithShape="1">
          <a:blip r:embed="rId3">
            <a:alphaModFix/>
          </a:blip>
          <a:srcRect/>
          <a:stretch/>
        </p:blipFill>
        <p:spPr>
          <a:xfrm>
            <a:off x="80010" y="1828800"/>
            <a:ext cx="8366760" cy="43645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508275" y="226300"/>
            <a:ext cx="11188589" cy="14047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a:buNone/>
            </a:pPr>
            <a:r>
              <a:rPr lang="en-US" dirty="0"/>
              <a:t>Sales price prediction model</a:t>
            </a:r>
            <a:br>
              <a:rPr lang="en-US" dirty="0"/>
            </a:br>
            <a:r>
              <a:rPr lang="en-US" sz="3600" dirty="0" err="1"/>
              <a:t>CatBoost</a:t>
            </a:r>
            <a:r>
              <a:rPr lang="en-US" dirty="0"/>
              <a:t> </a:t>
            </a:r>
            <a:endParaRPr dirty="0"/>
          </a:p>
        </p:txBody>
      </p:sp>
      <p:sp>
        <p:nvSpPr>
          <p:cNvPr id="195" name="Google Shape;195;p13"/>
          <p:cNvSpPr txBox="1">
            <a:spLocks noGrp="1"/>
          </p:cNvSpPr>
          <p:nvPr>
            <p:ph type="body" idx="1"/>
          </p:nvPr>
        </p:nvSpPr>
        <p:spPr>
          <a:xfrm>
            <a:off x="261257" y="2041347"/>
            <a:ext cx="5375614" cy="43357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accent1"/>
              </a:buClr>
              <a:buSzPct val="100000"/>
              <a:buFont typeface="Noto Sans Symbols"/>
              <a:buChar char="▪"/>
            </a:pPr>
            <a:r>
              <a:rPr lang="en-US" sz="2600" dirty="0"/>
              <a:t>Values Narrative</a:t>
            </a:r>
            <a:endParaRPr dirty="0"/>
          </a:p>
          <a:p>
            <a:pPr marL="228600" lvl="0" indent="-87629" algn="l" rtl="0">
              <a:lnSpc>
                <a:spcPct val="90000"/>
              </a:lnSpc>
              <a:spcBef>
                <a:spcPts val="1000"/>
              </a:spcBef>
              <a:spcAft>
                <a:spcPts val="0"/>
              </a:spcAft>
              <a:buClr>
                <a:schemeClr val="accent1"/>
              </a:buClr>
              <a:buSzPct val="100000"/>
              <a:buFont typeface="Noto Sans Symbols"/>
              <a:buNone/>
            </a:pPr>
            <a:endParaRPr sz="24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R-squared: 0.8774344325281175</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Mean Absolute Error: </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19291.19610825505</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Mean Squared Error: </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858609679.3158845</a:t>
            </a:r>
            <a:endParaRPr dirty="0"/>
          </a:p>
          <a:p>
            <a:pPr marL="228600" lvl="0" indent="-99377" algn="l" rtl="0">
              <a:lnSpc>
                <a:spcPct val="90000"/>
              </a:lnSpc>
              <a:spcBef>
                <a:spcPts val="1000"/>
              </a:spcBef>
              <a:spcAft>
                <a:spcPts val="0"/>
              </a:spcAft>
              <a:buClr>
                <a:schemeClr val="accent1"/>
              </a:buClr>
              <a:buSzPct val="100000"/>
              <a:buFont typeface="Noto Sans Symbols"/>
              <a:buNone/>
            </a:pPr>
            <a:endParaRPr sz="2200"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Root Mean Squared Error:</a:t>
            </a:r>
            <a:endParaRPr dirty="0"/>
          </a:p>
          <a:p>
            <a:pPr marL="228600" lvl="0" indent="-228600" algn="l" rtl="0">
              <a:lnSpc>
                <a:spcPct val="90000"/>
              </a:lnSpc>
              <a:spcBef>
                <a:spcPts val="1000"/>
              </a:spcBef>
              <a:spcAft>
                <a:spcPts val="0"/>
              </a:spcAft>
              <a:buClr>
                <a:schemeClr val="accent1"/>
              </a:buClr>
              <a:buSzPct val="100000"/>
              <a:buFont typeface="Noto Sans Symbols"/>
              <a:buChar char="▪"/>
            </a:pPr>
            <a:r>
              <a:rPr lang="en-US" sz="2200" dirty="0"/>
              <a:t> 29302.04223797182</a:t>
            </a:r>
            <a:endParaRPr dirty="0"/>
          </a:p>
          <a:p>
            <a:pPr marL="228600" lvl="0" indent="-64135" algn="l" rtl="0">
              <a:lnSpc>
                <a:spcPct val="90000"/>
              </a:lnSpc>
              <a:spcBef>
                <a:spcPts val="1000"/>
              </a:spcBef>
              <a:spcAft>
                <a:spcPts val="0"/>
              </a:spcAft>
              <a:buClr>
                <a:schemeClr val="accent1"/>
              </a:buClr>
              <a:buSzPct val="100000"/>
              <a:buFont typeface="Noto Sans Symbols"/>
              <a:buNone/>
            </a:pPr>
            <a:endParaRPr dirty="0"/>
          </a:p>
        </p:txBody>
      </p:sp>
      <p:pic>
        <p:nvPicPr>
          <p:cNvPr id="196" name="Google Shape;196;p13"/>
          <p:cNvPicPr preferRelativeResize="0"/>
          <p:nvPr/>
        </p:nvPicPr>
        <p:blipFill rotWithShape="1">
          <a:blip r:embed="rId3">
            <a:alphaModFix/>
          </a:blip>
          <a:srcRect r="17227" b="1"/>
          <a:stretch/>
        </p:blipFill>
        <p:spPr>
          <a:xfrm>
            <a:off x="5636871" y="2041346"/>
            <a:ext cx="6416584" cy="4590353"/>
          </a:xfrm>
          <a:prstGeom prst="rect">
            <a:avLst/>
          </a:prstGeom>
          <a:solidFill>
            <a:srgbClr val="FFFFFF"/>
          </a:solid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title"/>
          </p:nvPr>
        </p:nvSpPr>
        <p:spPr>
          <a:xfrm rot="-5400000">
            <a:off x="-1947047" y="3075636"/>
            <a:ext cx="5915607" cy="6787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sz="4000" b="1" dirty="0"/>
              <a:t> Conclusion</a:t>
            </a:r>
            <a:endParaRPr dirty="0"/>
          </a:p>
        </p:txBody>
      </p:sp>
      <p:sp>
        <p:nvSpPr>
          <p:cNvPr id="214" name="Google Shape;214;p14"/>
          <p:cNvSpPr txBox="1">
            <a:spLocks noGrp="1"/>
          </p:cNvSpPr>
          <p:nvPr>
            <p:ph type="body" idx="1"/>
          </p:nvPr>
        </p:nvSpPr>
        <p:spPr>
          <a:xfrm>
            <a:off x="7918450" y="288925"/>
            <a:ext cx="4114800" cy="62880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endParaRPr sz="2400" dirty="0"/>
          </a:p>
          <a:p>
            <a:pPr marL="0" lvl="0" indent="0" algn="ctr" rtl="0">
              <a:lnSpc>
                <a:spcPct val="90000"/>
              </a:lnSpc>
              <a:spcBef>
                <a:spcPts val="1000"/>
              </a:spcBef>
              <a:spcAft>
                <a:spcPts val="0"/>
              </a:spcAft>
              <a:buClr>
                <a:schemeClr val="lt1"/>
              </a:buClr>
              <a:buSzPts val="2400"/>
              <a:buNone/>
            </a:pPr>
            <a:r>
              <a:rPr lang="en-US" sz="2400" dirty="0" err="1"/>
              <a:t>CatBoost</a:t>
            </a:r>
            <a:r>
              <a:rPr lang="en-US" sz="2400" dirty="0"/>
              <a:t> in our data file provided the most accurate model. </a:t>
            </a:r>
            <a:endParaRPr dirty="0"/>
          </a:p>
          <a:p>
            <a:pPr marL="0" lvl="0" indent="0" algn="ctr" rtl="0">
              <a:lnSpc>
                <a:spcPct val="90000"/>
              </a:lnSpc>
              <a:spcBef>
                <a:spcPts val="1000"/>
              </a:spcBef>
              <a:spcAft>
                <a:spcPts val="0"/>
              </a:spcAft>
              <a:buClr>
                <a:schemeClr val="lt1"/>
              </a:buClr>
              <a:buSzPts val="2400"/>
              <a:buNone/>
            </a:pPr>
            <a:endParaRPr sz="2400" dirty="0"/>
          </a:p>
          <a:p>
            <a:pPr marL="0" lvl="0" indent="0" algn="ctr" rtl="0">
              <a:lnSpc>
                <a:spcPct val="90000"/>
              </a:lnSpc>
              <a:spcBef>
                <a:spcPts val="1000"/>
              </a:spcBef>
              <a:spcAft>
                <a:spcPts val="0"/>
              </a:spcAft>
              <a:buClr>
                <a:schemeClr val="lt1"/>
              </a:buClr>
              <a:buSzPts val="2400"/>
              <a:buNone/>
            </a:pPr>
            <a:r>
              <a:rPr lang="en-US" sz="2400" dirty="0"/>
              <a:t>Lasso as you can see did not meet or fulfill the project requirements. </a:t>
            </a:r>
            <a:endParaRPr dirty="0"/>
          </a:p>
          <a:p>
            <a:pPr marL="0" lvl="0" indent="0" algn="ctr" rtl="0">
              <a:lnSpc>
                <a:spcPct val="90000"/>
              </a:lnSpc>
              <a:spcBef>
                <a:spcPts val="1000"/>
              </a:spcBef>
              <a:spcAft>
                <a:spcPts val="0"/>
              </a:spcAft>
              <a:buClr>
                <a:schemeClr val="lt1"/>
              </a:buClr>
              <a:buSzPts val="2400"/>
              <a:buNone/>
            </a:pPr>
            <a:endParaRPr sz="2400" dirty="0"/>
          </a:p>
          <a:p>
            <a:pPr marL="0" lvl="0" indent="0" algn="ctr" rtl="0">
              <a:lnSpc>
                <a:spcPct val="90000"/>
              </a:lnSpc>
              <a:spcBef>
                <a:spcPts val="1000"/>
              </a:spcBef>
              <a:spcAft>
                <a:spcPts val="0"/>
              </a:spcAft>
              <a:buClr>
                <a:schemeClr val="lt1"/>
              </a:buClr>
              <a:buSzPts val="2400"/>
              <a:buNone/>
            </a:pPr>
            <a:r>
              <a:rPr lang="en-US" sz="2400" dirty="0"/>
              <a:t>We wanted to view several models to determine the best fit.</a:t>
            </a:r>
            <a:endParaRPr dirty="0"/>
          </a:p>
        </p:txBody>
      </p:sp>
      <p:sp>
        <p:nvSpPr>
          <p:cNvPr id="215" name="Google Shape;215;p14"/>
          <p:cNvSpPr/>
          <p:nvPr/>
        </p:nvSpPr>
        <p:spPr>
          <a:xfrm>
            <a:off x="2491273" y="288924"/>
            <a:ext cx="5066523" cy="996696"/>
          </a:xfrm>
          <a:prstGeom prst="rect">
            <a:avLst/>
          </a:prstGeom>
          <a:solidFill>
            <a:srgbClr val="E1745A"/>
          </a:solidFill>
          <a:ln w="12700" cap="flat" cmpd="sng">
            <a:solidFill>
              <a:srgbClr val="581D1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entury Gothic"/>
                <a:ea typeface="Century Gothic"/>
                <a:cs typeface="Century Gothic"/>
                <a:sym typeface="Century Gothic"/>
              </a:rPr>
              <a:t>Lasso R-Squared - 0.7830943994223807 </a:t>
            </a:r>
            <a:endParaRPr dirty="0"/>
          </a:p>
        </p:txBody>
      </p:sp>
      <p:sp>
        <p:nvSpPr>
          <p:cNvPr id="216" name="Google Shape;216;p14"/>
          <p:cNvSpPr/>
          <p:nvPr/>
        </p:nvSpPr>
        <p:spPr>
          <a:xfrm>
            <a:off x="2503716" y="1996751"/>
            <a:ext cx="5065776" cy="998376"/>
          </a:xfrm>
          <a:prstGeom prst="rect">
            <a:avLst/>
          </a:prstGeom>
          <a:solidFill>
            <a:schemeClr val="accent1"/>
          </a:solidFill>
          <a:ln w="12700" cap="flat" cmpd="sng">
            <a:solidFill>
              <a:srgbClr val="581D1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entury Gothic"/>
                <a:ea typeface="Century Gothic"/>
                <a:cs typeface="Century Gothic"/>
                <a:sym typeface="Century Gothic"/>
              </a:rPr>
              <a:t>Random R-Squared - 0.8536607463238572</a:t>
            </a:r>
            <a:endParaRPr dirty="0"/>
          </a:p>
        </p:txBody>
      </p:sp>
      <p:sp>
        <p:nvSpPr>
          <p:cNvPr id="217" name="Google Shape;217;p14"/>
          <p:cNvSpPr/>
          <p:nvPr/>
        </p:nvSpPr>
        <p:spPr>
          <a:xfrm>
            <a:off x="2503716" y="3704744"/>
            <a:ext cx="5065776" cy="998376"/>
          </a:xfrm>
          <a:prstGeom prst="rect">
            <a:avLst/>
          </a:prstGeom>
          <a:solidFill>
            <a:srgbClr val="9D351C"/>
          </a:solidFill>
          <a:ln w="12700" cap="flat" cmpd="sng">
            <a:solidFill>
              <a:srgbClr val="581D1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err="1">
                <a:solidFill>
                  <a:schemeClr val="lt1"/>
                </a:solidFill>
                <a:latin typeface="Century Gothic"/>
                <a:ea typeface="Century Gothic"/>
                <a:cs typeface="Century Gothic"/>
                <a:sym typeface="Century Gothic"/>
              </a:rPr>
              <a:t>XGBoost</a:t>
            </a:r>
            <a:r>
              <a:rPr lang="en-US" sz="1800" b="0" i="0" u="none" strike="noStrike" cap="none" dirty="0">
                <a:solidFill>
                  <a:schemeClr val="lt1"/>
                </a:solidFill>
                <a:latin typeface="Century Gothic"/>
                <a:ea typeface="Century Gothic"/>
                <a:cs typeface="Century Gothic"/>
                <a:sym typeface="Century Gothic"/>
              </a:rPr>
              <a:t> R-Squared - 0.8553621589835805</a:t>
            </a:r>
            <a:endParaRPr sz="1800" b="0" i="0" u="none" strike="noStrike" cap="none" dirty="0">
              <a:solidFill>
                <a:schemeClr val="lt1"/>
              </a:solidFill>
              <a:latin typeface="Century Gothic"/>
              <a:ea typeface="Century Gothic"/>
              <a:cs typeface="Century Gothic"/>
              <a:sym typeface="Century Gothic"/>
            </a:endParaRPr>
          </a:p>
        </p:txBody>
      </p:sp>
      <p:sp>
        <p:nvSpPr>
          <p:cNvPr id="218" name="Google Shape;218;p14"/>
          <p:cNvSpPr/>
          <p:nvPr/>
        </p:nvSpPr>
        <p:spPr>
          <a:xfrm>
            <a:off x="2492020" y="5355770"/>
            <a:ext cx="5065776" cy="998376"/>
          </a:xfrm>
          <a:prstGeom prst="rect">
            <a:avLst/>
          </a:prstGeom>
          <a:solidFill>
            <a:srgbClr val="692312"/>
          </a:solidFill>
          <a:ln w="762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err="1">
                <a:solidFill>
                  <a:schemeClr val="lt1"/>
                </a:solidFill>
                <a:latin typeface="Century Gothic"/>
                <a:ea typeface="Century Gothic"/>
                <a:cs typeface="Century Gothic"/>
                <a:sym typeface="Century Gothic"/>
              </a:rPr>
              <a:t>CatBoost</a:t>
            </a:r>
            <a:r>
              <a:rPr lang="en-US" sz="1800" b="1" i="0" u="none" strike="noStrike" cap="none" dirty="0">
                <a:solidFill>
                  <a:schemeClr val="lt1"/>
                </a:solidFill>
                <a:latin typeface="Century Gothic"/>
                <a:ea typeface="Century Gothic"/>
                <a:cs typeface="Century Gothic"/>
                <a:sym typeface="Century Gothic"/>
              </a:rPr>
              <a:t> R-Squared - 0.8774344325281175</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Rosario Theme">
  <a:themeElements>
    <a:clrScheme name="Rosario">
      <a:dk1>
        <a:srgbClr val="000000"/>
      </a:dk1>
      <a:lt1>
        <a:srgbClr val="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660</Words>
  <Application>Microsoft Office PowerPoint</Application>
  <PresentationFormat>Widescreen</PresentationFormat>
  <Paragraphs>132</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Noto Sans Symbols</vt:lpstr>
      <vt:lpstr>Century Gothic</vt:lpstr>
      <vt:lpstr>Calibri</vt:lpstr>
      <vt:lpstr>Rosario Theme</vt:lpstr>
      <vt:lpstr>House Hunters Presents:  The Ultimate in Modern Home Search</vt:lpstr>
      <vt:lpstr>House Hunters</vt:lpstr>
      <vt:lpstr>Executive Summary</vt:lpstr>
      <vt:lpstr>Project Approach </vt:lpstr>
      <vt:lpstr>Data Collection, Cleanup, and Exploration</vt:lpstr>
      <vt:lpstr>Data Collection, Cleanup, and Exploration - Examples</vt:lpstr>
      <vt:lpstr>Price Impact - Features </vt:lpstr>
      <vt:lpstr>Sales price prediction model CatBoost </vt:lpstr>
      <vt:lpstr> Conclusion</vt:lpstr>
      <vt:lpstr>Additional Questions… </vt:lpstr>
      <vt:lpstr>APPENDIX</vt:lpstr>
      <vt:lpstr>Lasso </vt:lpstr>
      <vt:lpstr>Random Forest</vt:lpstr>
      <vt:lpstr>XGBoost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Hunters Presents:  The Ultimate in Modern Home Search</dc:title>
  <dc:creator>Timothy Carter</dc:creator>
  <cp:lastModifiedBy>Gi'Anna Cheairs</cp:lastModifiedBy>
  <cp:revision>3</cp:revision>
  <cp:lastPrinted>2024-03-05T00:19:41Z</cp:lastPrinted>
  <dcterms:created xsi:type="dcterms:W3CDTF">2024-03-03T18:20:48Z</dcterms:created>
  <dcterms:modified xsi:type="dcterms:W3CDTF">2024-03-05T01:50:33Z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