
<file path=[Content_Types].xml><?xml version="1.0" encoding="utf-8"?>
<Types xmlns="http://schemas.openxmlformats.org/package/2006/content-types">
  <Default Extension="emf" ContentType="image/x-emf"/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857937"/>
            <a:ext cx="9144000" cy="290544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4933506"/>
            <a:ext cx="9144000" cy="10164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  <p:pic>
        <p:nvPicPr>
          <p:cNvPr id="9" name="Picture 12" descr="logo-labsticc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56086" y="826492"/>
            <a:ext cx="1838477" cy="842545"/>
          </a:xfrm>
          <a:prstGeom prst="rect">
            <a:avLst/>
          </a:prstGeom>
        </p:spPr>
      </p:pic>
      <p:pic>
        <p:nvPicPr>
          <p:cNvPr id="10" name="Picture 13" descr="logo-cnrs.png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778283" y="277652"/>
            <a:ext cx="863033" cy="719194"/>
          </a:xfrm>
          <a:prstGeom prst="rect">
            <a:avLst/>
          </a:prstGeom>
        </p:spPr>
      </p:pic>
      <p:pic>
        <p:nvPicPr>
          <p:cNvPr id="11" name="Picture 1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982201" y="148000"/>
            <a:ext cx="1536700" cy="1008019"/>
          </a:xfrm>
          <a:prstGeom prst="rect">
            <a:avLst/>
          </a:prstGeom>
        </p:spPr>
      </p:pic>
      <p:pic>
        <p:nvPicPr>
          <p:cNvPr id="12" name="Picture 15" descr="ensta.jpg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107011" y="529207"/>
            <a:ext cx="1155021" cy="1392991"/>
          </a:xfrm>
          <a:prstGeom prst="rect">
            <a:avLst/>
          </a:prstGeom>
        </p:spPr>
      </p:pic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6" hidden="0"/>
          <p:cNvPicPr>
            <a:picLocks noChangeAspect="1"/>
          </p:cNvPicPr>
          <p:nvPr isPhoto="0" userDrawn="0"/>
        </p:nvPicPr>
        <p:blipFill>
          <a:blip r:embed="rId13"/>
          <a:srcRect l="0" t="21976" r="0" b="16959"/>
          <a:stretch/>
        </p:blipFill>
        <p:spPr bwMode="auto">
          <a:xfrm>
            <a:off x="0" y="0"/>
            <a:ext cx="12192000" cy="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BC2114-00D2-C143-8461-C69496EB2EE5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85354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970718" y="6356350"/>
            <a:ext cx="138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8EF8E3-BE9A-3B4C-B385-D25555BC3EF2}" type="slidenum">
              <a:rPr lang="fr-FR"/>
              <a:t/>
            </a:fld>
            <a:endParaRPr lang="fr-FR"/>
          </a:p>
        </p:txBody>
      </p:sp>
      <p:pic>
        <p:nvPicPr>
          <p:cNvPr id="10" name="Picture 7" hidden="0"/>
          <p:cNvPicPr>
            <a:picLocks noChangeAspect="1"/>
          </p:cNvPicPr>
          <p:nvPr isPhoto="0" userDrawn="0"/>
        </p:nvPicPr>
        <p:blipFill>
          <a:blip r:embed="rId14"/>
          <a:stretch/>
        </p:blipFill>
        <p:spPr bwMode="auto">
          <a:xfrm>
            <a:off x="8432581" y="6356350"/>
            <a:ext cx="1073897" cy="365125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iprian.Teodorov@ENSTA-Bretagne.f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UPPAAL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600" b="1" u="sng">
                <a:hlinkClick r:id="rId2" tooltip=""/>
              </a:rPr>
              <a:t>Ciprian.TEODOROV</a:t>
            </a:r>
            <a:r>
              <a:rPr lang="fr-FR" sz="2600" u="sng">
                <a:hlinkClick r:id="rId2" tooltip=""/>
              </a:rPr>
              <a:t>@ENSTA-Bretagne.fr</a:t>
            </a:r>
            <a:r>
              <a:rPr lang="fr-FR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Automates temporisé : Sémantique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Pour un automate temporisé A sa sémantique est définie à travers un système de transitions infini S(A) comme suit :</a:t>
            </a:r>
            <a:endParaRPr/>
          </a:p>
          <a:p>
            <a:pPr lvl="1">
              <a:defRPr/>
            </a:pPr>
            <a:r>
              <a:rPr lang="fr-FR"/>
              <a:t>Q</a:t>
            </a:r>
            <a:r>
              <a:rPr lang="fr-FR" baseline="-25000"/>
              <a:t>S(A)</a:t>
            </a:r>
            <a:r>
              <a:rPr lang="fr-FR"/>
              <a:t> = {</a:t>
            </a: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true"/>
                        </m:rPr>
                        <a:rPr lang="fr-FR"/>
                        <m:t>⟨</m:t>
                      </m:r>
                      <m:r>
                        <m:rPr>
                          <m:nor m:val="true"/>
                        </m:rPr>
                        <a:rPr lang="fr-FR" b="0" i="0"/>
                        <m:t>s</m:t>
                      </m:r>
                      <m:r>
                        <m:rPr>
                          <m:nor m:val="true"/>
                        </m:rPr>
                        <a:rPr lang="fr-FR"/>
                        <m:t>,</m:t>
                      </m:r>
                      <m:r>
                        <m:rPr/>
                        <a:rPr lang="fr-FR" i="1">
                          <a:latin typeface="Cambria Math"/>
                        </a:rPr>
                        <m:t>𝑣</m:t>
                      </m:r>
                      <m:r>
                        <m:rPr>
                          <m:nor m:val="true"/>
                        </m:rPr>
                        <a:rPr lang="fr-FR"/>
                        <m:t>⟩ |</m:t>
                      </m:r>
                      <m:r>
                        <m:rPr>
                          <m:nor m:val="true"/>
                        </m:rPr>
                        <a:rPr lang="fr-FR" b="0" i="0"/>
                        <m:t>s</m:t>
                      </m:r>
                      <m:r>
                        <m:rPr>
                          <m:nor m:val="true"/>
                        </m:rPr>
                        <a:rPr lang="fr-FR" b="0" i="0"/>
                        <m:t> </m:t>
                      </m:r>
                      <m:r>
                        <m:rPr>
                          <m:nor m:val="true"/>
                        </m:rPr>
                        <a:rPr lang="fr-FR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>
                          <m:nor m:val="true"/>
                        </m:rPr>
                        <a:rPr lang="fr-FR"/>
                        <m:t> </m:t>
                      </m:r>
                      <m:r>
                        <m:rPr>
                          <m:nor m:val="true"/>
                        </m:rPr>
                        <a:rPr lang="fr-FR"/>
                        <m:t>QA</m:t>
                      </m:r>
                      <m:r>
                        <m:rPr>
                          <m:nor m:val="true"/>
                        </m:rPr>
                        <a:rPr lang="fr-FR" b="0" i="0"/>
                        <m:t>,</m:t>
                      </m:r>
                      <m:r>
                        <m:rPr/>
                        <a:rPr lang="fr-FR" i="1">
                          <a:latin typeface="Cambria Math"/>
                        </a:rPr>
                        <m:t>𝑣</m:t>
                      </m:r>
                      <m:r>
                        <m:rPr/>
                        <a:rPr lang="fr-FR" i="1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/>
                        <a:rPr lang="fr-FR" i="1">
                          <a:latin typeface="Cambria Math"/>
                          <a:ea typeface="Cambria Math"/>
                          <a:cs typeface="Cambria Math"/>
                        </a:rPr>
                        <m:t>ℝ</m:t>
                      </m:r>
                      <m:r>
                        <m:rPr/>
                        <a:rPr lang="fr-FR" b="0" i="1">
                          <a:latin typeface="Cambria Math"/>
                          <a:ea typeface="Cambria Math"/>
                          <a:cs typeface="Cambria Math"/>
                        </a:rPr>
                        <m:t>, </m:t>
                      </m:r>
                      <m:r>
                        <m:rPr/>
                        <a:rPr lang="fr-FR" i="1">
                          <a:latin typeface="Cambria Math"/>
                        </a:rPr>
                        <m:t>𝑣</m:t>
                      </m:r>
                      <m:r>
                        <m:rPr/>
                        <a:rPr lang="fr-FR" i="1">
                          <a:latin typeface="Cambria Math"/>
                          <a:ea typeface="Cambria Math"/>
                          <a:cs typeface="Cambria Math"/>
                        </a:rPr>
                        <m:t>⊢</m:t>
                      </m:r>
                      <m:r>
                        <m:rPr/>
                        <a:rPr lang="fr-FR" b="0" i="1">
                          <a:latin typeface="Cambria Math"/>
                          <a:ea typeface="Cambria Math"/>
                          <a:cs typeface="Cambria Math"/>
                        </a:rPr>
                        <m:t>𝐿</m:t>
                      </m:r>
                      <m:d>
                        <m:dPr>
                          <m:ctrlPr>
                            <a:rPr lang="fr-F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fr-FR" b="0" i="1">
                              <a:latin typeface="Cambria Math"/>
                              <a:ea typeface="Cambria Math"/>
                              <a:cs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fr-FR"/>
              <a:t>}</a:t>
            </a:r>
            <a:endParaRPr/>
          </a:p>
          <a:p>
            <a:pPr lvl="1">
              <a:defRPr/>
            </a:pPr>
            <a:r>
              <a:rPr lang="fr-FR"/>
              <a:t>I</a:t>
            </a:r>
            <a:r>
              <a:rPr lang="fr-FR" baseline="-25000"/>
              <a:t>S(A)</a:t>
            </a:r>
            <a:r>
              <a:rPr lang="fr-FR"/>
              <a:t> ⊆ Q</a:t>
            </a:r>
            <a:r>
              <a:rPr lang="fr-FR" baseline="-25000"/>
              <a:t>S(A)</a:t>
            </a:r>
            <a:r>
              <a:rPr lang="fr-FR"/>
              <a:t>= {</a:t>
            </a: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true"/>
                        </m:rPr>
                        <a:rPr lang="fr-FR"/>
                        <m:t>⟨</m:t>
                      </m:r>
                      <m:r>
                        <m:rPr>
                          <m:nor m:val="true"/>
                        </m:rPr>
                        <a:rPr lang="fr-FR"/>
                        <m:t>s</m:t>
                      </m:r>
                      <m:r>
                        <m:rPr>
                          <m:nor m:val="true"/>
                        </m:rPr>
                        <a:rPr lang="fr-FR"/>
                        <m:t>, </m:t>
                      </m:r>
                      <m:r>
                        <m:rPr/>
                        <a:rPr lang="fr-FR" b="0" i="1">
                          <a:latin typeface="Cambria Math"/>
                        </a:rPr>
                        <m:t>0</m:t>
                      </m:r>
                      <m:r>
                        <m:rPr>
                          <m:nor m:val="true"/>
                        </m:rPr>
                        <a:rPr lang="fr-FR"/>
                        <m:t>⟩ </m:t>
                      </m:r>
                      <m:r>
                        <m:rPr>
                          <m:nor m:val="true"/>
                        </m:rPr>
                        <a:rPr lang="fr-FR" b="0" i="0"/>
                        <m:t>| </m:t>
                      </m:r>
                      <m:r>
                        <m:rPr>
                          <m:nor m:val="true"/>
                        </m:rPr>
                        <a:rPr lang="fr-FR" b="0" i="0"/>
                        <m:t>s</m:t>
                      </m:r>
                      <m:r>
                        <m:rPr>
                          <m:nor m:val="true"/>
                        </m:rPr>
                        <a:rPr lang="fr-FR" b="0" i="0"/>
                        <m:t> </m:t>
                      </m:r>
                      <m:r>
                        <m:rPr>
                          <m:nor m:val="true"/>
                        </m:rPr>
                        <a:rPr lang="fr-FR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>
                          <m:nor m:val="true"/>
                        </m:rPr>
                        <a:rPr lang="fr-FR" b="0" i="0">
                          <a:latin typeface="Cambria Math"/>
                          <a:ea typeface="Cambria Math"/>
                          <a:cs typeface="Cambria Math"/>
                        </a:rPr>
                        <m:t> </m:t>
                      </m:r>
                      <m:r>
                        <m:rPr>
                          <m:nor m:val="true"/>
                        </m:rPr>
                        <a:rPr lang="fr-FR" b="0" i="0">
                          <a:latin typeface="Cambria Math"/>
                          <a:ea typeface="Cambria Math"/>
                          <a:cs typeface="Cambria Math"/>
                        </a:rPr>
                        <m:t>IA</m:t>
                      </m:r>
                      <m:r>
                        <m:rPr>
                          <m:nor m:val="true"/>
                        </m:rPr>
                        <a:rPr lang="fr-FR" b="0" i="0">
                          <a:latin typeface="Cambria Math"/>
                          <a:ea typeface="Cambria Math"/>
                          <a:cs typeface="Cambria Math"/>
                        </a:rPr>
                        <m:t>, 0</m:t>
                      </m:r>
                      <m:r>
                        <m:rPr/>
                        <a:rPr lang="fr-FR" i="1">
                          <a:latin typeface="Cambria Math"/>
                          <a:ea typeface="Cambria Math"/>
                          <a:cs typeface="Cambria Math"/>
                        </a:rPr>
                        <m:t>⊢</m:t>
                      </m:r>
                      <m:r>
                        <m:rPr/>
                        <a:rPr lang="fr-FR" i="1">
                          <a:latin typeface="Cambria Math"/>
                          <a:ea typeface="Cambria Math"/>
                          <a:cs typeface="Cambria Math"/>
                        </a:rPr>
                        <m:t>𝐿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fr-FR" i="1">
                              <a:latin typeface="Cambria Math"/>
                              <a:ea typeface="Cambria Math"/>
                              <a:cs typeface="Cambria Math"/>
                            </a:rPr>
                            <m:t>𝑠</m:t>
                          </m:r>
                        </m:e>
                      </m:d>
                      <m:r>
                        <m:rPr>
                          <m:nor m:val="true"/>
                        </m:rPr>
                        <a:rPr lang="fr-FR" b="0" i="0">
                          <a:latin typeface="Cambria Math"/>
                          <a:ea typeface="Cambria Math"/>
                          <a:cs typeface="Cambria Math"/>
                        </a:rPr>
                        <m:t>}</m:t>
                      </m:r>
                    </m:oMath>
                  </m:oMathPara>
                </a14:m>
              </mc:Choice>
              <mc:Fallback/>
            </mc:AlternateContent>
            <a:endParaRPr lang="fr-FR" baseline="-25000"/>
          </a:p>
          <a:p>
            <a:pPr lvl="1">
              <a:defRPr/>
            </a:pP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fr-FR" i="1">
                          <a:latin typeface="Cambria Math"/>
                          <a:ea typeface="Cambria Math"/>
                          <a:cs typeface="Cambria Math"/>
                        </a:rPr>
                        <m:t>𝛿</m:t>
                      </m:r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nor m:val="true"/>
                            </m:rPr>
                            <a:rPr lang="fr-FR"/>
                            <m:t>⟨</m:t>
                          </m:r>
                          <m:r>
                            <m:rPr>
                              <m:nor m:val="true"/>
                            </m:rPr>
                            <a:rPr lang="fr-FR"/>
                            <m:t>s</m:t>
                          </m:r>
                          <m:r>
                            <m:rPr>
                              <m:nor m:val="true"/>
                            </m:rPr>
                            <a:rPr lang="fr-FR"/>
                            <m:t>,</m:t>
                          </m:r>
                          <m:r>
                            <m:rPr/>
                            <a:rPr lang="fr-FR" i="1">
                              <a:latin typeface="Cambria Math"/>
                            </a:rPr>
                            <m:t>𝑣</m:t>
                          </m:r>
                          <m:r>
                            <m:rPr>
                              <m:nor m:val="true"/>
                            </m:rPr>
                            <a:rPr lang="fr-FR"/>
                            <m:t>⟩</m:t>
                          </m:r>
                        </m:e>
                      </m:d>
                      <m:r>
                        <m:rPr/>
                        <a:rPr lang="en-US" b="0" i="1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false"/>
                              <m:objDist m:val="false"/>
                              <m:rSp/>
                              <m:rSpRule/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 m:val="true"/>
                                </m:rPr>
                                <a:rPr lang="fr-FR"/>
                                <m:t>⟨</m:t>
                              </m:r>
                              <m:r>
                                <m:rPr>
                                  <m:nor m:val="true"/>
                                </m:rPr>
                                <a:rPr lang="fr-FR"/>
                                <m:t>s</m:t>
                              </m:r>
                              <m:r>
                                <m:rPr>
                                  <m:nor m:val="true"/>
                                </m:rPr>
                                <a:rPr lang="fr-FR"/>
                                <m:t>,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</a:rPr>
                                <m:t>𝑣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</a:rPr>
                                <m:t>+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nor m:val="true"/>
                                </m:rPr>
                                <a:rPr lang="fr-FR"/>
                                <m:t>⟩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</a:rPr>
                                <m:t>,                                       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</a:rPr>
                                <m:t>𝑣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⊢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fr-F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∧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𝑣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𝑑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⊢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fr-F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e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&amp;</m:t>
                              </m:r>
                              <m:r>
                                <m:rPr>
                                  <m:nor m:val="true"/>
                                </m:rPr>
                                <a:rPr lang="fr-FR"/>
                                <m:t>⟨</m:t>
                              </m:r>
                              <m:r>
                                <m:rPr>
                                  <m:nor m:val="true"/>
                                </m:rPr>
                                <a:rPr lang="fr-FR"/>
                                <m:t>s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</a:rPr>
                                <m:t>’</m:t>
                              </m:r>
                              <m:r>
                                <m:rPr>
                                  <m:nor m:val="true"/>
                                </m:rPr>
                                <a:rPr lang="fr-FR"/>
                                <m:t>,</m:t>
                              </m:r>
                              <m:sSup>
                                <m:sSupPr>
                                  <m:ctrlPr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fr-F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m:rPr/>
                                    <a:rPr lang="fr-FR" b="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nor m:val="true"/>
                                </m:rPr>
                                <a:rPr lang="fr-FR"/>
                                <m:t>⟩</m:t>
                              </m:r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               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𝑠</m:t>
                                  </m:r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,−,</m:t>
                                  </m:r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𝑔</m:t>
                                  </m:r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m:rPr/>
                                    <a:rPr lang="fr-FR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∧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𝑣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⊢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𝑔</m:t>
                              </m:r>
                              <m:r>
                                <m:rPr/>
                                <a:rPr lang="fr-F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∧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𝑣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′=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𝑣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[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𝑟</m:t>
                              </m:r>
                              <m:r>
                                <m:rPr/>
                                <a:rPr lang="fr-F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/0]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val 3" hidden="0"/>
          <p:cNvSpPr>
            <a:spLocks noChangeArrowheads="1"/>
          </p:cNvSpPr>
          <p:nvPr isPhoto="0" userDrawn="0"/>
        </p:nvSpPr>
        <p:spPr bwMode="auto">
          <a:xfrm>
            <a:off x="3135314" y="1919289"/>
            <a:ext cx="720724" cy="8524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4" hidden="0"/>
          <p:cNvSpPr>
            <a:spLocks noChangeArrowheads="1"/>
          </p:cNvSpPr>
          <p:nvPr isPhoto="0" userDrawn="0"/>
        </p:nvSpPr>
        <p:spPr bwMode="auto">
          <a:xfrm>
            <a:off x="3162300" y="4694239"/>
            <a:ext cx="719138" cy="8524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5" hidden="0"/>
          <p:cNvSpPr>
            <a:spLocks noChangeShapeType="1"/>
          </p:cNvSpPr>
          <p:nvPr isPhoto="0" userDrawn="0"/>
        </p:nvSpPr>
        <p:spPr bwMode="auto">
          <a:xfrm flipH="1">
            <a:off x="3484563" y="2778125"/>
            <a:ext cx="11112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Line 6" hidden="0"/>
          <p:cNvSpPr>
            <a:spLocks noChangeShapeType="1"/>
          </p:cNvSpPr>
          <p:nvPr isPhoto="0" userDrawn="0"/>
        </p:nvSpPr>
        <p:spPr bwMode="auto">
          <a:xfrm>
            <a:off x="2994025" y="1924051"/>
            <a:ext cx="204788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7" hidden="0"/>
          <p:cNvSpPr>
            <a:spLocks noChangeShapeType="1"/>
          </p:cNvSpPr>
          <p:nvPr isPhoto="0" userDrawn="0"/>
        </p:nvSpPr>
        <p:spPr bwMode="auto">
          <a:xfrm flipH="1">
            <a:off x="3746501" y="1887539"/>
            <a:ext cx="263525" cy="16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8" hidden="0"/>
          <p:cNvSpPr>
            <a:spLocks noChangeShapeType="1"/>
          </p:cNvSpPr>
          <p:nvPr isPhoto="0" userDrawn="0"/>
        </p:nvSpPr>
        <p:spPr bwMode="auto">
          <a:xfrm>
            <a:off x="3460750" y="162718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9" hidden="0"/>
          <p:cNvSpPr>
            <a:spLocks noChangeShapeType="1"/>
          </p:cNvSpPr>
          <p:nvPr isPhoto="0" userDrawn="0"/>
        </p:nvSpPr>
        <p:spPr bwMode="auto">
          <a:xfrm flipH="1">
            <a:off x="2913064" y="5426075"/>
            <a:ext cx="331787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10" hidden="0"/>
          <p:cNvSpPr>
            <a:spLocks noChangeShapeType="1"/>
          </p:cNvSpPr>
          <p:nvPr isPhoto="0" userDrawn="0"/>
        </p:nvSpPr>
        <p:spPr bwMode="auto">
          <a:xfrm>
            <a:off x="3495675" y="5561013"/>
            <a:ext cx="571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11" hidden="0"/>
          <p:cNvSpPr>
            <a:spLocks noChangeShapeType="1"/>
          </p:cNvSpPr>
          <p:nvPr isPhoto="0" userDrawn="0"/>
        </p:nvSpPr>
        <p:spPr bwMode="auto">
          <a:xfrm>
            <a:off x="3702050" y="5475288"/>
            <a:ext cx="215899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12" hidden="0"/>
          <p:cNvSpPr>
            <a:spLocks noChangeShapeType="1"/>
          </p:cNvSpPr>
          <p:nvPr isPhoto="0" userDrawn="0"/>
        </p:nvSpPr>
        <p:spPr bwMode="auto">
          <a:xfrm>
            <a:off x="3849689" y="5338763"/>
            <a:ext cx="331787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 hidden="0"/>
          <p:cNvSpPr>
            <a:spLocks noChangeArrowheads="1"/>
          </p:cNvSpPr>
          <p:nvPr isPhoto="0" userDrawn="0"/>
        </p:nvSpPr>
        <p:spPr bwMode="auto">
          <a:xfrm>
            <a:off x="3352800" y="2133600"/>
            <a:ext cx="299762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solidFill>
                  <a:schemeClr val="hlink"/>
                </a:solidFill>
                <a:latin typeface="Tahoma"/>
              </a:rPr>
              <a:t>n</a:t>
            </a:r>
            <a:endParaRPr lang="en-US" sz="1600" i="1">
              <a:latin typeface="Tahoma"/>
            </a:endParaRPr>
          </a:p>
        </p:txBody>
      </p:sp>
      <p:sp>
        <p:nvSpPr>
          <p:cNvPr id="15" name="Rectangle 14" hidden="0"/>
          <p:cNvSpPr>
            <a:spLocks noChangeArrowheads="1"/>
          </p:cNvSpPr>
          <p:nvPr isPhoto="0" userDrawn="0"/>
        </p:nvSpPr>
        <p:spPr bwMode="auto">
          <a:xfrm>
            <a:off x="3276601" y="4876800"/>
            <a:ext cx="359073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solidFill>
                  <a:schemeClr val="hlink"/>
                </a:solidFill>
                <a:latin typeface="Tahoma"/>
              </a:rPr>
              <a:t>m</a:t>
            </a:r>
            <a:endParaRPr lang="en-US" sz="1600" i="1">
              <a:latin typeface="Tahoma"/>
            </a:endParaRPr>
          </a:p>
        </p:txBody>
      </p:sp>
      <p:sp>
        <p:nvSpPr>
          <p:cNvPr id="16" name="Rectangle 15" hidden="0"/>
          <p:cNvSpPr>
            <a:spLocks noChangeArrowheads="1"/>
          </p:cNvSpPr>
          <p:nvPr isPhoto="0" userDrawn="0"/>
        </p:nvSpPr>
        <p:spPr bwMode="auto">
          <a:xfrm>
            <a:off x="3502025" y="3476625"/>
            <a:ext cx="391133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a?</a:t>
            </a:r>
            <a:endParaRPr/>
          </a:p>
        </p:txBody>
      </p:sp>
      <p:sp>
        <p:nvSpPr>
          <p:cNvPr id="17" name="Rectangle 17" hidden="0"/>
          <p:cNvSpPr>
            <a:spLocks noChangeArrowheads="1"/>
          </p:cNvSpPr>
          <p:nvPr isPhoto="0" userDrawn="0"/>
        </p:nvSpPr>
        <p:spPr bwMode="auto">
          <a:xfrm>
            <a:off x="4953000" y="1447801"/>
            <a:ext cx="2209800" cy="46230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rgbClr val="008000"/>
                </a:solidFill>
                <a:latin typeface="Tahoma"/>
              </a:rPr>
              <a:t>Clocks</a:t>
            </a:r>
            <a:r>
              <a:rPr lang="en-US" sz="2400">
                <a:solidFill>
                  <a:srgbClr val="000099"/>
                </a:solidFill>
                <a:latin typeface="Tahoma"/>
              </a:rPr>
              <a:t>:</a:t>
            </a:r>
            <a:r>
              <a:rPr lang="en-US" sz="2400">
                <a:latin typeface="Tahoma"/>
              </a:rPr>
              <a:t>  </a:t>
            </a:r>
            <a:r>
              <a:rPr lang="en-US" sz="2400" i="1">
                <a:latin typeface="Tahoma"/>
              </a:rPr>
              <a:t>x, y</a:t>
            </a:r>
            <a:endParaRPr/>
          </a:p>
        </p:txBody>
      </p:sp>
      <p:sp>
        <p:nvSpPr>
          <p:cNvPr id="18" name="Rectangle 18" hidden="0"/>
          <p:cNvSpPr>
            <a:spLocks noChangeArrowheads="1"/>
          </p:cNvSpPr>
          <p:nvPr isPhoto="0" userDrawn="0"/>
        </p:nvSpPr>
        <p:spPr bwMode="auto">
          <a:xfrm>
            <a:off x="3535363" y="2932113"/>
            <a:ext cx="1350961" cy="3365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x&lt;=5 &amp; y&gt;3</a:t>
            </a:r>
            <a:endParaRPr/>
          </a:p>
        </p:txBody>
      </p:sp>
      <p:sp>
        <p:nvSpPr>
          <p:cNvPr id="19" name="Rectangle 19" hidden="0"/>
          <p:cNvSpPr>
            <a:spLocks noChangeArrowheads="1"/>
          </p:cNvSpPr>
          <p:nvPr isPhoto="0" userDrawn="0"/>
        </p:nvSpPr>
        <p:spPr bwMode="auto">
          <a:xfrm>
            <a:off x="3559176" y="4192588"/>
            <a:ext cx="748603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x := 0</a:t>
            </a:r>
            <a:endParaRPr/>
          </a:p>
        </p:txBody>
      </p:sp>
      <p:sp>
        <p:nvSpPr>
          <p:cNvPr id="20" name="Rectangle 20" hidden="0"/>
          <p:cNvSpPr>
            <a:spLocks noChangeArrowheads="1"/>
          </p:cNvSpPr>
          <p:nvPr isPhoto="0" userDrawn="0"/>
        </p:nvSpPr>
        <p:spPr bwMode="auto">
          <a:xfrm>
            <a:off x="6729413" y="1905000"/>
            <a:ext cx="803105" cy="3391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b="1" i="1">
                <a:latin typeface="Tahoma"/>
              </a:rPr>
              <a:t>Garde</a:t>
            </a:r>
            <a:endParaRPr lang="en-US" sz="1600" b="1" i="1">
              <a:latin typeface="Tahoma"/>
            </a:endParaRPr>
          </a:p>
        </p:txBody>
      </p:sp>
      <p:sp>
        <p:nvSpPr>
          <p:cNvPr id="21" name="Rectangle 21" hidden="0"/>
          <p:cNvSpPr>
            <a:spLocks noChangeArrowheads="1"/>
          </p:cNvSpPr>
          <p:nvPr isPhoto="0" userDrawn="0"/>
        </p:nvSpPr>
        <p:spPr bwMode="auto">
          <a:xfrm>
            <a:off x="6934201" y="2819400"/>
            <a:ext cx="3400320" cy="554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b="1">
                <a:latin typeface="Tahoma"/>
              </a:rPr>
              <a:t>Reset</a:t>
            </a:r>
            <a:endParaRPr/>
          </a:p>
          <a:p>
            <a:pPr algn="l">
              <a:defRPr/>
            </a:pPr>
            <a:r>
              <a:rPr lang="en-US" sz="1400">
                <a:latin typeface="Tahoma"/>
              </a:rPr>
              <a:t>La </a:t>
            </a:r>
            <a:r>
              <a:rPr lang="en-US" sz="1400">
                <a:latin typeface="Tahoma"/>
              </a:rPr>
              <a:t>seule</a:t>
            </a:r>
            <a:r>
              <a:rPr lang="en-US" sz="1400">
                <a:latin typeface="Tahoma"/>
              </a:rPr>
              <a:t> action possible sur les </a:t>
            </a:r>
            <a:r>
              <a:rPr lang="en-US" sz="1400">
                <a:latin typeface="Tahoma"/>
              </a:rPr>
              <a:t>horloges</a:t>
            </a:r>
            <a:endParaRPr lang="en-US" sz="1400">
              <a:latin typeface="Tahoma"/>
            </a:endParaRPr>
          </a:p>
        </p:txBody>
      </p:sp>
      <p:grpSp>
        <p:nvGrpSpPr>
          <p:cNvPr id="22" name="Group 22" hidden="0"/>
          <p:cNvGrpSpPr/>
          <p:nvPr isPhoto="0" userDrawn="0"/>
        </p:nvGrpSpPr>
        <p:grpSpPr bwMode="auto">
          <a:xfrm>
            <a:off x="4769171" y="5132387"/>
            <a:ext cx="6449912" cy="503238"/>
            <a:chOff x="2047" y="3361"/>
            <a:chExt cx="4401" cy="317"/>
          </a:xfrm>
        </p:grpSpPr>
        <p:sp>
          <p:nvSpPr>
            <p:cNvPr id="23" name="Rectangle 23" hidden="0"/>
            <p:cNvSpPr>
              <a:spLocks noChangeArrowheads="1"/>
            </p:cNvSpPr>
            <p:nvPr isPhoto="0" userDrawn="0"/>
          </p:nvSpPr>
          <p:spPr bwMode="auto">
            <a:xfrm>
              <a:off x="2047" y="3445"/>
              <a:ext cx="44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>
                  <a:latin typeface="Tahoma"/>
                </a:rPr>
                <a:t>(</a:t>
              </a:r>
              <a:r>
                <a:rPr lang="en-US" sz="1600">
                  <a:latin typeface="Tahoma"/>
                </a:rPr>
                <a:t> </a:t>
              </a:r>
              <a:r>
                <a:rPr lang="en-US" sz="1600" i="1">
                  <a:solidFill>
                    <a:schemeClr val="accent1"/>
                  </a:solidFill>
                  <a:latin typeface="Tahoma"/>
                </a:rPr>
                <a:t>n</a:t>
              </a:r>
              <a:r>
                <a:rPr lang="en-US" sz="1600" i="1">
                  <a:latin typeface="Tahoma"/>
                </a:rPr>
                <a:t> </a:t>
              </a:r>
              <a:r>
                <a:rPr lang="en-US" sz="1600">
                  <a:latin typeface="Tahoma"/>
                </a:rPr>
                <a:t>, </a:t>
              </a:r>
              <a:r>
                <a:rPr lang="en-US" sz="1600" b="1" i="1">
                  <a:solidFill>
                    <a:srgbClr val="FF0000"/>
                  </a:solidFill>
                  <a:latin typeface="Tahoma"/>
                </a:rPr>
                <a:t>x</a:t>
              </a:r>
              <a:r>
                <a:rPr lang="en-US" sz="1600" b="1">
                  <a:solidFill>
                    <a:srgbClr val="FF0000"/>
                  </a:solidFill>
                  <a:latin typeface="Tahoma"/>
                </a:rPr>
                <a:t>=2.4 ,</a:t>
              </a:r>
              <a:r>
                <a:rPr lang="en-US" sz="1600" b="1" i="1">
                  <a:solidFill>
                    <a:srgbClr val="FF0000"/>
                  </a:solidFill>
                  <a:latin typeface="Tahoma"/>
                </a:rPr>
                <a:t> y</a:t>
              </a:r>
              <a:r>
                <a:rPr lang="en-US" sz="1600" b="1">
                  <a:solidFill>
                    <a:srgbClr val="FF0000"/>
                  </a:solidFill>
                  <a:latin typeface="Tahoma"/>
                </a:rPr>
                <a:t>=3.1415 </a:t>
              </a:r>
              <a:r>
                <a:rPr lang="en-US">
                  <a:latin typeface="Tahoma"/>
                </a:rPr>
                <a:t>)</a:t>
              </a:r>
              <a:r>
                <a:rPr lang="en-US" sz="1600">
                  <a:latin typeface="Tahoma"/>
                </a:rPr>
                <a:t>                     </a:t>
              </a:r>
              <a:r>
                <a:rPr lang="en-US">
                  <a:latin typeface="Tahoma"/>
                </a:rPr>
                <a:t>(</a:t>
              </a:r>
              <a:r>
                <a:rPr lang="en-US" sz="1600">
                  <a:latin typeface="Tahoma"/>
                </a:rPr>
                <a:t> </a:t>
              </a:r>
              <a:r>
                <a:rPr lang="en-US" sz="1600" i="1">
                  <a:solidFill>
                    <a:schemeClr val="accent1"/>
                  </a:solidFill>
                  <a:latin typeface="Tahoma"/>
                </a:rPr>
                <a:t>n</a:t>
              </a:r>
              <a:r>
                <a:rPr lang="en-US" sz="1600">
                  <a:latin typeface="Tahoma"/>
                </a:rPr>
                <a:t> , </a:t>
              </a:r>
              <a:r>
                <a:rPr lang="en-US" sz="1600" b="1" i="1">
                  <a:solidFill>
                    <a:srgbClr val="FF0000"/>
                  </a:solidFill>
                  <a:latin typeface="Tahoma"/>
                </a:rPr>
                <a:t>x</a:t>
              </a:r>
              <a:r>
                <a:rPr lang="en-US" sz="1600" b="1">
                  <a:solidFill>
                    <a:srgbClr val="FF0000"/>
                  </a:solidFill>
                  <a:latin typeface="Tahoma"/>
                </a:rPr>
                <a:t>=3.5 , </a:t>
              </a:r>
              <a:r>
                <a:rPr lang="en-US" sz="1600" b="1" i="1">
                  <a:solidFill>
                    <a:srgbClr val="FF0000"/>
                  </a:solidFill>
                  <a:latin typeface="Tahoma"/>
                </a:rPr>
                <a:t>y</a:t>
              </a:r>
              <a:r>
                <a:rPr lang="en-US" sz="1600" b="1">
                  <a:solidFill>
                    <a:srgbClr val="FF0000"/>
                  </a:solidFill>
                  <a:latin typeface="Tahoma"/>
                </a:rPr>
                <a:t>=4.2415 </a:t>
              </a:r>
              <a:r>
                <a:rPr lang="en-US">
                  <a:latin typeface="Tahoma"/>
                </a:rPr>
                <a:t>)</a:t>
              </a:r>
              <a:endParaRPr/>
            </a:p>
          </p:txBody>
        </p:sp>
        <p:sp>
          <p:nvSpPr>
            <p:cNvPr id="24" name="Rectangle 24" hidden="0"/>
            <p:cNvSpPr>
              <a:spLocks noChangeArrowheads="1"/>
            </p:cNvSpPr>
            <p:nvPr isPhoto="0" userDrawn="0"/>
          </p:nvSpPr>
          <p:spPr bwMode="auto">
            <a:xfrm>
              <a:off x="3927" y="3361"/>
              <a:ext cx="786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600" b="1">
                  <a:latin typeface="Tahoma"/>
                </a:rPr>
                <a:t>wait(1.1)</a:t>
              </a:r>
              <a:endParaRPr/>
            </a:p>
          </p:txBody>
        </p:sp>
        <p:sp>
          <p:nvSpPr>
            <p:cNvPr id="25" name="Line 25" hidden="0"/>
            <p:cNvSpPr>
              <a:spLocks noChangeShapeType="1"/>
            </p:cNvSpPr>
            <p:nvPr isPhoto="0" userDrawn="0"/>
          </p:nvSpPr>
          <p:spPr bwMode="auto">
            <a:xfrm>
              <a:off x="3916" y="3573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6" name="Group 26" hidden="0"/>
          <p:cNvGrpSpPr/>
          <p:nvPr isPhoto="0" userDrawn="0"/>
        </p:nvGrpSpPr>
        <p:grpSpPr bwMode="auto">
          <a:xfrm>
            <a:off x="4769171" y="4152898"/>
            <a:ext cx="5926050" cy="771525"/>
            <a:chOff x="2215" y="2616"/>
            <a:chExt cx="4043" cy="486"/>
          </a:xfrm>
        </p:grpSpPr>
        <p:sp>
          <p:nvSpPr>
            <p:cNvPr id="27" name="Rectangle 27" hidden="0"/>
            <p:cNvSpPr>
              <a:spLocks noChangeArrowheads="1"/>
            </p:cNvSpPr>
            <p:nvPr isPhoto="0" userDrawn="0"/>
          </p:nvSpPr>
          <p:spPr bwMode="auto">
            <a:xfrm>
              <a:off x="3000" y="2616"/>
              <a:ext cx="867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rgbClr val="008000"/>
                  </a:solidFill>
                  <a:latin typeface="Tahoma"/>
                </a:rPr>
                <a:t>Transitions</a:t>
              </a:r>
              <a:endParaRPr lang="en-US">
                <a:latin typeface="Tahoma"/>
              </a:endParaRPr>
            </a:p>
          </p:txBody>
        </p:sp>
        <p:sp>
          <p:nvSpPr>
            <p:cNvPr id="28" name="Rectangle 28" hidden="0"/>
            <p:cNvSpPr>
              <a:spLocks noChangeArrowheads="1"/>
            </p:cNvSpPr>
            <p:nvPr isPhoto="0" userDrawn="0"/>
          </p:nvSpPr>
          <p:spPr bwMode="auto">
            <a:xfrm>
              <a:off x="2215" y="2869"/>
              <a:ext cx="4043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>
                  <a:latin typeface="Tahoma"/>
                </a:rPr>
                <a:t>(</a:t>
              </a:r>
              <a:r>
                <a:rPr lang="en-US" sz="1600">
                  <a:latin typeface="Tahoma"/>
                </a:rPr>
                <a:t> </a:t>
              </a:r>
              <a:r>
                <a:rPr lang="en-US" sz="1600" b="1" i="1">
                  <a:solidFill>
                    <a:srgbClr val="FF0000"/>
                  </a:solidFill>
                  <a:latin typeface="Tahoma"/>
                </a:rPr>
                <a:t>n</a:t>
              </a:r>
              <a:r>
                <a:rPr lang="en-US" sz="1600" i="1">
                  <a:latin typeface="Tahoma"/>
                </a:rPr>
                <a:t> </a:t>
              </a:r>
              <a:r>
                <a:rPr lang="en-US" sz="1600">
                  <a:latin typeface="Tahoma"/>
                </a:rPr>
                <a:t>, </a:t>
              </a:r>
              <a:r>
                <a:rPr lang="en-US" sz="1600" i="1">
                  <a:solidFill>
                    <a:schemeClr val="accent1"/>
                  </a:solidFill>
                  <a:latin typeface="Tahoma"/>
                </a:rPr>
                <a:t>x</a:t>
              </a:r>
              <a:r>
                <a:rPr lang="en-US" sz="1600">
                  <a:solidFill>
                    <a:schemeClr val="accent1"/>
                  </a:solidFill>
                  <a:latin typeface="Tahoma"/>
                </a:rPr>
                <a:t>=2.4 ,</a:t>
              </a:r>
              <a:r>
                <a:rPr lang="en-US" sz="1600" i="1">
                  <a:solidFill>
                    <a:schemeClr val="accent1"/>
                  </a:solidFill>
                  <a:latin typeface="Tahoma"/>
                </a:rPr>
                <a:t> y</a:t>
              </a:r>
              <a:r>
                <a:rPr lang="en-US" sz="1600">
                  <a:solidFill>
                    <a:schemeClr val="accent1"/>
                  </a:solidFill>
                  <a:latin typeface="Tahoma"/>
                </a:rPr>
                <a:t>=3.1415 </a:t>
              </a:r>
              <a:r>
                <a:rPr lang="en-US">
                  <a:latin typeface="Tahoma"/>
                </a:rPr>
                <a:t>)</a:t>
              </a:r>
              <a:r>
                <a:rPr lang="en-US" sz="1600">
                  <a:latin typeface="Tahoma"/>
                </a:rPr>
                <a:t>                     </a:t>
              </a:r>
              <a:r>
                <a:rPr lang="en-US">
                  <a:latin typeface="Tahoma"/>
                </a:rPr>
                <a:t>(</a:t>
              </a:r>
              <a:r>
                <a:rPr lang="en-US" sz="1600">
                  <a:latin typeface="Tahoma"/>
                </a:rPr>
                <a:t> </a:t>
              </a:r>
              <a:r>
                <a:rPr lang="en-US" sz="1600" b="1" i="1">
                  <a:solidFill>
                    <a:srgbClr val="FF0000"/>
                  </a:solidFill>
                  <a:latin typeface="Tahoma"/>
                </a:rPr>
                <a:t>m</a:t>
              </a:r>
              <a:r>
                <a:rPr lang="en-US" sz="1600" i="1">
                  <a:solidFill>
                    <a:srgbClr val="FF0000"/>
                  </a:solidFill>
                  <a:latin typeface="Tahoma"/>
                </a:rPr>
                <a:t> </a:t>
              </a:r>
              <a:r>
                <a:rPr lang="en-US" sz="1600">
                  <a:latin typeface="Tahoma"/>
                </a:rPr>
                <a:t>, </a:t>
              </a:r>
              <a:r>
                <a:rPr lang="en-US" sz="1600" i="1">
                  <a:solidFill>
                    <a:schemeClr val="accent1"/>
                  </a:solidFill>
                  <a:latin typeface="Tahoma"/>
                </a:rPr>
                <a:t>x</a:t>
              </a:r>
              <a:r>
                <a:rPr lang="en-US" sz="1600">
                  <a:solidFill>
                    <a:schemeClr val="accent1"/>
                  </a:solidFill>
                  <a:latin typeface="Tahoma"/>
                </a:rPr>
                <a:t>=0 , </a:t>
              </a:r>
              <a:r>
                <a:rPr lang="en-US" sz="1600" i="1">
                  <a:solidFill>
                    <a:schemeClr val="accent1"/>
                  </a:solidFill>
                  <a:latin typeface="Tahoma"/>
                </a:rPr>
                <a:t>y</a:t>
              </a:r>
              <a:r>
                <a:rPr lang="en-US" sz="1600">
                  <a:solidFill>
                    <a:schemeClr val="accent1"/>
                  </a:solidFill>
                  <a:latin typeface="Tahoma"/>
                </a:rPr>
                <a:t>=3.1415</a:t>
              </a:r>
              <a:r>
                <a:rPr lang="en-US" sz="1600">
                  <a:latin typeface="Tahoma"/>
                </a:rPr>
                <a:t> </a:t>
              </a:r>
              <a:r>
                <a:rPr lang="en-US">
                  <a:latin typeface="Tahoma"/>
                </a:rPr>
                <a:t>)</a:t>
              </a:r>
              <a:endParaRPr/>
            </a:p>
          </p:txBody>
        </p:sp>
        <p:sp>
          <p:nvSpPr>
            <p:cNvPr id="29" name="Rectangle 29" hidden="0"/>
            <p:cNvSpPr>
              <a:spLocks noChangeArrowheads="1"/>
            </p:cNvSpPr>
            <p:nvPr isPhoto="0" userDrawn="0"/>
          </p:nvSpPr>
          <p:spPr bwMode="auto">
            <a:xfrm>
              <a:off x="4153" y="2760"/>
              <a:ext cx="200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600" i="1">
                  <a:latin typeface="Tahoma"/>
                </a:rPr>
                <a:t>a</a:t>
              </a:r>
              <a:endParaRPr/>
            </a:p>
          </p:txBody>
        </p:sp>
        <p:sp>
          <p:nvSpPr>
            <p:cNvPr id="30" name="Line 30" hidden="0"/>
            <p:cNvSpPr>
              <a:spLocks noChangeShapeType="1"/>
            </p:cNvSpPr>
            <p:nvPr isPhoto="0" userDrawn="0"/>
          </p:nvSpPr>
          <p:spPr bwMode="auto">
            <a:xfrm>
              <a:off x="3916" y="296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" name="Line 31" hidden="0"/>
          <p:cNvSpPr>
            <a:spLocks noChangeShapeType="1"/>
          </p:cNvSpPr>
          <p:nvPr isPhoto="0" userDrawn="0"/>
        </p:nvSpPr>
        <p:spPr bwMode="auto">
          <a:xfrm flipV="1">
            <a:off x="4295775" y="2278063"/>
            <a:ext cx="2655888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rc 32" hidden="0"/>
          <p:cNvSpPr/>
          <p:nvPr isPhoto="0" userDrawn="0"/>
        </p:nvSpPr>
        <p:spPr bwMode="auto">
          <a:xfrm>
            <a:off x="4010025" y="3186114"/>
            <a:ext cx="2947988" cy="1006474"/>
          </a:xfrm>
          <a:custGeom>
            <a:avLst/>
            <a:gdLst>
              <a:gd name="G0" fmla="+- 21499 0 0"/>
              <a:gd name="G1" fmla="+- 21600 0 0"/>
              <a:gd name="G2" fmla="+- 21600 0 0"/>
              <a:gd name="T0" fmla="*/ 0 w 22298"/>
              <a:gd name="T1" fmla="*/ 19515 h 21600"/>
              <a:gd name="T2" fmla="*/ 22298 w 22298"/>
              <a:gd name="T3" fmla="*/ 15 h 21600"/>
              <a:gd name="T4" fmla="*/ 21499 w 222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98" h="21600" fill="none" stroke="1" extrusionOk="0">
                <a:moveTo>
                  <a:pt x="-1" y="19514"/>
                </a:moveTo>
                <a:cubicBezTo>
                  <a:pt x="1073" y="8445"/>
                  <a:pt x="10377" y="-1"/>
                  <a:pt x="21499" y="-1"/>
                </a:cubicBezTo>
                <a:cubicBezTo>
                  <a:pt x="21765" y="-1"/>
                  <a:pt x="22031" y="4"/>
                  <a:pt x="22298" y="14"/>
                </a:cubicBezTo>
              </a:path>
              <a:path w="22298" h="21600" fill="norm" stroke="0" extrusionOk="0">
                <a:moveTo>
                  <a:pt x="-1" y="19514"/>
                </a:moveTo>
                <a:cubicBezTo>
                  <a:pt x="1073" y="8445"/>
                  <a:pt x="10377" y="-1"/>
                  <a:pt x="21499" y="-1"/>
                </a:cubicBezTo>
                <a:cubicBezTo>
                  <a:pt x="21765" y="-1"/>
                  <a:pt x="22031" y="4"/>
                  <a:pt x="22298" y="14"/>
                </a:cubicBezTo>
                <a:lnTo>
                  <a:pt x="214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Rectangle 33" hidden="0"/>
          <p:cNvSpPr>
            <a:spLocks noChangeArrowheads="1"/>
          </p:cNvSpPr>
          <p:nvPr isPhoto="0" userDrawn="0"/>
        </p:nvSpPr>
        <p:spPr bwMode="auto">
          <a:xfrm>
            <a:off x="5965825" y="3411539"/>
            <a:ext cx="4368696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8000"/>
                </a:solidFill>
                <a:latin typeface="Tahoma"/>
              </a:rPr>
              <a:t>State</a:t>
            </a:r>
            <a:endParaRPr lang="en-US">
              <a:latin typeface="Tahoma"/>
            </a:endParaRPr>
          </a:p>
          <a:p>
            <a:pPr algn="l">
              <a:defRPr/>
            </a:pPr>
            <a:r>
              <a:rPr lang="en-US">
                <a:latin typeface="Tahoma"/>
              </a:rPr>
              <a:t>  (</a:t>
            </a:r>
            <a:r>
              <a:rPr lang="en-US" sz="1600">
                <a:latin typeface="Tahoma"/>
              </a:rPr>
              <a:t> </a:t>
            </a:r>
            <a:r>
              <a:rPr lang="en-US" sz="1600" i="1">
                <a:latin typeface="Tahoma"/>
              </a:rPr>
              <a:t>location </a:t>
            </a:r>
            <a:r>
              <a:rPr lang="en-US" sz="1600">
                <a:latin typeface="Tahoma"/>
              </a:rPr>
              <a:t>, </a:t>
            </a:r>
            <a:r>
              <a:rPr lang="en-US" sz="1600" i="1">
                <a:latin typeface="Tahoma"/>
              </a:rPr>
              <a:t>x</a:t>
            </a:r>
            <a:r>
              <a:rPr lang="en-US" sz="1600">
                <a:latin typeface="Tahoma"/>
              </a:rPr>
              <a:t>=v , </a:t>
            </a:r>
            <a:r>
              <a:rPr lang="en-US" sz="1600" i="1">
                <a:latin typeface="Tahoma"/>
              </a:rPr>
              <a:t>y</a:t>
            </a:r>
            <a:r>
              <a:rPr lang="en-US" sz="1600">
                <a:latin typeface="Tahoma"/>
              </a:rPr>
              <a:t>=u </a:t>
            </a:r>
            <a:r>
              <a:rPr lang="en-US">
                <a:latin typeface="Tahoma"/>
              </a:rPr>
              <a:t>) </a:t>
            </a:r>
            <a:r>
              <a:rPr lang="en-US" sz="1600">
                <a:latin typeface="Tahoma"/>
              </a:rPr>
              <a:t>   where </a:t>
            </a:r>
            <a:r>
              <a:rPr lang="en-US" sz="1600">
                <a:latin typeface="Tahoma"/>
              </a:rPr>
              <a:t>v,u</a:t>
            </a:r>
            <a:r>
              <a:rPr lang="en-US" sz="1600">
                <a:latin typeface="Tahoma"/>
              </a:rPr>
              <a:t> are in </a:t>
            </a:r>
            <a:r>
              <a:rPr lang="en-US" sz="1600">
                <a:latin typeface="Bookman Old Style"/>
              </a:rPr>
              <a:t>R</a:t>
            </a:r>
            <a:endParaRPr/>
          </a:p>
        </p:txBody>
      </p:sp>
      <p:sp>
        <p:nvSpPr>
          <p:cNvPr id="34" name="Text Box 34" hidden="0"/>
          <p:cNvSpPr>
            <a:spLocks noAdjustHandles="0" noChangeArrowheads="0"/>
          </p:cNvSpPr>
          <p:nvPr isPhoto="0" userDrawn="0"/>
        </p:nvSpPr>
        <p:spPr bwMode="auto">
          <a:xfrm>
            <a:off x="1582164" y="3098899"/>
            <a:ext cx="1641796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Tahoma"/>
              </a:rPr>
              <a:t>Synchronisation</a:t>
            </a:r>
            <a:endParaRPr lang="en-US" sz="1400" b="1">
              <a:solidFill>
                <a:srgbClr val="FF0000"/>
              </a:solidFill>
              <a:latin typeface="Tahoma"/>
            </a:endParaRPr>
          </a:p>
        </p:txBody>
      </p:sp>
      <p:sp>
        <p:nvSpPr>
          <p:cNvPr id="35" name="Freeform 35" hidden="0"/>
          <p:cNvSpPr/>
          <p:nvPr isPhoto="0" userDrawn="0"/>
        </p:nvSpPr>
        <p:spPr bwMode="auto">
          <a:xfrm>
            <a:off x="2597149" y="3538022"/>
            <a:ext cx="984250" cy="369332"/>
          </a:xfrm>
          <a:custGeom>
            <a:avLst/>
            <a:gdLst>
              <a:gd name="T0" fmla="*/ 0 w 528"/>
              <a:gd name="T1" fmla="*/ 0 h 152"/>
              <a:gd name="T2" fmla="*/ 240 w 528"/>
              <a:gd name="T3" fmla="*/ 144 h 152"/>
              <a:gd name="T4" fmla="*/ 528 w 528"/>
              <a:gd name="T5" fmla="*/ 4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52" fill="norm" stroke="1" extrusionOk="0">
                <a:moveTo>
                  <a:pt x="0" y="0"/>
                </a:moveTo>
                <a:cubicBezTo>
                  <a:pt x="76" y="68"/>
                  <a:pt x="152" y="136"/>
                  <a:pt x="240" y="144"/>
                </a:cubicBezTo>
                <a:cubicBezTo>
                  <a:pt x="328" y="152"/>
                  <a:pt x="428" y="100"/>
                  <a:pt x="528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514" y="20028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Automates temporisé</a:t>
            </a:r>
            <a:endParaRPr lang="en-US"/>
          </a:p>
        </p:txBody>
      </p:sp>
      <p:sp>
        <p:nvSpPr>
          <p:cNvPr id="37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D2FFC8A-08C8-5649-9188-397CBCB3FA22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val 3" hidden="0"/>
          <p:cNvSpPr>
            <a:spLocks noChangeArrowheads="1"/>
          </p:cNvSpPr>
          <p:nvPr isPhoto="0" userDrawn="0"/>
        </p:nvSpPr>
        <p:spPr bwMode="auto">
          <a:xfrm>
            <a:off x="2169093" y="1857413"/>
            <a:ext cx="719138" cy="852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4" hidden="0"/>
          <p:cNvSpPr>
            <a:spLocks noChangeArrowheads="1"/>
          </p:cNvSpPr>
          <p:nvPr isPhoto="0" userDrawn="0"/>
        </p:nvSpPr>
        <p:spPr bwMode="auto">
          <a:xfrm>
            <a:off x="2194494" y="4632363"/>
            <a:ext cx="720724" cy="852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5" hidden="0"/>
          <p:cNvSpPr>
            <a:spLocks noChangeShapeType="1"/>
          </p:cNvSpPr>
          <p:nvPr isPhoto="0" userDrawn="0"/>
        </p:nvSpPr>
        <p:spPr bwMode="auto">
          <a:xfrm flipH="1">
            <a:off x="2518343" y="2716250"/>
            <a:ext cx="11113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Line 6" hidden="0"/>
          <p:cNvSpPr>
            <a:spLocks noChangeShapeType="1"/>
          </p:cNvSpPr>
          <p:nvPr isPhoto="0" userDrawn="0"/>
        </p:nvSpPr>
        <p:spPr bwMode="auto">
          <a:xfrm>
            <a:off x="2026218" y="1862177"/>
            <a:ext cx="206375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7" hidden="0"/>
          <p:cNvSpPr>
            <a:spLocks noChangeShapeType="1"/>
          </p:cNvSpPr>
          <p:nvPr isPhoto="0" userDrawn="0"/>
        </p:nvSpPr>
        <p:spPr bwMode="auto">
          <a:xfrm flipH="1">
            <a:off x="2780282" y="1825663"/>
            <a:ext cx="261937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8" hidden="0"/>
          <p:cNvSpPr>
            <a:spLocks noChangeShapeType="1"/>
          </p:cNvSpPr>
          <p:nvPr isPhoto="0" userDrawn="0"/>
        </p:nvSpPr>
        <p:spPr bwMode="auto">
          <a:xfrm>
            <a:off x="2494531" y="1565314"/>
            <a:ext cx="0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9" hidden="0"/>
          <p:cNvSpPr>
            <a:spLocks noChangeShapeType="1"/>
          </p:cNvSpPr>
          <p:nvPr isPhoto="0" userDrawn="0"/>
        </p:nvSpPr>
        <p:spPr bwMode="auto">
          <a:xfrm flipH="1">
            <a:off x="1946843" y="5364201"/>
            <a:ext cx="33020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10" hidden="0"/>
          <p:cNvSpPr>
            <a:spLocks noChangeShapeType="1"/>
          </p:cNvSpPr>
          <p:nvPr isPhoto="0" userDrawn="0"/>
        </p:nvSpPr>
        <p:spPr bwMode="auto">
          <a:xfrm>
            <a:off x="2527868" y="5499138"/>
            <a:ext cx="571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11" hidden="0"/>
          <p:cNvSpPr>
            <a:spLocks noChangeShapeType="1"/>
          </p:cNvSpPr>
          <p:nvPr isPhoto="0" userDrawn="0"/>
        </p:nvSpPr>
        <p:spPr bwMode="auto">
          <a:xfrm>
            <a:off x="2734243" y="5413413"/>
            <a:ext cx="217488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12" hidden="0"/>
          <p:cNvSpPr>
            <a:spLocks noChangeShapeType="1"/>
          </p:cNvSpPr>
          <p:nvPr isPhoto="0" userDrawn="0"/>
        </p:nvSpPr>
        <p:spPr bwMode="auto">
          <a:xfrm>
            <a:off x="2881882" y="5276888"/>
            <a:ext cx="331787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 hidden="0"/>
          <p:cNvSpPr>
            <a:spLocks noChangeArrowheads="1"/>
          </p:cNvSpPr>
          <p:nvPr isPhoto="0" userDrawn="0"/>
        </p:nvSpPr>
        <p:spPr bwMode="auto">
          <a:xfrm>
            <a:off x="2384993" y="1843126"/>
            <a:ext cx="299762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n</a:t>
            </a:r>
            <a:endParaRPr/>
          </a:p>
        </p:txBody>
      </p:sp>
      <p:sp>
        <p:nvSpPr>
          <p:cNvPr id="15" name="Rectangle 14" hidden="0"/>
          <p:cNvSpPr>
            <a:spLocks noChangeArrowheads="1"/>
          </p:cNvSpPr>
          <p:nvPr isPhoto="0" userDrawn="0"/>
        </p:nvSpPr>
        <p:spPr bwMode="auto">
          <a:xfrm>
            <a:off x="2397694" y="4664113"/>
            <a:ext cx="359073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m</a:t>
            </a:r>
            <a:endParaRPr/>
          </a:p>
        </p:txBody>
      </p:sp>
      <p:sp>
        <p:nvSpPr>
          <p:cNvPr id="16" name="Rectangle 15" hidden="0"/>
          <p:cNvSpPr>
            <a:spLocks noChangeArrowheads="1"/>
          </p:cNvSpPr>
          <p:nvPr isPhoto="0" userDrawn="0"/>
        </p:nvSpPr>
        <p:spPr bwMode="auto">
          <a:xfrm>
            <a:off x="2535806" y="3414751"/>
            <a:ext cx="293350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a</a:t>
            </a:r>
            <a:endParaRPr/>
          </a:p>
        </p:txBody>
      </p:sp>
      <p:sp>
        <p:nvSpPr>
          <p:cNvPr id="17" name="Rectangle 16" hidden="0"/>
          <p:cNvSpPr>
            <a:spLocks noChangeArrowheads="1"/>
          </p:cNvSpPr>
          <p:nvPr isPhoto="0" userDrawn="0"/>
        </p:nvSpPr>
        <p:spPr bwMode="auto">
          <a:xfrm>
            <a:off x="6172201" y="2133600"/>
            <a:ext cx="1381789" cy="369974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0099"/>
                </a:solidFill>
                <a:latin typeface="Tahoma"/>
              </a:rPr>
              <a:t>Clocks:</a:t>
            </a:r>
            <a:r>
              <a:rPr lang="en-US">
                <a:latin typeface="Tahoma"/>
              </a:rPr>
              <a:t>  </a:t>
            </a:r>
            <a:r>
              <a:rPr lang="en-US" sz="1600" i="1">
                <a:latin typeface="Tahoma"/>
              </a:rPr>
              <a:t>x, y</a:t>
            </a:r>
            <a:endParaRPr/>
          </a:p>
        </p:txBody>
      </p:sp>
      <p:sp>
        <p:nvSpPr>
          <p:cNvPr id="18" name="Rectangle 17" hidden="0"/>
          <p:cNvSpPr>
            <a:spLocks noChangeArrowheads="1"/>
          </p:cNvSpPr>
          <p:nvPr isPhoto="0" userDrawn="0"/>
        </p:nvSpPr>
        <p:spPr bwMode="auto">
          <a:xfrm>
            <a:off x="2569144" y="2870238"/>
            <a:ext cx="1350963" cy="3365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x&lt;=5 &amp; y&gt;3</a:t>
            </a:r>
            <a:endParaRPr/>
          </a:p>
        </p:txBody>
      </p:sp>
      <p:sp>
        <p:nvSpPr>
          <p:cNvPr id="19" name="Rectangle 18" hidden="0"/>
          <p:cNvSpPr>
            <a:spLocks noChangeArrowheads="1"/>
          </p:cNvSpPr>
          <p:nvPr isPhoto="0" userDrawn="0"/>
        </p:nvSpPr>
        <p:spPr bwMode="auto">
          <a:xfrm>
            <a:off x="2592957" y="4130713"/>
            <a:ext cx="748603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x := 0</a:t>
            </a:r>
            <a:endParaRPr/>
          </a:p>
        </p:txBody>
      </p:sp>
      <p:sp>
        <p:nvSpPr>
          <p:cNvPr id="20" name="Rectangle 19" hidden="0"/>
          <p:cNvSpPr>
            <a:spLocks noChangeArrowheads="1"/>
          </p:cNvSpPr>
          <p:nvPr isPhoto="0" userDrawn="0"/>
        </p:nvSpPr>
        <p:spPr bwMode="auto">
          <a:xfrm>
            <a:off x="6129338" y="2776538"/>
            <a:ext cx="1270348" cy="369974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0099"/>
                </a:solidFill>
                <a:latin typeface="Tahoma"/>
              </a:rPr>
              <a:t>Transitions</a:t>
            </a:r>
            <a:endParaRPr lang="en-US">
              <a:latin typeface="Tahoma"/>
            </a:endParaRPr>
          </a:p>
        </p:txBody>
      </p:sp>
      <p:sp>
        <p:nvSpPr>
          <p:cNvPr id="21" name="Rectangle 20" hidden="0"/>
          <p:cNvSpPr>
            <a:spLocks noChangeArrowheads="1"/>
          </p:cNvSpPr>
          <p:nvPr isPhoto="0" userDrawn="0"/>
        </p:nvSpPr>
        <p:spPr bwMode="auto">
          <a:xfrm>
            <a:off x="4713891" y="4210410"/>
            <a:ext cx="6369268" cy="369974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defRPr/>
            </a:pPr>
            <a:r>
              <a:rPr lang="en-US">
                <a:latin typeface="Tahoma"/>
              </a:rPr>
              <a:t>(</a:t>
            </a:r>
            <a:r>
              <a:rPr lang="en-US" sz="1600">
                <a:latin typeface="Tahoma"/>
              </a:rPr>
              <a:t> </a:t>
            </a:r>
            <a:r>
              <a:rPr lang="en-US" sz="1600" i="1">
                <a:solidFill>
                  <a:schemeClr val="accent1"/>
                </a:solidFill>
                <a:latin typeface="Tahoma"/>
              </a:rPr>
              <a:t>n</a:t>
            </a:r>
            <a:r>
              <a:rPr lang="en-US" sz="1600" i="1">
                <a:latin typeface="Tahoma"/>
              </a:rPr>
              <a:t> </a:t>
            </a:r>
            <a:r>
              <a:rPr lang="en-US" sz="1600">
                <a:latin typeface="Tahoma"/>
              </a:rPr>
              <a:t>, </a:t>
            </a:r>
            <a:r>
              <a:rPr lang="en-US" sz="1600" b="1" i="1">
                <a:solidFill>
                  <a:srgbClr val="FF0000"/>
                </a:solidFill>
                <a:latin typeface="Tahoma"/>
              </a:rPr>
              <a:t>x</a:t>
            </a:r>
            <a:r>
              <a:rPr lang="en-US" sz="1600" b="1">
                <a:solidFill>
                  <a:srgbClr val="FF0000"/>
                </a:solidFill>
                <a:latin typeface="Tahoma"/>
              </a:rPr>
              <a:t>=2.4 ,</a:t>
            </a:r>
            <a:r>
              <a:rPr lang="en-US" sz="1600" b="1" i="1">
                <a:solidFill>
                  <a:srgbClr val="FF0000"/>
                </a:solidFill>
                <a:latin typeface="Tahoma"/>
              </a:rPr>
              <a:t> y</a:t>
            </a:r>
            <a:r>
              <a:rPr lang="en-US" sz="1600" b="1">
                <a:solidFill>
                  <a:srgbClr val="FF0000"/>
                </a:solidFill>
                <a:latin typeface="Tahoma"/>
              </a:rPr>
              <a:t>=3.1415 </a:t>
            </a:r>
            <a:r>
              <a:rPr lang="en-US">
                <a:latin typeface="Tahoma"/>
              </a:rPr>
              <a:t>)</a:t>
            </a:r>
            <a:r>
              <a:rPr lang="en-US" sz="1600">
                <a:latin typeface="Tahoma"/>
              </a:rPr>
              <a:t>   		 </a:t>
            </a:r>
            <a:r>
              <a:rPr lang="en-US">
                <a:latin typeface="Tahoma"/>
              </a:rPr>
              <a:t>(</a:t>
            </a:r>
            <a:r>
              <a:rPr lang="en-US" sz="1600">
                <a:latin typeface="Tahoma"/>
              </a:rPr>
              <a:t> </a:t>
            </a:r>
            <a:r>
              <a:rPr lang="en-US" sz="1600" i="1">
                <a:solidFill>
                  <a:schemeClr val="accent1"/>
                </a:solidFill>
                <a:latin typeface="Tahoma"/>
              </a:rPr>
              <a:t>n</a:t>
            </a:r>
            <a:r>
              <a:rPr lang="en-US" sz="1600">
                <a:latin typeface="Tahoma"/>
              </a:rPr>
              <a:t> , </a:t>
            </a:r>
            <a:r>
              <a:rPr lang="en-US" sz="1600" b="1" i="1">
                <a:latin typeface="Tahoma"/>
              </a:rPr>
              <a:t>x</a:t>
            </a:r>
            <a:r>
              <a:rPr lang="en-US" sz="1600" b="1">
                <a:latin typeface="Tahoma"/>
              </a:rPr>
              <a:t>=3.5 , </a:t>
            </a:r>
            <a:r>
              <a:rPr lang="en-US" sz="1600" b="1" i="1">
                <a:latin typeface="Tahoma"/>
              </a:rPr>
              <a:t>y</a:t>
            </a:r>
            <a:r>
              <a:rPr lang="en-US" sz="1600" b="1">
                <a:latin typeface="Tahoma"/>
              </a:rPr>
              <a:t>=4.2415 </a:t>
            </a:r>
            <a:r>
              <a:rPr lang="en-US">
                <a:latin typeface="Tahoma"/>
              </a:rPr>
              <a:t>)</a:t>
            </a:r>
            <a:endParaRPr/>
          </a:p>
        </p:txBody>
      </p:sp>
      <p:sp>
        <p:nvSpPr>
          <p:cNvPr id="22" name="Rectangle 21" hidden="0"/>
          <p:cNvSpPr>
            <a:spLocks noChangeArrowheads="1"/>
          </p:cNvSpPr>
          <p:nvPr isPhoto="0" userDrawn="0"/>
        </p:nvSpPr>
        <p:spPr bwMode="auto">
          <a:xfrm>
            <a:off x="6400800" y="4047641"/>
            <a:ext cx="1922001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            </a:t>
            </a:r>
            <a:r>
              <a:rPr lang="en-US" sz="1600" b="1">
                <a:latin typeface="Tahoma"/>
              </a:rPr>
              <a:t>wait(1.1)</a:t>
            </a:r>
            <a:endParaRPr/>
          </a:p>
        </p:txBody>
      </p:sp>
      <p:sp>
        <p:nvSpPr>
          <p:cNvPr id="23" name="Line 22" hidden="0"/>
          <p:cNvSpPr>
            <a:spLocks noChangeShapeType="1"/>
          </p:cNvSpPr>
          <p:nvPr isPhoto="0" userDrawn="0"/>
        </p:nvSpPr>
        <p:spPr bwMode="auto">
          <a:xfrm>
            <a:off x="7252494" y="4395397"/>
            <a:ext cx="1027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 hidden="0"/>
          <p:cNvSpPr>
            <a:spLocks noChangeArrowheads="1"/>
          </p:cNvSpPr>
          <p:nvPr isPhoto="0" userDrawn="0"/>
        </p:nvSpPr>
        <p:spPr bwMode="auto">
          <a:xfrm>
            <a:off x="6227763" y="3211513"/>
            <a:ext cx="2614612" cy="6413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>
                <a:latin typeface="Tahoma"/>
              </a:rPr>
              <a:t>(</a:t>
            </a:r>
            <a:r>
              <a:rPr lang="en-US" sz="1600">
                <a:latin typeface="Tahoma"/>
              </a:rPr>
              <a:t> </a:t>
            </a:r>
            <a:r>
              <a:rPr lang="en-US" sz="1600" i="1">
                <a:latin typeface="Tahoma"/>
              </a:rPr>
              <a:t>n </a:t>
            </a:r>
            <a:r>
              <a:rPr lang="en-US" sz="1600">
                <a:latin typeface="Tahoma"/>
              </a:rPr>
              <a:t>, </a:t>
            </a:r>
            <a:r>
              <a:rPr lang="en-US" sz="1600" i="1">
                <a:latin typeface="Tahoma"/>
              </a:rPr>
              <a:t>x</a:t>
            </a:r>
            <a:r>
              <a:rPr lang="en-US" sz="1600">
                <a:latin typeface="Tahoma"/>
              </a:rPr>
              <a:t>=2.4 ,</a:t>
            </a:r>
            <a:r>
              <a:rPr lang="en-US" sz="1600" i="1">
                <a:latin typeface="Tahoma"/>
              </a:rPr>
              <a:t> y</a:t>
            </a:r>
            <a:r>
              <a:rPr lang="en-US" sz="1600">
                <a:latin typeface="Tahoma"/>
              </a:rPr>
              <a:t>=3.1415 </a:t>
            </a:r>
            <a:r>
              <a:rPr lang="en-US">
                <a:latin typeface="Tahoma"/>
              </a:rPr>
              <a:t>)</a:t>
            </a:r>
            <a:r>
              <a:rPr lang="en-US" sz="1600">
                <a:latin typeface="Tahoma"/>
              </a:rPr>
              <a:t>   </a:t>
            </a:r>
            <a:endParaRPr/>
          </a:p>
          <a:p>
            <a:pPr algn="l">
              <a:defRPr/>
            </a:pPr>
            <a:r>
              <a:rPr lang="en-US" sz="1600">
                <a:latin typeface="Tahoma"/>
              </a:rPr>
              <a:t>                                 </a:t>
            </a:r>
            <a:r>
              <a:rPr lang="en-US">
                <a:latin typeface="Tahoma"/>
              </a:rPr>
              <a:t> </a:t>
            </a:r>
            <a:endParaRPr/>
          </a:p>
        </p:txBody>
      </p:sp>
      <p:sp>
        <p:nvSpPr>
          <p:cNvPr id="25" name="Rectangle 24" hidden="0"/>
          <p:cNvSpPr>
            <a:spLocks noChangeArrowheads="1"/>
          </p:cNvSpPr>
          <p:nvPr isPhoto="0" userDrawn="0"/>
        </p:nvSpPr>
        <p:spPr bwMode="auto">
          <a:xfrm>
            <a:off x="8305801" y="2971800"/>
            <a:ext cx="1376363" cy="3365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      wait(3.2)</a:t>
            </a:r>
            <a:endParaRPr/>
          </a:p>
        </p:txBody>
      </p:sp>
      <p:sp>
        <p:nvSpPr>
          <p:cNvPr id="26" name="Line 25" hidden="0"/>
          <p:cNvSpPr>
            <a:spLocks noChangeShapeType="1"/>
          </p:cNvSpPr>
          <p:nvPr isPhoto="0" userDrawn="0"/>
        </p:nvSpPr>
        <p:spPr bwMode="auto">
          <a:xfrm>
            <a:off x="8686801" y="3429000"/>
            <a:ext cx="1027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6" hidden="0"/>
          <p:cNvSpPr>
            <a:spLocks noChangeArrowheads="1"/>
          </p:cNvSpPr>
          <p:nvPr isPhoto="0" userDrawn="0"/>
        </p:nvSpPr>
        <p:spPr bwMode="auto">
          <a:xfrm>
            <a:off x="2108769" y="2168563"/>
            <a:ext cx="697307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solidFill>
                  <a:srgbClr val="FF0000"/>
                </a:solidFill>
                <a:latin typeface="Tahoma"/>
              </a:rPr>
              <a:t>x&lt;=5</a:t>
            </a:r>
            <a:endParaRPr/>
          </a:p>
        </p:txBody>
      </p:sp>
      <p:sp>
        <p:nvSpPr>
          <p:cNvPr id="28" name="Rectangle 27" hidden="0"/>
          <p:cNvSpPr>
            <a:spLocks noChangeArrowheads="1"/>
          </p:cNvSpPr>
          <p:nvPr isPhoto="0" userDrawn="0"/>
        </p:nvSpPr>
        <p:spPr bwMode="auto">
          <a:xfrm>
            <a:off x="2108769" y="4987962"/>
            <a:ext cx="811119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solidFill>
                  <a:srgbClr val="FF0000"/>
                </a:solidFill>
                <a:latin typeface="Tahoma"/>
              </a:rPr>
              <a:t>y&lt;=10</a:t>
            </a:r>
            <a:endParaRPr/>
          </a:p>
        </p:txBody>
      </p:sp>
      <p:sp>
        <p:nvSpPr>
          <p:cNvPr id="29" name="Line 28" hidden="0"/>
          <p:cNvSpPr>
            <a:spLocks noChangeShapeType="1"/>
          </p:cNvSpPr>
          <p:nvPr isPhoto="0" userDrawn="0"/>
        </p:nvSpPr>
        <p:spPr bwMode="auto">
          <a:xfrm flipV="1">
            <a:off x="8915400" y="2971800"/>
            <a:ext cx="388938" cy="644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Line 29" hidden="0"/>
          <p:cNvSpPr>
            <a:spLocks noChangeShapeType="1"/>
          </p:cNvSpPr>
          <p:nvPr isPhoto="0" userDrawn="0"/>
        </p:nvSpPr>
        <p:spPr bwMode="auto">
          <a:xfrm>
            <a:off x="8985250" y="3000376"/>
            <a:ext cx="217488" cy="606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Rectangle 30" hidden="0"/>
          <p:cNvSpPr>
            <a:spLocks noChangeArrowheads="1"/>
          </p:cNvSpPr>
          <p:nvPr isPhoto="0" userDrawn="0"/>
        </p:nvSpPr>
        <p:spPr bwMode="auto">
          <a:xfrm>
            <a:off x="749869" y="3138526"/>
            <a:ext cx="1256754" cy="58541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b="1">
                <a:solidFill>
                  <a:srgbClr val="FF0000"/>
                </a:solidFill>
                <a:latin typeface="Tahoma"/>
              </a:rPr>
              <a:t>Location</a:t>
            </a:r>
            <a:endParaRPr/>
          </a:p>
          <a:p>
            <a:pPr algn="l">
              <a:defRPr/>
            </a:pPr>
            <a:r>
              <a:rPr lang="en-US" sz="1600" b="1">
                <a:solidFill>
                  <a:srgbClr val="FF0000"/>
                </a:solidFill>
                <a:latin typeface="Tahoma"/>
              </a:rPr>
              <a:t>Invariants</a:t>
            </a:r>
            <a:endParaRPr/>
          </a:p>
        </p:txBody>
      </p:sp>
      <p:sp>
        <p:nvSpPr>
          <p:cNvPr id="32" name="Arc 31" hidden="0"/>
          <p:cNvSpPr/>
          <p:nvPr isPhoto="0" userDrawn="0"/>
        </p:nvSpPr>
        <p:spPr bwMode="auto">
          <a:xfrm>
            <a:off x="1088006" y="2281276"/>
            <a:ext cx="1016000" cy="7302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stroke="1" extrusionOk="0">
                <a:moveTo>
                  <a:pt x="-1" y="21599"/>
                </a:moveTo>
                <a:cubicBezTo>
                  <a:pt x="-1" y="9682"/>
                  <a:pt x="9651" y="17"/>
                  <a:pt x="21569" y="0"/>
                </a:cubicBezTo>
              </a:path>
              <a:path w="21600" h="21600" fill="norm" stroke="0" extrusionOk="0">
                <a:moveTo>
                  <a:pt x="-1" y="21599"/>
                </a:moveTo>
                <a:cubicBezTo>
                  <a:pt x="-1" y="9682"/>
                  <a:pt x="9651" y="17"/>
                  <a:pt x="2156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rc 32" hidden="0"/>
          <p:cNvSpPr/>
          <p:nvPr isPhoto="0" userDrawn="0"/>
        </p:nvSpPr>
        <p:spPr bwMode="auto">
          <a:xfrm>
            <a:off x="995931" y="3789402"/>
            <a:ext cx="1198562" cy="13604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stroke="1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fill="norm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Rectangle 33" hidden="0"/>
          <p:cNvSpPr>
            <a:spLocks noChangeArrowheads="1"/>
          </p:cNvSpPr>
          <p:nvPr isPhoto="0" userDrawn="0"/>
        </p:nvSpPr>
        <p:spPr bwMode="auto">
          <a:xfrm>
            <a:off x="1959543" y="5526126"/>
            <a:ext cx="411972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g1</a:t>
            </a:r>
            <a:endParaRPr/>
          </a:p>
        </p:txBody>
      </p:sp>
      <p:sp>
        <p:nvSpPr>
          <p:cNvPr id="35" name="Rectangle 34" hidden="0"/>
          <p:cNvSpPr>
            <a:spLocks noChangeArrowheads="1"/>
          </p:cNvSpPr>
          <p:nvPr isPhoto="0" userDrawn="0"/>
        </p:nvSpPr>
        <p:spPr bwMode="auto">
          <a:xfrm>
            <a:off x="2519930" y="5699163"/>
            <a:ext cx="411972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g2</a:t>
            </a:r>
            <a:endParaRPr/>
          </a:p>
        </p:txBody>
      </p:sp>
      <p:sp>
        <p:nvSpPr>
          <p:cNvPr id="36" name="Rectangle 35" hidden="0"/>
          <p:cNvSpPr>
            <a:spLocks noChangeArrowheads="1"/>
          </p:cNvSpPr>
          <p:nvPr isPhoto="0" userDrawn="0"/>
        </p:nvSpPr>
        <p:spPr bwMode="auto">
          <a:xfrm>
            <a:off x="2885056" y="5600738"/>
            <a:ext cx="411972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g3</a:t>
            </a:r>
            <a:endParaRPr/>
          </a:p>
        </p:txBody>
      </p:sp>
      <p:sp>
        <p:nvSpPr>
          <p:cNvPr id="37" name="Rectangle 36" hidden="0"/>
          <p:cNvSpPr>
            <a:spLocks noChangeArrowheads="1"/>
          </p:cNvSpPr>
          <p:nvPr isPhoto="0" userDrawn="0"/>
        </p:nvSpPr>
        <p:spPr bwMode="auto">
          <a:xfrm>
            <a:off x="3158106" y="5214976"/>
            <a:ext cx="411972" cy="339196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sz="1600" i="1">
                <a:latin typeface="Tahoma"/>
              </a:rPr>
              <a:t>g4</a:t>
            </a:r>
            <a:endParaRPr/>
          </a:p>
        </p:txBody>
      </p:sp>
      <p:sp>
        <p:nvSpPr>
          <p:cNvPr id="38" name="Rectangle 37" hidden="0"/>
          <p:cNvSpPr>
            <a:spLocks noChangeArrowheads="1"/>
          </p:cNvSpPr>
          <p:nvPr isPhoto="0" userDrawn="0"/>
        </p:nvSpPr>
        <p:spPr bwMode="auto">
          <a:xfrm>
            <a:off x="4863695" y="4960823"/>
            <a:ext cx="6069660" cy="1016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fr-FR" sz="3000" b="1">
                <a:solidFill>
                  <a:schemeClr val="bg1"/>
                </a:solidFill>
                <a:latin typeface="Tahoma"/>
              </a:rPr>
              <a:t> Les invariants forcent le changement d’état !!</a:t>
            </a:r>
            <a:endParaRPr/>
          </a:p>
        </p:txBody>
      </p:sp>
      <p:sp>
        <p:nvSpPr>
          <p:cNvPr id="3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514" y="20028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Automates temporisé</a:t>
            </a:r>
            <a:endParaRPr lang="en-US"/>
          </a:p>
        </p:txBody>
      </p:sp>
      <p:sp>
        <p:nvSpPr>
          <p:cNvPr id="40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9439037" y="1182870"/>
            <a:ext cx="2504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b="1"/>
              <a:t>Invariants</a:t>
            </a:r>
            <a:endParaRPr/>
          </a:p>
        </p:txBody>
      </p:sp>
      <p:sp>
        <p:nvSpPr>
          <p:cNvPr id="41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D2FFC8A-08C8-5649-9188-397CBCB3FA22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Plan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>
                <a:solidFill>
                  <a:schemeClr val="accent3"/>
                </a:solidFill>
              </a:rPr>
              <a:t>Introduction</a:t>
            </a:r>
            <a:endParaRPr/>
          </a:p>
          <a:p>
            <a:pPr>
              <a:defRPr/>
            </a:pPr>
            <a:r>
              <a:rPr lang="fr-FR">
                <a:solidFill>
                  <a:schemeClr val="accent3"/>
                </a:solidFill>
              </a:rPr>
              <a:t>Automates temporisés</a:t>
            </a:r>
            <a:endParaRPr/>
          </a:p>
          <a:p>
            <a:pPr>
              <a:defRPr/>
            </a:pPr>
            <a:r>
              <a:rPr lang="fr-FR" b="1"/>
              <a:t>UPPAAL</a:t>
            </a:r>
            <a:endParaRPr/>
          </a:p>
          <a:p>
            <a:pPr lvl="1">
              <a:defRPr/>
            </a:pPr>
            <a:r>
              <a:rPr lang="fr-FR" b="1"/>
              <a:t>Spécification des modèles</a:t>
            </a:r>
            <a:endParaRPr/>
          </a:p>
          <a:p>
            <a:pPr lvl="1">
              <a:defRPr/>
            </a:pPr>
            <a:r>
              <a:rPr lang="fr-FR">
                <a:solidFill>
                  <a:schemeClr val="accent3"/>
                </a:solidFill>
              </a:rPr>
              <a:t>Spécification de propriétés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54CC72D-43B6-6244-A093-5173C2F8B4B3}" type="datetime1">
              <a:rPr lang="fr-FR"/>
              <a:t/>
            </a:fld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1B4A844-B758-BB49-B0B2-8296D9F2294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UPPAAL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6525986" cy="1685018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fr-FR" sz="2600"/>
              <a:t>Outil pour la </a:t>
            </a:r>
            <a:r>
              <a:rPr lang="fr-FR" sz="2600" b="1"/>
              <a:t>validation</a:t>
            </a:r>
            <a:r>
              <a:rPr lang="fr-FR" sz="2600"/>
              <a:t> et la </a:t>
            </a:r>
            <a:r>
              <a:rPr lang="fr-FR" sz="2600" b="1"/>
              <a:t>vérification</a:t>
            </a:r>
            <a:r>
              <a:rPr lang="fr-FR" sz="2600"/>
              <a:t> des </a:t>
            </a:r>
            <a:r>
              <a:rPr lang="fr-FR" sz="2600" i="1"/>
              <a:t>systèmes « temporisés »</a:t>
            </a:r>
            <a:endParaRPr sz="2600"/>
          </a:p>
          <a:p>
            <a:pPr>
              <a:lnSpc>
                <a:spcPct val="70000"/>
              </a:lnSpc>
              <a:defRPr/>
            </a:pPr>
            <a:r>
              <a:rPr lang="fr-FR" sz="2600"/>
              <a:t>Développé en partenariat entre  </a:t>
            </a:r>
            <a:endParaRPr sz="2600"/>
          </a:p>
          <a:p>
            <a:pPr lvl="1">
              <a:lnSpc>
                <a:spcPct val="70000"/>
              </a:lnSpc>
              <a:defRPr/>
            </a:pPr>
            <a:r>
              <a:rPr lang="fr-FR" sz="2200"/>
              <a:t>Université </a:t>
            </a:r>
            <a:r>
              <a:rPr lang="fr-FR" sz="2200" b="1"/>
              <a:t>Upp</a:t>
            </a:r>
            <a:r>
              <a:rPr lang="fr-FR" sz="2200"/>
              <a:t>sala (Suède)</a:t>
            </a:r>
            <a:endParaRPr sz="2200"/>
          </a:p>
          <a:p>
            <a:pPr lvl="1">
              <a:lnSpc>
                <a:spcPct val="70000"/>
              </a:lnSpc>
              <a:defRPr/>
            </a:pPr>
            <a:r>
              <a:rPr lang="fr-FR" sz="2200"/>
              <a:t>Université </a:t>
            </a:r>
            <a:r>
              <a:rPr lang="fr-FR" sz="2200" b="1"/>
              <a:t>Aal</a:t>
            </a:r>
            <a:r>
              <a:rPr lang="fr-FR" sz="2200"/>
              <a:t>borg (Danemark)</a:t>
            </a:r>
            <a:endParaRPr sz="2200"/>
          </a:p>
        </p:txBody>
      </p:sp>
      <p:sp>
        <p:nvSpPr>
          <p:cNvPr id="6" name="Rectangle 3" hidden="0"/>
          <p:cNvSpPr/>
          <p:nvPr isPhoto="0" userDrawn="0"/>
        </p:nvSpPr>
        <p:spPr bwMode="auto">
          <a:xfrm>
            <a:off x="838200" y="5321819"/>
            <a:ext cx="37555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600"/>
              <a:t>Automates </a:t>
            </a:r>
            <a:r>
              <a:rPr lang="fr-FR" sz="2600"/>
              <a:t>temporisés</a:t>
            </a:r>
            <a:endParaRPr/>
          </a:p>
        </p:txBody>
      </p:sp>
      <p:sp>
        <p:nvSpPr>
          <p:cNvPr id="7" name="Rectangle 4" hidden="0"/>
          <p:cNvSpPr/>
          <p:nvPr isPhoto="0" userDrawn="0"/>
        </p:nvSpPr>
        <p:spPr bwMode="auto">
          <a:xfrm>
            <a:off x="8871358" y="5308078"/>
            <a:ext cx="27709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600"/>
              <a:t>Propriétés TCTL</a:t>
            </a:r>
            <a:endParaRPr/>
          </a:p>
        </p:txBody>
      </p:sp>
      <p:pic>
        <p:nvPicPr>
          <p:cNvPr id="8" name="Picture 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257193" y="1014095"/>
            <a:ext cx="4193579" cy="3312976"/>
          </a:xfrm>
          <a:prstGeom prst="rect">
            <a:avLst/>
          </a:prstGeom>
        </p:spPr>
      </p:pic>
      <p:sp>
        <p:nvSpPr>
          <p:cNvPr id="9" name="Rectangle 12" hidden="0"/>
          <p:cNvSpPr/>
          <p:nvPr isPhoto="0" userDrawn="0"/>
        </p:nvSpPr>
        <p:spPr bwMode="auto">
          <a:xfrm>
            <a:off x="-97244" y="4839513"/>
            <a:ext cx="11166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600" b="1">
                <a:cs typeface="Courier New"/>
              </a:rPr>
              <a:t>{ Modèle Système </a:t>
            </a:r>
            <a:r>
              <a:rPr lang="fr-FR" sz="2600" b="1">
                <a:solidFill>
                  <a:srgbClr val="FF0000"/>
                </a:solidFill>
                <a:cs typeface="Courier New"/>
              </a:rPr>
              <a:t>||</a:t>
            </a:r>
            <a:r>
              <a:rPr lang="fr-FR" sz="2600" b="1">
                <a:cs typeface="Courier New"/>
              </a:rPr>
              <a:t> Environnement} 	                 </a:t>
            </a:r>
            <a:r>
              <a:rPr lang="fr-FR" sz="2600" b="1">
                <a:solidFill>
                  <a:srgbClr val="FF0000"/>
                </a:solidFill>
                <a:cs typeface="Courier New"/>
              </a:rPr>
              <a:t>|=</a:t>
            </a:r>
            <a:r>
              <a:rPr lang="fr-FR" sz="2600" b="1">
                <a:cs typeface="Courier New"/>
              </a:rPr>
              <a:t> 			   Propriétés</a:t>
            </a:r>
            <a:endParaRPr/>
          </a:p>
        </p:txBody>
      </p:sp>
      <p:sp>
        <p:nvSpPr>
          <p:cNvPr id="10" name="TextBox 13" hidden="0"/>
          <p:cNvSpPr>
            <a:spLocks noAdjustHandles="0" noChangeArrowheads="0"/>
          </p:cNvSpPr>
          <p:nvPr isPhoto="0" userDrawn="0"/>
        </p:nvSpPr>
        <p:spPr bwMode="auto">
          <a:xfrm>
            <a:off x="5792243" y="5378909"/>
            <a:ext cx="1880643" cy="80021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4600">
                <a:solidFill>
                  <a:schemeClr val="bg1"/>
                </a:solidFill>
              </a:rPr>
              <a:t>Uppaal</a:t>
            </a:r>
            <a:endParaRPr lang="fr-FR" sz="4600">
              <a:solidFill>
                <a:schemeClr val="bg1"/>
              </a:solidFill>
            </a:endParaRPr>
          </a:p>
        </p:txBody>
      </p:sp>
      <p:sp>
        <p:nvSpPr>
          <p:cNvPr id="11" name="Rectangle 14" hidden="0"/>
          <p:cNvSpPr/>
          <p:nvPr isPhoto="0" userDrawn="0"/>
        </p:nvSpPr>
        <p:spPr bwMode="auto">
          <a:xfrm>
            <a:off x="838200" y="3648755"/>
            <a:ext cx="136071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600">
                <a:solidFill>
                  <a:schemeClr val="tx1"/>
                </a:solidFill>
              </a:rPr>
              <a:t>UI</a:t>
            </a:r>
            <a:endParaRPr/>
          </a:p>
        </p:txBody>
      </p:sp>
      <p:sp>
        <p:nvSpPr>
          <p:cNvPr id="12" name="Rectangle 15" hidden="0"/>
          <p:cNvSpPr/>
          <p:nvPr isPhoto="0" userDrawn="0"/>
        </p:nvSpPr>
        <p:spPr bwMode="auto">
          <a:xfrm>
            <a:off x="2940768" y="3645580"/>
            <a:ext cx="136071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600">
                <a:solidFill>
                  <a:schemeClr val="tx1"/>
                </a:solidFill>
              </a:rPr>
              <a:t>Serveur</a:t>
            </a:r>
            <a:endParaRPr/>
          </a:p>
        </p:txBody>
      </p:sp>
      <p:cxnSp>
        <p:nvCxnSpPr>
          <p:cNvPr id="13" name="Straight Arrow Connector 17" hidden="0"/>
          <p:cNvCxnSpPr>
            <a:cxnSpLocks/>
            <a:stCxn id="11" idx="3"/>
            <a:endCxn id="12" idx="1"/>
          </p:cNvCxnSpPr>
          <p:nvPr isPhoto="0" userDrawn="0"/>
        </p:nvCxnSpPr>
        <p:spPr bwMode="auto">
          <a:xfrm flipV="1">
            <a:off x="2198914" y="4102779"/>
            <a:ext cx="741854" cy="317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Structure d’un projet UPPAAL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59573" y="1937188"/>
            <a:ext cx="3062491" cy="2839764"/>
          </a:xfrm>
          <a:prstGeom prst="rect">
            <a:avLst/>
          </a:prstGeom>
        </p:spPr>
      </p:pic>
      <p:sp>
        <p:nvSpPr>
          <p:cNvPr id="6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4792717" y="1626009"/>
            <a:ext cx="217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Déclarations globales</a:t>
            </a:r>
            <a:endParaRPr/>
          </a:p>
        </p:txBody>
      </p:sp>
      <p:sp>
        <p:nvSpPr>
          <p:cNvPr id="7" name="TextBox 4" hidden="0"/>
          <p:cNvSpPr>
            <a:spLocks noAdjustHandles="0" noChangeArrowheads="0"/>
          </p:cNvSpPr>
          <p:nvPr isPhoto="0" userDrawn="0"/>
        </p:nvSpPr>
        <p:spPr bwMode="auto">
          <a:xfrm>
            <a:off x="4908078" y="2582869"/>
            <a:ext cx="34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Définition d’automates (</a:t>
            </a:r>
            <a:r>
              <a:rPr lang="fr-FR"/>
              <a:t>templates</a:t>
            </a:r>
            <a:r>
              <a:rPr lang="fr-FR"/>
              <a:t>)</a:t>
            </a:r>
            <a:endParaRPr/>
          </a:p>
        </p:txBody>
      </p:sp>
      <p:sp>
        <p:nvSpPr>
          <p:cNvPr id="8" name="TextBox 5" hidden="0"/>
          <p:cNvSpPr>
            <a:spLocks noAdjustHandles="0" noChangeArrowheads="0"/>
          </p:cNvSpPr>
          <p:nvPr isPhoto="0" userDrawn="0"/>
        </p:nvSpPr>
        <p:spPr bwMode="auto">
          <a:xfrm>
            <a:off x="4792717" y="3370192"/>
            <a:ext cx="346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Déclarations locales à un automate</a:t>
            </a:r>
            <a:endParaRPr/>
          </a:p>
        </p:txBody>
      </p:sp>
      <p:sp>
        <p:nvSpPr>
          <p:cNvPr id="9" name="TextBox 6" hidden="0"/>
          <p:cNvSpPr>
            <a:spLocks noAdjustHandles="0" noChangeArrowheads="0"/>
          </p:cNvSpPr>
          <p:nvPr isPhoto="0" userDrawn="0"/>
        </p:nvSpPr>
        <p:spPr bwMode="auto">
          <a:xfrm>
            <a:off x="4908078" y="4511718"/>
            <a:ext cx="23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Déclaration </a:t>
            </a:r>
            <a:r>
              <a:rPr lang="fr-FR"/>
              <a:t>du système</a:t>
            </a:r>
            <a:endParaRPr lang="fr-FR"/>
          </a:p>
        </p:txBody>
      </p:sp>
      <p:cxnSp>
        <p:nvCxnSpPr>
          <p:cNvPr id="10" name="Straight Arrow Connector 8" hidden="0"/>
          <p:cNvCxnSpPr>
            <a:cxnSpLocks/>
            <a:stCxn id="6" idx="1"/>
          </p:cNvCxnSpPr>
          <p:nvPr isPhoto="0" userDrawn="0"/>
        </p:nvCxnSpPr>
        <p:spPr bwMode="auto">
          <a:xfrm flipH="1">
            <a:off x="3247697" y="1810675"/>
            <a:ext cx="1545020" cy="78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 hidden="0"/>
          <p:cNvCxnSpPr>
            <a:cxnSpLocks/>
            <a:stCxn id="7" idx="1"/>
          </p:cNvCxnSpPr>
          <p:nvPr isPhoto="0" userDrawn="0"/>
        </p:nvCxnSpPr>
        <p:spPr bwMode="auto">
          <a:xfrm flipH="1">
            <a:off x="2645108" y="2767535"/>
            <a:ext cx="2262970" cy="18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" hidden="0"/>
          <p:cNvCxnSpPr>
            <a:cxnSpLocks/>
            <a:stCxn id="8" idx="1"/>
          </p:cNvCxnSpPr>
          <p:nvPr isPhoto="0" userDrawn="0"/>
        </p:nvCxnSpPr>
        <p:spPr bwMode="auto">
          <a:xfrm flipH="1" flipV="1">
            <a:off x="3752193" y="3367305"/>
            <a:ext cx="1040524" cy="18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 hidden="0"/>
          <p:cNvCxnSpPr>
            <a:cxnSpLocks/>
            <a:stCxn id="9" idx="1"/>
          </p:cNvCxnSpPr>
          <p:nvPr isPhoto="0" userDrawn="0"/>
        </p:nvCxnSpPr>
        <p:spPr bwMode="auto">
          <a:xfrm flipH="1" flipV="1">
            <a:off x="4122064" y="4511718"/>
            <a:ext cx="78601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Déclarations</a:t>
            </a:r>
            <a:endParaRPr/>
          </a:p>
        </p:txBody>
      </p:sp>
      <p:sp>
        <p:nvSpPr>
          <p:cNvPr id="5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961697" y="2207173"/>
            <a:ext cx="999793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800" b="1">
                <a:solidFill>
                  <a:schemeClr val="accent1"/>
                </a:solidFill>
              </a:rPr>
              <a:t>int</a:t>
            </a:r>
            <a:r>
              <a:rPr lang="fr-FR" sz="2800"/>
              <a:t> x;					</a:t>
            </a:r>
            <a:r>
              <a:rPr lang="fr-FR" sz="2800" i="1">
                <a:solidFill>
                  <a:schemeClr val="accent6"/>
                </a:solidFill>
              </a:rPr>
              <a:t>// déclaration d’une variable</a:t>
            </a:r>
            <a:endParaRPr/>
          </a:p>
          <a:p>
            <a:pPr>
              <a:defRPr/>
            </a:pPr>
            <a:endParaRPr lang="fr-FR" sz="2800" b="1">
              <a:solidFill>
                <a:schemeClr val="accent1"/>
              </a:solidFill>
            </a:endParaRPr>
          </a:p>
          <a:p>
            <a:pPr>
              <a:defRPr/>
            </a:pPr>
            <a:r>
              <a:rPr lang="fr-FR" sz="2800" b="1">
                <a:solidFill>
                  <a:schemeClr val="accent1"/>
                </a:solidFill>
              </a:rPr>
              <a:t>clock</a:t>
            </a:r>
            <a:r>
              <a:rPr lang="fr-FR" sz="2800">
                <a:solidFill>
                  <a:schemeClr val="accent1"/>
                </a:solidFill>
              </a:rPr>
              <a:t> </a:t>
            </a:r>
            <a:r>
              <a:rPr lang="fr-FR" sz="2800"/>
              <a:t>time;				</a:t>
            </a:r>
            <a:r>
              <a:rPr lang="fr-FR" sz="2800" i="1">
                <a:solidFill>
                  <a:schemeClr val="accent6"/>
                </a:solidFill>
              </a:rPr>
              <a:t>//déclaration d’une horloge</a:t>
            </a:r>
            <a:endParaRPr/>
          </a:p>
          <a:p>
            <a:pPr>
              <a:defRPr/>
            </a:pPr>
            <a:endParaRPr lang="fr-FR" sz="2800" b="1">
              <a:solidFill>
                <a:schemeClr val="accent1"/>
              </a:solidFill>
            </a:endParaRPr>
          </a:p>
          <a:p>
            <a:pPr>
              <a:defRPr/>
            </a:pPr>
            <a:r>
              <a:rPr lang="fr-FR" sz="2800" b="1">
                <a:solidFill>
                  <a:schemeClr val="accent1"/>
                </a:solidFill>
              </a:rPr>
              <a:t>chan</a:t>
            </a:r>
            <a:r>
              <a:rPr lang="fr-FR" sz="2800"/>
              <a:t> </a:t>
            </a:r>
            <a:r>
              <a:rPr lang="fr-FR" sz="2800"/>
              <a:t>take</a:t>
            </a:r>
            <a:r>
              <a:rPr lang="fr-FR" sz="2800"/>
              <a:t>, release;			</a:t>
            </a:r>
            <a:r>
              <a:rPr lang="fr-FR" sz="2800" i="1">
                <a:solidFill>
                  <a:schemeClr val="accent6"/>
                </a:solidFill>
              </a:rPr>
              <a:t>// déclaration de canal synchrone</a:t>
            </a:r>
            <a:endParaRPr/>
          </a:p>
          <a:p>
            <a:pPr>
              <a:defRPr/>
            </a:pPr>
            <a:endParaRPr lang="fr-FR" sz="2800" b="1">
              <a:solidFill>
                <a:schemeClr val="accent1"/>
              </a:solidFill>
            </a:endParaRPr>
          </a:p>
          <a:p>
            <a:pPr>
              <a:defRPr/>
            </a:pPr>
            <a:r>
              <a:rPr lang="fr-FR" sz="2800" b="1">
                <a:solidFill>
                  <a:schemeClr val="accent1"/>
                </a:solidFill>
              </a:rPr>
              <a:t>broadcast chan</a:t>
            </a:r>
            <a:r>
              <a:rPr lang="fr-FR" sz="2800"/>
              <a:t> annonce; 	</a:t>
            </a:r>
            <a:r>
              <a:rPr lang="fr-FR" sz="2800" i="1">
                <a:solidFill>
                  <a:schemeClr val="accent6"/>
                </a:solidFill>
              </a:rPr>
              <a:t>//déclaration de canal de broadcast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Template UPPAAL – Automate temporisé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2613" y="2422196"/>
            <a:ext cx="6955258" cy="3379514"/>
          </a:xfrm>
          <a:prstGeom prst="rect">
            <a:avLst/>
          </a:prstGeom>
        </p:spPr>
      </p:pic>
      <p:sp>
        <p:nvSpPr>
          <p:cNvPr id="6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732613" y="1704122"/>
            <a:ext cx="258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Nom </a:t>
            </a:r>
            <a:r>
              <a:rPr lang="fr-FR" sz="2400"/>
              <a:t>de l’automate</a:t>
            </a:r>
            <a:endParaRPr/>
          </a:p>
        </p:txBody>
      </p:sp>
      <p:cxnSp>
        <p:nvCxnSpPr>
          <p:cNvPr id="7" name="Straight Arrow Connector 5" hidden="0"/>
          <p:cNvCxnSpPr>
            <a:cxnSpLocks/>
            <a:stCxn id="6" idx="3"/>
          </p:cNvCxnSpPr>
          <p:nvPr isPhoto="0" userDrawn="0"/>
        </p:nvCxnSpPr>
        <p:spPr bwMode="auto">
          <a:xfrm>
            <a:off x="3316654" y="1934955"/>
            <a:ext cx="276966" cy="6032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 hidden="0"/>
          <p:cNvSpPr>
            <a:spLocks noAdjustHandles="0" noChangeArrowheads="0"/>
          </p:cNvSpPr>
          <p:nvPr isPhoto="0" userDrawn="0"/>
        </p:nvSpPr>
        <p:spPr bwMode="auto">
          <a:xfrm>
            <a:off x="8362928" y="1724208"/>
            <a:ext cx="16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Paramètres </a:t>
            </a:r>
            <a:endParaRPr lang="fr-FR" sz="2400"/>
          </a:p>
        </p:txBody>
      </p:sp>
      <p:cxnSp>
        <p:nvCxnSpPr>
          <p:cNvPr id="9" name="Straight Arrow Connector 8" hidden="0"/>
          <p:cNvCxnSpPr>
            <a:cxnSpLocks/>
            <a:stCxn id="8" idx="2"/>
          </p:cNvCxnSpPr>
          <p:nvPr isPhoto="0" userDrawn="0"/>
        </p:nvCxnSpPr>
        <p:spPr bwMode="auto">
          <a:xfrm flipH="1">
            <a:off x="7078709" y="2185873"/>
            <a:ext cx="2124097" cy="3523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 hidden="0"/>
          <p:cNvCxnSpPr>
            <a:cxnSpLocks/>
            <a:stCxn id="6" idx="2"/>
          </p:cNvCxnSpPr>
          <p:nvPr isPhoto="0" userDrawn="0"/>
        </p:nvCxnSpPr>
        <p:spPr bwMode="auto">
          <a:xfrm flipH="1">
            <a:off x="1604549" y="2165787"/>
            <a:ext cx="420085" cy="798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372832" y="2538248"/>
            <a:ext cx="2590800" cy="3149600"/>
          </a:xfrm>
          <a:prstGeom prst="rect">
            <a:avLst/>
          </a:prstGeom>
        </p:spPr>
      </p:pic>
      <p:sp>
        <p:nvSpPr>
          <p:cNvPr id="12" name="TextBox 17" hidden="0"/>
          <p:cNvSpPr>
            <a:spLocks noAdjustHandles="0" noChangeArrowheads="0"/>
          </p:cNvSpPr>
          <p:nvPr isPhoto="0" userDrawn="0"/>
        </p:nvSpPr>
        <p:spPr bwMode="auto">
          <a:xfrm>
            <a:off x="4052645" y="6028417"/>
            <a:ext cx="431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Création d’un </a:t>
            </a:r>
            <a:r>
              <a:rPr lang="fr-FR" sz="2400"/>
              <a:t>nouveau automate</a:t>
            </a:r>
            <a:endParaRPr/>
          </a:p>
        </p:txBody>
      </p:sp>
      <p:cxnSp>
        <p:nvCxnSpPr>
          <p:cNvPr id="13" name="Straight Arrow Connector 19" hidden="0"/>
          <p:cNvCxnSpPr>
            <a:cxnSpLocks/>
            <a:stCxn id="12" idx="3"/>
          </p:cNvCxnSpPr>
          <p:nvPr isPhoto="0" userDrawn="0"/>
        </p:nvCxnSpPr>
        <p:spPr bwMode="auto">
          <a:xfrm flipV="1">
            <a:off x="8362928" y="5397626"/>
            <a:ext cx="1569348" cy="8616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" hidden="0"/>
          <p:cNvSpPr>
            <a:spLocks noAdjustHandles="0" noChangeArrowheads="0"/>
          </p:cNvSpPr>
          <p:nvPr isPhoto="0" userDrawn="0"/>
        </p:nvSpPr>
        <p:spPr bwMode="auto">
          <a:xfrm>
            <a:off x="732613" y="6028417"/>
            <a:ext cx="1871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600" b="1"/>
              <a:t>« Location »</a:t>
            </a:r>
            <a:endParaRPr/>
          </a:p>
        </p:txBody>
      </p:sp>
      <p:sp>
        <p:nvSpPr>
          <p:cNvPr id="15" name="TextBox 22" hidden="0"/>
          <p:cNvSpPr>
            <a:spLocks noAdjustHandles="0" noChangeArrowheads="0"/>
          </p:cNvSpPr>
          <p:nvPr isPhoto="0" userDrawn="0"/>
        </p:nvSpPr>
        <p:spPr bwMode="auto">
          <a:xfrm>
            <a:off x="5758796" y="1555327"/>
            <a:ext cx="1354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600" b="1"/>
              <a:t>« </a:t>
            </a:r>
            <a:r>
              <a:rPr lang="fr-FR" sz="2600" b="1"/>
              <a:t>Edge</a:t>
            </a:r>
            <a:r>
              <a:rPr lang="fr-FR" sz="2600" b="1"/>
              <a:t> »</a:t>
            </a:r>
            <a:endParaRPr/>
          </a:p>
        </p:txBody>
      </p:sp>
      <p:cxnSp>
        <p:nvCxnSpPr>
          <p:cNvPr id="16" name="Straight Arrow Connector 24" hidden="0"/>
          <p:cNvCxnSpPr>
            <a:cxnSpLocks/>
            <a:stCxn id="14" idx="0"/>
          </p:cNvCxnSpPr>
          <p:nvPr isPhoto="0" userDrawn="0"/>
        </p:nvCxnSpPr>
        <p:spPr bwMode="auto">
          <a:xfrm flipV="1">
            <a:off x="1668190" y="5029200"/>
            <a:ext cx="1800224" cy="999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9" hidden="0"/>
          <p:cNvCxnSpPr>
            <a:cxnSpLocks/>
            <a:stCxn id="14" idx="0"/>
          </p:cNvCxnSpPr>
          <p:nvPr isPhoto="0" userDrawn="0"/>
        </p:nvCxnSpPr>
        <p:spPr bwMode="auto">
          <a:xfrm flipV="1">
            <a:off x="1668190" y="3563007"/>
            <a:ext cx="1800224" cy="24654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1" hidden="0"/>
          <p:cNvCxnSpPr>
            <a:cxnSpLocks/>
            <a:stCxn id="15" idx="2"/>
          </p:cNvCxnSpPr>
          <p:nvPr isPhoto="0" userDrawn="0"/>
        </p:nvCxnSpPr>
        <p:spPr bwMode="auto">
          <a:xfrm flipH="1">
            <a:off x="5029201" y="2047770"/>
            <a:ext cx="1407024" cy="13102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système est un </a:t>
            </a:r>
            <a:r>
              <a:rPr lang="fr-FR" b="1">
                <a:solidFill>
                  <a:schemeClr val="accent1"/>
                </a:solidFill>
              </a:rPr>
              <a:t>produit d’automates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200" y="2127469"/>
            <a:ext cx="7632700" cy="2540000"/>
          </a:xfrm>
          <a:prstGeom prst="rect">
            <a:avLst/>
          </a:prstGeom>
        </p:spPr>
      </p:pic>
      <p:sp>
        <p:nvSpPr>
          <p:cNvPr id="6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9128234" y="2317531"/>
            <a:ext cx="150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paramètre</a:t>
            </a:r>
            <a:endParaRPr/>
          </a:p>
        </p:txBody>
      </p:sp>
      <p:cxnSp>
        <p:nvCxnSpPr>
          <p:cNvPr id="7" name="Straight Arrow Connector 5" hidden="0"/>
          <p:cNvCxnSpPr>
            <a:cxnSpLocks/>
            <a:stCxn id="6" idx="1"/>
          </p:cNvCxnSpPr>
          <p:nvPr isPhoto="0" userDrawn="0"/>
        </p:nvCxnSpPr>
        <p:spPr bwMode="auto">
          <a:xfrm flipH="1">
            <a:off x="5659822" y="2548364"/>
            <a:ext cx="3468412" cy="73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6" hidden="0"/>
          <p:cNvSpPr/>
          <p:nvPr isPhoto="0" userDrawn="0"/>
        </p:nvSpPr>
        <p:spPr bwMode="auto">
          <a:xfrm>
            <a:off x="3200400" y="4240924"/>
            <a:ext cx="5270500" cy="42654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TextBox 7" hidden="0"/>
          <p:cNvSpPr>
            <a:spLocks noAdjustHandles="0" noChangeArrowheads="0"/>
          </p:cNvSpPr>
          <p:nvPr isPhoto="0" userDrawn="0"/>
        </p:nvSpPr>
        <p:spPr bwMode="auto">
          <a:xfrm>
            <a:off x="5407572" y="5391807"/>
            <a:ext cx="146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Le produit</a:t>
            </a:r>
            <a:endParaRPr/>
          </a:p>
        </p:txBody>
      </p:sp>
      <p:cxnSp>
        <p:nvCxnSpPr>
          <p:cNvPr id="10" name="Straight Arrow Connector 9" hidden="0"/>
          <p:cNvCxnSpPr>
            <a:cxnSpLocks/>
          </p:cNvCxnSpPr>
          <p:nvPr isPhoto="0" userDrawn="0"/>
        </p:nvCxnSpPr>
        <p:spPr bwMode="auto">
          <a:xfrm flipV="1">
            <a:off x="6096000" y="4667469"/>
            <a:ext cx="304800" cy="72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Les transitions d’un automate UPPAAL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354098" y="1690688"/>
            <a:ext cx="7988300" cy="1714500"/>
          </a:xfrm>
          <a:prstGeom prst="rect">
            <a:avLst/>
          </a:prstGeom>
        </p:spPr>
      </p:pic>
      <p:sp>
        <p:nvSpPr>
          <p:cNvPr id="6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606324" y="3684310"/>
            <a:ext cx="1097935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600"/>
              <a:t>Les transitions d’un automate peuvent être annotées avec :</a:t>
            </a:r>
            <a:endParaRPr/>
          </a:p>
          <a:p>
            <a:pPr marL="342900" indent="-342900">
              <a:buFont typeface="+mj-lt"/>
              <a:buAutoNum type="arabicPeriod" startAt="1"/>
              <a:defRPr/>
            </a:pPr>
            <a:r>
              <a:rPr lang="fr-FR" sz="2600"/>
              <a:t>Gardes : conditions booléennes </a:t>
            </a:r>
            <a:r>
              <a:rPr lang="fr-FR" sz="2600" b="1">
                <a:solidFill>
                  <a:schemeClr val="accent1"/>
                </a:solidFill>
              </a:rPr>
              <a:t>[« </a:t>
            </a:r>
            <a:r>
              <a:rPr lang="fr-FR" sz="2600" b="1">
                <a:solidFill>
                  <a:schemeClr val="accent1"/>
                </a:solidFill>
              </a:rPr>
              <a:t>Guard</a:t>
            </a:r>
            <a:r>
              <a:rPr lang="fr-FR" sz="2600" b="1">
                <a:solidFill>
                  <a:schemeClr val="accent1"/>
                </a:solidFill>
              </a:rPr>
              <a:t> »]</a:t>
            </a:r>
            <a:endParaRPr/>
          </a:p>
          <a:p>
            <a:pPr marL="342900" indent="-342900">
              <a:buFont typeface="+mj-lt"/>
              <a:buAutoNum type="arabicPeriod" startAt="1"/>
              <a:defRPr/>
            </a:pPr>
            <a:r>
              <a:rPr lang="fr-FR" sz="2600"/>
              <a:t>Bloc d’actions : modifications de variables </a:t>
            </a:r>
            <a:r>
              <a:rPr lang="fr-FR" sz="2600" b="1">
                <a:solidFill>
                  <a:schemeClr val="accent1"/>
                </a:solidFill>
              </a:rPr>
              <a:t>[« Update »]</a:t>
            </a:r>
            <a:endParaRPr/>
          </a:p>
          <a:p>
            <a:pPr marL="342900" indent="-342900">
              <a:buFont typeface="+mj-lt"/>
              <a:buAutoNum type="arabicPeriod" startAt="1"/>
              <a:defRPr/>
            </a:pPr>
            <a:r>
              <a:rPr lang="fr-FR" sz="2600"/>
              <a:t>Synchronisations : canaux (symboles) de synchronisation </a:t>
            </a:r>
            <a:r>
              <a:rPr lang="fr-FR" sz="2600" b="1">
                <a:solidFill>
                  <a:schemeClr val="accent1"/>
                </a:solidFill>
              </a:rPr>
              <a:t>[« </a:t>
            </a:r>
            <a:r>
              <a:rPr lang="fr-FR" sz="2600" b="1">
                <a:solidFill>
                  <a:schemeClr val="accent1"/>
                </a:solidFill>
              </a:rPr>
              <a:t>Sync</a:t>
            </a:r>
            <a:r>
              <a:rPr lang="fr-FR" sz="2600" b="1">
                <a:solidFill>
                  <a:schemeClr val="accent1"/>
                </a:solidFill>
              </a:rPr>
              <a:t> »]</a:t>
            </a:r>
            <a:endParaRPr/>
          </a:p>
          <a:p>
            <a:pPr marL="342900" indent="-342900">
              <a:buFont typeface="+mj-lt"/>
              <a:buAutoNum type="arabicPeriod" startAt="1"/>
              <a:defRPr/>
            </a:pPr>
            <a:r>
              <a:rPr lang="fr-FR" sz="2600"/>
              <a:t>Non-déterminisme : sucre syntaxique pour le non-</a:t>
            </a:r>
            <a:r>
              <a:rPr lang="fr-FR" sz="2600"/>
              <a:t>détérminisme</a:t>
            </a:r>
            <a:r>
              <a:rPr lang="fr-FR" sz="2600"/>
              <a:t>  </a:t>
            </a:r>
            <a:r>
              <a:rPr lang="fr-FR" sz="2600" b="1">
                <a:solidFill>
                  <a:schemeClr val="accent1"/>
                </a:solidFill>
              </a:rPr>
              <a:t>[ « Select »]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Plan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Introduction</a:t>
            </a:r>
            <a:endParaRPr/>
          </a:p>
          <a:p>
            <a:pPr>
              <a:defRPr/>
            </a:pPr>
            <a:r>
              <a:rPr lang="fr-FR"/>
              <a:t>Automates temporisés</a:t>
            </a:r>
            <a:endParaRPr/>
          </a:p>
          <a:p>
            <a:pPr>
              <a:defRPr/>
            </a:pPr>
            <a:r>
              <a:rPr lang="fr-FR"/>
              <a:t>UPPAAL</a:t>
            </a:r>
            <a:endParaRPr/>
          </a:p>
          <a:p>
            <a:pPr lvl="1">
              <a:defRPr/>
            </a:pPr>
            <a:r>
              <a:rPr lang="fr-FR"/>
              <a:t>Spécification des modèles</a:t>
            </a:r>
            <a:endParaRPr/>
          </a:p>
          <a:p>
            <a:pPr lvl="1">
              <a:defRPr/>
            </a:pPr>
            <a:r>
              <a:rPr lang="fr-FR"/>
              <a:t>Spécification de propriétés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54CC72D-43B6-6244-A093-5173C2F8B4B3}" type="datetime1">
              <a:rPr lang="fr-FR"/>
              <a:t/>
            </a:fld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1B4A844-B758-BB49-B0B2-8296D9F2294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Gardes et Actions</a:t>
            </a:r>
            <a:endParaRPr/>
          </a:p>
        </p:txBody>
      </p:sp>
      <p:sp>
        <p:nvSpPr>
          <p:cNvPr id="5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1294187" y="2096814"/>
            <a:ext cx="1005961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600"/>
              <a:t>Garde 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2600"/>
              <a:t>Une expression booléenne construite avec les variables et les horloges.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2600"/>
              <a:t>Une garde vraie indique que la transition est </a:t>
            </a:r>
            <a:r>
              <a:rPr lang="fr-FR" sz="2600"/>
              <a:t>tirable</a:t>
            </a:r>
            <a:r>
              <a:rPr lang="fr-FR" sz="2600"/>
              <a:t>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fr-FR" sz="2600"/>
          </a:p>
          <a:p>
            <a:pPr marL="285750" indent="-285750">
              <a:buFont typeface="Arial"/>
              <a:buChar char="•"/>
              <a:defRPr/>
            </a:pPr>
            <a:endParaRPr lang="fr-FR" sz="2600"/>
          </a:p>
          <a:p>
            <a:pPr>
              <a:defRPr/>
            </a:pPr>
            <a:r>
              <a:rPr lang="fr-FR" sz="2600"/>
              <a:t>Actions 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2600"/>
              <a:t>Un changement d’une variable du système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2600"/>
              <a:t>Une remise à zéro d’un horloge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Synchronisation : les canaux synchrones</a:t>
            </a:r>
            <a:endParaRPr/>
          </a:p>
        </p:txBody>
      </p:sp>
      <p:sp>
        <p:nvSpPr>
          <p:cNvPr id="5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838201" y="1690688"/>
            <a:ext cx="110805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/>
              <a:t>Les canaux synchrones permettent la coordination entre plusieurs automates.</a:t>
            </a:r>
            <a:endParaRPr/>
          </a:p>
          <a:p>
            <a:pPr>
              <a:defRPr/>
            </a:pPr>
            <a:r>
              <a:rPr lang="fr-FR" sz="2400"/>
              <a:t>La composition des automates avec des canaux synchrones = le </a:t>
            </a:r>
            <a:r>
              <a:rPr lang="fr-FR" sz="2400" b="1"/>
              <a:t>produit synchronisé</a:t>
            </a:r>
            <a:r>
              <a:rPr lang="fr-FR" sz="2400"/>
              <a:t>.</a:t>
            </a:r>
            <a:endParaRPr/>
          </a:p>
          <a:p>
            <a:pPr>
              <a:defRPr/>
            </a:pPr>
            <a:r>
              <a:rPr lang="fr-FR" sz="2400"/>
              <a:t>En UPPAAL:</a:t>
            </a:r>
            <a:endParaRPr/>
          </a:p>
          <a:p>
            <a:pPr marL="285750" indent="-285750">
              <a:buFontTx/>
              <a:buChar char="-"/>
              <a:defRPr/>
            </a:pPr>
            <a:r>
              <a:rPr lang="fr-FR" sz="2400"/>
              <a:t>Déclaration d’un canal synchrone :	</a:t>
            </a:r>
            <a:r>
              <a:rPr lang="fr-FR" sz="2400" b="1">
                <a:solidFill>
                  <a:schemeClr val="accent1"/>
                </a:solidFill>
              </a:rPr>
              <a:t>chan</a:t>
            </a:r>
            <a:r>
              <a:rPr lang="fr-FR" sz="2400">
                <a:solidFill>
                  <a:schemeClr val="accent1"/>
                </a:solidFill>
              </a:rPr>
              <a:t> </a:t>
            </a:r>
            <a:r>
              <a:rPr lang="fr-FR" sz="2400" i="1"/>
              <a:t>connexion</a:t>
            </a:r>
            <a:r>
              <a:rPr lang="fr-FR" sz="2400"/>
              <a:t>;</a:t>
            </a:r>
            <a:endParaRPr/>
          </a:p>
          <a:p>
            <a:pPr marL="285750" indent="-285750">
              <a:buFontTx/>
              <a:buChar char="-"/>
              <a:defRPr/>
            </a:pPr>
            <a:r>
              <a:rPr lang="fr-FR" sz="2400"/>
              <a:t>Demande de synchronisation : </a:t>
            </a:r>
            <a:r>
              <a:rPr lang="fr-FR" sz="2400" i="1"/>
              <a:t>connexion</a:t>
            </a:r>
            <a:r>
              <a:rPr lang="ru-RU" sz="3600" b="1">
                <a:solidFill>
                  <a:srgbClr val="FF0000"/>
                </a:solidFill>
              </a:rPr>
              <a:t>!</a:t>
            </a:r>
            <a:endParaRPr lang="fr-FR" sz="3600" b="1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  <a:defRPr/>
            </a:pPr>
            <a:r>
              <a:rPr lang="fr-FR" sz="2400"/>
              <a:t>Attente d’une demande de synchronisation : </a:t>
            </a:r>
            <a:r>
              <a:rPr lang="fr-FR" sz="2400" i="1"/>
              <a:t>connexion</a:t>
            </a:r>
            <a:r>
              <a:rPr lang="fr-FR" sz="3600" b="1">
                <a:solidFill>
                  <a:srgbClr val="FF0000"/>
                </a:solidFill>
              </a:rPr>
              <a:t>?</a:t>
            </a:r>
            <a:endParaRPr lang="fr-FR" sz="3600"/>
          </a:p>
          <a:p>
            <a:pPr marL="285750" indent="-285750">
              <a:buFontTx/>
              <a:buChar char="-"/>
              <a:defRPr/>
            </a:pPr>
            <a:r>
              <a:rPr lang="fr-FR" sz="2400"/>
              <a:t>Trois types différents :</a:t>
            </a:r>
            <a:endParaRPr/>
          </a:p>
          <a:p>
            <a:pPr>
              <a:defRPr/>
            </a:pPr>
            <a:r>
              <a:rPr lang="fr-FR" sz="2400"/>
              <a:t>	- </a:t>
            </a:r>
            <a:r>
              <a:rPr lang="fr-FR" sz="2400" b="1"/>
              <a:t>Synchronisation normale </a:t>
            </a:r>
            <a:r>
              <a:rPr lang="fr-FR" sz="2400"/>
              <a:t>: la synchronisation peu prendre du temps</a:t>
            </a:r>
            <a:endParaRPr/>
          </a:p>
          <a:p>
            <a:pPr>
              <a:defRPr/>
            </a:pPr>
            <a:r>
              <a:rPr lang="fr-FR" sz="2400"/>
              <a:t>	- Synchronisation avec un </a:t>
            </a:r>
            <a:r>
              <a:rPr lang="fr-FR" sz="2400" b="1"/>
              <a:t>canal urgent </a:t>
            </a:r>
            <a:r>
              <a:rPr lang="fr-FR" sz="2400"/>
              <a:t>: instantanée (le temps n’avance pas)</a:t>
            </a:r>
            <a:endParaRPr/>
          </a:p>
          <a:p>
            <a:pPr>
              <a:defRPr/>
            </a:pPr>
            <a:r>
              <a:rPr lang="fr-FR" sz="2400"/>
              <a:t>	- </a:t>
            </a:r>
            <a:r>
              <a:rPr lang="fr-FR" sz="2400" b="1"/>
              <a:t>Annonce globale (broadcast) </a:t>
            </a:r>
            <a:r>
              <a:rPr lang="fr-FR" sz="2400"/>
              <a:t>: pas d’obligation d’avoir un partenaire en attente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Etats en UPPAAL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717924" cy="4351338"/>
          </a:xfrm>
        </p:spPr>
        <p:txBody>
          <a:bodyPr/>
          <a:lstStyle/>
          <a:p>
            <a:pPr>
              <a:defRPr/>
            </a:pPr>
            <a:r>
              <a:rPr lang="fr-FR"/>
              <a:t>Chaque état peut avoir un nom.</a:t>
            </a:r>
            <a:endParaRPr/>
          </a:p>
          <a:p>
            <a:pPr>
              <a:defRPr/>
            </a:pPr>
            <a:r>
              <a:rPr lang="fr-FR"/>
              <a:t>4 types d’états:</a:t>
            </a:r>
            <a:endParaRPr/>
          </a:p>
          <a:p>
            <a:pPr lvl="1">
              <a:defRPr/>
            </a:pPr>
            <a:r>
              <a:rPr lang="fr-FR" b="1"/>
              <a:t>« Initial » </a:t>
            </a:r>
            <a:r>
              <a:rPr lang="fr-FR"/>
              <a:t>: l’état initial de l’automate</a:t>
            </a:r>
            <a:endParaRPr/>
          </a:p>
          <a:p>
            <a:pPr lvl="1">
              <a:defRPr/>
            </a:pPr>
            <a:r>
              <a:rPr lang="fr-FR" b="1"/>
              <a:t>« Normal » </a:t>
            </a:r>
            <a:r>
              <a:rPr lang="fr-FR"/>
              <a:t>: un état typique d’un automate temporisé</a:t>
            </a:r>
            <a:endParaRPr/>
          </a:p>
          <a:p>
            <a:pPr lvl="1">
              <a:defRPr/>
            </a:pPr>
            <a:r>
              <a:rPr lang="fr-FR" b="1"/>
              <a:t>« Urgent » </a:t>
            </a:r>
            <a:r>
              <a:rPr lang="fr-FR"/>
              <a:t>: un état dans lequel le temps ne peu pas avancer (l’invariant d = 0)</a:t>
            </a:r>
            <a:endParaRPr/>
          </a:p>
          <a:p>
            <a:pPr lvl="1">
              <a:defRPr/>
            </a:pPr>
            <a:r>
              <a:rPr lang="fr-FR" b="1"/>
              <a:t>« </a:t>
            </a:r>
            <a:r>
              <a:rPr lang="fr-FR" b="1"/>
              <a:t>Committed</a:t>
            </a:r>
            <a:r>
              <a:rPr lang="fr-FR" b="1"/>
              <a:t> » </a:t>
            </a:r>
            <a:r>
              <a:rPr lang="fr-FR"/>
              <a:t>: le temps n’avance pas, et le système doit sortir de l’état au plus vite possible (aucun autre automate ne bouge).</a:t>
            </a:r>
            <a:endParaRPr/>
          </a:p>
          <a:p>
            <a:pPr>
              <a:defRPr/>
            </a:pPr>
            <a:endParaRPr lang="fr-FR"/>
          </a:p>
        </p:txBody>
      </p:sp>
      <p:pic>
        <p:nvPicPr>
          <p:cNvPr id="6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3825" y="3435490"/>
            <a:ext cx="635000" cy="660400"/>
          </a:xfrm>
          <a:prstGeom prst="rect">
            <a:avLst/>
          </a:prstGeom>
        </p:spPr>
      </p:pic>
      <p:pic>
        <p:nvPicPr>
          <p:cNvPr id="7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22250" y="2471901"/>
            <a:ext cx="457200" cy="495300"/>
          </a:xfrm>
          <a:prstGeom prst="rect">
            <a:avLst/>
          </a:prstGeom>
        </p:spPr>
      </p:pic>
      <p:pic>
        <p:nvPicPr>
          <p:cNvPr id="8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32761" y="4136971"/>
            <a:ext cx="444500" cy="444500"/>
          </a:xfrm>
          <a:prstGeom prst="rect">
            <a:avLst/>
          </a:prstGeom>
        </p:spPr>
      </p:pic>
      <p:pic>
        <p:nvPicPr>
          <p:cNvPr id="9" name="Picture 6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178895" y="3064821"/>
            <a:ext cx="5207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Plan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>
                <a:solidFill>
                  <a:schemeClr val="accent3"/>
                </a:solidFill>
              </a:rPr>
              <a:t>Introduction</a:t>
            </a:r>
            <a:endParaRPr/>
          </a:p>
          <a:p>
            <a:pPr>
              <a:defRPr/>
            </a:pPr>
            <a:r>
              <a:rPr lang="fr-FR">
                <a:solidFill>
                  <a:schemeClr val="accent3"/>
                </a:solidFill>
              </a:rPr>
              <a:t>Automates temporisés</a:t>
            </a:r>
            <a:endParaRPr/>
          </a:p>
          <a:p>
            <a:pPr>
              <a:defRPr/>
            </a:pPr>
            <a:r>
              <a:rPr lang="fr-FR" b="1"/>
              <a:t>UPPAAL</a:t>
            </a:r>
            <a:endParaRPr/>
          </a:p>
          <a:p>
            <a:pPr lvl="1">
              <a:defRPr/>
            </a:pPr>
            <a:r>
              <a:rPr lang="fr-FR">
                <a:solidFill>
                  <a:schemeClr val="accent3"/>
                </a:solidFill>
              </a:rPr>
              <a:t>Spécification des modèles</a:t>
            </a:r>
            <a:endParaRPr/>
          </a:p>
          <a:p>
            <a:pPr lvl="1">
              <a:defRPr/>
            </a:pPr>
            <a:r>
              <a:rPr lang="fr-FR" b="1"/>
              <a:t>Spécification de propriétés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54CC72D-43B6-6244-A093-5173C2F8B4B3}" type="datetime1">
              <a:rPr lang="fr-FR"/>
              <a:t/>
            </a:fld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1B4A844-B758-BB49-B0B2-8296D9F2294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Uppaal</a:t>
            </a:r>
            <a:r>
              <a:rPr lang="fr-FR"/>
              <a:t> : Propositions Atomiques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Alice.W</a:t>
            </a:r>
            <a:endParaRPr lang="fr-FR"/>
          </a:p>
          <a:p>
            <a:pPr>
              <a:defRPr/>
            </a:pPr>
            <a:r>
              <a:rPr lang="fr-FR"/>
              <a:t>p1.cs and p2.cs </a:t>
            </a:r>
            <a:endParaRPr/>
          </a:p>
          <a:p>
            <a:pPr>
              <a:defRPr/>
            </a:pPr>
            <a:r>
              <a:rPr lang="fr-FR"/>
              <a:t>deadlock</a:t>
            </a:r>
            <a:r>
              <a:rPr lang="fr-FR"/>
              <a:t> </a:t>
            </a:r>
            <a:endParaRPr/>
          </a:p>
          <a:p>
            <a:pPr>
              <a:defRPr/>
            </a:pPr>
            <a:r>
              <a:rPr lang="fr-FR"/>
              <a:t>p1.v &lt; 4</a:t>
            </a: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Spécification: sous-ensemble de TCTL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760385"/>
            <a:ext cx="10515600" cy="4351338"/>
          </a:xfrm>
        </p:spPr>
        <p:txBody>
          <a:bodyPr/>
          <a:lstStyle/>
          <a:p>
            <a:pPr>
              <a:lnSpc>
                <a:spcPct val="104999"/>
              </a:lnSpc>
              <a:defRPr/>
            </a:pPr>
            <a:r>
              <a:rPr lang="fr-FR" sz="2600"/>
              <a:t>CTL*</a:t>
            </a:r>
            <a:endParaRPr sz="2600"/>
          </a:p>
          <a:p>
            <a:pPr lvl="1">
              <a:lnSpc>
                <a:spcPct val="80000"/>
              </a:lnSpc>
              <a:defRPr/>
            </a:pPr>
            <a:r>
              <a:rPr lang="fr-FR" sz="2200"/>
              <a:t>E – il existe un chemin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/>
              <a:t>A – pour tous les chemins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/>
              <a:t>[] – tous les états d’un chemin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/>
              <a:t>&lt;&gt; – un état d’un chemin</a:t>
            </a:r>
            <a:endParaRPr sz="2200"/>
          </a:p>
          <a:p>
            <a:pPr>
              <a:lnSpc>
                <a:spcPct val="80000"/>
              </a:lnSpc>
              <a:defRPr/>
            </a:pPr>
            <a:r>
              <a:rPr lang="fr-FR" sz="2600"/>
              <a:t>UPPAAL:</a:t>
            </a:r>
            <a:endParaRPr sz="2600"/>
          </a:p>
          <a:p>
            <a:pPr lvl="1">
              <a:lnSpc>
                <a:spcPct val="80000"/>
              </a:lnSpc>
              <a:defRPr/>
            </a:pPr>
            <a:r>
              <a:rPr lang="fr-FR" sz="2200" b="1"/>
              <a:t>A[]</a:t>
            </a:r>
            <a:r>
              <a:rPr lang="fr-FR" sz="2200"/>
              <a:t> p – toujours p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 b="1"/>
              <a:t>A&lt;&gt;</a:t>
            </a:r>
            <a:r>
              <a:rPr lang="fr-FR" sz="2200"/>
              <a:t> p – p est inévitable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 b="1"/>
              <a:t>E[]</a:t>
            </a:r>
            <a:r>
              <a:rPr lang="fr-FR" sz="2200"/>
              <a:t> p – potentiellement toujours p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 b="1"/>
              <a:t>E&lt;&gt;</a:t>
            </a:r>
            <a:r>
              <a:rPr lang="fr-FR" sz="2200"/>
              <a:t> p – p est atteignable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/>
              <a:t>p </a:t>
            </a:r>
            <a:r>
              <a:rPr lang="fr-FR" sz="2200" b="1"/>
              <a:t>--&gt;</a:t>
            </a:r>
            <a:r>
              <a:rPr lang="fr-FR" sz="2200"/>
              <a:t> q – toujours (p implique que q est inévitable)</a:t>
            </a:r>
            <a:endParaRPr sz="2200"/>
          </a:p>
          <a:p>
            <a:pPr lvl="1">
              <a:lnSpc>
                <a:spcPct val="80000"/>
              </a:lnSpc>
              <a:defRPr/>
            </a:pPr>
            <a:r>
              <a:rPr lang="fr-FR" sz="2200"/>
              <a:t>A[] </a:t>
            </a:r>
            <a:r>
              <a:rPr lang="fr-FR" sz="2200"/>
              <a:t>deadlock</a:t>
            </a:r>
            <a:endParaRPr lang="fr-FR" sz="2200"/>
          </a:p>
          <a:p>
            <a:pPr lvl="1">
              <a:lnSpc>
                <a:spcPct val="80000"/>
              </a:lnSpc>
              <a:defRPr/>
            </a:pPr>
            <a:endParaRPr lang="fr-FR" sz="2200"/>
          </a:p>
          <a:p>
            <a:pPr lvl="1">
              <a:lnSpc>
                <a:spcPct val="80000"/>
              </a:lnSpc>
              <a:defRPr/>
            </a:pPr>
            <a:endParaRPr lang="fr-F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A[] p – toujours p 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86300" y="2184400"/>
            <a:ext cx="2819400" cy="2489200"/>
          </a:xfrm>
          <a:prstGeom prst="rect">
            <a:avLst/>
          </a:prstGeom>
        </p:spPr>
      </p:pic>
      <p:sp>
        <p:nvSpPr>
          <p:cNvPr id="6" name="Rectangle 3" hidden="0"/>
          <p:cNvSpPr/>
          <p:nvPr isPhoto="0" userDrawn="0"/>
        </p:nvSpPr>
        <p:spPr bwMode="auto">
          <a:xfrm>
            <a:off x="838200" y="5167312"/>
            <a:ext cx="70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600" b="1"/>
              <a:t>Sur tous</a:t>
            </a:r>
            <a:r>
              <a:rPr lang="fr-FR" sz="2600"/>
              <a:t> les chemins p </a:t>
            </a:r>
            <a:r>
              <a:rPr lang="fr-FR" sz="2600" i="1"/>
              <a:t>est vrai </a:t>
            </a:r>
            <a:r>
              <a:rPr lang="fr-FR" sz="2600"/>
              <a:t>dans </a:t>
            </a:r>
            <a:r>
              <a:rPr lang="fr-FR" sz="2600" b="1"/>
              <a:t>tous les états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A&lt;&gt; p – p est inévitable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95850" y="2305050"/>
            <a:ext cx="2400300" cy="2247900"/>
          </a:xfrm>
          <a:prstGeom prst="rect">
            <a:avLst/>
          </a:prstGeom>
        </p:spPr>
      </p:pic>
      <p:sp>
        <p:nvSpPr>
          <p:cNvPr id="6" name="Rectangle 3" hidden="0"/>
          <p:cNvSpPr/>
          <p:nvPr isPhoto="0" userDrawn="0"/>
        </p:nvSpPr>
        <p:spPr bwMode="auto">
          <a:xfrm>
            <a:off x="838200" y="5167312"/>
            <a:ext cx="75243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600" b="1"/>
              <a:t>Sur tous </a:t>
            </a:r>
            <a:r>
              <a:rPr lang="fr-FR" sz="2600"/>
              <a:t>les chemins </a:t>
            </a:r>
            <a:r>
              <a:rPr lang="fr-FR" sz="2600" i="1"/>
              <a:t>p est vrai </a:t>
            </a:r>
            <a:r>
              <a:rPr lang="fr-FR" sz="2600"/>
              <a:t>dans </a:t>
            </a:r>
            <a:r>
              <a:rPr lang="fr-FR" sz="2600" b="1"/>
              <a:t>au moins un état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E[] p – potentiellement toujours p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95850" y="2019300"/>
            <a:ext cx="2400300" cy="2819400"/>
          </a:xfrm>
          <a:prstGeom prst="rect">
            <a:avLst/>
          </a:prstGeom>
        </p:spPr>
      </p:pic>
      <p:sp>
        <p:nvSpPr>
          <p:cNvPr id="6" name="Rectangle 3" hidden="0"/>
          <p:cNvSpPr/>
          <p:nvPr isPhoto="0" userDrawn="0"/>
        </p:nvSpPr>
        <p:spPr bwMode="auto">
          <a:xfrm>
            <a:off x="838200" y="5167312"/>
            <a:ext cx="81929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600" b="1"/>
              <a:t>Il existe </a:t>
            </a:r>
            <a:r>
              <a:rPr lang="fr-FR" sz="2600"/>
              <a:t>un chemin sur lequel </a:t>
            </a:r>
            <a:r>
              <a:rPr lang="fr-FR" sz="2600" i="1"/>
              <a:t>p est vrai </a:t>
            </a:r>
            <a:r>
              <a:rPr lang="fr-FR" sz="2600"/>
              <a:t>dans </a:t>
            </a:r>
            <a:r>
              <a:rPr lang="fr-FR" sz="2600" b="1"/>
              <a:t>tous les états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E&lt;&gt; p – p est atteignable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76800" y="2228850"/>
            <a:ext cx="2438400" cy="2400300"/>
          </a:xfrm>
          <a:prstGeom prst="rect">
            <a:avLst/>
          </a:prstGeom>
        </p:spPr>
      </p:pic>
      <p:sp>
        <p:nvSpPr>
          <p:cNvPr id="6" name="Rectangle 3" hidden="0"/>
          <p:cNvSpPr/>
          <p:nvPr isPhoto="0" userDrawn="0"/>
        </p:nvSpPr>
        <p:spPr bwMode="auto">
          <a:xfrm>
            <a:off x="838200" y="5167312"/>
            <a:ext cx="8696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600" b="1"/>
              <a:t>Il existe</a:t>
            </a:r>
            <a:r>
              <a:rPr lang="fr-FR" sz="2600"/>
              <a:t> un chemin sur lequel </a:t>
            </a:r>
            <a:r>
              <a:rPr lang="fr-FR" sz="2600" i="1"/>
              <a:t>p est vrai </a:t>
            </a:r>
            <a:r>
              <a:rPr lang="fr-FR" sz="2600"/>
              <a:t>dans </a:t>
            </a:r>
            <a:r>
              <a:rPr lang="fr-FR" sz="2600" b="1"/>
              <a:t>au moins un état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besoin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HW et SW dans les applications critiques</a:t>
            </a:r>
            <a:endParaRPr/>
          </a:p>
          <a:p>
            <a:pPr>
              <a:defRPr/>
            </a:pPr>
            <a:r>
              <a:rPr lang="fr-FR"/>
              <a:t>Vérification et Validation pour garantir la qualité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Simulation et test : </a:t>
            </a:r>
            <a:endParaRPr/>
          </a:p>
          <a:p>
            <a:pPr lvl="1">
              <a:defRPr/>
            </a:pPr>
            <a:r>
              <a:rPr lang="fr-FR"/>
              <a:t>+ utilisé à grande échelle </a:t>
            </a:r>
            <a:endParaRPr/>
          </a:p>
          <a:p>
            <a:pPr lvl="1">
              <a:defRPr/>
            </a:pPr>
            <a:r>
              <a:rPr lang="fr-FR"/>
              <a:t>- pas d’exhaustivité -&gt; risque de rater des erreurs</a:t>
            </a:r>
            <a:endParaRPr/>
          </a:p>
          <a:p>
            <a:pPr>
              <a:defRPr/>
            </a:pPr>
            <a:r>
              <a:rPr lang="fr-FR"/>
              <a:t>Méthodes formelles </a:t>
            </a:r>
            <a:r>
              <a:rPr lang="fr-FR"/>
              <a:t> - vérification exhaustive</a:t>
            </a:r>
            <a:endParaRPr/>
          </a:p>
          <a:p>
            <a:pPr lvl="1">
              <a:defRPr/>
            </a:pPr>
            <a:r>
              <a:rPr lang="fr-FR"/>
              <a:t>Vérification déductive : chère, lente, difficile à automatiser</a:t>
            </a:r>
            <a:endParaRPr/>
          </a:p>
          <a:p>
            <a:pPr lvl="1">
              <a:defRPr/>
            </a:pPr>
            <a:r>
              <a:rPr lang="fr-FR"/>
              <a:t>Model </a:t>
            </a:r>
            <a:r>
              <a:rPr lang="fr-FR"/>
              <a:t>checking</a:t>
            </a:r>
            <a:r>
              <a:rPr lang="fr-FR"/>
              <a:t> : très bons résultats pour des systèmes finis, automatique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q --&gt; p – p réponds à q</a:t>
            </a:r>
            <a:endParaRPr/>
          </a:p>
        </p:txBody>
      </p:sp>
      <p:pic>
        <p:nvPicPr>
          <p:cNvPr id="5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324350" y="2006600"/>
            <a:ext cx="3543300" cy="2844800"/>
          </a:xfrm>
          <a:prstGeom prst="rect">
            <a:avLst/>
          </a:prstGeom>
        </p:spPr>
      </p:pic>
      <p:sp>
        <p:nvSpPr>
          <p:cNvPr id="6" name="Rectangle 3" hidden="0"/>
          <p:cNvSpPr/>
          <p:nvPr isPhoto="0" userDrawn="0"/>
        </p:nvSpPr>
        <p:spPr bwMode="auto">
          <a:xfrm>
            <a:off x="838200" y="5167312"/>
            <a:ext cx="83709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600" b="1"/>
              <a:t>Sur tous </a:t>
            </a:r>
            <a:r>
              <a:rPr lang="fr-FR" sz="2600"/>
              <a:t>les chemins </a:t>
            </a:r>
            <a:r>
              <a:rPr lang="fr-FR" sz="2600" i="1"/>
              <a:t>q est vrai </a:t>
            </a:r>
            <a:r>
              <a:rPr lang="fr-FR" sz="2600" b="1"/>
              <a:t>implique </a:t>
            </a:r>
            <a:r>
              <a:rPr lang="fr-FR" sz="2600"/>
              <a:t>que</a:t>
            </a:r>
            <a:r>
              <a:rPr lang="fr-FR" sz="2600" b="1"/>
              <a:t> </a:t>
            </a:r>
            <a:r>
              <a:rPr lang="fr-FR" sz="2600"/>
              <a:t>p est </a:t>
            </a:r>
            <a:r>
              <a:rPr lang="fr-FR" sz="2600" b="1"/>
              <a:t>inévitable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 vous de jouer 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1360033"/>
          </a:xfrm>
        </p:spPr>
        <p:txBody>
          <a:bodyPr/>
          <a:lstStyle/>
          <a:p>
            <a:pPr>
              <a:defRPr/>
            </a:pPr>
            <a:r>
              <a:rPr lang="fr-FR" sz="3600"/>
              <a:t>Model </a:t>
            </a:r>
            <a:r>
              <a:rPr lang="fr-FR" sz="3600"/>
              <a:t>checking</a:t>
            </a:r>
            <a:r>
              <a:rPr lang="fr-FR" sz="3600"/>
              <a:t> est une technique de vérification formelle très accessible pour les ingénieurs.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3869871"/>
            <a:ext cx="10515600" cy="22197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sz="3000"/>
              <a:t>Nombreux cas d’utilisation</a:t>
            </a:r>
            <a:endParaRPr/>
          </a:p>
          <a:p>
            <a:pPr>
              <a:defRPr/>
            </a:pPr>
            <a:r>
              <a:rPr lang="fr-FR" sz="3000"/>
              <a:t>	Vérification de circuit : </a:t>
            </a:r>
            <a:r>
              <a:rPr lang="fr-FR" sz="3000" b="1">
                <a:solidFill>
                  <a:schemeClr val="accent1"/>
                </a:solidFill>
              </a:rPr>
              <a:t>Intel</a:t>
            </a:r>
            <a:endParaRPr/>
          </a:p>
          <a:p>
            <a:pPr>
              <a:defRPr/>
            </a:pPr>
            <a:r>
              <a:rPr lang="fr-FR" sz="3000"/>
              <a:t>	Vérification de driveurs : </a:t>
            </a:r>
            <a:r>
              <a:rPr lang="fr-FR" sz="3000" b="1">
                <a:solidFill>
                  <a:schemeClr val="accent1"/>
                </a:solidFill>
              </a:rPr>
              <a:t>Microsoft</a:t>
            </a:r>
            <a:endParaRPr/>
          </a:p>
          <a:p>
            <a:pPr>
              <a:defRPr/>
            </a:pPr>
            <a:r>
              <a:rPr lang="fr-FR" sz="3000"/>
              <a:t>	Vérification de systèmes distribués : </a:t>
            </a:r>
            <a:r>
              <a:rPr lang="fr-FR" sz="3000" b="1">
                <a:solidFill>
                  <a:schemeClr val="accent1"/>
                </a:solidFill>
              </a:rPr>
              <a:t>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19" hidden="0"/>
          <p:cNvGrpSpPr/>
          <p:nvPr isPhoto="0" userDrawn="0"/>
        </p:nvGrpSpPr>
        <p:grpSpPr bwMode="auto">
          <a:xfrm>
            <a:off x="2092440" y="4272206"/>
            <a:ext cx="7907725" cy="2225020"/>
            <a:chOff x="568439" y="4559624"/>
            <a:chExt cx="7907725" cy="2225020"/>
          </a:xfrm>
        </p:grpSpPr>
        <p:grpSp>
          <p:nvGrpSpPr>
            <p:cNvPr id="5" name="Group 17" hidden="0"/>
            <p:cNvGrpSpPr/>
            <p:nvPr isPhoto="0" userDrawn="0"/>
          </p:nvGrpSpPr>
          <p:grpSpPr bwMode="auto">
            <a:xfrm>
              <a:off x="568439" y="4559624"/>
              <a:ext cx="1701800" cy="2225020"/>
              <a:chOff x="568439" y="4601537"/>
              <a:chExt cx="1701800" cy="2225020"/>
            </a:xfrm>
          </p:grpSpPr>
          <p:sp>
            <p:nvSpPr>
              <p:cNvPr id="6" name="TextBox 4" hidden="0"/>
              <p:cNvSpPr>
                <a:spLocks noAdjustHandles="0" noChangeArrowheads="0"/>
              </p:cNvSpPr>
              <p:nvPr isPhoto="0" userDrawn="0"/>
            </p:nvSpPr>
            <p:spPr bwMode="auto">
              <a:xfrm>
                <a:off x="764640" y="4601537"/>
                <a:ext cx="1308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sz="2800"/>
                  <a:t>Modèle</a:t>
                </a:r>
                <a:endParaRPr/>
              </a:p>
            </p:txBody>
          </p:sp>
          <p:pic>
            <p:nvPicPr>
              <p:cNvPr id="7" name="Picture 10" descr="images.jpg" hidden="0"/>
              <p:cNvPicPr>
                <a:picLocks noChangeAspect="1"/>
              </p:cNvPicPr>
              <p:nvPr isPhoto="0" userDrawn="0"/>
            </p:nvPicPr>
            <p:blipFill>
              <a:blip r:embed="rId2"/>
              <a:stretch/>
            </p:blipFill>
            <p:spPr bwMode="auto">
              <a:xfrm>
                <a:off x="568439" y="5124757"/>
                <a:ext cx="1701800" cy="1701800"/>
              </a:xfrm>
              <a:prstGeom prst="rect">
                <a:avLst/>
              </a:prstGeom>
            </p:spPr>
          </p:pic>
        </p:grpSp>
        <p:grpSp>
          <p:nvGrpSpPr>
            <p:cNvPr id="8" name="Group 16" hidden="0"/>
            <p:cNvGrpSpPr/>
            <p:nvPr isPhoto="0" userDrawn="0"/>
          </p:nvGrpSpPr>
          <p:grpSpPr bwMode="auto">
            <a:xfrm>
              <a:off x="6789420" y="4856943"/>
              <a:ext cx="1686744" cy="1680317"/>
              <a:chOff x="6789420" y="4542679"/>
              <a:chExt cx="1686744" cy="1680317"/>
            </a:xfrm>
          </p:grpSpPr>
          <p:sp>
            <p:nvSpPr>
              <p:cNvPr id="9" name="TextBox 7" hidden="0"/>
              <p:cNvSpPr>
                <a:spLocks noAdjustHandles="0" noChangeArrowheads="0"/>
              </p:cNvSpPr>
              <p:nvPr isPhoto="0" userDrawn="0"/>
            </p:nvSpPr>
            <p:spPr bwMode="auto">
              <a:xfrm>
                <a:off x="6789420" y="4542679"/>
                <a:ext cx="16867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sz="2800"/>
                  <a:t>Propriétés</a:t>
                </a:r>
                <a:endParaRPr/>
              </a:p>
            </p:txBody>
          </p:sp>
          <p:pic>
            <p:nvPicPr>
              <p:cNvPr id="10" name="Picture 15" descr="icon-large_props.png" hidden="0"/>
              <p:cNvPicPr>
                <a:picLocks noChangeAspect="1"/>
              </p:cNvPicPr>
              <p:nvPr isPhoto="0" userDrawn="0"/>
            </p:nvPicPr>
            <p:blipFill>
              <a:blip r:embed="rId3"/>
              <a:srcRect l="84608" t="0" r="0" b="64902"/>
              <a:stretch/>
            </p:blipFill>
            <p:spPr bwMode="auto">
              <a:xfrm>
                <a:off x="7232751" y="5013780"/>
                <a:ext cx="947876" cy="1209216"/>
              </a:xfrm>
              <a:prstGeom prst="rect">
                <a:avLst/>
              </a:prstGeom>
            </p:spPr>
          </p:pic>
        </p:grpSp>
        <p:sp>
          <p:nvSpPr>
            <p:cNvPr id="11" name="TextBox 18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843021" y="5328044"/>
              <a:ext cx="1309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 sz="2800">
                  <a:solidFill>
                    <a:srgbClr val="FF0000"/>
                  </a:solidFill>
                </a:rPr>
                <a:t>satisfait</a:t>
              </a:r>
              <a:endParaRPr/>
            </a:p>
          </p:txBody>
        </p:sp>
      </p:grpSp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Vérification formelle: Model-</a:t>
            </a:r>
            <a:r>
              <a:rPr lang="fr-FR"/>
              <a:t>Checking</a:t>
            </a:r>
            <a:endParaRPr lang="fr-FR"/>
          </a:p>
        </p:txBody>
      </p:sp>
      <p:grpSp>
        <p:nvGrpSpPr>
          <p:cNvPr id="13" name="Group 14" hidden="0"/>
          <p:cNvGrpSpPr/>
          <p:nvPr isPhoto="0" userDrawn="0"/>
        </p:nvGrpSpPr>
        <p:grpSpPr bwMode="auto">
          <a:xfrm>
            <a:off x="2092440" y="1195507"/>
            <a:ext cx="8114875" cy="2300290"/>
            <a:chOff x="568439" y="2253848"/>
            <a:chExt cx="8114875" cy="2300290"/>
          </a:xfrm>
        </p:grpSpPr>
        <p:sp>
          <p:nvSpPr>
            <p:cNvPr id="14" name="TextBox 6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3843021" y="3142383"/>
              <a:ext cx="1309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 sz="2800">
                  <a:solidFill>
                    <a:srgbClr val="FF0000"/>
                  </a:solidFill>
                </a:rPr>
                <a:t>satisfait</a:t>
              </a:r>
              <a:endParaRPr/>
            </a:p>
          </p:txBody>
        </p:sp>
        <p:grpSp>
          <p:nvGrpSpPr>
            <p:cNvPr id="15" name="Group 12" hidden="0"/>
            <p:cNvGrpSpPr/>
            <p:nvPr isPhoto="0" userDrawn="0"/>
          </p:nvGrpSpPr>
          <p:grpSpPr bwMode="auto">
            <a:xfrm>
              <a:off x="568439" y="2253848"/>
              <a:ext cx="1942254" cy="2300290"/>
              <a:chOff x="568439" y="2253848"/>
              <a:chExt cx="1942254" cy="2300290"/>
            </a:xfrm>
          </p:grpSpPr>
          <p:sp>
            <p:nvSpPr>
              <p:cNvPr id="16" name="TextBox 3" hidden="0"/>
              <p:cNvSpPr>
                <a:spLocks noAdjustHandles="0" noChangeArrowheads="0"/>
              </p:cNvSpPr>
              <p:nvPr isPhoto="0" userDrawn="0"/>
            </p:nvSpPr>
            <p:spPr bwMode="auto">
              <a:xfrm>
                <a:off x="853189" y="2253848"/>
                <a:ext cx="1400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sz="2800"/>
                  <a:t>Système</a:t>
                </a:r>
                <a:endParaRPr/>
              </a:p>
            </p:txBody>
          </p:sp>
          <p:pic>
            <p:nvPicPr>
              <p:cNvPr id="17" name="Picture 9" descr="Vaimos2.jpg" hidden="0"/>
              <p:cNvPicPr>
                <a:picLocks noChangeAspect="1"/>
              </p:cNvPicPr>
              <p:nvPr isPhoto="0" userDrawn="0"/>
            </p:nvPicPr>
            <p:blipFill>
              <a:blip r:embed="rId4"/>
              <a:srcRect l="30210" t="25741" r="15613" b="0"/>
              <a:stretch/>
            </p:blipFill>
            <p:spPr bwMode="auto">
              <a:xfrm>
                <a:off x="568439" y="2777067"/>
                <a:ext cx="1942254" cy="1777070"/>
              </a:xfrm>
              <a:prstGeom prst="rect">
                <a:avLst/>
              </a:prstGeom>
            </p:spPr>
          </p:pic>
        </p:grpSp>
        <p:grpSp>
          <p:nvGrpSpPr>
            <p:cNvPr id="18" name="Group 13" hidden="0"/>
            <p:cNvGrpSpPr/>
            <p:nvPr isPhoto="0" userDrawn="0"/>
          </p:nvGrpSpPr>
          <p:grpSpPr bwMode="auto">
            <a:xfrm>
              <a:off x="6643653" y="2540067"/>
              <a:ext cx="2039661" cy="1727852"/>
              <a:chOff x="6643653" y="2260793"/>
              <a:chExt cx="2039661" cy="1727852"/>
            </a:xfrm>
          </p:grpSpPr>
          <p:sp>
            <p:nvSpPr>
              <p:cNvPr id="19" name="TextBox 5" hidden="0"/>
              <p:cNvSpPr>
                <a:spLocks noAdjustHandles="0" noChangeArrowheads="0"/>
              </p:cNvSpPr>
              <p:nvPr isPhoto="0" userDrawn="0"/>
            </p:nvSpPr>
            <p:spPr bwMode="auto">
              <a:xfrm>
                <a:off x="6643653" y="2260793"/>
                <a:ext cx="2039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fr-FR" sz="2800"/>
                  <a:t>Spécification</a:t>
                </a:r>
                <a:endParaRPr/>
              </a:p>
            </p:txBody>
          </p:sp>
          <p:pic>
            <p:nvPicPr>
              <p:cNvPr id="20" name="Picture 11" descr="imgres.jpg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>
                <a:off x="7232751" y="2784013"/>
                <a:ext cx="936171" cy="1204632"/>
              </a:xfrm>
              <a:prstGeom prst="rect">
                <a:avLst/>
              </a:prstGeom>
            </p:spPr>
          </p:pic>
        </p:grpSp>
      </p:grpSp>
      <p:grpSp>
        <p:nvGrpSpPr>
          <p:cNvPr id="21" name="Group 20" hidden="0"/>
          <p:cNvGrpSpPr/>
          <p:nvPr isPhoto="0" userDrawn="0"/>
        </p:nvGrpSpPr>
        <p:grpSpPr bwMode="auto">
          <a:xfrm>
            <a:off x="4768625" y="5563846"/>
            <a:ext cx="2518638" cy="1210057"/>
            <a:chOff x="4768625" y="5563846"/>
            <a:chExt cx="2518638" cy="1210057"/>
          </a:xfrm>
        </p:grpSpPr>
        <p:sp>
          <p:nvSpPr>
            <p:cNvPr id="22" name="TextBox 8" hidden="0"/>
            <p:cNvSpPr>
              <a:spLocks noAdjustHandles="0" noChangeArrowheads="0"/>
            </p:cNvSpPr>
            <p:nvPr isPhoto="0" userDrawn="0"/>
          </p:nvSpPr>
          <p:spPr bwMode="auto">
            <a:xfrm>
              <a:off x="4768625" y="6250683"/>
              <a:ext cx="2518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 sz="2800"/>
                <a:t>Model-</a:t>
              </a:r>
              <a:r>
                <a:rPr lang="fr-FR" sz="2800"/>
                <a:t>checking</a:t>
              </a:r>
              <a:endParaRPr lang="fr-FR" sz="2800"/>
            </a:p>
          </p:txBody>
        </p:sp>
        <p:cxnSp>
          <p:nvCxnSpPr>
            <p:cNvPr id="23" name="Straight Arrow Connector 21" hidden="0"/>
            <p:cNvCxnSpPr>
              <a:cxnSpLocks/>
              <a:stCxn id="22" idx="0"/>
              <a:endCxn id="11" idx="2"/>
            </p:cNvCxnSpPr>
            <p:nvPr isPhoto="0" userDrawn="0"/>
          </p:nvCxnSpPr>
          <p:spPr bwMode="auto">
            <a:xfrm flipH="1" flipV="1">
              <a:off x="6021817" y="5563846"/>
              <a:ext cx="6127" cy="6868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Down Arrow 24" hidden="0"/>
          <p:cNvSpPr/>
          <p:nvPr isPhoto="0" userDrawn="0"/>
        </p:nvSpPr>
        <p:spPr bwMode="auto">
          <a:xfrm>
            <a:off x="2712357" y="3495797"/>
            <a:ext cx="508000" cy="8947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rtlCol="0" anchor="ctr">
            <a:noAutofit/>
          </a:bodyPr>
          <a:lstStyle/>
          <a:p>
            <a:pPr algn="ctr">
              <a:defRPr/>
            </a:pPr>
            <a:r>
              <a:rPr lang="fr-FR" sz="2000" b="1">
                <a:solidFill>
                  <a:srgbClr val="008000"/>
                </a:solidFill>
              </a:rPr>
              <a:t>Abstraction</a:t>
            </a:r>
            <a:endParaRPr/>
          </a:p>
        </p:txBody>
      </p:sp>
      <p:sp>
        <p:nvSpPr>
          <p:cNvPr id="25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FFC47B4-C99A-DA4E-BFDD-1E610E014CAD}" type="slidenum">
              <a:rPr lang="en-US"/>
              <a:t/>
            </a:fld>
            <a:endParaRPr lang="en-US"/>
          </a:p>
        </p:txBody>
      </p:sp>
      <p:sp>
        <p:nvSpPr>
          <p:cNvPr id="26" name="Down Arrow 22" hidden="0"/>
          <p:cNvSpPr/>
          <p:nvPr isPhoto="0" userDrawn="0"/>
        </p:nvSpPr>
        <p:spPr bwMode="auto">
          <a:xfrm>
            <a:off x="8970837" y="3495797"/>
            <a:ext cx="508000" cy="8947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rtlCol="0" anchor="ctr">
            <a:noAutofit/>
          </a:bodyPr>
          <a:lstStyle/>
          <a:p>
            <a:pPr algn="ctr">
              <a:defRPr/>
            </a:pPr>
            <a:r>
              <a:rPr lang="fr-FR" sz="2000" b="1">
                <a:solidFill>
                  <a:srgbClr val="008000"/>
                </a:solidFill>
              </a:rPr>
              <a:t>Abstraction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Model-</a:t>
            </a:r>
            <a:r>
              <a:rPr lang="fr-FR"/>
              <a:t>checking</a:t>
            </a:r>
            <a:endParaRPr lang="fr-FR"/>
          </a:p>
        </p:txBody>
      </p:sp>
      <p:sp>
        <p:nvSpPr>
          <p:cNvPr id="5" name="Rectangle 3" hidden="0"/>
          <p:cNvSpPr/>
          <p:nvPr isPhoto="0" userDrawn="0"/>
        </p:nvSpPr>
        <p:spPr bwMode="auto">
          <a:xfrm>
            <a:off x="838200" y="2619996"/>
            <a:ext cx="10515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000">
                <a:cs typeface="Courier New"/>
              </a:rPr>
              <a:t>{Modèle, Hypothèses, Lois du domaine} </a:t>
            </a:r>
            <a:r>
              <a:rPr lang="fr-FR" sz="3000">
                <a:solidFill>
                  <a:srgbClr val="FF0000"/>
                </a:solidFill>
                <a:cs typeface="Courier New"/>
              </a:rPr>
              <a:t>|=</a:t>
            </a:r>
            <a:r>
              <a:rPr lang="fr-FR" sz="3000">
                <a:cs typeface="Courier New"/>
              </a:rPr>
              <a:t> Exigences</a:t>
            </a:r>
            <a:endParaRPr/>
          </a:p>
        </p:txBody>
      </p:sp>
      <p:sp>
        <p:nvSpPr>
          <p:cNvPr id="6" name="Left Brace 4" hidden="0"/>
          <p:cNvSpPr/>
          <p:nvPr isPhoto="0" userDrawn="0"/>
        </p:nvSpPr>
        <p:spPr bwMode="auto">
          <a:xfrm rot="16199999">
            <a:off x="5467517" y="1110922"/>
            <a:ext cx="607784" cy="4536371"/>
          </a:xfrm>
          <a:prstGeom prst="leftBrace">
            <a:avLst>
              <a:gd name="adj1" fmla="val 19111"/>
              <a:gd name="adj2" fmla="val 49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TextBox 5" hidden="0"/>
          <p:cNvSpPr>
            <a:spLocks noAdjustHandles="0" noChangeArrowheads="0"/>
          </p:cNvSpPr>
          <p:nvPr isPhoto="0" userDrawn="0"/>
        </p:nvSpPr>
        <p:spPr bwMode="auto">
          <a:xfrm>
            <a:off x="5089034" y="3660877"/>
            <a:ext cx="210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Environnement</a:t>
            </a:r>
            <a:endParaRPr lang="fr-FR" sz="2400"/>
          </a:p>
        </p:txBody>
      </p:sp>
      <p:sp>
        <p:nvSpPr>
          <p:cNvPr id="8" name="TextBox 6" hidden="0"/>
          <p:cNvSpPr>
            <a:spLocks noAdjustHandles="0" noChangeArrowheads="0"/>
          </p:cNvSpPr>
          <p:nvPr isPhoto="0" userDrawn="0"/>
        </p:nvSpPr>
        <p:spPr bwMode="auto">
          <a:xfrm>
            <a:off x="319398" y="3729979"/>
            <a:ext cx="431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Modèle du Système étudié (</a:t>
            </a:r>
            <a:r>
              <a:rPr lang="fr-FR" sz="2400"/>
              <a:t>mSE</a:t>
            </a:r>
            <a:r>
              <a:rPr lang="fr-FR" sz="2400"/>
              <a:t>)</a:t>
            </a:r>
            <a:endParaRPr/>
          </a:p>
        </p:txBody>
      </p:sp>
      <p:sp>
        <p:nvSpPr>
          <p:cNvPr id="9" name="Left Brace 7" hidden="0"/>
          <p:cNvSpPr/>
          <p:nvPr isPhoto="0" userDrawn="0"/>
        </p:nvSpPr>
        <p:spPr bwMode="auto">
          <a:xfrm rot="16199999">
            <a:off x="2431444" y="2777372"/>
            <a:ext cx="607784" cy="1203471"/>
          </a:xfrm>
          <a:prstGeom prst="leftBrace">
            <a:avLst>
              <a:gd name="adj1" fmla="val 19111"/>
              <a:gd name="adj2" fmla="val 49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Left Brace 8" hidden="0"/>
          <p:cNvSpPr/>
          <p:nvPr isPhoto="0" userDrawn="0"/>
        </p:nvSpPr>
        <p:spPr bwMode="auto">
          <a:xfrm rot="16199999">
            <a:off x="9299878" y="2552990"/>
            <a:ext cx="607784" cy="1632053"/>
          </a:xfrm>
          <a:prstGeom prst="leftBrace">
            <a:avLst>
              <a:gd name="adj1" fmla="val 19111"/>
              <a:gd name="adj2" fmla="val 49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TextBox 9" hidden="0"/>
          <p:cNvSpPr>
            <a:spLocks noAdjustHandles="0" noChangeArrowheads="0"/>
          </p:cNvSpPr>
          <p:nvPr isPhoto="0" userDrawn="0"/>
        </p:nvSpPr>
        <p:spPr bwMode="auto">
          <a:xfrm>
            <a:off x="8946251" y="3695346"/>
            <a:ext cx="147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/>
              <a:t>Propriétés</a:t>
            </a:r>
            <a:endParaRPr/>
          </a:p>
        </p:txBody>
      </p:sp>
      <p:sp>
        <p:nvSpPr>
          <p:cNvPr id="12" name="Rectangle 18" hidden="0"/>
          <p:cNvSpPr/>
          <p:nvPr isPhoto="0" userDrawn="0"/>
        </p:nvSpPr>
        <p:spPr bwMode="auto">
          <a:xfrm>
            <a:off x="1981200" y="4400716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000" b="1">
                <a:cs typeface="Courier New"/>
              </a:rPr>
              <a:t>{ Modèle Système</a:t>
            </a:r>
            <a:r>
              <a:rPr lang="fr-FR" sz="3000" b="1">
                <a:solidFill>
                  <a:srgbClr val="FF0000"/>
                </a:solidFill>
                <a:cs typeface="Courier New"/>
              </a:rPr>
              <a:t>||</a:t>
            </a:r>
            <a:r>
              <a:rPr lang="fr-FR" sz="3000" b="1">
                <a:cs typeface="Courier New"/>
              </a:rPr>
              <a:t> Environnement} </a:t>
            </a:r>
            <a:r>
              <a:rPr lang="fr-FR" sz="3000" b="1">
                <a:solidFill>
                  <a:srgbClr val="FF0000"/>
                </a:solidFill>
                <a:cs typeface="Courier New"/>
              </a:rPr>
              <a:t>|=</a:t>
            </a:r>
            <a:r>
              <a:rPr lang="fr-FR" sz="3000" b="1">
                <a:cs typeface="Courier New"/>
              </a:rPr>
              <a:t> Propriétés</a:t>
            </a:r>
            <a:endParaRPr/>
          </a:p>
        </p:txBody>
      </p:sp>
      <p:sp>
        <p:nvSpPr>
          <p:cNvPr id="13" name="Left Brace 20" hidden="0"/>
          <p:cNvSpPr/>
          <p:nvPr isPhoto="0" userDrawn="0"/>
        </p:nvSpPr>
        <p:spPr bwMode="auto">
          <a:xfrm rot="16199999">
            <a:off x="4705518" y="2293091"/>
            <a:ext cx="607784" cy="5751618"/>
          </a:xfrm>
          <a:prstGeom prst="leftBrace">
            <a:avLst>
              <a:gd name="adj1" fmla="val 19111"/>
              <a:gd name="adj2" fmla="val 49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TextBox 22" hidden="0"/>
          <p:cNvSpPr>
            <a:spLocks noAdjustHandles="0" noChangeArrowheads="0"/>
          </p:cNvSpPr>
          <p:nvPr isPhoto="0" userDrawn="0"/>
        </p:nvSpPr>
        <p:spPr bwMode="auto">
          <a:xfrm>
            <a:off x="5150126" y="5290756"/>
            <a:ext cx="321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/>
              <a:t>Modèle à vérifier</a:t>
            </a:r>
            <a:endParaRPr/>
          </a:p>
        </p:txBody>
      </p:sp>
      <p:pic>
        <p:nvPicPr>
          <p:cNvPr id="15" name="Picture 23" descr="images.jp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895209" y="5519771"/>
            <a:ext cx="1254918" cy="1254918"/>
          </a:xfrm>
          <a:prstGeom prst="rect">
            <a:avLst/>
          </a:prstGeom>
        </p:spPr>
      </p:pic>
      <p:sp>
        <p:nvSpPr>
          <p:cNvPr id="16" name="TextBox 24" hidden="0"/>
          <p:cNvSpPr>
            <a:spLocks noAdjustHandles="0" noChangeArrowheads="0"/>
          </p:cNvSpPr>
          <p:nvPr isPhoto="0" userDrawn="0"/>
        </p:nvSpPr>
        <p:spPr bwMode="auto">
          <a:xfrm>
            <a:off x="2133601" y="1449521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800"/>
              <a:t>Idée : </a:t>
            </a:r>
            <a:r>
              <a:rPr lang="fr-FR" sz="2800" b="1"/>
              <a:t>Recherche exhaustive</a:t>
            </a:r>
            <a:r>
              <a:rPr lang="fr-FR" sz="2800"/>
              <a:t> de contre-exemple</a:t>
            </a:r>
            <a:endParaRPr/>
          </a:p>
        </p:txBody>
      </p:sp>
      <p:sp>
        <p:nvSpPr>
          <p:cNvPr id="17" name="Slide Number Placehold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FFC47B4-C99A-DA4E-BFDD-1E610E014CAD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Model-</a:t>
            </a:r>
            <a:r>
              <a:rPr lang="fr-FR"/>
              <a:t>checking</a:t>
            </a:r>
            <a:endParaRPr lang="fr-FR"/>
          </a:p>
        </p:txBody>
      </p:sp>
      <p:sp>
        <p:nvSpPr>
          <p:cNvPr id="5" name="Rectangle 5" hidden="0"/>
          <p:cNvSpPr/>
          <p:nvPr isPhoto="0" userDrawn="0"/>
        </p:nvSpPr>
        <p:spPr bwMode="auto">
          <a:xfrm>
            <a:off x="838200" y="1690688"/>
            <a:ext cx="40453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600">
                <a:solidFill>
                  <a:schemeClr val="accent6"/>
                </a:solidFill>
              </a:rPr>
              <a:t>Avantages</a:t>
            </a:r>
            <a:endParaRPr/>
          </a:p>
          <a:p>
            <a:pPr lvl="1">
              <a:defRPr/>
            </a:pPr>
            <a:r>
              <a:rPr lang="fr-FR" sz="2600"/>
              <a:t>intuitive</a:t>
            </a:r>
            <a:endParaRPr/>
          </a:p>
          <a:p>
            <a:pPr lvl="1">
              <a:defRPr/>
            </a:pPr>
            <a:r>
              <a:rPr lang="fr-FR" sz="2600"/>
              <a:t>générique</a:t>
            </a:r>
            <a:endParaRPr/>
          </a:p>
          <a:p>
            <a:pPr lvl="1">
              <a:defRPr/>
            </a:pPr>
            <a:r>
              <a:rPr lang="fr-FR" sz="2600"/>
              <a:t>automatisé</a:t>
            </a:r>
            <a:endParaRPr/>
          </a:p>
          <a:p>
            <a:pPr lvl="1">
              <a:defRPr/>
            </a:pPr>
            <a:r>
              <a:rPr lang="fr-FR" sz="2600"/>
              <a:t>Contre-exemple</a:t>
            </a:r>
            <a:endParaRPr/>
          </a:p>
        </p:txBody>
      </p:sp>
      <p:sp>
        <p:nvSpPr>
          <p:cNvPr id="6" name="Rectangle 6" hidden="0"/>
          <p:cNvSpPr/>
          <p:nvPr isPhoto="0" userDrawn="0"/>
        </p:nvSpPr>
        <p:spPr bwMode="auto">
          <a:xfrm>
            <a:off x="6103620" y="1690688"/>
            <a:ext cx="542925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600">
                <a:solidFill>
                  <a:srgbClr val="FF0000"/>
                </a:solidFill>
              </a:rPr>
              <a:t>Désavantages</a:t>
            </a:r>
            <a:endParaRPr/>
          </a:p>
          <a:p>
            <a:pPr lvl="1">
              <a:defRPr/>
            </a:pPr>
            <a:r>
              <a:rPr lang="fr-FR" sz="2600"/>
              <a:t>Explosion de l’espace d’états</a:t>
            </a:r>
            <a:endParaRPr/>
          </a:p>
          <a:p>
            <a:pPr lvl="1">
              <a:defRPr/>
            </a:pPr>
            <a:r>
              <a:rPr lang="fr-FR" sz="2600"/>
              <a:t>Réduction manuelle du modèle</a:t>
            </a:r>
            <a:endParaRPr/>
          </a:p>
          <a:p>
            <a:pPr lvl="1">
              <a:defRPr/>
            </a:pPr>
            <a:r>
              <a:rPr lang="fr-FR" sz="2600"/>
              <a:t>Utilisation des logique temporelles</a:t>
            </a:r>
            <a:endParaRPr/>
          </a:p>
        </p:txBody>
      </p:sp>
      <p:sp>
        <p:nvSpPr>
          <p:cNvPr id="7" name="TextBox 7" hidden="0"/>
          <p:cNvSpPr>
            <a:spLocks noAdjustHandles="0" noChangeArrowheads="0"/>
          </p:cNvSpPr>
          <p:nvPr isPhoto="0" userDrawn="0"/>
        </p:nvSpPr>
        <p:spPr bwMode="auto">
          <a:xfrm>
            <a:off x="2034540" y="4423629"/>
            <a:ext cx="93192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600">
                <a:solidFill>
                  <a:schemeClr val="accent5"/>
                </a:solidFill>
              </a:rPr>
              <a:t>Solutions:</a:t>
            </a:r>
            <a:r>
              <a:rPr lang="fr-FR" sz="2600"/>
              <a:t>	</a:t>
            </a:r>
            <a:endParaRPr/>
          </a:p>
          <a:p>
            <a:pPr>
              <a:defRPr/>
            </a:pPr>
            <a:r>
              <a:rPr lang="fr-FR" sz="2600"/>
              <a:t>	Réduction d’ordres partielles, </a:t>
            </a:r>
            <a:endParaRPr/>
          </a:p>
          <a:p>
            <a:pPr>
              <a:defRPr/>
            </a:pPr>
            <a:r>
              <a:rPr lang="fr-FR" sz="2600"/>
              <a:t>	réduction de symétries,</a:t>
            </a:r>
            <a:endParaRPr/>
          </a:p>
          <a:p>
            <a:pPr>
              <a:defRPr/>
            </a:pPr>
            <a:r>
              <a:rPr lang="fr-FR" sz="2600"/>
              <a:t>	abstraction et raffinement guidé par les contre-exemples</a:t>
            </a:r>
            <a:endParaRPr/>
          </a:p>
        </p:txBody>
      </p:sp>
      <p:sp>
        <p:nvSpPr>
          <p:cNvPr id="8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D2FFC8A-08C8-5649-9188-397CBCB3FA22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Plan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>
                <a:solidFill>
                  <a:schemeClr val="accent3"/>
                </a:solidFill>
              </a:rPr>
              <a:t>Introduction</a:t>
            </a:r>
            <a:endParaRPr/>
          </a:p>
          <a:p>
            <a:pPr>
              <a:defRPr/>
            </a:pPr>
            <a:r>
              <a:rPr lang="fr-FR" b="1"/>
              <a:t>Automates temporisés</a:t>
            </a:r>
            <a:endParaRPr/>
          </a:p>
          <a:p>
            <a:pPr>
              <a:defRPr/>
            </a:pPr>
            <a:r>
              <a:rPr lang="fr-FR">
                <a:solidFill>
                  <a:schemeClr val="accent3"/>
                </a:solidFill>
              </a:rPr>
              <a:t>UPPAAL</a:t>
            </a:r>
            <a:endParaRPr/>
          </a:p>
          <a:p>
            <a:pPr lvl="1">
              <a:defRPr/>
            </a:pPr>
            <a:r>
              <a:rPr lang="fr-FR">
                <a:solidFill>
                  <a:schemeClr val="accent3"/>
                </a:solidFill>
              </a:rPr>
              <a:t>Spécification des modèles</a:t>
            </a:r>
            <a:endParaRPr/>
          </a:p>
          <a:p>
            <a:pPr lvl="1">
              <a:defRPr/>
            </a:pPr>
            <a:r>
              <a:rPr lang="fr-FR">
                <a:solidFill>
                  <a:schemeClr val="accent3"/>
                </a:solidFill>
              </a:rPr>
              <a:t>Spécification de propriétés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54CC72D-43B6-6244-A093-5173C2F8B4B3}" type="datetime1">
              <a:rPr lang="fr-FR"/>
              <a:t/>
            </a:fld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1B4A844-B758-BB49-B0B2-8296D9F2294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Automate temporisé : Syntaxe</a:t>
            </a:r>
            <a:endParaRPr/>
          </a:p>
        </p:txBody>
      </p:sp>
      <p:sp>
        <p:nvSpPr>
          <p:cNvPr id="5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/>
              <a:t>𝒜= (Q, ∑, X, G, L, </a:t>
            </a:r>
            <a:r>
              <a:rPr lang="fr-FR" sz="2800"/>
              <a:t>δ</a:t>
            </a:r>
            <a:r>
              <a:rPr lang="fr-FR" sz="2800"/>
              <a:t>, I)</a:t>
            </a:r>
            <a:endParaRPr/>
          </a:p>
          <a:p>
            <a:pPr lvl="1">
              <a:defRPr/>
            </a:pPr>
            <a:r>
              <a:rPr lang="fr-FR" sz="2800"/>
              <a:t>Q – un ensemble fini d’états</a:t>
            </a:r>
            <a:endParaRPr/>
          </a:p>
          <a:p>
            <a:pPr lvl="1">
              <a:defRPr/>
            </a:pPr>
            <a:r>
              <a:rPr lang="fr-FR" sz="2800"/>
              <a:t>∑ – un alphabet</a:t>
            </a:r>
            <a:endParaRPr/>
          </a:p>
          <a:p>
            <a:pPr lvl="1">
              <a:defRPr/>
            </a:pPr>
            <a:r>
              <a:rPr lang="fr-FR" sz="2800">
                <a:ea typeface="Cambria Math"/>
                <a:cs typeface="Cambria Math"/>
              </a:rPr>
              <a:t>X – un ensemble fini d’horloges</a:t>
            </a:r>
            <a:endParaRPr/>
          </a:p>
          <a:p>
            <a:pPr lvl="1">
              <a:defRPr/>
            </a:pPr>
            <a:r>
              <a:rPr lang="fr-FR" sz="2800">
                <a:ea typeface="Cambria Math"/>
                <a:cs typeface="Cambria Math"/>
              </a:rPr>
              <a:t>G – un ensemble de contraintes d’horloge</a:t>
            </a:r>
            <a:endParaRPr/>
          </a:p>
          <a:p>
            <a:pPr lvl="1">
              <a:defRPr/>
            </a:pPr>
            <a:r>
              <a:rPr lang="fr-FR" sz="2800">
                <a:ea typeface="Cambria Math"/>
                <a:cs typeface="Cambria Math"/>
              </a:rPr>
              <a:t>L : </a:t>
            </a: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fr-FR" sz="2800" b="0" i="0"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r>
                        <m:rPr/>
                        <a:rPr lang="is-IS" sz="2800" i="1"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  <m:r>
                        <m:rPr/>
                        <a:rPr lang="is-IS" sz="2800" i="1">
                          <a:latin typeface="Cambria Math"/>
                          <a:ea typeface="Cambria Math"/>
                          <a:cs typeface="Cambria Math"/>
                        </a:rPr>
                        <m:t>𝒫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𝐺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fr-FR" sz="2800">
                <a:ea typeface="Cambria Math"/>
                <a:cs typeface="Cambria Math"/>
              </a:rPr>
              <a:t> – une fonction d’étiquetage qui associe a chaque état un ensemble de contraintes d’horloge</a:t>
            </a:r>
            <a:endParaRPr/>
          </a:p>
          <a:p>
            <a:pPr lvl="1">
              <a:defRPr/>
            </a:pP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fr-FR" sz="2800" i="1">
                          <a:latin typeface="Cambria Math"/>
                          <a:ea typeface="Cambria Math"/>
                          <a:cs typeface="Cambria Math"/>
                        </a:rPr>
                        <m:t>𝛿</m:t>
                      </m:r>
                      <m:r>
                        <m:rPr/>
                        <a:rPr lang="en-US" sz="2800" b="0" i="1">
                          <a:latin typeface="Cambria Math"/>
                          <a:ea typeface="Cambria Math"/>
                          <a:cs typeface="Cambria Math"/>
                        </a:rPr>
                        <m:t> :</m:t>
                      </m:r>
                      <m:r>
                        <m:rPr/>
                        <a:rPr lang="en-US" sz="2800" b="0" i="1">
                          <a:latin typeface="Cambria Math"/>
                          <a:ea typeface="Cambria Math"/>
                          <a:cs typeface="Cambria Math"/>
                        </a:rPr>
                        <m:t>𝑄</m:t>
                      </m:r>
                      <m:r>
                        <m:rPr/>
                        <a:rPr lang="en-US" sz="2800" b="0" i="1"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r>
                        <m:rPr>
                          <m:nor m:val="true"/>
                        </m:rPr>
                        <a:rPr lang="fr-FR" sz="2800"/>
                        <m:t>Σ</m:t>
                      </m:r>
                      <m:r>
                        <m:rPr/>
                        <a:rPr lang="en-US" sz="2800" b="0" i="1"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r>
                        <m:rPr/>
                        <a:rPr lang="is-IS" sz="2800" i="1">
                          <a:latin typeface="Cambria Math"/>
                          <a:ea typeface="Cambria Math"/>
                          <a:cs typeface="Cambria Math"/>
                        </a:rPr>
                        <m:t>𝒫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𝐺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)×</m:t>
                      </m:r>
                      <m:r>
                        <m:rPr/>
                        <a:rPr lang="is-IS" sz="2800" i="1">
                          <a:latin typeface="Cambria Math"/>
                          <a:ea typeface="Cambria Math"/>
                          <a:cs typeface="Cambria Math"/>
                        </a:rPr>
                        <m:t>𝒫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𝑋</m:t>
                      </m:r>
                      <m:r>
                        <m:rPr/>
                        <a:rPr lang="fr-FR" sz="2800" b="0" i="1">
                          <a:latin typeface="Cambria Math"/>
                          <a:ea typeface="Cambria Math"/>
                          <a:cs typeface="Cambria Math"/>
                        </a:rPr>
                        <m:t>)→</m:t>
                      </m:r>
                      <m:r>
                        <m:rPr/>
                        <a:rPr lang="en-US" sz="2800" b="0" i="1">
                          <a:latin typeface="Cambria Math"/>
                          <a:ea typeface="Cambria Math"/>
                          <a:cs typeface="Cambria Math"/>
                        </a:rPr>
                        <m:t>𝑄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>
                <a:ea typeface="Cambria Math"/>
                <a:cs typeface="Cambria Math"/>
              </a:rPr>
              <a:t> </a:t>
            </a:r>
            <a:r>
              <a:rPr lang="fr-FR" sz="2800"/>
              <a:t>– une fonction de transition</a:t>
            </a:r>
            <a:endParaRPr lang="en-US" sz="2800" b="0">
              <a:ea typeface="Cambria Math"/>
              <a:cs typeface="Cambria Math"/>
            </a:endParaRPr>
          </a:p>
          <a:p>
            <a:pPr lvl="1">
              <a:defRPr/>
            </a:pPr>
            <a:r>
              <a:rPr lang="fr-FR" sz="2800"/>
              <a:t>I ⊆Q – un ensemble d’état initiaux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odeleSLIDES_ENS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ModeleSLIDES_ENSTA</Template>
  <TotalTime>0</TotalTime>
  <Words>0</Words>
  <Application>onlyoffice/5.3.2.20</Application>
  <DocSecurity>0</DocSecurity>
  <PresentationFormat>Widescreen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UPPAAL</dc:title>
  <dc:subject/>
  <dc:creator>ciprian.teodorov@ensta-bretagne.fr</dc:creator>
  <cp:keywords/>
  <dc:description/>
  <dc:identifier/>
  <dc:language/>
  <cp:lastModifiedBy>Anonyme</cp:lastModifiedBy>
  <cp:revision>56</cp:revision>
  <dcterms:created xsi:type="dcterms:W3CDTF">2017-11-12T16:23:11Z</dcterms:created>
  <dcterms:modified xsi:type="dcterms:W3CDTF">2021-10-05T08:30:10Z</dcterms:modified>
  <cp:category/>
  <cp:contentStatus/>
  <cp:version/>
</cp:coreProperties>
</file>