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u texte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8" name="Espace réservé du contenu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9" name="Espace réservé de la date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10" name="Espace réservé du pied de page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Espace réservé de la date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6" name="Espace réservé du pied de page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5" name="Espace réservé du pied de page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Espace réservé pour une image 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78467-957C-49E4-B2E3-057B815E6B7D}" type="datetimeFigureOut">
              <a:rPr lang="en-US"/>
              <a:t/>
            </a:fld>
            <a:endParaRPr lang="en-US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742792-7879-4047-8FFC-8D390BC5DD68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ensta-bretagne.fr/teodorov/cours/TD2_SujetTD.pdf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ppaal.org/dowloads/" TargetMode="External"/><Relationship Id="rId3" Type="http://schemas.openxmlformats.org/officeDocument/2006/relationships/hyperlink" Target="https://www.ensta-bretagne.fr/teodorov/cours/TD2_SujetTD.pdf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TPs</a:t>
            </a:r>
            <a:r>
              <a:rPr lang="fr-FR"/>
              <a:t> UPPAAL</a:t>
            </a:r>
            <a:br>
              <a:rPr lang="fr-FR"/>
            </a:br>
            <a:r>
              <a:rPr lang="fr-FR"/>
              <a:t>Corrigés et questions bonus</a:t>
            </a:r>
            <a:endParaRPr lang="en-US"/>
          </a:p>
        </p:txBody>
      </p:sp>
      <p:sp>
        <p:nvSpPr>
          <p:cNvPr id="5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Alice &amp; Bob</a:t>
            </a:r>
            <a:endParaRPr/>
          </a:p>
          <a:p>
            <a:pPr>
              <a:defRPr/>
            </a:pPr>
            <a:r>
              <a:rPr lang="fr-FR" sz="1600"/>
              <a:t>Exclusion mutuelle, Peterson, Synchronisation, Temporisé</a:t>
            </a:r>
            <a:endParaRPr lang="en-US" sz="1600"/>
          </a:p>
        </p:txBody>
      </p:sp>
      <p:sp>
        <p:nvSpPr>
          <p:cNvPr id="6" name="Rectangle 3" hidden="0"/>
          <p:cNvSpPr/>
          <p:nvPr isPhoto="0" userDrawn="0"/>
        </p:nvSpPr>
        <p:spPr bwMode="auto">
          <a:xfrm>
            <a:off x="1547664" y="4756502"/>
            <a:ext cx="6336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>
                <a:hlinkClick r:id="rId2" tooltip=""/>
              </a:rPr>
              <a:t>https://www.ensta-bretagne.fr/teodorov/cours/TD2_SujetTD.pdf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Question bonus 2: Temporisé</a:t>
            </a:r>
            <a:endParaRPr lang="en-US"/>
          </a:p>
        </p:txBody>
      </p:sp>
      <p:sp>
        <p:nvSpPr>
          <p:cNvPr id="5" name="Rectangle 3" hidden="0"/>
          <p:cNvSpPr/>
          <p:nvPr isPhoto="0" userDrawn="0"/>
        </p:nvSpPr>
        <p:spPr bwMode="auto">
          <a:xfrm>
            <a:off x="107504" y="1506195"/>
            <a:ext cx="2520280" cy="2439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  <a:defRPr/>
            </a:pPr>
            <a:r>
              <a:rPr lang="fr-FR" u="sng">
                <a:solidFill>
                  <a:schemeClr val="tx1"/>
                </a:solidFill>
              </a:rPr>
              <a:t>Declarations</a:t>
            </a:r>
            <a:r>
              <a:rPr lang="fr-FR" u="sng">
                <a:solidFill>
                  <a:schemeClr val="tx1"/>
                </a:solidFill>
              </a:rPr>
              <a:t>:</a:t>
            </a:r>
            <a:endParaRPr lang="fr-FR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clock</a:t>
            </a:r>
            <a:r>
              <a:rPr lang="fr-FR">
                <a:solidFill>
                  <a:schemeClr val="tx1"/>
                </a:solidFill>
              </a:rPr>
              <a:t> x;</a:t>
            </a:r>
            <a:endParaRPr/>
          </a:p>
          <a:p>
            <a:pPr>
              <a:defRPr/>
            </a:pPr>
            <a:endParaRPr lang="fr-FR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fr-FR" u="sng">
                <a:solidFill>
                  <a:schemeClr val="tx1"/>
                </a:solidFill>
              </a:rPr>
              <a:t>System </a:t>
            </a:r>
            <a:r>
              <a:rPr lang="fr-FR" u="sng">
                <a:solidFill>
                  <a:schemeClr val="tx1"/>
                </a:solidFill>
              </a:rPr>
              <a:t>declarations</a:t>
            </a:r>
            <a:r>
              <a:rPr lang="fr-FR">
                <a:solidFill>
                  <a:schemeClr val="tx1"/>
                </a:solidFill>
              </a:rPr>
              <a:t>:</a:t>
            </a:r>
            <a:endParaRPr/>
          </a:p>
          <a:p>
            <a:pPr>
              <a:defRPr/>
            </a:pPr>
            <a:r>
              <a:rPr lang="fr-FR">
                <a:solidFill>
                  <a:schemeClr val="tx1"/>
                </a:solidFill>
              </a:rPr>
              <a:t>alice</a:t>
            </a:r>
            <a:r>
              <a:rPr lang="fr-FR">
                <a:solidFill>
                  <a:schemeClr val="tx1"/>
                </a:solidFill>
              </a:rPr>
              <a:t> = Alice();</a:t>
            </a:r>
            <a:endParaRPr/>
          </a:p>
          <a:p>
            <a:pPr>
              <a:defRPr/>
            </a:pPr>
            <a:r>
              <a:rPr lang="fr-FR">
                <a:solidFill>
                  <a:schemeClr val="tx1"/>
                </a:solidFill>
              </a:rPr>
              <a:t>bob = Bob();</a:t>
            </a:r>
            <a:endParaRPr/>
          </a:p>
          <a:p>
            <a:pPr>
              <a:defRPr/>
            </a:pPr>
            <a:r>
              <a:rPr lang="fr-FR">
                <a:solidFill>
                  <a:schemeClr val="tx1"/>
                </a:solidFill>
              </a:rPr>
              <a:t>day</a:t>
            </a:r>
            <a:r>
              <a:rPr lang="fr-FR">
                <a:solidFill>
                  <a:schemeClr val="tx1"/>
                </a:solidFill>
              </a:rPr>
              <a:t> = </a:t>
            </a:r>
            <a:r>
              <a:rPr lang="fr-FR">
                <a:solidFill>
                  <a:schemeClr val="tx1"/>
                </a:solidFill>
              </a:rPr>
              <a:t>day</a:t>
            </a:r>
            <a:r>
              <a:rPr lang="fr-FR">
                <a:solidFill>
                  <a:schemeClr val="tx1"/>
                </a:solidFill>
              </a:rPr>
              <a:t>();</a:t>
            </a:r>
            <a:endParaRPr/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system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alice</a:t>
            </a:r>
            <a:r>
              <a:rPr lang="fr-FR">
                <a:solidFill>
                  <a:schemeClr val="tx1"/>
                </a:solidFill>
              </a:rPr>
              <a:t>, bob, </a:t>
            </a:r>
            <a:r>
              <a:rPr lang="fr-FR">
                <a:solidFill>
                  <a:schemeClr val="tx1"/>
                </a:solidFill>
              </a:rPr>
              <a:t>day</a:t>
            </a:r>
            <a:r>
              <a:rPr lang="fr-FR">
                <a:solidFill>
                  <a:schemeClr val="tx1"/>
                </a:solidFill>
              </a:rPr>
              <a:t>;</a:t>
            </a:r>
            <a:endParaRPr/>
          </a:p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4" hidden="0"/>
          <p:cNvSpPr/>
          <p:nvPr isPhoto="0" userDrawn="0"/>
        </p:nvSpPr>
        <p:spPr bwMode="auto">
          <a:xfrm>
            <a:off x="2722733" y="1666182"/>
            <a:ext cx="1974401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alice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7" name="Rectangle 5" hidden="0"/>
          <p:cNvSpPr/>
          <p:nvPr isPhoto="0" userDrawn="0"/>
        </p:nvSpPr>
        <p:spPr bwMode="auto">
          <a:xfrm>
            <a:off x="2722733" y="1666182"/>
            <a:ext cx="1974401" cy="2119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e 6" hidden="0"/>
          <p:cNvGrpSpPr/>
          <p:nvPr isPhoto="0" userDrawn="0"/>
        </p:nvGrpSpPr>
        <p:grpSpPr bwMode="auto">
          <a:xfrm>
            <a:off x="2981690" y="2450047"/>
            <a:ext cx="360000" cy="360000"/>
            <a:chOff x="1259632" y="2204864"/>
            <a:chExt cx="720000" cy="720000"/>
          </a:xfrm>
        </p:grpSpPr>
        <p:sp>
          <p:nvSpPr>
            <p:cNvPr id="9" name="Ellipse 7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Ellipse 8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Ellipse 9" hidden="0"/>
          <p:cNvSpPr/>
          <p:nvPr isPhoto="0" userDrawn="0"/>
        </p:nvSpPr>
        <p:spPr bwMode="auto">
          <a:xfrm>
            <a:off x="4027490" y="2450047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ZoneTexte 10" hidden="0"/>
          <p:cNvSpPr>
            <a:spLocks noAdjustHandles="0" noChangeArrowheads="0"/>
          </p:cNvSpPr>
          <p:nvPr isPhoto="0" userDrawn="0"/>
        </p:nvSpPr>
        <p:spPr bwMode="auto">
          <a:xfrm>
            <a:off x="2890622" y="2054457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3" name="ZoneTexte 11" hidden="0"/>
          <p:cNvSpPr>
            <a:spLocks noAdjustHandles="0" noChangeArrowheads="0"/>
          </p:cNvSpPr>
          <p:nvPr isPhoto="0" userDrawn="0"/>
        </p:nvSpPr>
        <p:spPr bwMode="auto">
          <a:xfrm>
            <a:off x="3986115" y="2054457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14" name="Connecteur droit avec flèche 12" hidden="0"/>
          <p:cNvCxnSpPr>
            <a:cxnSpLocks/>
            <a:stCxn id="11" idx="2"/>
            <a:endCxn id="9" idx="6"/>
          </p:cNvCxnSpPr>
          <p:nvPr isPhoto="0" userDrawn="0"/>
        </p:nvCxnSpPr>
        <p:spPr bwMode="auto">
          <a:xfrm flipH="1">
            <a:off x="3341690" y="263004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3" hidden="0"/>
          <p:cNvSpPr/>
          <p:nvPr isPhoto="0" userDrawn="0"/>
        </p:nvSpPr>
        <p:spPr bwMode="auto">
          <a:xfrm>
            <a:off x="3525677" y="3119643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Connecteur en angle 14" hidden="0"/>
          <p:cNvCxnSpPr>
            <a:cxnSpLocks/>
            <a:stCxn id="9" idx="4"/>
            <a:endCxn id="15" idx="2"/>
          </p:cNvCxnSpPr>
          <p:nvPr isPhoto="0" userDrawn="0"/>
        </p:nvCxnSpPr>
        <p:spPr bwMode="auto">
          <a:xfrm rot="16199999" flipH="1">
            <a:off x="3098884" y="2872851"/>
            <a:ext cx="489596" cy="36398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5" hidden="0"/>
          <p:cNvCxnSpPr>
            <a:cxnSpLocks/>
            <a:stCxn id="15" idx="6"/>
            <a:endCxn id="11" idx="4"/>
          </p:cNvCxnSpPr>
          <p:nvPr isPhoto="0" userDrawn="0"/>
        </p:nvCxnSpPr>
        <p:spPr bwMode="auto">
          <a:xfrm flipV="1">
            <a:off x="3885677" y="2810047"/>
            <a:ext cx="321813" cy="48959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6" hidden="0"/>
          <p:cNvSpPr>
            <a:spLocks noAdjustHandles="0" noChangeArrowheads="0"/>
          </p:cNvSpPr>
          <p:nvPr isPhoto="0" userDrawn="0"/>
        </p:nvSpPr>
        <p:spPr bwMode="auto">
          <a:xfrm>
            <a:off x="3161689" y="2761259"/>
            <a:ext cx="104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9" name="Rectangle 17" hidden="0"/>
          <p:cNvSpPr/>
          <p:nvPr isPhoto="0" userDrawn="0"/>
        </p:nvSpPr>
        <p:spPr bwMode="auto">
          <a:xfrm>
            <a:off x="4849535" y="1666182"/>
            <a:ext cx="1974401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bob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0" name="Rectangle 18" hidden="0"/>
          <p:cNvSpPr/>
          <p:nvPr isPhoto="0" userDrawn="0"/>
        </p:nvSpPr>
        <p:spPr bwMode="auto">
          <a:xfrm>
            <a:off x="4849535" y="1666182"/>
            <a:ext cx="1974401" cy="2119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1" name="Groupe 19" hidden="0"/>
          <p:cNvGrpSpPr/>
          <p:nvPr isPhoto="0" userDrawn="0"/>
        </p:nvGrpSpPr>
        <p:grpSpPr bwMode="auto">
          <a:xfrm>
            <a:off x="5108492" y="2450047"/>
            <a:ext cx="360000" cy="360000"/>
            <a:chOff x="1259632" y="2204864"/>
            <a:chExt cx="720000" cy="720000"/>
          </a:xfrm>
        </p:grpSpPr>
        <p:sp>
          <p:nvSpPr>
            <p:cNvPr id="22" name="Ellipse 20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Ellipse 21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Ellipse 22" hidden="0"/>
          <p:cNvSpPr/>
          <p:nvPr isPhoto="0" userDrawn="0"/>
        </p:nvSpPr>
        <p:spPr bwMode="auto">
          <a:xfrm>
            <a:off x="6154292" y="2450047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ZoneTexte 23" hidden="0"/>
          <p:cNvSpPr>
            <a:spLocks noAdjustHandles="0" noChangeArrowheads="0"/>
          </p:cNvSpPr>
          <p:nvPr isPhoto="0" userDrawn="0"/>
        </p:nvSpPr>
        <p:spPr bwMode="auto">
          <a:xfrm>
            <a:off x="5017424" y="2054457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26" name="ZoneTexte 24" hidden="0"/>
          <p:cNvSpPr>
            <a:spLocks noAdjustHandles="0" noChangeArrowheads="0"/>
          </p:cNvSpPr>
          <p:nvPr isPhoto="0" userDrawn="0"/>
        </p:nvSpPr>
        <p:spPr bwMode="auto">
          <a:xfrm>
            <a:off x="6112917" y="2054457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27" name="Connecteur droit avec flèche 25" hidden="0"/>
          <p:cNvCxnSpPr>
            <a:cxnSpLocks/>
            <a:stCxn id="24" idx="2"/>
            <a:endCxn id="22" idx="6"/>
          </p:cNvCxnSpPr>
          <p:nvPr isPhoto="0" userDrawn="0"/>
        </p:nvCxnSpPr>
        <p:spPr bwMode="auto">
          <a:xfrm flipH="1">
            <a:off x="5468492" y="263004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6" hidden="0"/>
          <p:cNvSpPr/>
          <p:nvPr isPhoto="0" userDrawn="0"/>
        </p:nvSpPr>
        <p:spPr bwMode="auto">
          <a:xfrm>
            <a:off x="5652479" y="3119643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en angle 27" hidden="0"/>
          <p:cNvCxnSpPr>
            <a:cxnSpLocks/>
            <a:stCxn id="22" idx="4"/>
            <a:endCxn id="28" idx="2"/>
          </p:cNvCxnSpPr>
          <p:nvPr isPhoto="0" userDrawn="0"/>
        </p:nvCxnSpPr>
        <p:spPr bwMode="auto">
          <a:xfrm rot="16199999" flipH="1">
            <a:off x="5225687" y="2872851"/>
            <a:ext cx="489596" cy="36398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8" hidden="0"/>
          <p:cNvCxnSpPr>
            <a:cxnSpLocks/>
            <a:stCxn id="28" idx="6"/>
            <a:endCxn id="24" idx="4"/>
          </p:cNvCxnSpPr>
          <p:nvPr isPhoto="0" userDrawn="0"/>
        </p:nvCxnSpPr>
        <p:spPr bwMode="auto">
          <a:xfrm flipV="1">
            <a:off x="6012479" y="2810047"/>
            <a:ext cx="321813" cy="48959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29" hidden="0"/>
          <p:cNvSpPr>
            <a:spLocks noAdjustHandles="0" noChangeArrowheads="0"/>
          </p:cNvSpPr>
          <p:nvPr isPhoto="0" userDrawn="0"/>
        </p:nvSpPr>
        <p:spPr bwMode="auto">
          <a:xfrm>
            <a:off x="5288491" y="2761259"/>
            <a:ext cx="104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32" name="Rectangle 30" hidden="0"/>
          <p:cNvSpPr/>
          <p:nvPr isPhoto="0" userDrawn="0"/>
        </p:nvSpPr>
        <p:spPr bwMode="auto">
          <a:xfrm>
            <a:off x="6957915" y="1666182"/>
            <a:ext cx="1974401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day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33" name="Rectangle 31" hidden="0"/>
          <p:cNvSpPr/>
          <p:nvPr isPhoto="0" userDrawn="0"/>
        </p:nvSpPr>
        <p:spPr bwMode="auto">
          <a:xfrm>
            <a:off x="6957915" y="1666182"/>
            <a:ext cx="1974401" cy="2119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e 32" hidden="0"/>
          <p:cNvGrpSpPr/>
          <p:nvPr isPhoto="0" userDrawn="0"/>
        </p:nvGrpSpPr>
        <p:grpSpPr bwMode="auto">
          <a:xfrm>
            <a:off x="7216870" y="2694845"/>
            <a:ext cx="360000" cy="360000"/>
            <a:chOff x="1259632" y="2204864"/>
            <a:chExt cx="720000" cy="720000"/>
          </a:xfrm>
        </p:grpSpPr>
        <p:sp>
          <p:nvSpPr>
            <p:cNvPr id="35" name="Ellipse 33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Ellipse 34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7" name="Ellipse 35" hidden="0"/>
          <p:cNvSpPr/>
          <p:nvPr isPhoto="0" userDrawn="0"/>
        </p:nvSpPr>
        <p:spPr bwMode="auto">
          <a:xfrm>
            <a:off x="8354658" y="27257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ZoneTexte 36" hidden="0"/>
          <p:cNvSpPr>
            <a:spLocks noAdjustHandles="0" noChangeArrowheads="0"/>
          </p:cNvSpPr>
          <p:nvPr isPhoto="0" userDrawn="0"/>
        </p:nvSpPr>
        <p:spPr bwMode="auto">
          <a:xfrm>
            <a:off x="7101662" y="2054457"/>
            <a:ext cx="5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Day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39" name="ZoneTexte 37" hidden="0"/>
          <p:cNvSpPr>
            <a:spLocks noAdjustHandles="0" noChangeArrowheads="0"/>
          </p:cNvSpPr>
          <p:nvPr isPhoto="0" userDrawn="0"/>
        </p:nvSpPr>
        <p:spPr bwMode="auto">
          <a:xfrm>
            <a:off x="7777001" y="2049937"/>
            <a:ext cx="115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Midnight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40" name="Connecteur droit avec flèche 38" hidden="0"/>
          <p:cNvCxnSpPr>
            <a:cxnSpLocks/>
            <a:stCxn id="37" idx="2"/>
            <a:endCxn id="35" idx="6"/>
          </p:cNvCxnSpPr>
          <p:nvPr isPhoto="0" userDrawn="0"/>
        </p:nvCxnSpPr>
        <p:spPr bwMode="auto">
          <a:xfrm rot="10799990" flipH="0" flipV="0">
            <a:off x="7576870" y="2874844"/>
            <a:ext cx="777787" cy="309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4" hidden="0"/>
          <p:cNvSpPr>
            <a:spLocks noAdjustHandles="0" noChangeArrowheads="0"/>
          </p:cNvSpPr>
          <p:nvPr isPhoto="0" userDrawn="0"/>
        </p:nvSpPr>
        <p:spPr bwMode="auto">
          <a:xfrm>
            <a:off x="7602714" y="25101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x := 0</a:t>
            </a: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42" name="Connecteur en angle 46" hidden="0"/>
          <p:cNvCxnSpPr>
            <a:cxnSpLocks/>
            <a:stCxn id="35" idx="4"/>
            <a:endCxn id="37" idx="4"/>
          </p:cNvCxnSpPr>
          <p:nvPr isPhoto="0" userDrawn="0"/>
        </p:nvCxnSpPr>
        <p:spPr bwMode="auto">
          <a:xfrm rot="5399978" flipH="0" flipV="1">
            <a:off x="7950305" y="2501409"/>
            <a:ext cx="30917" cy="1137787"/>
          </a:xfrm>
          <a:prstGeom prst="bentConnector3">
            <a:avLst>
              <a:gd name="adj1" fmla="val 8393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7" hidden="0"/>
          <p:cNvSpPr>
            <a:spLocks noAdjustHandles="0" noChangeArrowheads="0"/>
          </p:cNvSpPr>
          <p:nvPr isPhoto="0" userDrawn="0"/>
        </p:nvSpPr>
        <p:spPr bwMode="auto">
          <a:xfrm>
            <a:off x="7517755" y="329497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x == 24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44" name="ZoneTexte 48" hidden="0"/>
          <p:cNvSpPr>
            <a:spLocks noAdjustHandles="0" noChangeArrowheads="0"/>
          </p:cNvSpPr>
          <p:nvPr isPhoto="0" userDrawn="0"/>
        </p:nvSpPr>
        <p:spPr bwMode="auto">
          <a:xfrm>
            <a:off x="6950664" y="234282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7030A0"/>
                </a:solidFill>
              </a:rPr>
              <a:t>x &lt;= 24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45" name="ZoneTexte 49" hidden="0"/>
          <p:cNvSpPr>
            <a:spLocks noAdjustHandles="0" noChangeArrowheads="0"/>
          </p:cNvSpPr>
          <p:nvPr isPhoto="0" userDrawn="0"/>
        </p:nvSpPr>
        <p:spPr bwMode="auto">
          <a:xfrm>
            <a:off x="4817457" y="3809550"/>
            <a:ext cx="413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Rappels couleurs: </a:t>
            </a:r>
            <a:r>
              <a:rPr lang="fr-FR">
                <a:solidFill>
                  <a:srgbClr val="7030A0"/>
                </a:solidFill>
              </a:rPr>
              <a:t>invariant</a:t>
            </a:r>
            <a:r>
              <a:rPr lang="fr-FR"/>
              <a:t>, </a:t>
            </a:r>
            <a:r>
              <a:rPr lang="fr-FR">
                <a:solidFill>
                  <a:schemeClr val="tx2"/>
                </a:solidFill>
              </a:rPr>
              <a:t>update</a:t>
            </a:r>
            <a:r>
              <a:rPr lang="fr-FR"/>
              <a:t>, </a:t>
            </a:r>
            <a:r>
              <a:rPr lang="fr-FR">
                <a:solidFill>
                  <a:srgbClr val="00B050"/>
                </a:solidFill>
              </a:rPr>
              <a:t>guard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46" name="ZoneTexte 50" hidden="0"/>
          <p:cNvSpPr>
            <a:spLocks noAdjustHandles="0" noChangeArrowheads="0"/>
          </p:cNvSpPr>
          <p:nvPr isPhoto="0" userDrawn="0"/>
        </p:nvSpPr>
        <p:spPr bwMode="auto">
          <a:xfrm>
            <a:off x="182510" y="4365104"/>
            <a:ext cx="8637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Alice et Bob décident de se partager la journée, le matin pour Alice, l’après-midi pour Bob.</a:t>
            </a:r>
            <a:endParaRPr/>
          </a:p>
          <a:p>
            <a:pPr>
              <a:defRPr/>
            </a:pPr>
            <a:r>
              <a:rPr lang="fr-FR"/>
              <a:t>Pour des raisons obscures (sic), personne ne doit être dans le jardin à minuit!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QB2.1: Ajoutez les invariants et gardes pour Alice et Bob qui capturent ce comportement.</a:t>
            </a:r>
            <a:endParaRPr/>
          </a:p>
        </p:txBody>
      </p:sp>
      <p:sp>
        <p:nvSpPr>
          <p:cNvPr id="47" name="Rectangle 51" hidden="0"/>
          <p:cNvSpPr/>
          <p:nvPr isPhoto="0" userDrawn="0"/>
        </p:nvSpPr>
        <p:spPr bwMode="auto">
          <a:xfrm>
            <a:off x="265423" y="5588337"/>
            <a:ext cx="3167334" cy="1200329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P1: A[] !(</a:t>
            </a:r>
            <a:r>
              <a:rPr lang="en-US"/>
              <a:t>alice.CS</a:t>
            </a:r>
            <a:r>
              <a:rPr lang="en-US"/>
              <a:t> &amp; </a:t>
            </a:r>
            <a:r>
              <a:rPr lang="en-US"/>
              <a:t>bob.CS</a:t>
            </a:r>
            <a:r>
              <a:rPr lang="en-US"/>
              <a:t>)</a:t>
            </a:r>
            <a:endParaRPr lang="en-US" b="1">
              <a:solidFill>
                <a:srgbClr val="00B050"/>
              </a:solidFill>
            </a:endParaRPr>
          </a:p>
          <a:p>
            <a:pPr>
              <a:defRPr/>
            </a:pPr>
            <a:r>
              <a:rPr lang="fr-FR"/>
              <a:t>P2: A[] !</a:t>
            </a:r>
            <a:r>
              <a:rPr lang="fr-FR"/>
              <a:t>deadlock</a:t>
            </a:r>
            <a:endParaRPr lang="fr-FR" b="1">
              <a:solidFill>
                <a:srgbClr val="00B050"/>
              </a:solidFill>
            </a:endParaRPr>
          </a:p>
          <a:p>
            <a:pPr>
              <a:defRPr/>
            </a:pPr>
            <a:r>
              <a:rPr lang="fr-FR"/>
              <a:t>P4_a: </a:t>
            </a:r>
            <a:r>
              <a:rPr lang="fr-FR"/>
              <a:t>alice.Wait</a:t>
            </a:r>
            <a:r>
              <a:rPr lang="fr-FR"/>
              <a:t> --&gt; </a:t>
            </a:r>
            <a:r>
              <a:rPr lang="fr-FR"/>
              <a:t>alice.CS</a:t>
            </a:r>
            <a:endParaRPr lang="fr-FR"/>
          </a:p>
          <a:p>
            <a:pPr>
              <a:defRPr/>
            </a:pPr>
            <a:r>
              <a:rPr lang="fr-FR"/>
              <a:t>P4_b: </a:t>
            </a:r>
            <a:r>
              <a:rPr lang="fr-FR"/>
              <a:t>bob.Wait</a:t>
            </a:r>
            <a:r>
              <a:rPr lang="fr-FR"/>
              <a:t> --&gt; </a:t>
            </a:r>
            <a:r>
              <a:rPr lang="fr-FR"/>
              <a:t>bob.CS</a:t>
            </a:r>
            <a:endParaRPr lang="fr-FR"/>
          </a:p>
        </p:txBody>
      </p:sp>
      <p:sp>
        <p:nvSpPr>
          <p:cNvPr id="48" name="Rectangle 52" hidden="0"/>
          <p:cNvSpPr/>
          <p:nvPr isPhoto="0" userDrawn="0"/>
        </p:nvSpPr>
        <p:spPr bwMode="auto">
          <a:xfrm>
            <a:off x="4754783" y="5565433"/>
            <a:ext cx="2716267" cy="36933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/>
              <a:t>P3: A&lt;&gt; (</a:t>
            </a:r>
            <a:r>
              <a:rPr lang="fr-FR"/>
              <a:t>alice.CS</a:t>
            </a:r>
            <a:r>
              <a:rPr lang="fr-FR"/>
              <a:t> | </a:t>
            </a:r>
            <a:r>
              <a:rPr lang="fr-FR"/>
              <a:t>bob.CS</a:t>
            </a:r>
            <a:r>
              <a:rPr lang="fr-FR"/>
              <a:t>)</a:t>
            </a:r>
            <a:endParaRPr lang="fr-FR" b="1">
              <a:solidFill>
                <a:srgbClr val="FF0000"/>
              </a:solidFill>
            </a:endParaRPr>
          </a:p>
        </p:txBody>
      </p:sp>
      <p:sp>
        <p:nvSpPr>
          <p:cNvPr id="49" name="ZoneTexte 53" hidden="0"/>
          <p:cNvSpPr>
            <a:spLocks noAdjustHandles="0" noChangeArrowheads="0"/>
          </p:cNvSpPr>
          <p:nvPr isPhoto="0" userDrawn="0"/>
        </p:nvSpPr>
        <p:spPr bwMode="auto">
          <a:xfrm>
            <a:off x="3734092" y="6020136"/>
            <a:ext cx="5057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QB2.2: Pourquoi P3 ne passe pas (où est la famine)?</a:t>
            </a:r>
            <a:endParaRPr/>
          </a:p>
          <a:p>
            <a:pPr>
              <a:defRPr/>
            </a:pPr>
            <a:r>
              <a:rPr lang="fr-FR"/>
              <a:t>QB2.3: Proposez une solution (en langage naturel).</a:t>
            </a:r>
            <a:endParaRPr lang="en-US"/>
          </a:p>
        </p:txBody>
      </p:sp>
      <p:cxnSp>
        <p:nvCxnSpPr>
          <p:cNvPr id="50" name="Connecteur droit 54" hidden="0"/>
          <p:cNvCxnSpPr>
            <a:cxnSpLocks/>
          </p:cNvCxnSpPr>
          <p:nvPr isPhoto="0" userDrawn="0"/>
        </p:nvCxnSpPr>
        <p:spPr bwMode="auto">
          <a:xfrm>
            <a:off x="134880" y="5085184"/>
            <a:ext cx="88510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Téléchargement et installation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u="sng">
                <a:hlinkClick r:id="rId2" tooltip=""/>
              </a:rPr>
              <a:t>https://www.uppaal.org/dowloads/</a:t>
            </a:r>
            <a:endParaRPr lang="fr-FR"/>
          </a:p>
          <a:p>
            <a:pPr>
              <a:defRPr/>
            </a:pPr>
            <a:r>
              <a:rPr lang="fr-FR" b="1"/>
              <a:t>Version 4.0</a:t>
            </a:r>
            <a:r>
              <a:rPr lang="fr-FR"/>
              <a:t> (à sélectionner explicitement)</a:t>
            </a:r>
            <a:endParaRPr/>
          </a:p>
          <a:p>
            <a:pPr>
              <a:defRPr/>
            </a:pPr>
            <a:r>
              <a:rPr lang="fr-FR"/>
              <a:t>Décompresser.</a:t>
            </a:r>
            <a:endParaRPr/>
          </a:p>
          <a:p>
            <a:pPr>
              <a:defRPr/>
            </a:pPr>
            <a:r>
              <a:rPr lang="fr-FR"/>
              <a:t>Démarrer en lançant </a:t>
            </a:r>
            <a:r>
              <a:rPr lang="fr-FR" i="1"/>
              <a:t>uppaal.jar </a:t>
            </a:r>
            <a:r>
              <a:rPr lang="fr-FR"/>
              <a:t>(installer Java si besoins)</a:t>
            </a:r>
            <a:endParaRPr/>
          </a:p>
          <a:p>
            <a:pPr>
              <a:defRPr/>
            </a:pPr>
            <a:r>
              <a:rPr lang="fr-FR"/>
              <a:t> Sujet : </a:t>
            </a:r>
            <a:r>
              <a:rPr lang="en-US" sz="1800" u="sng">
                <a:hlinkClick r:id="rId3" tooltip=""/>
              </a:rPr>
              <a:t>https://www.ensta-bretagne.fr/teodorov/cours/TD2_SujetTD.pdf</a:t>
            </a:r>
            <a:endParaRPr lang="en-US" sz="1800"/>
          </a:p>
          <a:p>
            <a:pPr>
              <a:defRPr/>
            </a:pPr>
            <a:r>
              <a:rPr lang="fr-FR"/>
              <a:t>Ignorer la 2</a:t>
            </a:r>
            <a:r>
              <a:rPr lang="fr-FR" baseline="30000"/>
              <a:t>nd</a:t>
            </a:r>
            <a:r>
              <a:rPr lang="fr-FR"/>
              <a:t> partie (passage à niveau).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7" hidden="0"/>
          <p:cNvSpPr/>
          <p:nvPr isPhoto="0" userDrawn="0"/>
        </p:nvSpPr>
        <p:spPr bwMode="auto">
          <a:xfrm>
            <a:off x="3693821" y="2367703"/>
            <a:ext cx="2016224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alice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5" name="Rectangle 36" hidden="0"/>
          <p:cNvSpPr/>
          <p:nvPr isPhoto="0" userDrawn="0"/>
        </p:nvSpPr>
        <p:spPr bwMode="auto">
          <a:xfrm>
            <a:off x="3693821" y="2367703"/>
            <a:ext cx="2016224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Exercice 1: Assertion</a:t>
            </a:r>
            <a:endParaRPr lang="en-US"/>
          </a:p>
        </p:txBody>
      </p:sp>
      <p:grpSp>
        <p:nvGrpSpPr>
          <p:cNvPr id="7" name="Groupe 6" hidden="0"/>
          <p:cNvGrpSpPr/>
          <p:nvPr isPhoto="0" userDrawn="0"/>
        </p:nvGrpSpPr>
        <p:grpSpPr bwMode="auto">
          <a:xfrm>
            <a:off x="3921911" y="3171295"/>
            <a:ext cx="360000" cy="360000"/>
            <a:chOff x="1259632" y="2204864"/>
            <a:chExt cx="720000" cy="720000"/>
          </a:xfrm>
        </p:grpSpPr>
        <p:sp>
          <p:nvSpPr>
            <p:cNvPr id="8" name="Ellipse 3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Ellipse 4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Ellipse 5" hidden="0"/>
          <p:cNvSpPr/>
          <p:nvPr isPhoto="0" userDrawn="0"/>
        </p:nvSpPr>
        <p:spPr bwMode="auto">
          <a:xfrm>
            <a:off x="5121955" y="317129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ZoneTexte 7" hidden="0"/>
          <p:cNvSpPr>
            <a:spLocks noAdjustHandles="0" noChangeArrowheads="0"/>
          </p:cNvSpPr>
          <p:nvPr isPhoto="0" userDrawn="0"/>
        </p:nvSpPr>
        <p:spPr bwMode="auto">
          <a:xfrm>
            <a:off x="3830843" y="2763285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2" name="ZoneTexte 8" hidden="0"/>
          <p:cNvSpPr>
            <a:spLocks noAdjustHandles="0" noChangeArrowheads="0"/>
          </p:cNvSpPr>
          <p:nvPr isPhoto="0" userDrawn="0"/>
        </p:nvSpPr>
        <p:spPr bwMode="auto">
          <a:xfrm>
            <a:off x="5080580" y="2763285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grpSp>
        <p:nvGrpSpPr>
          <p:cNvPr id="13" name="Groupe 9" hidden="0"/>
          <p:cNvGrpSpPr/>
          <p:nvPr isPhoto="0" userDrawn="0"/>
        </p:nvGrpSpPr>
        <p:grpSpPr bwMode="auto">
          <a:xfrm>
            <a:off x="6682307" y="3171295"/>
            <a:ext cx="360000" cy="360000"/>
            <a:chOff x="1259632" y="2204864"/>
            <a:chExt cx="720000" cy="720000"/>
          </a:xfrm>
        </p:grpSpPr>
        <p:sp>
          <p:nvSpPr>
            <p:cNvPr id="14" name="Ellipse 10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Ellipse 11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Ellipse 12" hidden="0"/>
          <p:cNvSpPr/>
          <p:nvPr isPhoto="0" userDrawn="0"/>
        </p:nvSpPr>
        <p:spPr bwMode="auto">
          <a:xfrm>
            <a:off x="7882351" y="317129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ZoneTexte 13" hidden="0"/>
          <p:cNvSpPr>
            <a:spLocks noAdjustHandles="0" noChangeArrowheads="0"/>
          </p:cNvSpPr>
          <p:nvPr isPhoto="0" userDrawn="0"/>
        </p:nvSpPr>
        <p:spPr bwMode="auto">
          <a:xfrm>
            <a:off x="6591239" y="2763285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8" name="ZoneTexte 14" hidden="0"/>
          <p:cNvSpPr>
            <a:spLocks noAdjustHandles="0" noChangeArrowheads="0"/>
          </p:cNvSpPr>
          <p:nvPr isPhoto="0" userDrawn="0"/>
        </p:nvSpPr>
        <p:spPr bwMode="auto">
          <a:xfrm>
            <a:off x="7840976" y="2763285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19" name="Connecteur droit avec flèche 16" hidden="0"/>
          <p:cNvCxnSpPr>
            <a:cxnSpLocks/>
            <a:stCxn id="10" idx="2"/>
            <a:endCxn id="8" idx="6"/>
          </p:cNvCxnSpPr>
          <p:nvPr isPhoto="0" userDrawn="0"/>
        </p:nvCxnSpPr>
        <p:spPr bwMode="auto">
          <a:xfrm flipH="1">
            <a:off x="4281911" y="3351295"/>
            <a:ext cx="8400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20" hidden="0"/>
          <p:cNvCxnSpPr>
            <a:cxnSpLocks/>
            <a:stCxn id="8" idx="4"/>
            <a:endCxn id="10" idx="4"/>
          </p:cNvCxnSpPr>
          <p:nvPr isPhoto="0" userDrawn="0"/>
        </p:nvCxnSpPr>
        <p:spPr bwMode="auto">
          <a:xfrm rot="16199999" flipH="1">
            <a:off x="4701933" y="2931273"/>
            <a:ext cx="12700" cy="1200044"/>
          </a:xfrm>
          <a:prstGeom prst="curvedConnector3">
            <a:avLst>
              <a:gd name="adj1" fmla="val 456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3" hidden="0"/>
          <p:cNvCxnSpPr>
            <a:cxnSpLocks/>
            <a:stCxn id="16" idx="2"/>
            <a:endCxn id="14" idx="6"/>
          </p:cNvCxnSpPr>
          <p:nvPr isPhoto="0" userDrawn="0"/>
        </p:nvCxnSpPr>
        <p:spPr bwMode="auto">
          <a:xfrm flipH="1">
            <a:off x="7042307" y="3351295"/>
            <a:ext cx="8400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4" hidden="0"/>
          <p:cNvCxnSpPr>
            <a:cxnSpLocks/>
            <a:stCxn id="14" idx="4"/>
            <a:endCxn id="16" idx="4"/>
          </p:cNvCxnSpPr>
          <p:nvPr isPhoto="0" userDrawn="0"/>
        </p:nvCxnSpPr>
        <p:spPr bwMode="auto">
          <a:xfrm rot="16199999" flipH="1">
            <a:off x="7462329" y="2931273"/>
            <a:ext cx="12700" cy="1200044"/>
          </a:xfrm>
          <a:prstGeom prst="curvedConnector3">
            <a:avLst>
              <a:gd name="adj1" fmla="val 45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8" hidden="0"/>
          <p:cNvSpPr/>
          <p:nvPr isPhoto="0" userDrawn="0"/>
        </p:nvSpPr>
        <p:spPr bwMode="auto">
          <a:xfrm>
            <a:off x="6460567" y="2373403"/>
            <a:ext cx="2016224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bob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4" name="Rectangle 39" hidden="0"/>
          <p:cNvSpPr/>
          <p:nvPr isPhoto="0" userDrawn="0"/>
        </p:nvSpPr>
        <p:spPr bwMode="auto">
          <a:xfrm>
            <a:off x="6460567" y="2367703"/>
            <a:ext cx="2016224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ZoneTexte 40" hidden="0"/>
          <p:cNvSpPr>
            <a:spLocks noAdjustHandles="0" noChangeArrowheads="0"/>
          </p:cNvSpPr>
          <p:nvPr isPhoto="0" userDrawn="0"/>
        </p:nvSpPr>
        <p:spPr bwMode="auto">
          <a:xfrm>
            <a:off x="4494803" y="4781856"/>
            <a:ext cx="2881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Exclusion mutuelle:</a:t>
            </a:r>
            <a:endParaRPr lang="en-US"/>
          </a:p>
          <a:p>
            <a:pPr>
              <a:defRPr/>
            </a:pPr>
            <a:r>
              <a:rPr lang="en-US"/>
              <a:t>P1: A[] !(</a:t>
            </a:r>
            <a:r>
              <a:rPr lang="en-US"/>
              <a:t>alice.CS</a:t>
            </a:r>
            <a:r>
              <a:rPr lang="en-US"/>
              <a:t> &amp; </a:t>
            </a:r>
            <a:r>
              <a:rPr lang="en-US"/>
              <a:t>bob.CS</a:t>
            </a:r>
            <a:r>
              <a:rPr lang="en-US"/>
              <a:t>) </a:t>
            </a:r>
            <a:r>
              <a:rPr lang="en-US" b="1">
                <a:solidFill>
                  <a:srgbClr val="FF0000"/>
                </a:solidFill>
              </a:rPr>
              <a:t>X</a:t>
            </a:r>
            <a:endParaRPr/>
          </a:p>
        </p:txBody>
      </p:sp>
      <p:sp>
        <p:nvSpPr>
          <p:cNvPr id="26" name="Rectangle 41" hidden="0"/>
          <p:cNvSpPr/>
          <p:nvPr isPhoto="0" userDrawn="0"/>
        </p:nvSpPr>
        <p:spPr bwMode="auto">
          <a:xfrm>
            <a:off x="539552" y="2763285"/>
            <a:ext cx="2520280" cy="2352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  <a:defRPr/>
            </a:pPr>
            <a:r>
              <a:rPr lang="fr-FR" u="sng">
                <a:solidFill>
                  <a:schemeClr val="tx1"/>
                </a:solidFill>
              </a:rPr>
              <a:t>System </a:t>
            </a:r>
            <a:r>
              <a:rPr lang="fr-FR" u="sng">
                <a:solidFill>
                  <a:schemeClr val="tx1"/>
                </a:solidFill>
              </a:rPr>
              <a:t>declarations</a:t>
            </a:r>
            <a:r>
              <a:rPr lang="fr-FR" u="sng">
                <a:solidFill>
                  <a:schemeClr val="tx1"/>
                </a:solidFill>
              </a:rPr>
              <a:t>:</a:t>
            </a:r>
            <a:endParaRPr/>
          </a:p>
          <a:p>
            <a:pPr>
              <a:defRPr/>
            </a:pPr>
            <a:endParaRPr lang="fr-FR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>
                <a:solidFill>
                  <a:schemeClr val="tx1"/>
                </a:solidFill>
              </a:rPr>
              <a:t>// instance = Template();</a:t>
            </a:r>
            <a:endParaRPr/>
          </a:p>
          <a:p>
            <a:pPr>
              <a:defRPr/>
            </a:pPr>
            <a:r>
              <a:rPr lang="fr-FR">
                <a:solidFill>
                  <a:schemeClr val="tx1"/>
                </a:solidFill>
              </a:rPr>
              <a:t>alice</a:t>
            </a:r>
            <a:r>
              <a:rPr lang="fr-FR">
                <a:solidFill>
                  <a:schemeClr val="tx1"/>
                </a:solidFill>
              </a:rPr>
              <a:t> = Alice();</a:t>
            </a:r>
            <a:endParaRPr/>
          </a:p>
          <a:p>
            <a:pPr>
              <a:defRPr/>
            </a:pPr>
            <a:r>
              <a:rPr lang="fr-FR">
                <a:solidFill>
                  <a:schemeClr val="tx1"/>
                </a:solidFill>
              </a:rPr>
              <a:t>bob = Bob();</a:t>
            </a:r>
            <a:endParaRPr/>
          </a:p>
          <a:p>
            <a:pPr>
              <a:defRPr/>
            </a:pPr>
            <a:endParaRPr lang="fr-FR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>
                <a:solidFill>
                  <a:schemeClr val="tx1"/>
                </a:solidFill>
              </a:rPr>
              <a:t>// Composition</a:t>
            </a:r>
            <a:endParaRPr/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system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alice</a:t>
            </a:r>
            <a:r>
              <a:rPr lang="fr-FR">
                <a:solidFill>
                  <a:schemeClr val="tx1"/>
                </a:solidFill>
              </a:rPr>
              <a:t>, bob;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7" hidden="0"/>
          <p:cNvSpPr/>
          <p:nvPr isPhoto="0" userDrawn="0"/>
        </p:nvSpPr>
        <p:spPr bwMode="auto">
          <a:xfrm>
            <a:off x="3749727" y="2245942"/>
            <a:ext cx="380664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alice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5" name="Rectangle 36" hidden="0"/>
          <p:cNvSpPr/>
          <p:nvPr isPhoto="0" userDrawn="0"/>
        </p:nvSpPr>
        <p:spPr bwMode="auto">
          <a:xfrm>
            <a:off x="3749726" y="2245942"/>
            <a:ext cx="3806643" cy="2294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Exercice 2: </a:t>
            </a:r>
            <a:r>
              <a:rPr lang="fr-FR"/>
              <a:t>Deadlock</a:t>
            </a:r>
            <a:endParaRPr lang="en-US"/>
          </a:p>
        </p:txBody>
      </p:sp>
      <p:grpSp>
        <p:nvGrpSpPr>
          <p:cNvPr id="7" name="Groupe 6" hidden="0"/>
          <p:cNvGrpSpPr/>
          <p:nvPr isPhoto="0" userDrawn="0"/>
        </p:nvGrpSpPr>
        <p:grpSpPr bwMode="auto">
          <a:xfrm>
            <a:off x="3977817" y="3049533"/>
            <a:ext cx="360000" cy="360000"/>
            <a:chOff x="1259632" y="2204864"/>
            <a:chExt cx="720000" cy="720000"/>
          </a:xfrm>
        </p:grpSpPr>
        <p:sp>
          <p:nvSpPr>
            <p:cNvPr id="8" name="Ellipse 3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Ellipse 4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Ellipse 5" hidden="0"/>
          <p:cNvSpPr/>
          <p:nvPr isPhoto="0" userDrawn="0"/>
        </p:nvSpPr>
        <p:spPr bwMode="auto">
          <a:xfrm>
            <a:off x="7037905" y="3049533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ZoneTexte 7" hidden="0"/>
          <p:cNvSpPr>
            <a:spLocks noAdjustHandles="0" noChangeArrowheads="0"/>
          </p:cNvSpPr>
          <p:nvPr isPhoto="0" userDrawn="0"/>
        </p:nvSpPr>
        <p:spPr bwMode="auto">
          <a:xfrm>
            <a:off x="3886749" y="2641524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2" name="ZoneTexte 8" hidden="0"/>
          <p:cNvSpPr>
            <a:spLocks noAdjustHandles="0" noChangeArrowheads="0"/>
          </p:cNvSpPr>
          <p:nvPr isPhoto="0" userDrawn="0"/>
        </p:nvSpPr>
        <p:spPr bwMode="auto">
          <a:xfrm>
            <a:off x="6996530" y="26415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6" hidden="0"/>
          <p:cNvCxnSpPr>
            <a:cxnSpLocks/>
            <a:stCxn id="10" idx="2"/>
            <a:endCxn id="8" idx="6"/>
          </p:cNvCxnSpPr>
          <p:nvPr isPhoto="0" userDrawn="0"/>
        </p:nvCxnSpPr>
        <p:spPr bwMode="auto">
          <a:xfrm flipH="1">
            <a:off x="4337817" y="3229533"/>
            <a:ext cx="2700088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40" hidden="0"/>
          <p:cNvSpPr>
            <a:spLocks noAdjustHandles="0" noChangeArrowheads="0"/>
          </p:cNvSpPr>
          <p:nvPr isPhoto="0" userDrawn="0"/>
        </p:nvSpPr>
        <p:spPr bwMode="auto">
          <a:xfrm>
            <a:off x="3457251" y="5157192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P1: A[] !(</a:t>
            </a:r>
            <a:r>
              <a:rPr lang="en-US"/>
              <a:t>alice.CS</a:t>
            </a:r>
            <a:r>
              <a:rPr lang="en-US"/>
              <a:t> &amp; </a:t>
            </a:r>
            <a:r>
              <a:rPr lang="en-US"/>
              <a:t>bob.CS</a:t>
            </a:r>
            <a:r>
              <a:rPr lang="en-US"/>
              <a:t>) </a:t>
            </a:r>
            <a:r>
              <a:rPr lang="en-US" b="1">
                <a:solidFill>
                  <a:srgbClr val="00B050"/>
                </a:solidFill>
              </a:rPr>
              <a:t>o</a:t>
            </a:r>
            <a:endParaRPr/>
          </a:p>
          <a:p>
            <a:pPr>
              <a:defRPr/>
            </a:pPr>
            <a:r>
              <a:rPr lang="fr-FR"/>
              <a:t>P2: A[] !</a:t>
            </a:r>
            <a:r>
              <a:rPr lang="fr-FR"/>
              <a:t>deadlock</a:t>
            </a:r>
            <a:r>
              <a:rPr lang="fr-FR"/>
              <a:t> </a:t>
            </a:r>
            <a:r>
              <a:rPr lang="fr-FR" b="1">
                <a:solidFill>
                  <a:srgbClr val="FF0000"/>
                </a:solidFill>
              </a:rPr>
              <a:t>X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5" name="Rectangle 25" hidden="0"/>
          <p:cNvSpPr/>
          <p:nvPr isPhoto="0" userDrawn="0"/>
        </p:nvSpPr>
        <p:spPr bwMode="auto">
          <a:xfrm>
            <a:off x="605210" y="2402248"/>
            <a:ext cx="2664295" cy="21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  <a:defRPr/>
            </a:pPr>
            <a:r>
              <a:rPr lang="fr-FR" u="sng">
                <a:solidFill>
                  <a:schemeClr val="tx1"/>
                </a:solidFill>
              </a:rPr>
              <a:t>Declarations</a:t>
            </a:r>
            <a:r>
              <a:rPr lang="fr-FR" u="sng">
                <a:solidFill>
                  <a:schemeClr val="tx1"/>
                </a:solidFill>
              </a:rPr>
              <a:t>:</a:t>
            </a:r>
            <a:endParaRPr/>
          </a:p>
          <a:p>
            <a:pPr>
              <a:defRPr/>
            </a:pPr>
            <a:endParaRPr lang="fr-FR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const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 b="1">
                <a:solidFill>
                  <a:schemeClr val="tx1"/>
                </a:solidFill>
              </a:rPr>
              <a:t>bool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UP = </a:t>
            </a:r>
            <a:r>
              <a:rPr lang="fr-FR" b="1">
                <a:solidFill>
                  <a:schemeClr val="tx1"/>
                </a:solidFill>
              </a:rPr>
              <a:t>true</a:t>
            </a:r>
            <a:r>
              <a:rPr lang="fr-FR">
                <a:solidFill>
                  <a:schemeClr val="tx1"/>
                </a:solidFill>
              </a:rPr>
              <a:t>;</a:t>
            </a:r>
            <a:endParaRPr/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const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 b="1">
                <a:solidFill>
                  <a:schemeClr val="tx1"/>
                </a:solidFill>
              </a:rPr>
              <a:t>bool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DOWN = </a:t>
            </a:r>
            <a:r>
              <a:rPr lang="fr-FR" b="1">
                <a:solidFill>
                  <a:schemeClr val="tx1"/>
                </a:solidFill>
              </a:rPr>
              <a:t>false</a:t>
            </a:r>
            <a:r>
              <a:rPr lang="fr-FR">
                <a:solidFill>
                  <a:schemeClr val="tx1"/>
                </a:solidFill>
              </a:rPr>
              <a:t>;</a:t>
            </a:r>
            <a:endParaRPr/>
          </a:p>
          <a:p>
            <a:pPr>
              <a:defRPr/>
            </a:pPr>
            <a:endParaRPr lang="fr-FR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bool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flagAlice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= DOWN;</a:t>
            </a:r>
            <a:endParaRPr/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bool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flatBob</a:t>
            </a:r>
            <a:r>
              <a:rPr lang="fr-FR">
                <a:solidFill>
                  <a:schemeClr val="tx1"/>
                </a:solidFill>
              </a:rPr>
              <a:t> = DOWN;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ZoneTexte 17" hidden="0"/>
          <p:cNvSpPr>
            <a:spLocks noAdjustHandles="0" noChangeArrowheads="0"/>
          </p:cNvSpPr>
          <p:nvPr isPhoto="0" userDrawn="0"/>
        </p:nvSpPr>
        <p:spPr bwMode="auto">
          <a:xfrm>
            <a:off x="4915343" y="2864868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flagAlice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Ellipse 27" hidden="0"/>
          <p:cNvSpPr/>
          <p:nvPr isPhoto="0" userDrawn="0"/>
        </p:nvSpPr>
        <p:spPr bwMode="auto">
          <a:xfrm>
            <a:off x="5316624" y="374792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Connecteur en angle 19" hidden="0"/>
          <p:cNvCxnSpPr>
            <a:cxnSpLocks/>
            <a:stCxn id="8" idx="4"/>
            <a:endCxn id="17" idx="2"/>
          </p:cNvCxnSpPr>
          <p:nvPr isPhoto="0" userDrawn="0"/>
        </p:nvCxnSpPr>
        <p:spPr bwMode="auto">
          <a:xfrm rot="16199999" flipH="1">
            <a:off x="4478026" y="3089324"/>
            <a:ext cx="518388" cy="115880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22" hidden="0"/>
          <p:cNvCxnSpPr>
            <a:cxnSpLocks/>
            <a:stCxn id="17" idx="6"/>
            <a:endCxn id="10" idx="4"/>
          </p:cNvCxnSpPr>
          <p:nvPr isPhoto="0" userDrawn="0"/>
        </p:nvCxnSpPr>
        <p:spPr bwMode="auto">
          <a:xfrm flipV="1">
            <a:off x="5676624" y="3409533"/>
            <a:ext cx="1541281" cy="51838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32" hidden="0"/>
          <p:cNvSpPr>
            <a:spLocks noAdjustHandles="0" noChangeArrowheads="0"/>
          </p:cNvSpPr>
          <p:nvPr isPhoto="0" userDrawn="0"/>
        </p:nvSpPr>
        <p:spPr bwMode="auto">
          <a:xfrm>
            <a:off x="5154062" y="3360746"/>
            <a:ext cx="68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21" name="ZoneTexte 34" hidden="0"/>
          <p:cNvSpPr>
            <a:spLocks noAdjustHandles="0" noChangeArrowheads="0"/>
          </p:cNvSpPr>
          <p:nvPr isPhoto="0" userDrawn="0"/>
        </p:nvSpPr>
        <p:spPr bwMode="auto">
          <a:xfrm>
            <a:off x="3778874" y="39321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flagAlice</a:t>
            </a:r>
            <a:r>
              <a:rPr lang="fr-FR">
                <a:solidFill>
                  <a:schemeClr val="tx2"/>
                </a:solidFill>
              </a:rPr>
              <a:t> = UP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ZoneTexte 35" hidden="0"/>
          <p:cNvSpPr>
            <a:spLocks noAdjustHandles="0" noChangeArrowheads="0"/>
          </p:cNvSpPr>
          <p:nvPr isPhoto="0" userDrawn="0"/>
        </p:nvSpPr>
        <p:spPr bwMode="auto">
          <a:xfrm>
            <a:off x="5676624" y="3932114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flagBob</a:t>
            </a:r>
            <a:r>
              <a:rPr lang="fr-FR">
                <a:solidFill>
                  <a:srgbClr val="00B050"/>
                </a:solidFill>
              </a:rPr>
              <a:t> == DOWN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23" name="Rectangle 41" hidden="0"/>
          <p:cNvSpPr/>
          <p:nvPr isPhoto="0" userDrawn="0"/>
        </p:nvSpPr>
        <p:spPr bwMode="auto">
          <a:xfrm>
            <a:off x="7755094" y="2245942"/>
            <a:ext cx="7909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bob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4" name="Rectangle 42" hidden="0"/>
          <p:cNvSpPr/>
          <p:nvPr isPhoto="0" userDrawn="0"/>
        </p:nvSpPr>
        <p:spPr bwMode="auto">
          <a:xfrm>
            <a:off x="7755094" y="2245942"/>
            <a:ext cx="790940" cy="2294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ZoneTexte 29" hidden="0"/>
          <p:cNvSpPr>
            <a:spLocks noAdjustHandles="0" noChangeArrowheads="0"/>
          </p:cNvSpPr>
          <p:nvPr isPhoto="0" userDrawn="0"/>
        </p:nvSpPr>
        <p:spPr bwMode="auto">
          <a:xfrm>
            <a:off x="7818582" y="3146193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Idem</a:t>
            </a:r>
            <a:endParaRPr/>
          </a:p>
          <a:p>
            <a:pPr>
              <a:defRPr/>
            </a:pPr>
            <a:r>
              <a:rPr lang="fr-FR"/>
              <a:t>  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7" hidden="0"/>
          <p:cNvSpPr/>
          <p:nvPr isPhoto="0" userDrawn="0"/>
        </p:nvSpPr>
        <p:spPr bwMode="auto">
          <a:xfrm>
            <a:off x="301474" y="2060848"/>
            <a:ext cx="380664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alice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5" name="Rectangle 36" hidden="0"/>
          <p:cNvSpPr/>
          <p:nvPr isPhoto="0" userDrawn="0"/>
        </p:nvSpPr>
        <p:spPr bwMode="auto">
          <a:xfrm>
            <a:off x="301473" y="2060848"/>
            <a:ext cx="3806643" cy="2294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Exercice 3: Progress (1)</a:t>
            </a:r>
            <a:endParaRPr lang="en-US"/>
          </a:p>
        </p:txBody>
      </p:sp>
      <p:grpSp>
        <p:nvGrpSpPr>
          <p:cNvPr id="7" name="Groupe 6" hidden="0"/>
          <p:cNvGrpSpPr/>
          <p:nvPr isPhoto="0" userDrawn="0"/>
        </p:nvGrpSpPr>
        <p:grpSpPr bwMode="auto">
          <a:xfrm>
            <a:off x="529564" y="2864440"/>
            <a:ext cx="360000" cy="360000"/>
            <a:chOff x="1259632" y="2204864"/>
            <a:chExt cx="720000" cy="720000"/>
          </a:xfrm>
        </p:grpSpPr>
        <p:sp>
          <p:nvSpPr>
            <p:cNvPr id="8" name="Ellipse 3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Ellipse 4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Ellipse 5" hidden="0"/>
          <p:cNvSpPr/>
          <p:nvPr isPhoto="0" userDrawn="0"/>
        </p:nvSpPr>
        <p:spPr bwMode="auto">
          <a:xfrm>
            <a:off x="3589652" y="2864439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ZoneTexte 7" hidden="0"/>
          <p:cNvSpPr>
            <a:spLocks noAdjustHandles="0" noChangeArrowheads="0"/>
          </p:cNvSpPr>
          <p:nvPr isPhoto="0" userDrawn="0"/>
        </p:nvSpPr>
        <p:spPr bwMode="auto">
          <a:xfrm>
            <a:off x="438496" y="245643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2" name="ZoneTexte 8" hidden="0"/>
          <p:cNvSpPr>
            <a:spLocks noAdjustHandles="0" noChangeArrowheads="0"/>
          </p:cNvSpPr>
          <p:nvPr isPhoto="0" userDrawn="0"/>
        </p:nvSpPr>
        <p:spPr bwMode="auto">
          <a:xfrm>
            <a:off x="3548277" y="245643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6" hidden="0"/>
          <p:cNvCxnSpPr>
            <a:cxnSpLocks/>
            <a:stCxn id="10" idx="2"/>
            <a:endCxn id="8" idx="6"/>
          </p:cNvCxnSpPr>
          <p:nvPr isPhoto="0" userDrawn="0"/>
        </p:nvCxnSpPr>
        <p:spPr bwMode="auto">
          <a:xfrm flipH="1">
            <a:off x="889564" y="3044439"/>
            <a:ext cx="2700088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40" hidden="0"/>
          <p:cNvSpPr>
            <a:spLocks noAdjustHandles="0" noChangeArrowheads="0"/>
          </p:cNvSpPr>
          <p:nvPr isPhoto="0" userDrawn="0"/>
        </p:nvSpPr>
        <p:spPr bwMode="auto">
          <a:xfrm>
            <a:off x="3039547" y="5229200"/>
            <a:ext cx="2878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P1: A[] !(</a:t>
            </a:r>
            <a:r>
              <a:rPr lang="en-US"/>
              <a:t>alice.CS</a:t>
            </a:r>
            <a:r>
              <a:rPr lang="en-US"/>
              <a:t> &amp; </a:t>
            </a:r>
            <a:r>
              <a:rPr lang="en-US"/>
              <a:t>bob.CS</a:t>
            </a:r>
            <a:r>
              <a:rPr lang="en-US"/>
              <a:t>) </a:t>
            </a:r>
            <a:r>
              <a:rPr lang="en-US" b="1">
                <a:solidFill>
                  <a:srgbClr val="00B050"/>
                </a:solidFill>
              </a:rPr>
              <a:t>o</a:t>
            </a:r>
            <a:endParaRPr/>
          </a:p>
          <a:p>
            <a:pPr>
              <a:defRPr/>
            </a:pPr>
            <a:r>
              <a:rPr lang="fr-FR"/>
              <a:t>P2: A[] !</a:t>
            </a:r>
            <a:r>
              <a:rPr lang="fr-FR"/>
              <a:t>deadlock</a:t>
            </a:r>
            <a:r>
              <a:rPr lang="fr-FR"/>
              <a:t> </a:t>
            </a:r>
            <a:r>
              <a:rPr lang="fr-FR" b="1">
                <a:solidFill>
                  <a:srgbClr val="00B050"/>
                </a:solidFill>
              </a:rPr>
              <a:t>o</a:t>
            </a:r>
            <a:endParaRPr/>
          </a:p>
          <a:p>
            <a:pPr>
              <a:defRPr/>
            </a:pPr>
            <a:r>
              <a:rPr lang="fr-FR"/>
              <a:t>P3: A&lt;&gt; (</a:t>
            </a:r>
            <a:r>
              <a:rPr lang="fr-FR"/>
              <a:t>alice.CS</a:t>
            </a:r>
            <a:r>
              <a:rPr lang="fr-FR"/>
              <a:t> | </a:t>
            </a:r>
            <a:r>
              <a:rPr lang="fr-FR"/>
              <a:t>bob.CS</a:t>
            </a:r>
            <a:r>
              <a:rPr lang="fr-FR"/>
              <a:t>) </a:t>
            </a:r>
            <a:r>
              <a:rPr lang="fr-FR" b="1">
                <a:solidFill>
                  <a:srgbClr val="FF0000"/>
                </a:solidFill>
              </a:rPr>
              <a:t>X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5" name="ZoneTexte 17" hidden="0"/>
          <p:cNvSpPr>
            <a:spLocks noAdjustHandles="0" noChangeArrowheads="0"/>
          </p:cNvSpPr>
          <p:nvPr isPhoto="0" userDrawn="0"/>
        </p:nvSpPr>
        <p:spPr bwMode="auto">
          <a:xfrm>
            <a:off x="1467090" y="2679774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flagAlice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Ellipse 27" hidden="0"/>
          <p:cNvSpPr/>
          <p:nvPr isPhoto="0" userDrawn="0"/>
        </p:nvSpPr>
        <p:spPr bwMode="auto">
          <a:xfrm>
            <a:off x="1868371" y="3562828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Connecteur en angle 19" hidden="0"/>
          <p:cNvCxnSpPr>
            <a:cxnSpLocks/>
            <a:stCxn id="8" idx="4"/>
            <a:endCxn id="16" idx="2"/>
          </p:cNvCxnSpPr>
          <p:nvPr isPhoto="0" userDrawn="0"/>
        </p:nvCxnSpPr>
        <p:spPr bwMode="auto">
          <a:xfrm rot="16199999" flipH="1">
            <a:off x="1029773" y="2904230"/>
            <a:ext cx="518388" cy="115880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22" hidden="0"/>
          <p:cNvCxnSpPr>
            <a:cxnSpLocks/>
            <a:stCxn id="16" idx="6"/>
            <a:endCxn id="10" idx="4"/>
          </p:cNvCxnSpPr>
          <p:nvPr isPhoto="0" userDrawn="0"/>
        </p:nvCxnSpPr>
        <p:spPr bwMode="auto">
          <a:xfrm flipV="1">
            <a:off x="2228371" y="3224439"/>
            <a:ext cx="1541281" cy="51838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32" hidden="0"/>
          <p:cNvSpPr>
            <a:spLocks noAdjustHandles="0" noChangeArrowheads="0"/>
          </p:cNvSpPr>
          <p:nvPr isPhoto="0" userDrawn="0"/>
        </p:nvSpPr>
        <p:spPr bwMode="auto">
          <a:xfrm>
            <a:off x="1705809" y="3175652"/>
            <a:ext cx="68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20" name="ZoneTexte 34" hidden="0"/>
          <p:cNvSpPr>
            <a:spLocks noAdjustHandles="0" noChangeArrowheads="0"/>
          </p:cNvSpPr>
          <p:nvPr isPhoto="0" userDrawn="0"/>
        </p:nvSpPr>
        <p:spPr bwMode="auto">
          <a:xfrm>
            <a:off x="330621" y="37470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flagAlice</a:t>
            </a:r>
            <a:r>
              <a:rPr lang="fr-FR">
                <a:solidFill>
                  <a:schemeClr val="tx2"/>
                </a:solidFill>
              </a:rPr>
              <a:t> = UP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ZoneTexte 35" hidden="0"/>
          <p:cNvSpPr>
            <a:spLocks noAdjustHandles="0" noChangeArrowheads="0"/>
          </p:cNvSpPr>
          <p:nvPr isPhoto="0" userDrawn="0"/>
        </p:nvSpPr>
        <p:spPr bwMode="auto">
          <a:xfrm>
            <a:off x="2228371" y="3747020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flagBob</a:t>
            </a:r>
            <a:r>
              <a:rPr lang="fr-FR">
                <a:solidFill>
                  <a:srgbClr val="00B050"/>
                </a:solidFill>
              </a:rPr>
              <a:t> == DOWN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22" name="Rectangle 23" hidden="0"/>
          <p:cNvSpPr/>
          <p:nvPr isPhoto="0" userDrawn="0"/>
        </p:nvSpPr>
        <p:spPr bwMode="auto">
          <a:xfrm>
            <a:off x="4333541" y="2060848"/>
            <a:ext cx="4536503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bob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3" name="Rectangle 24" hidden="0"/>
          <p:cNvSpPr/>
          <p:nvPr isPhoto="0" userDrawn="0"/>
        </p:nvSpPr>
        <p:spPr bwMode="auto">
          <a:xfrm>
            <a:off x="4333541" y="2060848"/>
            <a:ext cx="4536504" cy="26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Groupe 26" hidden="0"/>
          <p:cNvGrpSpPr/>
          <p:nvPr isPhoto="0" userDrawn="0"/>
        </p:nvGrpSpPr>
        <p:grpSpPr bwMode="auto">
          <a:xfrm>
            <a:off x="4705648" y="2864440"/>
            <a:ext cx="360000" cy="360000"/>
            <a:chOff x="1259632" y="2204864"/>
            <a:chExt cx="720000" cy="720000"/>
          </a:xfrm>
        </p:grpSpPr>
        <p:sp>
          <p:nvSpPr>
            <p:cNvPr id="25" name="Ellipse 28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Ellipse 30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7" name="Ellipse 31" hidden="0"/>
          <p:cNvSpPr/>
          <p:nvPr isPhoto="0" userDrawn="0"/>
        </p:nvSpPr>
        <p:spPr bwMode="auto">
          <a:xfrm>
            <a:off x="8365989" y="2864439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ZoneTexte 33" hidden="0"/>
          <p:cNvSpPr>
            <a:spLocks noAdjustHandles="0" noChangeArrowheads="0"/>
          </p:cNvSpPr>
          <p:nvPr isPhoto="0" userDrawn="0"/>
        </p:nvSpPr>
        <p:spPr bwMode="auto">
          <a:xfrm>
            <a:off x="4614580" y="245643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29" name="ZoneTexte 38" hidden="0"/>
          <p:cNvSpPr>
            <a:spLocks noAdjustHandles="0" noChangeArrowheads="0"/>
          </p:cNvSpPr>
          <p:nvPr isPhoto="0" userDrawn="0"/>
        </p:nvSpPr>
        <p:spPr bwMode="auto">
          <a:xfrm>
            <a:off x="8324614" y="245643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30" name="Connecteur droit avec flèche 39" hidden="0"/>
          <p:cNvCxnSpPr>
            <a:cxnSpLocks/>
            <a:stCxn id="27" idx="2"/>
            <a:endCxn id="25" idx="6"/>
          </p:cNvCxnSpPr>
          <p:nvPr isPhoto="0" userDrawn="0"/>
        </p:nvCxnSpPr>
        <p:spPr bwMode="auto">
          <a:xfrm flipH="1">
            <a:off x="5065648" y="3044439"/>
            <a:ext cx="330034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43" hidden="0"/>
          <p:cNvSpPr>
            <a:spLocks noAdjustHandles="0" noChangeArrowheads="0"/>
          </p:cNvSpPr>
          <p:nvPr isPhoto="0" userDrawn="0"/>
        </p:nvSpPr>
        <p:spPr bwMode="auto">
          <a:xfrm>
            <a:off x="5989725" y="2671874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Ellipse 44" hidden="0"/>
          <p:cNvSpPr/>
          <p:nvPr isPhoto="0" userDrawn="0"/>
        </p:nvSpPr>
        <p:spPr bwMode="auto">
          <a:xfrm>
            <a:off x="6543373" y="3562828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3" name="Connecteur en angle 45" hidden="0"/>
          <p:cNvCxnSpPr>
            <a:cxnSpLocks/>
            <a:stCxn id="25" idx="4"/>
            <a:endCxn id="32" idx="2"/>
          </p:cNvCxnSpPr>
          <p:nvPr isPhoto="0" userDrawn="0"/>
        </p:nvCxnSpPr>
        <p:spPr bwMode="auto">
          <a:xfrm rot="16199999" flipH="1">
            <a:off x="5455316" y="2654771"/>
            <a:ext cx="518388" cy="16577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46" hidden="0"/>
          <p:cNvCxnSpPr>
            <a:cxnSpLocks/>
            <a:stCxn id="32" idx="6"/>
            <a:endCxn id="27" idx="4"/>
          </p:cNvCxnSpPr>
          <p:nvPr isPhoto="0" userDrawn="0"/>
        </p:nvCxnSpPr>
        <p:spPr bwMode="auto">
          <a:xfrm flipV="1">
            <a:off x="6903373" y="3224439"/>
            <a:ext cx="1642616" cy="51838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47" hidden="0"/>
          <p:cNvSpPr>
            <a:spLocks noAdjustHandles="0" noChangeArrowheads="0"/>
          </p:cNvSpPr>
          <p:nvPr isPhoto="0" userDrawn="0"/>
        </p:nvSpPr>
        <p:spPr bwMode="auto">
          <a:xfrm>
            <a:off x="6380811" y="3175652"/>
            <a:ext cx="68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36" name="ZoneTexte 48" hidden="0"/>
          <p:cNvSpPr>
            <a:spLocks noAdjustHandles="0" noChangeArrowheads="0"/>
          </p:cNvSpPr>
          <p:nvPr isPhoto="0" userDrawn="0"/>
        </p:nvSpPr>
        <p:spPr bwMode="auto">
          <a:xfrm>
            <a:off x="4885647" y="3404392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UP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7" name="ZoneTexte 49" hidden="0"/>
          <p:cNvSpPr>
            <a:spLocks noAdjustHandles="0" noChangeArrowheads="0"/>
          </p:cNvSpPr>
          <p:nvPr isPhoto="0" userDrawn="0"/>
        </p:nvSpPr>
        <p:spPr bwMode="auto">
          <a:xfrm>
            <a:off x="6897765" y="3747852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flagAlice</a:t>
            </a:r>
            <a:r>
              <a:rPr lang="fr-FR">
                <a:solidFill>
                  <a:srgbClr val="00B050"/>
                </a:solidFill>
              </a:rPr>
              <a:t> == DOWN</a:t>
            </a: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38" name="Connecteur en angle 13" hidden="0"/>
          <p:cNvCxnSpPr>
            <a:cxnSpLocks/>
            <a:stCxn id="32" idx="4"/>
            <a:endCxn id="25" idx="2"/>
          </p:cNvCxnSpPr>
          <p:nvPr isPhoto="0" userDrawn="0"/>
        </p:nvCxnSpPr>
        <p:spPr bwMode="auto">
          <a:xfrm rot="5400000" flipH="1">
            <a:off x="5275317" y="2474772"/>
            <a:ext cx="878388" cy="2017725"/>
          </a:xfrm>
          <a:prstGeom prst="bentConnector4">
            <a:avLst>
              <a:gd name="adj1" fmla="val -10410"/>
              <a:gd name="adj2" fmla="val 11133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67" hidden="0"/>
          <p:cNvSpPr>
            <a:spLocks noAdjustHandles="0" noChangeArrowheads="0"/>
          </p:cNvSpPr>
          <p:nvPr isPhoto="0" userDrawn="0"/>
        </p:nvSpPr>
        <p:spPr bwMode="auto">
          <a:xfrm>
            <a:off x="4638691" y="4063306"/>
            <a:ext cx="176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flagAlice</a:t>
            </a:r>
            <a:r>
              <a:rPr lang="fr-FR">
                <a:solidFill>
                  <a:srgbClr val="00B050"/>
                </a:solidFill>
              </a:rPr>
              <a:t> == UP</a:t>
            </a:r>
            <a:endParaRPr/>
          </a:p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7" hidden="0"/>
          <p:cNvSpPr/>
          <p:nvPr isPhoto="0" userDrawn="0"/>
        </p:nvSpPr>
        <p:spPr bwMode="auto">
          <a:xfrm>
            <a:off x="301473" y="1509450"/>
            <a:ext cx="380664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alice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5" name="Rectangle 36" hidden="0"/>
          <p:cNvSpPr/>
          <p:nvPr isPhoto="0" userDrawn="0"/>
        </p:nvSpPr>
        <p:spPr bwMode="auto">
          <a:xfrm>
            <a:off x="301472" y="1509450"/>
            <a:ext cx="3806643" cy="2294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Exercice 4: Progress (2)</a:t>
            </a:r>
            <a:endParaRPr lang="en-US"/>
          </a:p>
        </p:txBody>
      </p:sp>
      <p:grpSp>
        <p:nvGrpSpPr>
          <p:cNvPr id="7" name="Groupe 6" hidden="0"/>
          <p:cNvGrpSpPr/>
          <p:nvPr isPhoto="0" userDrawn="0"/>
        </p:nvGrpSpPr>
        <p:grpSpPr bwMode="auto">
          <a:xfrm>
            <a:off x="529563" y="2313043"/>
            <a:ext cx="360000" cy="360000"/>
            <a:chOff x="1259632" y="2204864"/>
            <a:chExt cx="720000" cy="720000"/>
          </a:xfrm>
        </p:grpSpPr>
        <p:sp>
          <p:nvSpPr>
            <p:cNvPr id="8" name="Ellipse 3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>
                  <a:solidFill>
                    <a:schemeClr val="tx1"/>
                  </a:solidFill>
                </a:rPr>
                <a:t>U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Ellipse 4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Ellipse 5" hidden="0"/>
          <p:cNvSpPr/>
          <p:nvPr isPhoto="0" userDrawn="0"/>
        </p:nvSpPr>
        <p:spPr bwMode="auto">
          <a:xfrm>
            <a:off x="3589651" y="231304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ZoneTexte 7" hidden="0"/>
          <p:cNvSpPr>
            <a:spLocks noAdjustHandles="0" noChangeArrowheads="0"/>
          </p:cNvSpPr>
          <p:nvPr isPhoto="0" userDrawn="0"/>
        </p:nvSpPr>
        <p:spPr bwMode="auto">
          <a:xfrm>
            <a:off x="438495" y="1905033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2" name="ZoneTexte 8" hidden="0"/>
          <p:cNvSpPr>
            <a:spLocks noAdjustHandles="0" noChangeArrowheads="0"/>
          </p:cNvSpPr>
          <p:nvPr isPhoto="0" userDrawn="0"/>
        </p:nvSpPr>
        <p:spPr bwMode="auto">
          <a:xfrm>
            <a:off x="3548276" y="190503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6" hidden="0"/>
          <p:cNvCxnSpPr>
            <a:cxnSpLocks/>
            <a:stCxn id="10" idx="2"/>
            <a:endCxn id="8" idx="6"/>
          </p:cNvCxnSpPr>
          <p:nvPr isPhoto="0" userDrawn="0"/>
        </p:nvCxnSpPr>
        <p:spPr bwMode="auto">
          <a:xfrm flipH="1">
            <a:off x="889563" y="2493042"/>
            <a:ext cx="2700088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40" hidden="0"/>
          <p:cNvSpPr>
            <a:spLocks noAdjustHandles="0" noChangeArrowheads="0"/>
          </p:cNvSpPr>
          <p:nvPr isPhoto="0" userDrawn="0"/>
        </p:nvSpPr>
        <p:spPr bwMode="auto">
          <a:xfrm>
            <a:off x="505425" y="5445224"/>
            <a:ext cx="2878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P1: A[] !(</a:t>
            </a:r>
            <a:r>
              <a:rPr lang="en-US"/>
              <a:t>alice.CS</a:t>
            </a:r>
            <a:r>
              <a:rPr lang="en-US"/>
              <a:t> &amp; </a:t>
            </a:r>
            <a:r>
              <a:rPr lang="en-US"/>
              <a:t>bob.CS</a:t>
            </a:r>
            <a:r>
              <a:rPr lang="en-US"/>
              <a:t>) </a:t>
            </a:r>
            <a:r>
              <a:rPr lang="en-US" b="1">
                <a:solidFill>
                  <a:srgbClr val="00B050"/>
                </a:solidFill>
              </a:rPr>
              <a:t>o</a:t>
            </a:r>
            <a:endParaRPr/>
          </a:p>
          <a:p>
            <a:pPr>
              <a:defRPr/>
            </a:pPr>
            <a:r>
              <a:rPr lang="fr-FR"/>
              <a:t>P2: A[] !</a:t>
            </a:r>
            <a:r>
              <a:rPr lang="fr-FR"/>
              <a:t>deadlock</a:t>
            </a:r>
            <a:r>
              <a:rPr lang="fr-FR"/>
              <a:t> </a:t>
            </a:r>
            <a:r>
              <a:rPr lang="fr-FR" b="1">
                <a:solidFill>
                  <a:srgbClr val="00B050"/>
                </a:solidFill>
              </a:rPr>
              <a:t>o</a:t>
            </a:r>
            <a:endParaRPr/>
          </a:p>
          <a:p>
            <a:pPr>
              <a:defRPr/>
            </a:pPr>
            <a:r>
              <a:rPr lang="fr-FR"/>
              <a:t>P3: A&lt;&gt; (</a:t>
            </a:r>
            <a:r>
              <a:rPr lang="fr-FR"/>
              <a:t>alice.CS</a:t>
            </a:r>
            <a:r>
              <a:rPr lang="fr-FR"/>
              <a:t> | </a:t>
            </a:r>
            <a:r>
              <a:rPr lang="fr-FR"/>
              <a:t>bob.CS</a:t>
            </a:r>
            <a:r>
              <a:rPr lang="fr-FR"/>
              <a:t>) </a:t>
            </a:r>
            <a:r>
              <a:rPr lang="fr-FR" b="1">
                <a:solidFill>
                  <a:srgbClr val="FF0000"/>
                </a:solidFill>
              </a:rPr>
              <a:t>X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5" name="ZoneTexte 17" hidden="0"/>
          <p:cNvSpPr>
            <a:spLocks noAdjustHandles="0" noChangeArrowheads="0"/>
          </p:cNvSpPr>
          <p:nvPr isPhoto="0" userDrawn="0"/>
        </p:nvSpPr>
        <p:spPr bwMode="auto">
          <a:xfrm>
            <a:off x="1467089" y="2128377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flagAlice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Ellipse 27" hidden="0"/>
          <p:cNvSpPr/>
          <p:nvPr isPhoto="0" userDrawn="0"/>
        </p:nvSpPr>
        <p:spPr bwMode="auto">
          <a:xfrm>
            <a:off x="1868370" y="3011431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onnecteur en angle 19" hidden="0"/>
          <p:cNvCxnSpPr>
            <a:cxnSpLocks/>
            <a:stCxn id="8" idx="4"/>
            <a:endCxn id="16" idx="2"/>
          </p:cNvCxnSpPr>
          <p:nvPr isPhoto="0" userDrawn="0"/>
        </p:nvCxnSpPr>
        <p:spPr bwMode="auto">
          <a:xfrm rot="16199999" flipH="1">
            <a:off x="1029772" y="2352833"/>
            <a:ext cx="518388" cy="115880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22" hidden="0"/>
          <p:cNvCxnSpPr>
            <a:cxnSpLocks/>
            <a:stCxn id="16" idx="6"/>
            <a:endCxn id="10" idx="4"/>
          </p:cNvCxnSpPr>
          <p:nvPr isPhoto="0" userDrawn="0"/>
        </p:nvCxnSpPr>
        <p:spPr bwMode="auto">
          <a:xfrm flipV="1">
            <a:off x="2228370" y="2673042"/>
            <a:ext cx="1541281" cy="51838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32" hidden="0"/>
          <p:cNvSpPr>
            <a:spLocks noAdjustHandles="0" noChangeArrowheads="0"/>
          </p:cNvSpPr>
          <p:nvPr isPhoto="0" userDrawn="0"/>
        </p:nvSpPr>
        <p:spPr bwMode="auto">
          <a:xfrm>
            <a:off x="1705808" y="2624255"/>
            <a:ext cx="68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20" name="ZoneTexte 34" hidden="0"/>
          <p:cNvSpPr>
            <a:spLocks noAdjustHandles="0" noChangeArrowheads="0"/>
          </p:cNvSpPr>
          <p:nvPr isPhoto="0" userDrawn="0"/>
        </p:nvSpPr>
        <p:spPr bwMode="auto">
          <a:xfrm>
            <a:off x="330620" y="319562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flagAlice</a:t>
            </a:r>
            <a:r>
              <a:rPr lang="fr-FR">
                <a:solidFill>
                  <a:schemeClr val="tx2"/>
                </a:solidFill>
              </a:rPr>
              <a:t> = UP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ZoneTexte 35" hidden="0"/>
          <p:cNvSpPr>
            <a:spLocks noAdjustHandles="0" noChangeArrowheads="0"/>
          </p:cNvSpPr>
          <p:nvPr isPhoto="0" userDrawn="0"/>
        </p:nvSpPr>
        <p:spPr bwMode="auto">
          <a:xfrm>
            <a:off x="2228370" y="3195623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flagBob</a:t>
            </a:r>
            <a:r>
              <a:rPr lang="fr-FR">
                <a:solidFill>
                  <a:srgbClr val="00B050"/>
                </a:solidFill>
              </a:rPr>
              <a:t> == DOWN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22" name="Rectangle 23" hidden="0"/>
          <p:cNvSpPr/>
          <p:nvPr isPhoto="0" userDrawn="0"/>
        </p:nvSpPr>
        <p:spPr bwMode="auto">
          <a:xfrm>
            <a:off x="4333540" y="1509450"/>
            <a:ext cx="4536503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bob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3" name="Rectangle 24" hidden="0"/>
          <p:cNvSpPr/>
          <p:nvPr isPhoto="0" userDrawn="0"/>
        </p:nvSpPr>
        <p:spPr bwMode="auto">
          <a:xfrm>
            <a:off x="4333540" y="1509450"/>
            <a:ext cx="4536504" cy="26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Groupe 26" hidden="0"/>
          <p:cNvGrpSpPr/>
          <p:nvPr isPhoto="0" userDrawn="0"/>
        </p:nvGrpSpPr>
        <p:grpSpPr bwMode="auto">
          <a:xfrm>
            <a:off x="4705647" y="2313043"/>
            <a:ext cx="360000" cy="360000"/>
            <a:chOff x="1259632" y="2204864"/>
            <a:chExt cx="720000" cy="720000"/>
          </a:xfrm>
        </p:grpSpPr>
        <p:sp>
          <p:nvSpPr>
            <p:cNvPr id="25" name="Ellipse 28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>
                  <a:solidFill>
                    <a:schemeClr val="tx1"/>
                  </a:solidFill>
                </a:rPr>
                <a:t>U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Ellipse 30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7" name="Ellipse 31" hidden="0"/>
          <p:cNvSpPr/>
          <p:nvPr isPhoto="0" userDrawn="0"/>
        </p:nvSpPr>
        <p:spPr bwMode="auto">
          <a:xfrm>
            <a:off x="8365988" y="231304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ZoneTexte 33" hidden="0"/>
          <p:cNvSpPr>
            <a:spLocks noAdjustHandles="0" noChangeArrowheads="0"/>
          </p:cNvSpPr>
          <p:nvPr isPhoto="0" userDrawn="0"/>
        </p:nvSpPr>
        <p:spPr bwMode="auto">
          <a:xfrm>
            <a:off x="4614579" y="1905033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29" name="ZoneTexte 38" hidden="0"/>
          <p:cNvSpPr>
            <a:spLocks noAdjustHandles="0" noChangeArrowheads="0"/>
          </p:cNvSpPr>
          <p:nvPr isPhoto="0" userDrawn="0"/>
        </p:nvSpPr>
        <p:spPr bwMode="auto">
          <a:xfrm>
            <a:off x="8324613" y="190503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30" name="Connecteur droit avec flèche 39" hidden="0"/>
          <p:cNvCxnSpPr>
            <a:cxnSpLocks/>
            <a:stCxn id="27" idx="2"/>
            <a:endCxn id="25" idx="6"/>
          </p:cNvCxnSpPr>
          <p:nvPr isPhoto="0" userDrawn="0"/>
        </p:nvCxnSpPr>
        <p:spPr bwMode="auto">
          <a:xfrm flipH="1">
            <a:off x="5065647" y="2493042"/>
            <a:ext cx="330034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43" hidden="0"/>
          <p:cNvSpPr>
            <a:spLocks noAdjustHandles="0" noChangeArrowheads="0"/>
          </p:cNvSpPr>
          <p:nvPr isPhoto="0" userDrawn="0"/>
        </p:nvSpPr>
        <p:spPr bwMode="auto">
          <a:xfrm>
            <a:off x="5989724" y="2120477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Ellipse 44" hidden="0"/>
          <p:cNvSpPr/>
          <p:nvPr isPhoto="0" userDrawn="0"/>
        </p:nvSpPr>
        <p:spPr bwMode="auto">
          <a:xfrm>
            <a:off x="6543372" y="3011431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Connecteur en angle 45" hidden="0"/>
          <p:cNvCxnSpPr>
            <a:cxnSpLocks/>
            <a:stCxn id="25" idx="4"/>
            <a:endCxn id="32" idx="2"/>
          </p:cNvCxnSpPr>
          <p:nvPr isPhoto="0" userDrawn="0"/>
        </p:nvCxnSpPr>
        <p:spPr bwMode="auto">
          <a:xfrm rot="16199999" flipH="1">
            <a:off x="5455315" y="2103374"/>
            <a:ext cx="518388" cy="16577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46" hidden="0"/>
          <p:cNvCxnSpPr>
            <a:cxnSpLocks/>
            <a:stCxn id="32" idx="6"/>
            <a:endCxn id="27" idx="4"/>
          </p:cNvCxnSpPr>
          <p:nvPr isPhoto="0" userDrawn="0"/>
        </p:nvCxnSpPr>
        <p:spPr bwMode="auto">
          <a:xfrm flipV="1">
            <a:off x="6903372" y="2673042"/>
            <a:ext cx="1642616" cy="51838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47" hidden="0"/>
          <p:cNvSpPr>
            <a:spLocks noAdjustHandles="0" noChangeArrowheads="0"/>
          </p:cNvSpPr>
          <p:nvPr isPhoto="0" userDrawn="0"/>
        </p:nvSpPr>
        <p:spPr bwMode="auto">
          <a:xfrm>
            <a:off x="6380809" y="2624255"/>
            <a:ext cx="68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36" name="ZoneTexte 48" hidden="0"/>
          <p:cNvSpPr>
            <a:spLocks noAdjustHandles="0" noChangeArrowheads="0"/>
          </p:cNvSpPr>
          <p:nvPr isPhoto="0" userDrawn="0"/>
        </p:nvSpPr>
        <p:spPr bwMode="auto">
          <a:xfrm>
            <a:off x="4885646" y="285299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UP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7" name="ZoneTexte 49" hidden="0"/>
          <p:cNvSpPr>
            <a:spLocks noAdjustHandles="0" noChangeArrowheads="0"/>
          </p:cNvSpPr>
          <p:nvPr isPhoto="0" userDrawn="0"/>
        </p:nvSpPr>
        <p:spPr bwMode="auto">
          <a:xfrm>
            <a:off x="6897764" y="3196455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flagAlice</a:t>
            </a:r>
            <a:r>
              <a:rPr lang="fr-FR">
                <a:solidFill>
                  <a:srgbClr val="00B050"/>
                </a:solidFill>
              </a:rPr>
              <a:t> == DOWN</a:t>
            </a: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38" name="Connecteur en angle 13" hidden="0"/>
          <p:cNvCxnSpPr>
            <a:cxnSpLocks/>
            <a:stCxn id="32" idx="4"/>
            <a:endCxn id="25" idx="2"/>
          </p:cNvCxnSpPr>
          <p:nvPr isPhoto="0" userDrawn="0"/>
        </p:nvCxnSpPr>
        <p:spPr bwMode="auto">
          <a:xfrm rot="5400000" flipH="1">
            <a:off x="5275316" y="1923375"/>
            <a:ext cx="878388" cy="2017725"/>
          </a:xfrm>
          <a:prstGeom prst="bentConnector4">
            <a:avLst>
              <a:gd name="adj1" fmla="val -10410"/>
              <a:gd name="adj2" fmla="val 11133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67" hidden="0"/>
          <p:cNvSpPr>
            <a:spLocks noAdjustHandles="0" noChangeArrowheads="0"/>
          </p:cNvSpPr>
          <p:nvPr isPhoto="0" userDrawn="0"/>
        </p:nvSpPr>
        <p:spPr bwMode="auto">
          <a:xfrm>
            <a:off x="4638690" y="3511908"/>
            <a:ext cx="176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flagAlice</a:t>
            </a:r>
            <a:r>
              <a:rPr lang="fr-FR">
                <a:solidFill>
                  <a:srgbClr val="00B050"/>
                </a:solidFill>
              </a:rPr>
              <a:t> == UP</a:t>
            </a:r>
            <a:endParaRPr/>
          </a:p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0" name="Picture 2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5159695" y="4514056"/>
            <a:ext cx="221932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Accolade ouvrante 2" hidden="0"/>
          <p:cNvSpPr/>
          <p:nvPr isPhoto="0" userDrawn="0"/>
        </p:nvSpPr>
        <p:spPr bwMode="auto">
          <a:xfrm>
            <a:off x="4885647" y="5705808"/>
            <a:ext cx="271068" cy="747528"/>
          </a:xfrm>
          <a:prstGeom prst="leftBrace">
            <a:avLst>
              <a:gd name="adj1" fmla="val 18278"/>
              <a:gd name="adj2" fmla="val 48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ZoneTexte 9" hidden="0"/>
          <p:cNvSpPr>
            <a:spLocks noAdjustHandles="0" noChangeArrowheads="0"/>
          </p:cNvSpPr>
          <p:nvPr isPhoto="0" userDrawn="0"/>
        </p:nvSpPr>
        <p:spPr bwMode="auto">
          <a:xfrm>
            <a:off x="3658067" y="5617907"/>
            <a:ext cx="1227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Cycle</a:t>
            </a:r>
            <a:endParaRPr/>
          </a:p>
          <a:p>
            <a:pPr>
              <a:defRPr/>
            </a:pPr>
            <a:r>
              <a:rPr lang="fr-FR"/>
              <a:t>« </a:t>
            </a:r>
            <a:r>
              <a:rPr lang="fr-FR"/>
              <a:t>livelock</a:t>
            </a:r>
            <a:r>
              <a:rPr lang="fr-FR"/>
              <a:t> »</a:t>
            </a:r>
            <a:endParaRPr/>
          </a:p>
          <a:p>
            <a:pPr>
              <a:defRPr/>
            </a:pPr>
            <a:r>
              <a:rPr lang="fr-FR"/>
              <a:t>« famine »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7" hidden="0"/>
          <p:cNvSpPr/>
          <p:nvPr isPhoto="0" userDrawn="0"/>
        </p:nvSpPr>
        <p:spPr bwMode="auto">
          <a:xfrm>
            <a:off x="301474" y="2060848"/>
            <a:ext cx="380664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alice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5" name="Rectangle 36" hidden="0"/>
          <p:cNvSpPr/>
          <p:nvPr isPhoto="0" userDrawn="0"/>
        </p:nvSpPr>
        <p:spPr bwMode="auto">
          <a:xfrm>
            <a:off x="301473" y="2060848"/>
            <a:ext cx="3806643" cy="2294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Exercice 5: Equité</a:t>
            </a:r>
            <a:endParaRPr lang="en-US"/>
          </a:p>
        </p:txBody>
      </p:sp>
      <p:grpSp>
        <p:nvGrpSpPr>
          <p:cNvPr id="7" name="Groupe 6" hidden="0"/>
          <p:cNvGrpSpPr/>
          <p:nvPr isPhoto="0" userDrawn="0"/>
        </p:nvGrpSpPr>
        <p:grpSpPr bwMode="auto">
          <a:xfrm>
            <a:off x="529564" y="2864440"/>
            <a:ext cx="360000" cy="360000"/>
            <a:chOff x="1259632" y="2204864"/>
            <a:chExt cx="720000" cy="720000"/>
          </a:xfrm>
        </p:grpSpPr>
        <p:sp>
          <p:nvSpPr>
            <p:cNvPr id="8" name="Ellipse 3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>
                  <a:solidFill>
                    <a:schemeClr val="tx1"/>
                  </a:solidFill>
                </a:rPr>
                <a:t>U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Ellipse 4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Ellipse 5" hidden="0"/>
          <p:cNvSpPr/>
          <p:nvPr isPhoto="0" userDrawn="0"/>
        </p:nvSpPr>
        <p:spPr bwMode="auto">
          <a:xfrm>
            <a:off x="3589652" y="2864439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ZoneTexte 7" hidden="0"/>
          <p:cNvSpPr>
            <a:spLocks noAdjustHandles="0" noChangeArrowheads="0"/>
          </p:cNvSpPr>
          <p:nvPr isPhoto="0" userDrawn="0"/>
        </p:nvSpPr>
        <p:spPr bwMode="auto">
          <a:xfrm>
            <a:off x="438496" y="245643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2" name="ZoneTexte 8" hidden="0"/>
          <p:cNvSpPr>
            <a:spLocks noAdjustHandles="0" noChangeArrowheads="0"/>
          </p:cNvSpPr>
          <p:nvPr isPhoto="0" userDrawn="0"/>
        </p:nvSpPr>
        <p:spPr bwMode="auto">
          <a:xfrm>
            <a:off x="3548277" y="245643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6" hidden="0"/>
          <p:cNvCxnSpPr>
            <a:cxnSpLocks/>
            <a:stCxn id="10" idx="2"/>
            <a:endCxn id="8" idx="6"/>
          </p:cNvCxnSpPr>
          <p:nvPr isPhoto="0" userDrawn="0"/>
        </p:nvCxnSpPr>
        <p:spPr bwMode="auto">
          <a:xfrm flipH="1">
            <a:off x="889564" y="3044439"/>
            <a:ext cx="2700088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40" hidden="0"/>
          <p:cNvSpPr>
            <a:spLocks noAdjustHandles="0" noChangeArrowheads="0"/>
          </p:cNvSpPr>
          <p:nvPr isPhoto="0" userDrawn="0"/>
        </p:nvSpPr>
        <p:spPr bwMode="auto">
          <a:xfrm>
            <a:off x="563276" y="4879110"/>
            <a:ext cx="2958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P1: A[] !(</a:t>
            </a:r>
            <a:r>
              <a:rPr lang="en-US"/>
              <a:t>alice.CS</a:t>
            </a:r>
            <a:r>
              <a:rPr lang="en-US"/>
              <a:t> &amp; </a:t>
            </a:r>
            <a:r>
              <a:rPr lang="en-US"/>
              <a:t>bob.CS</a:t>
            </a:r>
            <a:r>
              <a:rPr lang="en-US"/>
              <a:t>) </a:t>
            </a:r>
            <a:r>
              <a:rPr lang="en-US" b="1">
                <a:solidFill>
                  <a:srgbClr val="00B050"/>
                </a:solidFill>
              </a:rPr>
              <a:t>o</a:t>
            </a:r>
            <a:endParaRPr/>
          </a:p>
          <a:p>
            <a:pPr>
              <a:defRPr/>
            </a:pPr>
            <a:r>
              <a:rPr lang="fr-FR"/>
              <a:t>P2: A[] !</a:t>
            </a:r>
            <a:r>
              <a:rPr lang="fr-FR"/>
              <a:t>deadlock</a:t>
            </a:r>
            <a:r>
              <a:rPr lang="fr-FR"/>
              <a:t> </a:t>
            </a:r>
            <a:r>
              <a:rPr lang="fr-FR" b="1">
                <a:solidFill>
                  <a:srgbClr val="00B050"/>
                </a:solidFill>
              </a:rPr>
              <a:t>o</a:t>
            </a:r>
            <a:endParaRPr/>
          </a:p>
          <a:p>
            <a:pPr>
              <a:defRPr/>
            </a:pPr>
            <a:r>
              <a:rPr lang="fr-FR"/>
              <a:t>P3: A&lt;&gt; (</a:t>
            </a:r>
            <a:r>
              <a:rPr lang="fr-FR"/>
              <a:t>alice.CS</a:t>
            </a:r>
            <a:r>
              <a:rPr lang="fr-FR"/>
              <a:t> | </a:t>
            </a:r>
            <a:r>
              <a:rPr lang="fr-FR"/>
              <a:t>bob.CS</a:t>
            </a:r>
            <a:r>
              <a:rPr lang="fr-FR"/>
              <a:t>) </a:t>
            </a:r>
            <a:r>
              <a:rPr lang="fr-FR" b="1">
                <a:solidFill>
                  <a:srgbClr val="00B050"/>
                </a:solidFill>
              </a:rPr>
              <a:t>o</a:t>
            </a:r>
            <a:endParaRPr lang="fr-FR"/>
          </a:p>
          <a:p>
            <a:pPr>
              <a:defRPr/>
            </a:pPr>
            <a:r>
              <a:rPr lang="fr-FR"/>
              <a:t>P4_a: </a:t>
            </a:r>
            <a:r>
              <a:rPr lang="fr-FR"/>
              <a:t>flagAlice</a:t>
            </a:r>
            <a:r>
              <a:rPr lang="fr-FR"/>
              <a:t> </a:t>
            </a:r>
            <a:r>
              <a:rPr lang="fr-FR"/>
              <a:t>--&gt; </a:t>
            </a:r>
            <a:r>
              <a:rPr lang="fr-FR"/>
              <a:t>alice.CS</a:t>
            </a:r>
            <a:r>
              <a:rPr lang="fr-FR"/>
              <a:t> </a:t>
            </a:r>
            <a:r>
              <a:rPr lang="fr-FR" b="1">
                <a:solidFill>
                  <a:srgbClr val="00B050"/>
                </a:solidFill>
              </a:rPr>
              <a:t>o</a:t>
            </a:r>
            <a:endParaRPr/>
          </a:p>
          <a:p>
            <a:pPr>
              <a:defRPr/>
            </a:pPr>
            <a:r>
              <a:rPr lang="fr-FR"/>
              <a:t>P4_b: </a:t>
            </a:r>
            <a:r>
              <a:rPr lang="fr-FR"/>
              <a:t>flagBob</a:t>
            </a:r>
            <a:r>
              <a:rPr lang="fr-FR"/>
              <a:t> </a:t>
            </a:r>
            <a:r>
              <a:rPr lang="fr-FR"/>
              <a:t>--&gt; </a:t>
            </a:r>
            <a:r>
              <a:rPr lang="fr-FR"/>
              <a:t>bob.CS</a:t>
            </a:r>
            <a:r>
              <a:rPr lang="fr-FR"/>
              <a:t> </a:t>
            </a:r>
            <a:r>
              <a:rPr lang="fr-FR" b="1">
                <a:solidFill>
                  <a:srgbClr val="FF0000"/>
                </a:solidFill>
              </a:rPr>
              <a:t>X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5" name="ZoneTexte 17" hidden="0"/>
          <p:cNvSpPr>
            <a:spLocks noAdjustHandles="0" noChangeArrowheads="0"/>
          </p:cNvSpPr>
          <p:nvPr isPhoto="0" userDrawn="0"/>
        </p:nvSpPr>
        <p:spPr bwMode="auto">
          <a:xfrm>
            <a:off x="1467090" y="2679774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flagAlice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Ellipse 27" hidden="0"/>
          <p:cNvSpPr/>
          <p:nvPr isPhoto="0" userDrawn="0"/>
        </p:nvSpPr>
        <p:spPr bwMode="auto">
          <a:xfrm>
            <a:off x="1868371" y="3562828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onnecteur en angle 19" hidden="0"/>
          <p:cNvCxnSpPr>
            <a:cxnSpLocks/>
            <a:stCxn id="8" idx="4"/>
            <a:endCxn id="16" idx="2"/>
          </p:cNvCxnSpPr>
          <p:nvPr isPhoto="0" userDrawn="0"/>
        </p:nvCxnSpPr>
        <p:spPr bwMode="auto">
          <a:xfrm rot="16199999" flipH="1">
            <a:off x="1029773" y="2904230"/>
            <a:ext cx="518388" cy="115880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22" hidden="0"/>
          <p:cNvCxnSpPr>
            <a:cxnSpLocks/>
            <a:stCxn id="16" idx="6"/>
            <a:endCxn id="10" idx="4"/>
          </p:cNvCxnSpPr>
          <p:nvPr isPhoto="0" userDrawn="0"/>
        </p:nvCxnSpPr>
        <p:spPr bwMode="auto">
          <a:xfrm flipV="1">
            <a:off x="2228371" y="3224439"/>
            <a:ext cx="1541281" cy="51838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32" hidden="0"/>
          <p:cNvSpPr>
            <a:spLocks noAdjustHandles="0" noChangeArrowheads="0"/>
          </p:cNvSpPr>
          <p:nvPr isPhoto="0" userDrawn="0"/>
        </p:nvSpPr>
        <p:spPr bwMode="auto">
          <a:xfrm>
            <a:off x="1705809" y="3175652"/>
            <a:ext cx="68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20" name="ZoneTexte 34" hidden="0"/>
          <p:cNvSpPr>
            <a:spLocks noAdjustHandles="0" noChangeArrowheads="0"/>
          </p:cNvSpPr>
          <p:nvPr isPhoto="0" userDrawn="0"/>
        </p:nvSpPr>
        <p:spPr bwMode="auto">
          <a:xfrm>
            <a:off x="330621" y="37470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flagAlice</a:t>
            </a:r>
            <a:r>
              <a:rPr lang="fr-FR">
                <a:solidFill>
                  <a:schemeClr val="tx2"/>
                </a:solidFill>
              </a:rPr>
              <a:t> = UP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ZoneTexte 35" hidden="0"/>
          <p:cNvSpPr>
            <a:spLocks noAdjustHandles="0" noChangeArrowheads="0"/>
          </p:cNvSpPr>
          <p:nvPr isPhoto="0" userDrawn="0"/>
        </p:nvSpPr>
        <p:spPr bwMode="auto">
          <a:xfrm>
            <a:off x="2228371" y="3747020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flagBob</a:t>
            </a:r>
            <a:r>
              <a:rPr lang="fr-FR">
                <a:solidFill>
                  <a:srgbClr val="00B050"/>
                </a:solidFill>
              </a:rPr>
              <a:t> == DOWN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22" name="Rectangle 23" hidden="0"/>
          <p:cNvSpPr/>
          <p:nvPr isPhoto="0" userDrawn="0"/>
        </p:nvSpPr>
        <p:spPr bwMode="auto">
          <a:xfrm>
            <a:off x="4333541" y="2060848"/>
            <a:ext cx="4536503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bob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3" name="Rectangle 24" hidden="0"/>
          <p:cNvSpPr/>
          <p:nvPr isPhoto="0" userDrawn="0"/>
        </p:nvSpPr>
        <p:spPr bwMode="auto">
          <a:xfrm>
            <a:off x="4333541" y="2060848"/>
            <a:ext cx="4536504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Groupe 26" hidden="0"/>
          <p:cNvGrpSpPr/>
          <p:nvPr isPhoto="0" userDrawn="0"/>
        </p:nvGrpSpPr>
        <p:grpSpPr bwMode="auto">
          <a:xfrm>
            <a:off x="4394760" y="2864440"/>
            <a:ext cx="360000" cy="360000"/>
            <a:chOff x="1259632" y="2204864"/>
            <a:chExt cx="720000" cy="720000"/>
          </a:xfrm>
        </p:grpSpPr>
        <p:sp>
          <p:nvSpPr>
            <p:cNvPr id="25" name="Ellipse 28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>
                  <a:solidFill>
                    <a:schemeClr val="tx1"/>
                  </a:solidFill>
                </a:rPr>
                <a:t>U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Ellipse 30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7" name="Ellipse 31" hidden="0"/>
          <p:cNvSpPr/>
          <p:nvPr isPhoto="0" userDrawn="0"/>
        </p:nvSpPr>
        <p:spPr bwMode="auto">
          <a:xfrm>
            <a:off x="8055101" y="2864439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ZoneTexte 33" hidden="0"/>
          <p:cNvSpPr>
            <a:spLocks noAdjustHandles="0" noChangeArrowheads="0"/>
          </p:cNvSpPr>
          <p:nvPr isPhoto="0" userDrawn="0"/>
        </p:nvSpPr>
        <p:spPr bwMode="auto">
          <a:xfrm>
            <a:off x="4303692" y="245643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29" name="ZoneTexte 38" hidden="0"/>
          <p:cNvSpPr>
            <a:spLocks noAdjustHandles="0" noChangeArrowheads="0"/>
          </p:cNvSpPr>
          <p:nvPr isPhoto="0" userDrawn="0"/>
        </p:nvSpPr>
        <p:spPr bwMode="auto">
          <a:xfrm>
            <a:off x="8013726" y="245643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30" name="Connecteur droit avec flèche 39" hidden="0"/>
          <p:cNvCxnSpPr>
            <a:cxnSpLocks/>
            <a:stCxn id="27" idx="2"/>
            <a:endCxn id="25" idx="6"/>
          </p:cNvCxnSpPr>
          <p:nvPr isPhoto="0" userDrawn="0"/>
        </p:nvCxnSpPr>
        <p:spPr bwMode="auto">
          <a:xfrm flipH="1">
            <a:off x="4754760" y="3044439"/>
            <a:ext cx="330034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43" hidden="0"/>
          <p:cNvSpPr>
            <a:spLocks noAdjustHandles="0" noChangeArrowheads="0"/>
          </p:cNvSpPr>
          <p:nvPr isPhoto="0" userDrawn="0"/>
        </p:nvSpPr>
        <p:spPr bwMode="auto">
          <a:xfrm>
            <a:off x="5678837" y="2671874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Ellipse 44" hidden="0"/>
          <p:cNvSpPr/>
          <p:nvPr isPhoto="0" userDrawn="0"/>
        </p:nvSpPr>
        <p:spPr bwMode="auto">
          <a:xfrm>
            <a:off x="5854065" y="35757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Connecteur en angle 45" hidden="0"/>
          <p:cNvCxnSpPr>
            <a:cxnSpLocks/>
            <a:stCxn id="25" idx="4"/>
            <a:endCxn id="32" idx="2"/>
          </p:cNvCxnSpPr>
          <p:nvPr isPhoto="0" userDrawn="0"/>
        </p:nvCxnSpPr>
        <p:spPr bwMode="auto">
          <a:xfrm rot="16199999" flipH="1">
            <a:off x="4948751" y="2850448"/>
            <a:ext cx="531322" cy="12793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46" hidden="0"/>
          <p:cNvCxnSpPr>
            <a:cxnSpLocks/>
            <a:stCxn id="32" idx="6"/>
            <a:endCxn id="27" idx="4"/>
          </p:cNvCxnSpPr>
          <p:nvPr isPhoto="0" userDrawn="0"/>
        </p:nvCxnSpPr>
        <p:spPr bwMode="auto">
          <a:xfrm flipV="1">
            <a:off x="6214065" y="3224439"/>
            <a:ext cx="2021036" cy="53132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47" hidden="0"/>
          <p:cNvSpPr>
            <a:spLocks noAdjustHandles="0" noChangeArrowheads="0"/>
          </p:cNvSpPr>
          <p:nvPr isPhoto="0" userDrawn="0"/>
        </p:nvSpPr>
        <p:spPr bwMode="auto">
          <a:xfrm>
            <a:off x="5675752" y="3175652"/>
            <a:ext cx="68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36" name="ZoneTexte 48" hidden="0"/>
          <p:cNvSpPr>
            <a:spLocks noAdjustHandles="0" noChangeArrowheads="0"/>
          </p:cNvSpPr>
          <p:nvPr isPhoto="0" userDrawn="0"/>
        </p:nvSpPr>
        <p:spPr bwMode="auto">
          <a:xfrm>
            <a:off x="4552920" y="374702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UP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7" name="ZoneTexte 49" hidden="0"/>
          <p:cNvSpPr>
            <a:spLocks noAdjustHandles="0" noChangeArrowheads="0"/>
          </p:cNvSpPr>
          <p:nvPr isPhoto="0" userDrawn="0"/>
        </p:nvSpPr>
        <p:spPr bwMode="auto">
          <a:xfrm>
            <a:off x="6214065" y="3377688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flagAlice</a:t>
            </a:r>
            <a:r>
              <a:rPr lang="fr-FR">
                <a:solidFill>
                  <a:srgbClr val="00B050"/>
                </a:solidFill>
              </a:rPr>
              <a:t> == DOWN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8" name="ZoneTexte 67" hidden="0"/>
          <p:cNvSpPr>
            <a:spLocks noAdjustHandles="0" noChangeArrowheads="0"/>
          </p:cNvSpPr>
          <p:nvPr isPhoto="0" userDrawn="0"/>
        </p:nvSpPr>
        <p:spPr bwMode="auto">
          <a:xfrm>
            <a:off x="4499053" y="4232779"/>
            <a:ext cx="176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flagAlice</a:t>
            </a:r>
            <a:r>
              <a:rPr lang="fr-FR">
                <a:solidFill>
                  <a:srgbClr val="00B050"/>
                </a:solidFill>
              </a:rPr>
              <a:t> == UP</a:t>
            </a:r>
            <a:endParaRPr/>
          </a:p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Ellipse 41" hidden="0"/>
          <p:cNvSpPr/>
          <p:nvPr isPhoto="0" userDrawn="0"/>
        </p:nvSpPr>
        <p:spPr bwMode="auto">
          <a:xfrm>
            <a:off x="6396953" y="4030661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en angle 11" hidden="0"/>
          <p:cNvCxnSpPr>
            <a:cxnSpLocks/>
            <a:stCxn id="32" idx="4"/>
            <a:endCxn id="39" idx="2"/>
          </p:cNvCxnSpPr>
          <p:nvPr isPhoto="0" userDrawn="0"/>
        </p:nvCxnSpPr>
        <p:spPr bwMode="auto">
          <a:xfrm rot="16199999" flipH="1">
            <a:off x="6078060" y="3891767"/>
            <a:ext cx="274899" cy="36288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14" hidden="0"/>
          <p:cNvCxnSpPr>
            <a:cxnSpLocks/>
            <a:stCxn id="39" idx="6"/>
            <a:endCxn id="27" idx="6"/>
          </p:cNvCxnSpPr>
          <p:nvPr isPhoto="0" userDrawn="0"/>
        </p:nvCxnSpPr>
        <p:spPr bwMode="auto">
          <a:xfrm flipV="1">
            <a:off x="6756953" y="3044439"/>
            <a:ext cx="1658148" cy="1166222"/>
          </a:xfrm>
          <a:prstGeom prst="bentConnector3">
            <a:avLst>
              <a:gd name="adj1" fmla="val 1137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51" hidden="0"/>
          <p:cNvSpPr>
            <a:spLocks noAdjustHandles="0" noChangeArrowheads="0"/>
          </p:cNvSpPr>
          <p:nvPr isPhoto="0" userDrawn="0"/>
        </p:nvSpPr>
        <p:spPr bwMode="auto">
          <a:xfrm>
            <a:off x="6876256" y="4232149"/>
            <a:ext cx="196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flagAlice</a:t>
            </a:r>
            <a:r>
              <a:rPr lang="fr-FR">
                <a:solidFill>
                  <a:srgbClr val="00B050"/>
                </a:solidFill>
              </a:rPr>
              <a:t> == DOWN</a:t>
            </a:r>
            <a:endParaRPr/>
          </a:p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UP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Exercice 6: Peterson</a:t>
            </a:r>
            <a:endParaRPr lang="en-US"/>
          </a:p>
        </p:txBody>
      </p:sp>
      <p:sp>
        <p:nvSpPr>
          <p:cNvPr id="5" name="ZoneTexte 40" hidden="0"/>
          <p:cNvSpPr>
            <a:spLocks noAdjustHandles="0" noChangeArrowheads="0"/>
          </p:cNvSpPr>
          <p:nvPr isPhoto="0" userDrawn="0"/>
        </p:nvSpPr>
        <p:spPr bwMode="auto">
          <a:xfrm>
            <a:off x="4869827" y="4797152"/>
            <a:ext cx="28787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P1: A[] !(</a:t>
            </a:r>
            <a:r>
              <a:rPr lang="en-US"/>
              <a:t>alice.CS</a:t>
            </a:r>
            <a:r>
              <a:rPr lang="en-US"/>
              <a:t> &amp; </a:t>
            </a:r>
            <a:r>
              <a:rPr lang="en-US"/>
              <a:t>bob.CS</a:t>
            </a:r>
            <a:r>
              <a:rPr lang="en-US"/>
              <a:t>) </a:t>
            </a:r>
            <a:r>
              <a:rPr lang="en-US" b="1">
                <a:solidFill>
                  <a:srgbClr val="00B050"/>
                </a:solidFill>
              </a:rPr>
              <a:t>o</a:t>
            </a:r>
            <a:endParaRPr/>
          </a:p>
          <a:p>
            <a:pPr>
              <a:defRPr/>
            </a:pPr>
            <a:r>
              <a:rPr lang="fr-FR"/>
              <a:t>P2: A[] !</a:t>
            </a:r>
            <a:r>
              <a:rPr lang="fr-FR"/>
              <a:t>deadlock</a:t>
            </a:r>
            <a:r>
              <a:rPr lang="fr-FR"/>
              <a:t> </a:t>
            </a:r>
            <a:r>
              <a:rPr lang="fr-FR" b="1">
                <a:solidFill>
                  <a:srgbClr val="00B050"/>
                </a:solidFill>
              </a:rPr>
              <a:t>o</a:t>
            </a:r>
            <a:endParaRPr/>
          </a:p>
          <a:p>
            <a:pPr>
              <a:defRPr/>
            </a:pPr>
            <a:r>
              <a:rPr lang="fr-FR"/>
              <a:t>P3: A&lt;&gt; (</a:t>
            </a:r>
            <a:r>
              <a:rPr lang="fr-FR"/>
              <a:t>alice.CS</a:t>
            </a:r>
            <a:r>
              <a:rPr lang="fr-FR"/>
              <a:t> | </a:t>
            </a:r>
            <a:r>
              <a:rPr lang="fr-FR"/>
              <a:t>bob.CS</a:t>
            </a:r>
            <a:r>
              <a:rPr lang="fr-FR"/>
              <a:t>) </a:t>
            </a:r>
            <a:r>
              <a:rPr lang="fr-FR" b="1">
                <a:solidFill>
                  <a:srgbClr val="00B050"/>
                </a:solidFill>
              </a:rPr>
              <a:t>o</a:t>
            </a:r>
            <a:endParaRPr lang="fr-FR"/>
          </a:p>
          <a:p>
            <a:pPr>
              <a:defRPr/>
            </a:pPr>
            <a:r>
              <a:rPr lang="fr-FR"/>
              <a:t>P4_a: </a:t>
            </a:r>
            <a:r>
              <a:rPr lang="fr-FR"/>
              <a:t>flagAlice</a:t>
            </a:r>
            <a:r>
              <a:rPr lang="fr-FR"/>
              <a:t> </a:t>
            </a:r>
            <a:r>
              <a:rPr lang="fr-FR"/>
              <a:t>--&gt; </a:t>
            </a:r>
            <a:r>
              <a:rPr lang="fr-FR"/>
              <a:t>alice.CS</a:t>
            </a:r>
            <a:r>
              <a:rPr lang="fr-FR"/>
              <a:t> </a:t>
            </a:r>
            <a:r>
              <a:rPr lang="fr-FR" b="1">
                <a:solidFill>
                  <a:srgbClr val="00B050"/>
                </a:solidFill>
              </a:rPr>
              <a:t>o</a:t>
            </a:r>
            <a:endParaRPr/>
          </a:p>
          <a:p>
            <a:pPr>
              <a:defRPr/>
            </a:pPr>
            <a:r>
              <a:rPr lang="fr-FR"/>
              <a:t>P4_b: </a:t>
            </a:r>
            <a:r>
              <a:rPr lang="fr-FR"/>
              <a:t>flagBob</a:t>
            </a:r>
            <a:r>
              <a:rPr lang="fr-FR"/>
              <a:t> </a:t>
            </a:r>
            <a:r>
              <a:rPr lang="fr-FR"/>
              <a:t>--&gt; </a:t>
            </a:r>
            <a:r>
              <a:rPr lang="fr-FR"/>
              <a:t>bob.CS</a:t>
            </a:r>
            <a:r>
              <a:rPr lang="fr-FR"/>
              <a:t> </a:t>
            </a:r>
            <a:r>
              <a:rPr lang="fr-FR" b="1">
                <a:solidFill>
                  <a:srgbClr val="00B050"/>
                </a:solidFill>
              </a:rPr>
              <a:t>o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" name="Rectangle 42" hidden="0"/>
          <p:cNvSpPr/>
          <p:nvPr isPhoto="0" userDrawn="0"/>
        </p:nvSpPr>
        <p:spPr bwMode="auto">
          <a:xfrm>
            <a:off x="709565" y="1628760"/>
            <a:ext cx="380664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alice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7" name="Rectangle 50" hidden="0"/>
          <p:cNvSpPr/>
          <p:nvPr isPhoto="0" userDrawn="0"/>
        </p:nvSpPr>
        <p:spPr bwMode="auto">
          <a:xfrm>
            <a:off x="709564" y="1628760"/>
            <a:ext cx="3806643" cy="244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e 52" hidden="0"/>
          <p:cNvGrpSpPr/>
          <p:nvPr isPhoto="0" userDrawn="0"/>
        </p:nvGrpSpPr>
        <p:grpSpPr bwMode="auto">
          <a:xfrm>
            <a:off x="937655" y="2432352"/>
            <a:ext cx="360000" cy="360000"/>
            <a:chOff x="1259632" y="2204864"/>
            <a:chExt cx="720000" cy="720000"/>
          </a:xfrm>
        </p:grpSpPr>
        <p:sp>
          <p:nvSpPr>
            <p:cNvPr id="9" name="Ellipse 53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>
                  <a:solidFill>
                    <a:schemeClr val="tx1"/>
                  </a:solidFill>
                </a:rPr>
                <a:t>U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Ellipse 54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Ellipse 55" hidden="0"/>
          <p:cNvSpPr/>
          <p:nvPr isPhoto="0" userDrawn="0"/>
        </p:nvSpPr>
        <p:spPr bwMode="auto">
          <a:xfrm>
            <a:off x="3997743" y="2432351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ZoneTexte 56" hidden="0"/>
          <p:cNvSpPr>
            <a:spLocks noAdjustHandles="0" noChangeArrowheads="0"/>
          </p:cNvSpPr>
          <p:nvPr isPhoto="0" userDrawn="0"/>
        </p:nvSpPr>
        <p:spPr bwMode="auto">
          <a:xfrm>
            <a:off x="846587" y="2024342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3" name="ZoneTexte 57" hidden="0"/>
          <p:cNvSpPr>
            <a:spLocks noAdjustHandles="0" noChangeArrowheads="0"/>
          </p:cNvSpPr>
          <p:nvPr isPhoto="0" userDrawn="0"/>
        </p:nvSpPr>
        <p:spPr bwMode="auto">
          <a:xfrm>
            <a:off x="3956368" y="202434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14" name="Connecteur droit avec flèche 58" hidden="0"/>
          <p:cNvCxnSpPr>
            <a:cxnSpLocks/>
            <a:stCxn id="11" idx="2"/>
            <a:endCxn id="9" idx="6"/>
          </p:cNvCxnSpPr>
          <p:nvPr isPhoto="0" userDrawn="0"/>
        </p:nvCxnSpPr>
        <p:spPr bwMode="auto">
          <a:xfrm flipH="1">
            <a:off x="1297655" y="2612351"/>
            <a:ext cx="2700088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59" hidden="0"/>
          <p:cNvSpPr>
            <a:spLocks noAdjustHandles="0" noChangeArrowheads="0"/>
          </p:cNvSpPr>
          <p:nvPr isPhoto="0" userDrawn="0"/>
        </p:nvSpPr>
        <p:spPr bwMode="auto">
          <a:xfrm>
            <a:off x="1875181" y="2247686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flagAlice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Ellipse 60" hidden="0"/>
          <p:cNvSpPr/>
          <p:nvPr isPhoto="0" userDrawn="0"/>
        </p:nvSpPr>
        <p:spPr bwMode="auto">
          <a:xfrm>
            <a:off x="2276462" y="313074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onnecteur en angle 61" hidden="0"/>
          <p:cNvCxnSpPr>
            <a:cxnSpLocks/>
            <a:stCxn id="9" idx="4"/>
            <a:endCxn id="16" idx="2"/>
          </p:cNvCxnSpPr>
          <p:nvPr isPhoto="0" userDrawn="0"/>
        </p:nvCxnSpPr>
        <p:spPr bwMode="auto">
          <a:xfrm rot="16199999" flipH="1">
            <a:off x="1437864" y="2472142"/>
            <a:ext cx="518388" cy="115880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62" hidden="0"/>
          <p:cNvCxnSpPr>
            <a:cxnSpLocks/>
            <a:stCxn id="16" idx="6"/>
            <a:endCxn id="11" idx="4"/>
          </p:cNvCxnSpPr>
          <p:nvPr isPhoto="0" userDrawn="0"/>
        </p:nvCxnSpPr>
        <p:spPr bwMode="auto">
          <a:xfrm flipV="1">
            <a:off x="2636462" y="2792351"/>
            <a:ext cx="1541281" cy="51838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63" hidden="0"/>
          <p:cNvSpPr>
            <a:spLocks noAdjustHandles="0" noChangeArrowheads="0"/>
          </p:cNvSpPr>
          <p:nvPr isPhoto="0" userDrawn="0"/>
        </p:nvSpPr>
        <p:spPr bwMode="auto">
          <a:xfrm>
            <a:off x="2113900" y="2743564"/>
            <a:ext cx="68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20" name="ZoneTexte 64" hidden="0"/>
          <p:cNvSpPr>
            <a:spLocks noAdjustHandles="0" noChangeArrowheads="0"/>
          </p:cNvSpPr>
          <p:nvPr isPhoto="0" userDrawn="0"/>
        </p:nvSpPr>
        <p:spPr bwMode="auto">
          <a:xfrm>
            <a:off x="738712" y="3314932"/>
            <a:ext cx="1496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flagAlice</a:t>
            </a:r>
            <a:r>
              <a:rPr lang="fr-FR">
                <a:solidFill>
                  <a:schemeClr val="tx2"/>
                </a:solidFill>
              </a:rPr>
              <a:t> = UP,</a:t>
            </a:r>
            <a:endParaRPr/>
          </a:p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turn</a:t>
            </a:r>
            <a:r>
              <a:rPr lang="fr-FR">
                <a:solidFill>
                  <a:schemeClr val="tx2"/>
                </a:solidFill>
              </a:rPr>
              <a:t> = BOB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ZoneTexte 65" hidden="0"/>
          <p:cNvSpPr>
            <a:spLocks noAdjustHandles="0" noChangeArrowheads="0"/>
          </p:cNvSpPr>
          <p:nvPr isPhoto="0" userDrawn="0"/>
        </p:nvSpPr>
        <p:spPr bwMode="auto">
          <a:xfrm>
            <a:off x="2636462" y="3314932"/>
            <a:ext cx="1879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flagBob</a:t>
            </a:r>
            <a:r>
              <a:rPr lang="fr-FR">
                <a:solidFill>
                  <a:srgbClr val="00B050"/>
                </a:solidFill>
              </a:rPr>
              <a:t> == DOWN</a:t>
            </a:r>
            <a:endParaRPr/>
          </a:p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|| </a:t>
            </a:r>
            <a:r>
              <a:rPr lang="fr-FR">
                <a:solidFill>
                  <a:srgbClr val="00B050"/>
                </a:solidFill>
              </a:rPr>
              <a:t>turn</a:t>
            </a:r>
            <a:r>
              <a:rPr lang="fr-FR">
                <a:solidFill>
                  <a:srgbClr val="00B050"/>
                </a:solidFill>
              </a:rPr>
              <a:t> == ALICE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22" name="Rectangle 66" hidden="0"/>
          <p:cNvSpPr/>
          <p:nvPr isPhoto="0" userDrawn="0"/>
        </p:nvSpPr>
        <p:spPr bwMode="auto">
          <a:xfrm>
            <a:off x="4788025" y="1628760"/>
            <a:ext cx="380664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bob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3" name="Rectangle 68" hidden="0"/>
          <p:cNvSpPr/>
          <p:nvPr isPhoto="0" userDrawn="0"/>
        </p:nvSpPr>
        <p:spPr bwMode="auto">
          <a:xfrm>
            <a:off x="4788024" y="1628760"/>
            <a:ext cx="3806643" cy="244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Groupe 69" hidden="0"/>
          <p:cNvGrpSpPr/>
          <p:nvPr isPhoto="0" userDrawn="0"/>
        </p:nvGrpSpPr>
        <p:grpSpPr bwMode="auto">
          <a:xfrm>
            <a:off x="5016115" y="2432352"/>
            <a:ext cx="360000" cy="360000"/>
            <a:chOff x="1259632" y="2204864"/>
            <a:chExt cx="720000" cy="720000"/>
          </a:xfrm>
        </p:grpSpPr>
        <p:sp>
          <p:nvSpPr>
            <p:cNvPr id="25" name="Ellipse 70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>
                  <a:solidFill>
                    <a:schemeClr val="tx1"/>
                  </a:solidFill>
                </a:rPr>
                <a:t>U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Ellipse 71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7" name="Ellipse 72" hidden="0"/>
          <p:cNvSpPr/>
          <p:nvPr isPhoto="0" userDrawn="0"/>
        </p:nvSpPr>
        <p:spPr bwMode="auto">
          <a:xfrm>
            <a:off x="8076203" y="2432351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ZoneTexte 73" hidden="0"/>
          <p:cNvSpPr>
            <a:spLocks noAdjustHandles="0" noChangeArrowheads="0"/>
          </p:cNvSpPr>
          <p:nvPr isPhoto="0" userDrawn="0"/>
        </p:nvSpPr>
        <p:spPr bwMode="auto">
          <a:xfrm>
            <a:off x="4925047" y="2024342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29" name="ZoneTexte 74" hidden="0"/>
          <p:cNvSpPr>
            <a:spLocks noAdjustHandles="0" noChangeArrowheads="0"/>
          </p:cNvSpPr>
          <p:nvPr isPhoto="0" userDrawn="0"/>
        </p:nvSpPr>
        <p:spPr bwMode="auto">
          <a:xfrm>
            <a:off x="8034827" y="202434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30" name="Connecteur droit avec flèche 75" hidden="0"/>
          <p:cNvCxnSpPr>
            <a:cxnSpLocks/>
            <a:stCxn id="27" idx="2"/>
            <a:endCxn id="25" idx="6"/>
          </p:cNvCxnSpPr>
          <p:nvPr isPhoto="0" userDrawn="0"/>
        </p:nvCxnSpPr>
        <p:spPr bwMode="auto">
          <a:xfrm flipH="1">
            <a:off x="5376115" y="2612351"/>
            <a:ext cx="2700088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76" hidden="0"/>
          <p:cNvSpPr>
            <a:spLocks noAdjustHandles="0" noChangeArrowheads="0"/>
          </p:cNvSpPr>
          <p:nvPr isPhoto="0" userDrawn="0"/>
        </p:nvSpPr>
        <p:spPr bwMode="auto">
          <a:xfrm>
            <a:off x="5953641" y="2247686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DOWN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Ellipse 77" hidden="0"/>
          <p:cNvSpPr/>
          <p:nvPr isPhoto="0" userDrawn="0"/>
        </p:nvSpPr>
        <p:spPr bwMode="auto">
          <a:xfrm>
            <a:off x="6354922" y="313074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Connecteur en angle 78" hidden="0"/>
          <p:cNvCxnSpPr>
            <a:cxnSpLocks/>
            <a:stCxn id="25" idx="4"/>
            <a:endCxn id="32" idx="2"/>
          </p:cNvCxnSpPr>
          <p:nvPr isPhoto="0" userDrawn="0"/>
        </p:nvCxnSpPr>
        <p:spPr bwMode="auto">
          <a:xfrm rot="16199999" flipH="1">
            <a:off x="5516324" y="2472142"/>
            <a:ext cx="518388" cy="115880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79" hidden="0"/>
          <p:cNvCxnSpPr>
            <a:cxnSpLocks/>
            <a:stCxn id="32" idx="6"/>
            <a:endCxn id="27" idx="4"/>
          </p:cNvCxnSpPr>
          <p:nvPr isPhoto="0" userDrawn="0"/>
        </p:nvCxnSpPr>
        <p:spPr bwMode="auto">
          <a:xfrm flipV="1">
            <a:off x="6714922" y="2792351"/>
            <a:ext cx="1541281" cy="51838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80" hidden="0"/>
          <p:cNvSpPr>
            <a:spLocks noAdjustHandles="0" noChangeArrowheads="0"/>
          </p:cNvSpPr>
          <p:nvPr isPhoto="0" userDrawn="0"/>
        </p:nvSpPr>
        <p:spPr bwMode="auto">
          <a:xfrm>
            <a:off x="6192360" y="2743564"/>
            <a:ext cx="68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36" name="ZoneTexte 81" hidden="0"/>
          <p:cNvSpPr>
            <a:spLocks noAdjustHandles="0" noChangeArrowheads="0"/>
          </p:cNvSpPr>
          <p:nvPr isPhoto="0" userDrawn="0"/>
        </p:nvSpPr>
        <p:spPr bwMode="auto">
          <a:xfrm>
            <a:off x="4817172" y="3314932"/>
            <a:ext cx="141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flagBob</a:t>
            </a:r>
            <a:r>
              <a:rPr lang="fr-FR">
                <a:solidFill>
                  <a:schemeClr val="tx2"/>
                </a:solidFill>
              </a:rPr>
              <a:t> = UP,</a:t>
            </a:r>
            <a:endParaRPr/>
          </a:p>
          <a:p>
            <a:pPr>
              <a:defRPr/>
            </a:pPr>
            <a:r>
              <a:rPr lang="fr-FR">
                <a:solidFill>
                  <a:schemeClr val="tx2"/>
                </a:solidFill>
              </a:rPr>
              <a:t>turn</a:t>
            </a:r>
            <a:r>
              <a:rPr lang="fr-FR">
                <a:solidFill>
                  <a:schemeClr val="tx2"/>
                </a:solidFill>
              </a:rPr>
              <a:t> = ALICE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7" name="ZoneTexte 82" hidden="0"/>
          <p:cNvSpPr>
            <a:spLocks noAdjustHandles="0" noChangeArrowheads="0"/>
          </p:cNvSpPr>
          <p:nvPr isPhoto="0" userDrawn="0"/>
        </p:nvSpPr>
        <p:spPr bwMode="auto">
          <a:xfrm>
            <a:off x="6714922" y="3314932"/>
            <a:ext cx="196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flagAlice</a:t>
            </a:r>
            <a:r>
              <a:rPr lang="fr-FR">
                <a:solidFill>
                  <a:srgbClr val="00B050"/>
                </a:solidFill>
              </a:rPr>
              <a:t> == DOWN</a:t>
            </a:r>
            <a:endParaRPr/>
          </a:p>
          <a:p>
            <a:pPr>
              <a:defRPr/>
            </a:pPr>
            <a:r>
              <a:rPr lang="fr-FR">
                <a:solidFill>
                  <a:srgbClr val="00B050"/>
                </a:solidFill>
              </a:rPr>
              <a:t>|| </a:t>
            </a:r>
            <a:r>
              <a:rPr lang="fr-FR">
                <a:solidFill>
                  <a:srgbClr val="00B050"/>
                </a:solidFill>
              </a:rPr>
              <a:t>turn</a:t>
            </a:r>
            <a:r>
              <a:rPr lang="fr-FR">
                <a:solidFill>
                  <a:srgbClr val="00B050"/>
                </a:solidFill>
              </a:rPr>
              <a:t> == BOB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8" name="Rectangle 83" hidden="0"/>
          <p:cNvSpPr/>
          <p:nvPr isPhoto="0" userDrawn="0"/>
        </p:nvSpPr>
        <p:spPr bwMode="auto">
          <a:xfrm>
            <a:off x="878704" y="4365104"/>
            <a:ext cx="2664295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  <a:defRPr/>
            </a:pPr>
            <a:r>
              <a:rPr lang="fr-FR" u="sng">
                <a:solidFill>
                  <a:schemeClr val="tx1"/>
                </a:solidFill>
              </a:rPr>
              <a:t>Declarations</a:t>
            </a:r>
            <a:r>
              <a:rPr lang="fr-FR" u="sng">
                <a:solidFill>
                  <a:schemeClr val="tx1"/>
                </a:solidFill>
              </a:rPr>
              <a:t>:</a:t>
            </a:r>
            <a:endParaRPr/>
          </a:p>
          <a:p>
            <a:pPr>
              <a:defRPr/>
            </a:pPr>
            <a:endParaRPr lang="fr-FR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>
                <a:solidFill>
                  <a:schemeClr val="tx1"/>
                </a:solidFill>
              </a:rPr>
              <a:t>[…]</a:t>
            </a:r>
            <a:endParaRPr/>
          </a:p>
          <a:p>
            <a:pPr>
              <a:defRPr/>
            </a:pPr>
            <a:endParaRPr lang="fr-FR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const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 b="1">
                <a:solidFill>
                  <a:schemeClr val="tx1"/>
                </a:solidFill>
              </a:rPr>
              <a:t>bool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ALICE = </a:t>
            </a:r>
            <a:r>
              <a:rPr lang="fr-FR" b="1">
                <a:solidFill>
                  <a:schemeClr val="tx1"/>
                </a:solidFill>
              </a:rPr>
              <a:t>true</a:t>
            </a:r>
            <a:r>
              <a:rPr lang="fr-FR">
                <a:solidFill>
                  <a:schemeClr val="tx1"/>
                </a:solidFill>
              </a:rPr>
              <a:t>;</a:t>
            </a:r>
            <a:endParaRPr/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const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 b="1">
                <a:solidFill>
                  <a:schemeClr val="tx1"/>
                </a:solidFill>
              </a:rPr>
              <a:t>bool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BOB = </a:t>
            </a:r>
            <a:r>
              <a:rPr lang="fr-FR" b="1">
                <a:solidFill>
                  <a:schemeClr val="tx1"/>
                </a:solidFill>
              </a:rPr>
              <a:t>false</a:t>
            </a:r>
            <a:r>
              <a:rPr lang="fr-FR">
                <a:solidFill>
                  <a:schemeClr val="tx1"/>
                </a:solidFill>
              </a:rPr>
              <a:t>;</a:t>
            </a:r>
            <a:endParaRPr/>
          </a:p>
          <a:p>
            <a:pPr>
              <a:defRPr/>
            </a:pPr>
            <a:endParaRPr lang="fr-FR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bool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turn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= ALICE;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000"/>
              <a:t>Question bonus 1: Synchronisations</a:t>
            </a:r>
            <a:endParaRPr lang="en-US" sz="4000"/>
          </a:p>
        </p:txBody>
      </p:sp>
      <p:sp>
        <p:nvSpPr>
          <p:cNvPr id="5" name="Rectangle 3" hidden="0"/>
          <p:cNvSpPr/>
          <p:nvPr isPhoto="0" userDrawn="0"/>
        </p:nvSpPr>
        <p:spPr bwMode="auto">
          <a:xfrm>
            <a:off x="755576" y="1421912"/>
            <a:ext cx="2592288" cy="2119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  <a:defRPr/>
            </a:pPr>
            <a:r>
              <a:rPr lang="fr-FR" u="sng">
                <a:solidFill>
                  <a:schemeClr val="tx1"/>
                </a:solidFill>
              </a:rPr>
              <a:t>Declarations</a:t>
            </a:r>
            <a:r>
              <a:rPr lang="fr-FR" u="sng">
                <a:solidFill>
                  <a:schemeClr val="tx1"/>
                </a:solidFill>
              </a:rPr>
              <a:t>:</a:t>
            </a:r>
            <a:endParaRPr lang="fr-FR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chan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aliceCS</a:t>
            </a:r>
            <a:r>
              <a:rPr lang="fr-FR">
                <a:solidFill>
                  <a:schemeClr val="tx1"/>
                </a:solidFill>
              </a:rPr>
              <a:t>, </a:t>
            </a:r>
            <a:r>
              <a:rPr lang="fr-FR">
                <a:solidFill>
                  <a:schemeClr val="tx1"/>
                </a:solidFill>
              </a:rPr>
              <a:t>bobCS</a:t>
            </a:r>
            <a:r>
              <a:rPr lang="fr-FR">
                <a:solidFill>
                  <a:schemeClr val="tx1"/>
                </a:solidFill>
              </a:rPr>
              <a:t>;</a:t>
            </a:r>
            <a:endParaRPr/>
          </a:p>
          <a:p>
            <a:pPr>
              <a:defRPr/>
            </a:pPr>
            <a:endParaRPr lang="fr-FR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fr-FR" u="sng">
                <a:solidFill>
                  <a:schemeClr val="tx1"/>
                </a:solidFill>
              </a:rPr>
              <a:t>System </a:t>
            </a:r>
            <a:r>
              <a:rPr lang="fr-FR" u="sng">
                <a:solidFill>
                  <a:schemeClr val="tx1"/>
                </a:solidFill>
              </a:rPr>
              <a:t>declarations</a:t>
            </a:r>
            <a:r>
              <a:rPr lang="fr-FR">
                <a:solidFill>
                  <a:schemeClr val="tx1"/>
                </a:solidFill>
              </a:rPr>
              <a:t>:</a:t>
            </a:r>
            <a:endParaRPr/>
          </a:p>
          <a:p>
            <a:pPr>
              <a:defRPr/>
            </a:pPr>
            <a:r>
              <a:rPr lang="fr-FR">
                <a:solidFill>
                  <a:schemeClr val="tx1"/>
                </a:solidFill>
              </a:rPr>
              <a:t>alice</a:t>
            </a:r>
            <a:r>
              <a:rPr lang="fr-FR">
                <a:solidFill>
                  <a:schemeClr val="tx1"/>
                </a:solidFill>
              </a:rPr>
              <a:t> = Alice();</a:t>
            </a:r>
            <a:endParaRPr/>
          </a:p>
          <a:p>
            <a:pPr>
              <a:defRPr/>
            </a:pPr>
            <a:r>
              <a:rPr lang="fr-FR">
                <a:solidFill>
                  <a:schemeClr val="tx1"/>
                </a:solidFill>
              </a:rPr>
              <a:t>Bob = Bob();</a:t>
            </a:r>
            <a:endParaRPr/>
          </a:p>
          <a:p>
            <a:pPr>
              <a:defRPr/>
            </a:pPr>
            <a:r>
              <a:rPr lang="fr-FR" b="1">
                <a:solidFill>
                  <a:schemeClr val="tx1"/>
                </a:solidFill>
              </a:rPr>
              <a:t>system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alice</a:t>
            </a:r>
            <a:r>
              <a:rPr lang="fr-FR">
                <a:solidFill>
                  <a:schemeClr val="tx1"/>
                </a:solidFill>
              </a:rPr>
              <a:t>, bob;</a:t>
            </a:r>
            <a:endParaRPr/>
          </a:p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4" hidden="0"/>
          <p:cNvSpPr/>
          <p:nvPr isPhoto="0" userDrawn="0"/>
        </p:nvSpPr>
        <p:spPr bwMode="auto">
          <a:xfrm>
            <a:off x="4196712" y="1421912"/>
            <a:ext cx="1974401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alice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7" name="Rectangle 5" hidden="0"/>
          <p:cNvSpPr/>
          <p:nvPr isPhoto="0" userDrawn="0"/>
        </p:nvSpPr>
        <p:spPr bwMode="auto">
          <a:xfrm>
            <a:off x="4196712" y="1421912"/>
            <a:ext cx="1974401" cy="2119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e 6" hidden="0"/>
          <p:cNvGrpSpPr/>
          <p:nvPr isPhoto="0" userDrawn="0"/>
        </p:nvGrpSpPr>
        <p:grpSpPr bwMode="auto">
          <a:xfrm>
            <a:off x="4455669" y="2205777"/>
            <a:ext cx="360000" cy="360000"/>
            <a:chOff x="1259632" y="2204864"/>
            <a:chExt cx="720000" cy="720000"/>
          </a:xfrm>
        </p:grpSpPr>
        <p:sp>
          <p:nvSpPr>
            <p:cNvPr id="9" name="Ellipse 7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>
                  <a:solidFill>
                    <a:schemeClr val="tx1"/>
                  </a:solidFill>
                </a:rPr>
                <a:t>U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Ellipse 8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Ellipse 9" hidden="0"/>
          <p:cNvSpPr/>
          <p:nvPr isPhoto="0" userDrawn="0"/>
        </p:nvSpPr>
        <p:spPr bwMode="auto">
          <a:xfrm>
            <a:off x="5501469" y="2205777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ZoneTexte 10" hidden="0"/>
          <p:cNvSpPr>
            <a:spLocks noAdjustHandles="0" noChangeArrowheads="0"/>
          </p:cNvSpPr>
          <p:nvPr isPhoto="0" userDrawn="0"/>
        </p:nvSpPr>
        <p:spPr bwMode="auto">
          <a:xfrm>
            <a:off x="4364601" y="1810187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3" name="ZoneTexte 11" hidden="0"/>
          <p:cNvSpPr>
            <a:spLocks noAdjustHandles="0" noChangeArrowheads="0"/>
          </p:cNvSpPr>
          <p:nvPr isPhoto="0" userDrawn="0"/>
        </p:nvSpPr>
        <p:spPr bwMode="auto">
          <a:xfrm>
            <a:off x="5460094" y="1810187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14" name="Connecteur droit avec flèche 12" hidden="0"/>
          <p:cNvCxnSpPr>
            <a:cxnSpLocks/>
            <a:stCxn id="11" idx="2"/>
            <a:endCxn id="9" idx="6"/>
          </p:cNvCxnSpPr>
          <p:nvPr isPhoto="0" userDrawn="0"/>
        </p:nvCxnSpPr>
        <p:spPr bwMode="auto">
          <a:xfrm flipH="1">
            <a:off x="4815669" y="238577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 hidden="0"/>
          <p:cNvSpPr/>
          <p:nvPr isPhoto="0" userDrawn="0"/>
        </p:nvSpPr>
        <p:spPr bwMode="auto">
          <a:xfrm>
            <a:off x="4999656" y="2875373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Connecteur en angle 15" hidden="0"/>
          <p:cNvCxnSpPr>
            <a:cxnSpLocks/>
            <a:stCxn id="9" idx="4"/>
            <a:endCxn id="15" idx="2"/>
          </p:cNvCxnSpPr>
          <p:nvPr isPhoto="0" userDrawn="0"/>
        </p:nvCxnSpPr>
        <p:spPr bwMode="auto">
          <a:xfrm rot="16199999" flipH="1">
            <a:off x="4572864" y="2628581"/>
            <a:ext cx="489596" cy="36398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 hidden="0"/>
          <p:cNvCxnSpPr>
            <a:cxnSpLocks/>
            <a:stCxn id="15" idx="6"/>
            <a:endCxn id="11" idx="4"/>
          </p:cNvCxnSpPr>
          <p:nvPr isPhoto="0" userDrawn="0"/>
        </p:nvCxnSpPr>
        <p:spPr bwMode="auto">
          <a:xfrm flipV="1">
            <a:off x="5359656" y="2565777"/>
            <a:ext cx="321813" cy="48959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 hidden="0"/>
          <p:cNvSpPr>
            <a:spLocks noAdjustHandles="0" noChangeArrowheads="0"/>
          </p:cNvSpPr>
          <p:nvPr isPhoto="0" userDrawn="0"/>
        </p:nvSpPr>
        <p:spPr bwMode="auto">
          <a:xfrm>
            <a:off x="4635668" y="2516989"/>
            <a:ext cx="104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9" name="Rectangle 28" hidden="0"/>
          <p:cNvSpPr/>
          <p:nvPr isPhoto="0" userDrawn="0"/>
        </p:nvSpPr>
        <p:spPr bwMode="auto">
          <a:xfrm>
            <a:off x="6323514" y="1421912"/>
            <a:ext cx="1974401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fr-FR" b="1">
                <a:solidFill>
                  <a:srgbClr val="0070C0"/>
                </a:solidFill>
              </a:rPr>
              <a:t>bob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0" name="Rectangle 29" hidden="0"/>
          <p:cNvSpPr/>
          <p:nvPr isPhoto="0" userDrawn="0"/>
        </p:nvSpPr>
        <p:spPr bwMode="auto">
          <a:xfrm>
            <a:off x="6323514" y="1421912"/>
            <a:ext cx="1974401" cy="2119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1" name="Groupe 30" hidden="0"/>
          <p:cNvGrpSpPr/>
          <p:nvPr isPhoto="0" userDrawn="0"/>
        </p:nvGrpSpPr>
        <p:grpSpPr bwMode="auto">
          <a:xfrm>
            <a:off x="6582471" y="2205777"/>
            <a:ext cx="360000" cy="360000"/>
            <a:chOff x="1259632" y="2204864"/>
            <a:chExt cx="720000" cy="720000"/>
          </a:xfrm>
        </p:grpSpPr>
        <p:sp>
          <p:nvSpPr>
            <p:cNvPr id="22" name="Ellipse 31" hidden="0"/>
            <p:cNvSpPr/>
            <p:nvPr isPhoto="0" userDrawn="0"/>
          </p:nvSpPr>
          <p:spPr bwMode="auto">
            <a:xfrm>
              <a:off x="1259632" y="2204864"/>
              <a:ext cx="72000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>
                  <a:solidFill>
                    <a:schemeClr val="tx1"/>
                  </a:solidFill>
                </a:rPr>
                <a:t>U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Ellipse 32" hidden="0"/>
            <p:cNvSpPr/>
            <p:nvPr isPhoto="0" userDrawn="0"/>
          </p:nvSpPr>
          <p:spPr bwMode="auto">
            <a:xfrm>
              <a:off x="1367632" y="231286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Ellipse 33" hidden="0"/>
          <p:cNvSpPr/>
          <p:nvPr isPhoto="0" userDrawn="0"/>
        </p:nvSpPr>
        <p:spPr bwMode="auto">
          <a:xfrm>
            <a:off x="7628270" y="2205777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ZoneTexte 34" hidden="0"/>
          <p:cNvSpPr>
            <a:spLocks noAdjustHandles="0" noChangeArrowheads="0"/>
          </p:cNvSpPr>
          <p:nvPr isPhoto="0" userDrawn="0"/>
        </p:nvSpPr>
        <p:spPr bwMode="auto">
          <a:xfrm>
            <a:off x="6491403" y="1810187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Init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26" name="ZoneTexte 35" hidden="0"/>
          <p:cNvSpPr>
            <a:spLocks noAdjustHandles="0" noChangeArrowheads="0"/>
          </p:cNvSpPr>
          <p:nvPr isPhoto="0" userDrawn="0"/>
        </p:nvSpPr>
        <p:spPr bwMode="auto">
          <a:xfrm>
            <a:off x="7586896" y="1810187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C00000"/>
                </a:solidFill>
              </a:rPr>
              <a:t>CS</a:t>
            </a:r>
            <a:endParaRPr lang="en-US" sz="3200" b="1">
              <a:solidFill>
                <a:srgbClr val="C00000"/>
              </a:solidFill>
            </a:endParaRPr>
          </a:p>
        </p:txBody>
      </p:sp>
      <p:cxnSp>
        <p:nvCxnSpPr>
          <p:cNvPr id="27" name="Connecteur droit avec flèche 36" hidden="0"/>
          <p:cNvCxnSpPr>
            <a:cxnSpLocks/>
            <a:stCxn id="24" idx="2"/>
            <a:endCxn id="22" idx="6"/>
          </p:cNvCxnSpPr>
          <p:nvPr isPhoto="0" userDrawn="0"/>
        </p:nvCxnSpPr>
        <p:spPr bwMode="auto">
          <a:xfrm flipH="1">
            <a:off x="6942471" y="238577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37" hidden="0"/>
          <p:cNvSpPr/>
          <p:nvPr isPhoto="0" userDrawn="0"/>
        </p:nvSpPr>
        <p:spPr bwMode="auto">
          <a:xfrm>
            <a:off x="7126458" y="2875373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>
                <a:solidFill>
                  <a:schemeClr val="tx1"/>
                </a:solidFill>
              </a:rPr>
              <a:t>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en angle 38" hidden="0"/>
          <p:cNvCxnSpPr>
            <a:cxnSpLocks/>
            <a:stCxn id="22" idx="4"/>
            <a:endCxn id="28" idx="2"/>
          </p:cNvCxnSpPr>
          <p:nvPr isPhoto="0" userDrawn="0"/>
        </p:nvCxnSpPr>
        <p:spPr bwMode="auto">
          <a:xfrm rot="16199999" flipH="1">
            <a:off x="6699666" y="2628581"/>
            <a:ext cx="489596" cy="36398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39" hidden="0"/>
          <p:cNvCxnSpPr>
            <a:cxnSpLocks/>
            <a:stCxn id="28" idx="6"/>
            <a:endCxn id="24" idx="4"/>
          </p:cNvCxnSpPr>
          <p:nvPr isPhoto="0" userDrawn="0"/>
        </p:nvCxnSpPr>
        <p:spPr bwMode="auto">
          <a:xfrm flipV="1">
            <a:off x="7486458" y="2565777"/>
            <a:ext cx="321813" cy="48959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40" hidden="0"/>
          <p:cNvSpPr>
            <a:spLocks noAdjustHandles="0" noChangeArrowheads="0"/>
          </p:cNvSpPr>
          <p:nvPr isPhoto="0" userDrawn="0"/>
        </p:nvSpPr>
        <p:spPr bwMode="auto">
          <a:xfrm>
            <a:off x="6762470" y="2516989"/>
            <a:ext cx="104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000" b="1">
                <a:solidFill>
                  <a:srgbClr val="C00000"/>
                </a:solidFill>
              </a:rPr>
              <a:t>Wait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32" name="ZoneTexte 43" hidden="0"/>
          <p:cNvSpPr>
            <a:spLocks noAdjustHandles="0" noChangeArrowheads="0"/>
          </p:cNvSpPr>
          <p:nvPr isPhoto="0" userDrawn="0"/>
        </p:nvSpPr>
        <p:spPr bwMode="auto">
          <a:xfrm>
            <a:off x="185408" y="3864223"/>
            <a:ext cx="89634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QB1: Ajoutez transitions et synchronisations (Alice: {</a:t>
            </a:r>
            <a:r>
              <a:rPr lang="fr-FR"/>
              <a:t>aliceCS</a:t>
            </a:r>
            <a:r>
              <a:rPr lang="fr-FR"/>
              <a:t>!, </a:t>
            </a:r>
            <a:r>
              <a:rPr lang="fr-FR"/>
              <a:t>bobCS</a:t>
            </a:r>
            <a:r>
              <a:rPr lang="fr-FR"/>
              <a:t>?}, inversement pour Bob)</a:t>
            </a:r>
            <a:endParaRPr/>
          </a:p>
          <a:p>
            <a:pPr>
              <a:defRPr/>
            </a:pPr>
            <a:r>
              <a:rPr lang="fr-FR"/>
              <a:t>au besoins pour que les propriétés suivantes passent: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Par contre, il est normal d’avoir des « famines »,</a:t>
            </a:r>
            <a:endParaRPr/>
          </a:p>
          <a:p>
            <a:pPr>
              <a:defRPr/>
            </a:pPr>
            <a:r>
              <a:rPr lang="fr-FR"/>
              <a:t>i.e. les propriétés suivantes ne seront pas vérifiées: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33" name="Rectangle 44" hidden="0"/>
          <p:cNvSpPr/>
          <p:nvPr isPhoto="0" userDrawn="0"/>
        </p:nvSpPr>
        <p:spPr bwMode="auto">
          <a:xfrm>
            <a:off x="5584337" y="4259403"/>
            <a:ext cx="2716267" cy="1477328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P1: A[] !(</a:t>
            </a:r>
            <a:r>
              <a:rPr lang="en-US"/>
              <a:t>alice.CS</a:t>
            </a:r>
            <a:r>
              <a:rPr lang="en-US"/>
              <a:t> &amp; </a:t>
            </a:r>
            <a:r>
              <a:rPr lang="en-US"/>
              <a:t>bob.CS</a:t>
            </a:r>
            <a:r>
              <a:rPr lang="en-US"/>
              <a:t>)</a:t>
            </a:r>
            <a:endParaRPr lang="en-US" b="1">
              <a:solidFill>
                <a:srgbClr val="00B050"/>
              </a:solidFill>
            </a:endParaRPr>
          </a:p>
          <a:p>
            <a:pPr>
              <a:defRPr/>
            </a:pPr>
            <a:r>
              <a:rPr lang="fr-FR"/>
              <a:t>P2: A[] !</a:t>
            </a:r>
            <a:r>
              <a:rPr lang="fr-FR"/>
              <a:t>deadlock</a:t>
            </a:r>
            <a:endParaRPr lang="fr-FR" b="1">
              <a:solidFill>
                <a:srgbClr val="00B050"/>
              </a:solidFill>
            </a:endParaRPr>
          </a:p>
          <a:p>
            <a:pPr>
              <a:defRPr/>
            </a:pPr>
            <a:r>
              <a:rPr lang="fr-FR"/>
              <a:t>P3: A&lt;&gt; (</a:t>
            </a:r>
            <a:r>
              <a:rPr lang="fr-FR"/>
              <a:t>alice.CS</a:t>
            </a:r>
            <a:r>
              <a:rPr lang="fr-FR"/>
              <a:t> | </a:t>
            </a:r>
            <a:r>
              <a:rPr lang="fr-FR"/>
              <a:t>bob.CS</a:t>
            </a:r>
            <a:r>
              <a:rPr lang="fr-FR"/>
              <a:t>)</a:t>
            </a:r>
            <a:endParaRPr/>
          </a:p>
          <a:p>
            <a:pPr>
              <a:defRPr/>
            </a:pPr>
            <a:r>
              <a:rPr lang="fr-FR"/>
              <a:t>P5_a: E[] !</a:t>
            </a:r>
            <a:r>
              <a:rPr lang="fr-FR"/>
              <a:t>bob.CS</a:t>
            </a:r>
            <a:endParaRPr lang="fr-FR"/>
          </a:p>
          <a:p>
            <a:pPr>
              <a:defRPr/>
            </a:pPr>
            <a:r>
              <a:rPr lang="fr-FR"/>
              <a:t>P5_b: E[] !</a:t>
            </a:r>
            <a:r>
              <a:rPr lang="fr-FR"/>
              <a:t>alice.CS</a:t>
            </a:r>
            <a:endParaRPr lang="fr-FR"/>
          </a:p>
        </p:txBody>
      </p:sp>
      <p:sp>
        <p:nvSpPr>
          <p:cNvPr id="34" name="Rectangle 46" hidden="0"/>
          <p:cNvSpPr/>
          <p:nvPr isPhoto="0" userDrawn="0"/>
        </p:nvSpPr>
        <p:spPr bwMode="auto">
          <a:xfrm>
            <a:off x="5584337" y="6016427"/>
            <a:ext cx="2874102" cy="64633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/>
              <a:t>P4_a: </a:t>
            </a:r>
            <a:r>
              <a:rPr lang="fr-FR"/>
              <a:t>alice.Wait</a:t>
            </a:r>
            <a:r>
              <a:rPr lang="fr-FR"/>
              <a:t> --&gt; </a:t>
            </a:r>
            <a:r>
              <a:rPr lang="fr-FR"/>
              <a:t>alice.CS</a:t>
            </a:r>
            <a:endParaRPr lang="fr-FR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fr-FR"/>
              <a:t>P4_b: </a:t>
            </a:r>
            <a:r>
              <a:rPr lang="fr-FR"/>
              <a:t>bob.Wait</a:t>
            </a:r>
            <a:r>
              <a:rPr lang="fr-FR"/>
              <a:t> --&gt; </a:t>
            </a:r>
            <a:r>
              <a:rPr lang="fr-FR"/>
              <a:t>bob.CS</a:t>
            </a:r>
            <a:endParaRPr lang="fr-FR"/>
          </a:p>
        </p:txBody>
      </p:sp>
      <p:cxnSp>
        <p:nvCxnSpPr>
          <p:cNvPr id="35" name="Connecteur droit 48" hidden="0"/>
          <p:cNvCxnSpPr>
            <a:cxnSpLocks/>
          </p:cNvCxnSpPr>
          <p:nvPr isPhoto="0" userDrawn="0"/>
        </p:nvCxnSpPr>
        <p:spPr bwMode="auto">
          <a:xfrm>
            <a:off x="185408" y="3717032"/>
            <a:ext cx="88510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onlyoffice/5.3.2.20</Application>
  <DocSecurity>0</DocSecurity>
  <PresentationFormat>Affichage à l'écran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UPPAAL</dc:title>
  <dc:subject/>
  <dc:creator>ensta</dc:creator>
  <cp:keywords/>
  <dc:description/>
  <dc:identifier/>
  <dc:language/>
  <cp:lastModifiedBy>Anonyme</cp:lastModifiedBy>
  <cp:revision>14</cp:revision>
  <dcterms:created xsi:type="dcterms:W3CDTF">2019-11-12T13:27:42Z</dcterms:created>
  <dcterms:modified xsi:type="dcterms:W3CDTF">2021-10-05T09:48:37Z</dcterms:modified>
  <cp:category/>
  <cp:contentStatus/>
  <cp:version/>
</cp:coreProperties>
</file>