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6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8.xml"/><Relationship Id="rId44" Type="http://schemas.openxmlformats.org/officeDocument/2006/relationships/font" Target="fonts/Lato-regular.fntdata"/><Relationship Id="rId21" Type="http://schemas.openxmlformats.org/officeDocument/2006/relationships/slide" Target="slides/slide17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20.xml"/><Relationship Id="rId46" Type="http://schemas.openxmlformats.org/officeDocument/2006/relationships/font" Target="fonts/Lato-italic.fntdata"/><Relationship Id="rId23" Type="http://schemas.openxmlformats.org/officeDocument/2006/relationships/slide" Target="slides/slide19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La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b0cd85f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b0cd85f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b0cd85f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b0cd85f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b0cd85f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3b0cd85f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b0cd85f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b0cd85f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b0cd85f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b0cd85f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0cd85fa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0cd85fa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b0cd85f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b0cd85f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b0cd85fa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b0cd85fa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b0cd85fa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b0cd85fa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b0cd85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b0cd85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b0cd85f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b0cd85f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b0cd85f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b0cd85f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b0cd85f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b0cd85f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b0cd85f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b0cd85f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b0cd85f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b0cd85f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b0cd85fa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b0cd85fa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b0cd85f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b0cd85f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b0cd85f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b0cd85f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b0cd85fa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b0cd85f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b0cd85f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b0cd85f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0cd85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0cd85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b0cd85f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b0cd85f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43ec4d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643ec4d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9c0f438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9c0f438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b0cd85fa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b0cd85fa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b0cd85f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b0cd85f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b0cd85fa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b0cd85fa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0cd85f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0cd85f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b0cd85f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b0cd85f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b0cd85f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b0cd85f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4800"/>
              <a:t>Cryptocurrency Portfolio Optimization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 sz="2400"/>
              <a:t>Kurs 5 - Quantitative Optimization Methods in Finance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"/>
              <a:t>				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"/>
              <a:t>		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5" y="265100"/>
            <a:ext cx="8500950" cy="47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25" y="364750"/>
            <a:ext cx="8554625" cy="45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8003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"/>
              <a:t>3.a  Price differences between exchanges</a:t>
            </a:r>
            <a:endParaRPr sz="24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7650" y="2007300"/>
            <a:ext cx="76887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Coin prices vary between exchanges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For instance, as of 10:50 a.m. on Tuesday (12 Dec 2017), Bitcoin was trading on these exchanges at the following price points: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Kraken - $17,212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GDAX - $17,150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Gemini - $17,039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Bitfinex - $16957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Bitstamp - $16,979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What are the reasons for that? 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de" sz="1100"/>
              <a:t>supply and demand (liquidity)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de" sz="1100"/>
              <a:t>nobody knows what it's "supposed" to cost/the real price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de" sz="1100"/>
              <a:t>infrastructure issue (difficult to make use of arbitrage opportunities)</a:t>
            </a:r>
            <a:endParaRPr sz="11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050" y="2802375"/>
            <a:ext cx="4514925" cy="14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5" y="203775"/>
            <a:ext cx="8339976" cy="46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50" y="313375"/>
            <a:ext cx="6192033" cy="37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725" y="2360025"/>
            <a:ext cx="22574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3.b  Testing for normality distribution of returns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812550" y="2074150"/>
            <a:ext cx="79644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de" sz="1050">
                <a:highlight>
                  <a:srgbClr val="FFFFFF"/>
                </a:highlight>
              </a:rPr>
              <a:t>Large number of important financial models, like the mean-variance portfolio theory and the capital asset pricing model (CAPM), rest on the assumption that returns of securities are normally distributed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de" sz="1050">
                <a:highlight>
                  <a:srgbClr val="FFFFFF"/>
                </a:highlight>
              </a:rPr>
              <a:t>Python provides efficient statistical and graphical tools for testing time series data for normality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de" sz="1050">
                <a:highlight>
                  <a:srgbClr val="FFFFFF"/>
                </a:highlight>
              </a:rPr>
              <a:t>Transformation of price data to returns: 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highlight>
                  <a:srgbClr val="FFFFFF"/>
                </a:highlight>
              </a:rPr>
              <a:t>	</a:t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25" y="2955675"/>
            <a:ext cx="1781500" cy="19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2550" cy="49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00" y="387725"/>
            <a:ext cx="3464050" cy="20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1367925" y="88700"/>
            <a:ext cx="1402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Bitcoin (BTC)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275" y="354575"/>
            <a:ext cx="2199975" cy="19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950" y="3017000"/>
            <a:ext cx="3387400" cy="19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443675" y="2672000"/>
            <a:ext cx="1402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Litecoin</a:t>
            </a:r>
            <a:r>
              <a:rPr lang="de"/>
              <a:t> (LTC)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275" y="2977750"/>
            <a:ext cx="2199975" cy="19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2827"/>
          <a:stretch/>
        </p:blipFill>
        <p:spPr>
          <a:xfrm>
            <a:off x="99675" y="196100"/>
            <a:ext cx="4162325" cy="27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950" y="2012825"/>
            <a:ext cx="4430625" cy="29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de"/>
              <a:t>Group Members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Thomas </a:t>
            </a:r>
            <a:r>
              <a:rPr b="1" lang="de" sz="1600"/>
              <a:t>Dornigg</a:t>
            </a:r>
            <a:r>
              <a:rPr lang="de" sz="1600"/>
              <a:t>, 1551056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Philipp </a:t>
            </a:r>
            <a:r>
              <a:rPr b="1" lang="de" sz="1600"/>
              <a:t>Panzenböck,  </a:t>
            </a:r>
            <a:r>
              <a:rPr lang="de" sz="1600"/>
              <a:t>	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375"/>
            <a:ext cx="8839199" cy="4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3.c  Correlation Analysis </a:t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530750" y="1996875"/>
            <a:ext cx="8254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050">
                <a:highlight>
                  <a:srgbClr val="FFFFFF"/>
                </a:highlight>
              </a:rPr>
              <a:t>Correlation analysis is a method of statistical evaluation used to study the strength of a relationship between two, numerically measured, continuous variables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050">
                <a:highlight>
                  <a:srgbClr val="FFFFFF"/>
                </a:highlight>
              </a:rPr>
              <a:t>This particular type of analysis is useful when to figure out if there are possible connections between assets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65339" l="0" r="27693" t="0"/>
          <a:stretch/>
        </p:blipFill>
        <p:spPr>
          <a:xfrm>
            <a:off x="729450" y="2952175"/>
            <a:ext cx="4269924" cy="2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950" y="3246000"/>
            <a:ext cx="15049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548550" y="3832475"/>
            <a:ext cx="80502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050">
                <a:highlight>
                  <a:srgbClr val="FFFFFF"/>
                </a:highlight>
              </a:rPr>
              <a:t>If correlation is found between two variables, it means that when there is a systematic change in one variable, there is also a systematic change in the other; the variables alter together over a certain period of time</a:t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050">
                <a:highlight>
                  <a:srgbClr val="FFFFFF"/>
                </a:highlight>
              </a:rPr>
              <a:t>If there is correlation found, depending upon the numerical values measured, this can be either positive or negative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743025" y="1360050"/>
            <a:ext cx="77235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800"/>
              <a:t>Why use Correlation Coefficients?</a:t>
            </a:r>
            <a:endParaRPr b="1" sz="1800"/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de" sz="1050"/>
              <a:t>Identify similar price behaviour of coins/stocks in the past</a:t>
            </a:r>
            <a:endParaRPr sz="105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de" sz="1050"/>
              <a:t>Risk management: Diversify by choosing uncorrelated coins/stocks. Hence, a diversified portfolio would have various correlation coefficients, i.e including coins with a negative correlation coefficient into the portfolio can reduce the variance and therefore the risk</a:t>
            </a:r>
            <a:endParaRPr sz="105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de" sz="1050"/>
              <a:t>Allow a useful reallocation of portfolio assets over time</a:t>
            </a:r>
            <a:endParaRPr sz="105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00" y="0"/>
            <a:ext cx="3448125" cy="256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550" y="23300"/>
            <a:ext cx="3412676" cy="25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500" y="2584025"/>
            <a:ext cx="3633100" cy="2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75" y="53775"/>
            <a:ext cx="7386850" cy="49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 Portfolio Optimization</a:t>
            </a:r>
            <a:endParaRPr/>
          </a:p>
        </p:txBody>
      </p:sp>
      <p:sp>
        <p:nvSpPr>
          <p:cNvPr id="237" name="Google Shape;237;p37"/>
          <p:cNvSpPr txBox="1"/>
          <p:nvPr/>
        </p:nvSpPr>
        <p:spPr>
          <a:xfrm>
            <a:off x="457275" y="1923375"/>
            <a:ext cx="84420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highlight>
                  <a:srgbClr val="FFFFFF"/>
                </a:highlight>
              </a:rPr>
              <a:t>Introduction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050">
                <a:highlight>
                  <a:srgbClr val="FFFFFF"/>
                </a:highlight>
              </a:rPr>
              <a:t>First, e</a:t>
            </a:r>
            <a:r>
              <a:rPr lang="de" sz="1050">
                <a:highlight>
                  <a:srgbClr val="FFFFFF"/>
                </a:highlight>
              </a:rPr>
              <a:t>xplanation</a:t>
            </a:r>
            <a:r>
              <a:rPr lang="de" sz="1050">
                <a:highlight>
                  <a:srgbClr val="FFFFFF"/>
                </a:highlight>
              </a:rPr>
              <a:t> of methods used for optimizing various portfolios:</a:t>
            </a:r>
            <a:endParaRPr sz="1050"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050">
                <a:highlight>
                  <a:srgbClr val="FFFFFF"/>
                </a:highlight>
              </a:rPr>
              <a:t>Monte Carlo Simulation</a:t>
            </a:r>
            <a:endParaRPr sz="1050"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050">
                <a:highlight>
                  <a:srgbClr val="FFFFFF"/>
                </a:highlight>
              </a:rPr>
              <a:t>Mathematical Optimization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050">
                <a:highlight>
                  <a:srgbClr val="FFFFFF"/>
                </a:highlight>
              </a:rPr>
              <a:t>Furthermore, we will compare the result of the crypto-portfolio optimization with optimizations performed on a mixed-portfolio (cryptocurrencies and stocks) and a portfolio based on selected stocks of the S&amp;P 500</a:t>
            </a: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1  The Basic Theory</a:t>
            </a:r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555250" y="1980525"/>
            <a:ext cx="8245800" cy="27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050">
                <a:highlight>
                  <a:srgbClr val="FFFFFF"/>
                </a:highlight>
              </a:rPr>
              <a:t>For a given set of securities, we must determine if various risk-return profiles exist. Our tool to this end is Monte Carlo Simulation. Monte Carlo Simulation is method of repeated random sampling from a probability distribution to obtain numerical results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200"/>
              <a:buChar char="●"/>
            </a:pPr>
            <a:r>
              <a:rPr lang="de" sz="1050"/>
              <a:t>With Monte Carlo simulation we will generate random portfolio weighting allocations and record the expected return and variance. The following code (next slide) generates 20 random numbers between 0 and 1 and then normalizes the values such that the sum of all values equals 1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t/>
            </a:r>
            <a:endParaRPr sz="105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050"/>
              <a:t>We calculate an expected portfolio return and expected portfolio standard deviation for each profile. The resulting ratio of returns to standard deviations is referred to as the </a:t>
            </a:r>
            <a:r>
              <a:rPr b="1" lang="de" sz="1050"/>
              <a:t>Sharpe Ratio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t/>
            </a:r>
            <a:endParaRPr sz="105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050"/>
              <a:t>The Sharpe Ratio is technically defined as the expected excess return of the portfolio over the risk-free short rate divided by the expected standard deviation of the portfolio. For simplicity, we assume </a:t>
            </a:r>
            <a:r>
              <a:rPr lang="de" sz="1250"/>
              <a:t>r</a:t>
            </a:r>
            <a:r>
              <a:rPr baseline="-25000" lang="de" sz="900"/>
              <a:t>f</a:t>
            </a:r>
            <a:r>
              <a:rPr lang="de" sz="1050"/>
              <a:t> = 0</a:t>
            </a:r>
            <a:endParaRPr sz="10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00" y="813050"/>
            <a:ext cx="1660125" cy="8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75" y="862175"/>
            <a:ext cx="8874576" cy="32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2055300" y="347675"/>
            <a:ext cx="5033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650"/>
              <a:t>Monte Carlo Simulation for Asset Allocation</a:t>
            </a:r>
            <a:endParaRPr b="1"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75" y="95575"/>
            <a:ext cx="6994250" cy="495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4.2  Mathematical Optimization</a:t>
            </a:r>
            <a:endParaRPr/>
          </a:p>
        </p:txBody>
      </p:sp>
      <p:sp>
        <p:nvSpPr>
          <p:cNvPr id="261" name="Google Shape;261;p41"/>
          <p:cNvSpPr txBox="1"/>
          <p:nvPr/>
        </p:nvSpPr>
        <p:spPr>
          <a:xfrm>
            <a:off x="832825" y="2005025"/>
            <a:ext cx="76884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Optimization tool for this analysis is the </a:t>
            </a:r>
            <a:r>
              <a:rPr b="1" lang="de" sz="1000"/>
              <a:t>optimize</a:t>
            </a:r>
            <a:r>
              <a:rPr lang="de" sz="1000"/>
              <a:t> method from the library </a:t>
            </a:r>
            <a:r>
              <a:rPr b="1" lang="de" sz="1000"/>
              <a:t>SciPy</a:t>
            </a:r>
            <a:endParaRPr sz="1000"/>
          </a:p>
          <a:p>
            <a:pPr indent="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Let's define our objective function as a function which takes an array of weights as an input and returns the Expected Return, Expected Volatility and Sharpe Ratio.</a:t>
            </a:r>
            <a:endParaRPr sz="1000"/>
          </a:p>
          <a:p>
            <a:pPr indent="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We will also pass a few constraints to the optimization which limits the sum of the weights to 1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325" y="3131700"/>
            <a:ext cx="4596501" cy="1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de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de"/>
              <a:t>Basic principles of the Modern Portfolio Theory (MPT)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de"/>
              <a:t>Overview of the cryptocurrency-data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de"/>
              <a:t>Coin-prices  extraction (price differences of crypto-exchanges)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de"/>
              <a:t>Testing for normality distribution of returns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de"/>
              <a:t>Histogramms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de"/>
              <a:t>QQ-Plots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de"/>
              <a:t>Boxplots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de"/>
              <a:t>Correlation Analysis (Heatmaps)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de"/>
              <a:t>Portfolio Optimization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3425"/>
            <a:ext cx="8839201" cy="46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25" y="1923400"/>
            <a:ext cx="8664950" cy="18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729450" y="1318650"/>
            <a:ext cx="76884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4.3.1  </a:t>
            </a:r>
            <a:r>
              <a:rPr lang="de"/>
              <a:t>Optimization comparison - portfolio composition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3"/>
          <p:cNvSpPr txBox="1"/>
          <p:nvPr/>
        </p:nvSpPr>
        <p:spPr>
          <a:xfrm>
            <a:off x="857325" y="2445900"/>
            <a:ext cx="76500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Mixed portfolio: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10 crypto-assets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10 blue chip stocks of the S&amp;P 500 (highest market cap)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Stock portfolio: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10 blue chip stocks of the S&amp;P 500 (highest market cap)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10 random selected stocks (selection process with web-scraping)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75" y="551775"/>
            <a:ext cx="8147999" cy="17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75" y="2625500"/>
            <a:ext cx="82460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4.3.2  Optimization comparisons - results</a:t>
            </a:r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725" y="2298400"/>
            <a:ext cx="6148000" cy="15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4.4  Indices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75" y="2006250"/>
            <a:ext cx="84722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6075"/>
            <a:ext cx="8839201" cy="320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Introduction</a:t>
            </a:r>
            <a:endParaRPr sz="24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30875"/>
            <a:ext cx="7688700" cy="29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Cryptoassets are a new and emerging type of alternative investment, thus it is appropriate for innovative and forward-looking  investors to evaluate their advantages and to assess their expected return, volatility, and correlation with other assets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As a result, the main purpose of this work is to apply the mathematical framework of Modern Portfolio Theory to this unconventional asset class and later on, compare it with a traditional stock-portfolio and mixed portfolio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By doing so, we want to investigate whether investing in cryptoassets may be attractive for investors</a:t>
            </a:r>
            <a:br>
              <a:rPr lang="de" sz="1100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</a:t>
            </a:r>
            <a:r>
              <a:rPr lang="de"/>
              <a:t> applying  the Markowitz’s Portfolio Theory, we intend to take advantage of joint variability of assets to reduce the overall volatility of a  portfolio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de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80034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de" sz="2400"/>
              <a:t>2.  Basic Principles of Modern Portfolio Theory (MPT)</a:t>
            </a:r>
            <a:endParaRPr sz="24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007300"/>
            <a:ext cx="7688700" cy="30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Pioneered by economist Harry Markowitz (1952), for which he was later awarded the Nobel Prize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MPT or mean-variance analysis is a mathematical framework on how risk-averse investors can construct portfolios to optimize or maximize expected return based on a given level of market risk, emphasizing that risk is an inherent part of higher reward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According to the theory, it's possible to construct an "efficient frontier" of optimal portfolios offering the maximum possible expected return for a given level of risk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One of the core statements of the theory is, that investors can reduce portfolio variance through diversification, by holding assets which are not perfectly positively correlated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225" y="152400"/>
            <a:ext cx="69656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  MPT - Basic Assumptions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7650" y="1950750"/>
            <a:ext cx="76887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Asset returns are normally distributed random variables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Investors are regarded as rational and risk-averse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Investors all have access to the same sources of information for investment decisions, i.e no information-asymmetry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Investors share similar views on expected returns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No consideration of taxes or fees of any kind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The user of the model is a price taker, not a price maker (i.e. the investor is unable to influence the exercise price of his/her investment by any invested amount of money)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Investors have unlimited access to borrow (and lend) money at the risk free rate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Assumption that an investor is not allowed to set up short positions in a security. Only long positions are allowed.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de" sz="1200"/>
              <a:t>By market risk, we consider both positive and negative deviations of the actual return from the expected one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2.2  MPT - Basic mathematical framework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30719"/>
          <a:stretch/>
        </p:blipFill>
        <p:spPr>
          <a:xfrm>
            <a:off x="729450" y="2035825"/>
            <a:ext cx="8039825" cy="6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813175"/>
            <a:ext cx="8108276" cy="6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2225" y="3614450"/>
            <a:ext cx="3227150" cy="14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de" sz="2400"/>
              <a:t>3.  Overview of the cryptocurrency-data</a:t>
            </a:r>
            <a:endParaRPr sz="24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28925" y="2034700"/>
            <a:ext cx="8401200" cy="27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Portfolio consisting of 20 cryptocurrencies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 range from 2016-01-01 till 2018-12-07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Coin prices for main dataframe were extracted via API from CryptoCompare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de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Following Coins are part of the portfolio: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(BTC)		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Ripple (XRP)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Ethereum (ETH)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Litecoin (LTC)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Monero (XMR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p21"/>
          <p:cNvSpPr txBox="1"/>
          <p:nvPr/>
        </p:nvSpPr>
        <p:spPr>
          <a:xfrm>
            <a:off x="2652300" y="3576550"/>
            <a:ext cx="21771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BitBar (BTB)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Decred (DCR)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Nxt (NXT)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Factom (FCT)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Dash (DASH)</a:t>
            </a:r>
            <a:endParaRPr sz="9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8" name="Google Shape;138;p21"/>
          <p:cNvSpPr txBox="1"/>
          <p:nvPr/>
        </p:nvSpPr>
        <p:spPr>
          <a:xfrm>
            <a:off x="4752600" y="3545875"/>
            <a:ext cx="24222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MaidSafeCoin (MAID)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Bytecoin (BCN)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BitShares (BTS)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Siacoin (SC)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DigiByte (DGB)</a:t>
            </a:r>
            <a:endParaRPr sz="9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39" name="Google Shape;139;p21"/>
          <p:cNvSpPr txBox="1"/>
          <p:nvPr/>
        </p:nvSpPr>
        <p:spPr>
          <a:xfrm>
            <a:off x="6845250" y="3561325"/>
            <a:ext cx="2422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MaidSafeCoin (MAID)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Bytecoin (BCN)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BitShares (BTS)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Siacoin (SC)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</a:pPr>
            <a:r>
              <a:rPr lang="de" sz="900"/>
              <a:t>DigiByte (DGB)</a:t>
            </a:r>
            <a:endParaRPr sz="9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