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8"/>
  </p:notesMasterIdLst>
  <p:sldIdLst>
    <p:sldId id="257" r:id="rId2"/>
    <p:sldId id="329" r:id="rId3"/>
    <p:sldId id="545" r:id="rId4"/>
    <p:sldId id="495" r:id="rId5"/>
    <p:sldId id="497" r:id="rId6"/>
    <p:sldId id="503" r:id="rId7"/>
    <p:sldId id="531" r:id="rId8"/>
    <p:sldId id="544" r:id="rId9"/>
    <p:sldId id="501" r:id="rId10"/>
    <p:sldId id="527" r:id="rId11"/>
    <p:sldId id="537" r:id="rId12"/>
    <p:sldId id="543" r:id="rId13"/>
    <p:sldId id="529" r:id="rId14"/>
    <p:sldId id="530" r:id="rId15"/>
    <p:sldId id="540" r:id="rId16"/>
    <p:sldId id="498" r:id="rId17"/>
    <p:sldId id="528" r:id="rId18"/>
    <p:sldId id="499" r:id="rId19"/>
    <p:sldId id="505" r:id="rId20"/>
    <p:sldId id="547" r:id="rId21"/>
    <p:sldId id="510" r:id="rId22"/>
    <p:sldId id="511" r:id="rId23"/>
    <p:sldId id="512" r:id="rId24"/>
    <p:sldId id="513" r:id="rId25"/>
    <p:sldId id="521" r:id="rId26"/>
    <p:sldId id="514" r:id="rId27"/>
    <p:sldId id="522" r:id="rId28"/>
    <p:sldId id="515" r:id="rId29"/>
    <p:sldId id="523" r:id="rId30"/>
    <p:sldId id="516" r:id="rId31"/>
    <p:sldId id="524" r:id="rId32"/>
    <p:sldId id="517" r:id="rId33"/>
    <p:sldId id="525" r:id="rId34"/>
    <p:sldId id="520" r:id="rId35"/>
    <p:sldId id="526" r:id="rId36"/>
    <p:sldId id="506" r:id="rId37"/>
    <p:sldId id="507" r:id="rId38"/>
    <p:sldId id="532" r:id="rId39"/>
    <p:sldId id="533" r:id="rId40"/>
    <p:sldId id="541" r:id="rId41"/>
    <p:sldId id="500" r:id="rId42"/>
    <p:sldId id="508" r:id="rId43"/>
    <p:sldId id="542" r:id="rId44"/>
    <p:sldId id="535" r:id="rId45"/>
    <p:sldId id="519" r:id="rId46"/>
    <p:sldId id="546" r:id="rId47"/>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03984" initials="" lastIdx="1" clrIdx="0"/>
  <p:cmAuthor id="1" name="Weinbaum, Daniel " initials="" lastIdx="15" clrIdx="1"/>
  <p:cmAuthor id="2" name="James Eustis" initials="" lastIdx="24" clrIdx="2"/>
  <p:cmAuthor id="3" name="TrungDTruong" initials="TDT" lastIdx="1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A457D"/>
    <a:srgbClr val="339966"/>
    <a:srgbClr val="6699FF"/>
    <a:srgbClr val="7ECCBD"/>
    <a:srgbClr val="6E91BB"/>
    <a:srgbClr val="E7EFFA"/>
    <a:srgbClr val="2D5F9C"/>
    <a:srgbClr val="BFD7F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2" autoAdjust="0"/>
    <p:restoredTop sz="89112" autoAdjust="0"/>
  </p:normalViewPr>
  <p:slideViewPr>
    <p:cSldViewPr snapToGrid="0">
      <p:cViewPr varScale="1">
        <p:scale>
          <a:sx n="118" d="100"/>
          <a:sy n="118" d="100"/>
        </p:scale>
        <p:origin x="-143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7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image" Target="../media/image51.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image" Target="../media/image5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8" tIns="46589" rIns="93178" bIns="46589" numCol="1" anchor="t" anchorCtr="0" compatLnSpc="1">
            <a:prstTxWarp prst="textNoShape">
              <a:avLst/>
            </a:prstTxWarp>
          </a:bodyPr>
          <a:lstStyle>
            <a:lvl1pPr algn="l" defTabSz="932415">
              <a:defRPr sz="1200" b="0">
                <a:latin typeface="Arial" pitchFamily="34" charset="0"/>
              </a:defRPr>
            </a:lvl1pPr>
          </a:lstStyle>
          <a:p>
            <a:pPr>
              <a:defRPr/>
            </a:pPr>
            <a:endParaRPr lang="en-US"/>
          </a:p>
        </p:txBody>
      </p:sp>
      <p:sp>
        <p:nvSpPr>
          <p:cNvPr id="4099"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3178" tIns="46589" rIns="93178" bIns="46589" numCol="1" anchor="t" anchorCtr="0" compatLnSpc="1">
            <a:prstTxWarp prst="textNoShape">
              <a:avLst/>
            </a:prstTxWarp>
          </a:bodyPr>
          <a:lstStyle>
            <a:lvl1pPr algn="r" defTabSz="932415">
              <a:defRPr sz="1200" b="0">
                <a:latin typeface="Arial" pitchFamily="3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8" tIns="46589" rIns="93178"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3036888" cy="465138"/>
          </a:xfrm>
          <a:prstGeom prst="rect">
            <a:avLst/>
          </a:prstGeom>
          <a:noFill/>
          <a:ln w="9525">
            <a:noFill/>
            <a:miter lim="800000"/>
            <a:headEnd/>
            <a:tailEnd/>
          </a:ln>
          <a:effectLst/>
        </p:spPr>
        <p:txBody>
          <a:bodyPr vert="horz" wrap="square" lIns="93178" tIns="46589" rIns="93178" bIns="46589" numCol="1" anchor="b" anchorCtr="0" compatLnSpc="1">
            <a:prstTxWarp prst="textNoShape">
              <a:avLst/>
            </a:prstTxWarp>
          </a:bodyPr>
          <a:lstStyle>
            <a:lvl1pPr algn="l" defTabSz="932415">
              <a:defRPr sz="1200" b="0">
                <a:latin typeface="Arial"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3178" tIns="46589" rIns="93178" bIns="46589" numCol="1" anchor="b" anchorCtr="0" compatLnSpc="1">
            <a:prstTxWarp prst="textNoShape">
              <a:avLst/>
            </a:prstTxWarp>
          </a:bodyPr>
          <a:lstStyle>
            <a:lvl1pPr algn="r" defTabSz="932415">
              <a:defRPr sz="1200" b="0">
                <a:latin typeface="Arial" pitchFamily="34" charset="0"/>
              </a:defRPr>
            </a:lvl1pPr>
          </a:lstStyle>
          <a:p>
            <a:pPr>
              <a:defRPr/>
            </a:pPr>
            <a:fld id="{D24B9D2D-6377-45A7-A1C0-79EB2D114A6D}" type="slidenum">
              <a:rPr lang="en-US"/>
              <a:pPr>
                <a:defRPr/>
              </a:pPr>
              <a:t>‹#›</a:t>
            </a:fld>
            <a:endParaRPr lang="en-US"/>
          </a:p>
        </p:txBody>
      </p:sp>
    </p:spTree>
    <p:extLst>
      <p:ext uri="{BB962C8B-B14F-4D97-AF65-F5344CB8AC3E}">
        <p14:creationId xmlns:p14="http://schemas.microsoft.com/office/powerpoint/2010/main" xmlns="" val="23542414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pPr defTabSz="931863"/>
            <a:fld id="{1709F65F-A0FD-4850-B17F-445D3A35AF04}" type="slidenum">
              <a:rPr lang="en-US" smtClean="0">
                <a:latin typeface="Arial" charset="0"/>
              </a:rPr>
              <a:pPr defTabSz="931863"/>
              <a:t>1</a:t>
            </a:fld>
            <a:endParaRPr lang="en-US" smtClean="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935038" y="4414838"/>
            <a:ext cx="5140325" cy="4184650"/>
          </a:xfrm>
          <a:no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8CEC3796-F3DA-4837-A7E0-7690B148BE6A}" type="slidenum">
              <a:rPr lang="en-US" sz="1200" b="0"/>
              <a:pPr algn="r" defTabSz="931863"/>
              <a:t>10</a:t>
            </a:fld>
            <a:endParaRPr lang="en-US" sz="1200" b="0"/>
          </a:p>
        </p:txBody>
      </p:sp>
      <p:sp>
        <p:nvSpPr>
          <p:cNvPr id="34818" name="Rectangle 2"/>
          <p:cNvSpPr>
            <a:spLocks noGrp="1" noRot="1" noChangeAspect="1" noChangeArrowheads="1" noTextEdit="1"/>
          </p:cNvSpPr>
          <p:nvPr>
            <p:ph type="sldImg"/>
          </p:nvPr>
        </p:nvSpPr>
        <p:spPr>
          <a:xfrm>
            <a:off x="1192213" y="703263"/>
            <a:ext cx="4629150" cy="3471862"/>
          </a:xfrm>
          <a:ln/>
        </p:spPr>
      </p:sp>
      <p:sp>
        <p:nvSpPr>
          <p:cNvPr id="34819"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Recommend that you select ‘Never ask me again’ in the Citrix File Security window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E9032551-D6C4-482B-BACF-D8A4FBFF23F8}" type="slidenum">
              <a:rPr lang="en-US" sz="1200" b="0"/>
              <a:pPr algn="r" defTabSz="931863"/>
              <a:t>11</a:t>
            </a:fld>
            <a:endParaRPr lang="en-US" sz="1200" b="0"/>
          </a:p>
        </p:txBody>
      </p:sp>
      <p:sp>
        <p:nvSpPr>
          <p:cNvPr id="36866" name="Rectangle 2"/>
          <p:cNvSpPr>
            <a:spLocks noGrp="1" noRot="1" noChangeAspect="1" noChangeArrowheads="1" noTextEdit="1"/>
          </p:cNvSpPr>
          <p:nvPr>
            <p:ph type="sldImg"/>
          </p:nvPr>
        </p:nvSpPr>
        <p:spPr>
          <a:xfrm>
            <a:off x="1192213" y="703263"/>
            <a:ext cx="4629150" cy="3471862"/>
          </a:xfrm>
          <a:ln/>
        </p:spPr>
      </p:sp>
      <p:sp>
        <p:nvSpPr>
          <p:cNvPr id="36867"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Be sure to log-out properly to ensure access the next time you need to use FMIS</a:t>
            </a:r>
          </a:p>
          <a:p>
            <a:r>
              <a:rPr lang="en-US" smtClean="0">
                <a:latin typeface="Arial" charset="0"/>
              </a:rPr>
              <a:t>- If you have trouble logging-in, contact the OCFO Service Desk; but you may have to wait 1 hour to log-in after closing the application without properly logging-out of FMIS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DF601A8C-1564-470E-AE57-20DC0A465006}" type="slidenum">
              <a:rPr lang="en-US" sz="1200" b="0"/>
              <a:pPr algn="r" defTabSz="931863"/>
              <a:t>12</a:t>
            </a:fld>
            <a:endParaRPr lang="en-US" sz="1200" b="0"/>
          </a:p>
        </p:txBody>
      </p:sp>
      <p:sp>
        <p:nvSpPr>
          <p:cNvPr id="38914" name="Rectangle 2"/>
          <p:cNvSpPr>
            <a:spLocks noGrp="1" noRot="1" noChangeAspect="1" noChangeArrowheads="1" noTextEdit="1"/>
          </p:cNvSpPr>
          <p:nvPr>
            <p:ph type="sldImg"/>
          </p:nvPr>
        </p:nvSpPr>
        <p:spPr>
          <a:xfrm>
            <a:off x="1192213" y="703263"/>
            <a:ext cx="4629150" cy="3471862"/>
          </a:xfrm>
          <a:ln/>
        </p:spPr>
      </p:sp>
      <p:sp>
        <p:nvSpPr>
          <p:cNvPr id="3891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23603E61-582E-4EBA-80E9-8ECF24463757}" type="slidenum">
              <a:rPr lang="en-US" sz="1200" b="0"/>
              <a:pPr algn="r" defTabSz="931863"/>
              <a:t>13</a:t>
            </a:fld>
            <a:endParaRPr lang="en-US" sz="1200" b="0"/>
          </a:p>
        </p:txBody>
      </p:sp>
      <p:sp>
        <p:nvSpPr>
          <p:cNvPr id="40962" name="Rectangle 2"/>
          <p:cNvSpPr>
            <a:spLocks noGrp="1" noRot="1" noChangeAspect="1" noChangeArrowheads="1" noTextEdit="1"/>
          </p:cNvSpPr>
          <p:nvPr>
            <p:ph type="sldImg"/>
          </p:nvPr>
        </p:nvSpPr>
        <p:spPr>
          <a:xfrm>
            <a:off x="1192213" y="703263"/>
            <a:ext cx="4629150" cy="3471862"/>
          </a:xfrm>
          <a:ln/>
        </p:spPr>
      </p:sp>
      <p:sp>
        <p:nvSpPr>
          <p:cNvPr id="40963"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E89F9DD-3284-47EC-89C3-B4252209784B}" type="slidenum">
              <a:rPr lang="en-US" sz="1200" b="0"/>
              <a:pPr algn="r" defTabSz="931863"/>
              <a:t>14</a:t>
            </a:fld>
            <a:endParaRPr lang="en-US" sz="1200" b="0"/>
          </a:p>
        </p:txBody>
      </p:sp>
      <p:sp>
        <p:nvSpPr>
          <p:cNvPr id="43010" name="Rectangle 2"/>
          <p:cNvSpPr>
            <a:spLocks noGrp="1" noRot="1" noChangeAspect="1" noChangeArrowheads="1" noTextEdit="1"/>
          </p:cNvSpPr>
          <p:nvPr>
            <p:ph type="sldImg"/>
          </p:nvPr>
        </p:nvSpPr>
        <p:spPr>
          <a:xfrm>
            <a:off x="1192213" y="703263"/>
            <a:ext cx="4629150" cy="3471862"/>
          </a:xfrm>
          <a:ln/>
        </p:spPr>
      </p:sp>
      <p:sp>
        <p:nvSpPr>
          <p:cNvPr id="43011"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2D0C9257-4107-4AC2-9828-624F1B071D7A}" type="slidenum">
              <a:rPr lang="en-US" sz="1200" b="0"/>
              <a:pPr algn="r" defTabSz="931863"/>
              <a:t>15</a:t>
            </a:fld>
            <a:endParaRPr lang="en-US" sz="1200" b="0"/>
          </a:p>
        </p:txBody>
      </p:sp>
      <p:sp>
        <p:nvSpPr>
          <p:cNvPr id="45058" name="Rectangle 2"/>
          <p:cNvSpPr>
            <a:spLocks noGrp="1" noRot="1" noChangeAspect="1" noChangeArrowheads="1" noTextEdit="1"/>
          </p:cNvSpPr>
          <p:nvPr>
            <p:ph type="sldImg"/>
          </p:nvPr>
        </p:nvSpPr>
        <p:spPr>
          <a:xfrm>
            <a:off x="1192213" y="703263"/>
            <a:ext cx="4629150" cy="3471862"/>
          </a:xfrm>
          <a:ln/>
        </p:spPr>
      </p:sp>
      <p:sp>
        <p:nvSpPr>
          <p:cNvPr id="45059" name="Rectangle 3"/>
          <p:cNvSpPr>
            <a:spLocks noGrp="1" noChangeArrowheads="1"/>
          </p:cNvSpPr>
          <p:nvPr>
            <p:ph type="body" idx="1"/>
          </p:nvPr>
        </p:nvSpPr>
        <p:spPr>
          <a:xfrm>
            <a:off x="935038" y="4419600"/>
            <a:ext cx="5140325" cy="4181475"/>
          </a:xfrm>
          <a:noFill/>
          <a:ln/>
        </p:spPr>
        <p:txBody>
          <a:bodyPr/>
          <a:lstStyle/>
          <a:p>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814AC7C7-AECB-4140-9413-DB273C96EFE1}" type="slidenum">
              <a:rPr lang="en-US" sz="1200" b="0"/>
              <a:pPr algn="r" defTabSz="931863"/>
              <a:t>16</a:t>
            </a:fld>
            <a:endParaRPr lang="en-US" sz="1200" b="0"/>
          </a:p>
        </p:txBody>
      </p:sp>
      <p:sp>
        <p:nvSpPr>
          <p:cNvPr id="47106" name="Rectangle 2"/>
          <p:cNvSpPr>
            <a:spLocks noGrp="1" noRot="1" noChangeAspect="1" noChangeArrowheads="1" noTextEdit="1"/>
          </p:cNvSpPr>
          <p:nvPr>
            <p:ph type="sldImg"/>
          </p:nvPr>
        </p:nvSpPr>
        <p:spPr>
          <a:xfrm>
            <a:off x="1192213" y="703263"/>
            <a:ext cx="4629150" cy="3471862"/>
          </a:xfrm>
          <a:ln/>
        </p:spPr>
      </p:sp>
      <p:sp>
        <p:nvSpPr>
          <p:cNvPr id="47107"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p:spPr>
        <p:txBody>
          <a:bodyPr/>
          <a:lstStyle/>
          <a:p>
            <a:r>
              <a:rPr lang="en-US" smtClean="0">
                <a:latin typeface="Arial" charset="0"/>
              </a:rPr>
              <a:t>- Point out that when performing a query using a Wild Card, the LIKE operator is always required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0398946-FAC6-494A-8299-11436A39B83C}" type="slidenum">
              <a:rPr lang="en-US" sz="1200" b="0"/>
              <a:pPr algn="r" defTabSz="931863"/>
              <a:t>18</a:t>
            </a:fld>
            <a:endParaRPr lang="en-US" sz="1200" b="0"/>
          </a:p>
        </p:txBody>
      </p:sp>
      <p:sp>
        <p:nvSpPr>
          <p:cNvPr id="51202" name="Rectangle 2"/>
          <p:cNvSpPr>
            <a:spLocks noGrp="1" noRot="1" noChangeAspect="1" noChangeArrowheads="1" noTextEdit="1"/>
          </p:cNvSpPr>
          <p:nvPr>
            <p:ph type="sldImg"/>
          </p:nvPr>
        </p:nvSpPr>
        <p:spPr>
          <a:xfrm>
            <a:off x="1192213" y="703263"/>
            <a:ext cx="4629150" cy="3471862"/>
          </a:xfrm>
          <a:ln/>
        </p:spPr>
      </p:sp>
      <p:sp>
        <p:nvSpPr>
          <p:cNvPr id="51203"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This is an example of a typical query grid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00E20D50-55D2-40F3-9DEF-6907A6226AEB}" type="slidenum">
              <a:rPr lang="en-US" sz="1200" b="0"/>
              <a:pPr algn="r" defTabSz="931863"/>
              <a:t>19</a:t>
            </a:fld>
            <a:endParaRPr lang="en-US" sz="1200" b="0"/>
          </a:p>
        </p:txBody>
      </p:sp>
      <p:sp>
        <p:nvSpPr>
          <p:cNvPr id="53250" name="Rectangle 2"/>
          <p:cNvSpPr>
            <a:spLocks noGrp="1" noRot="1" noChangeAspect="1" noChangeArrowheads="1" noTextEdit="1"/>
          </p:cNvSpPr>
          <p:nvPr>
            <p:ph type="sldImg"/>
          </p:nvPr>
        </p:nvSpPr>
        <p:spPr>
          <a:xfrm>
            <a:off x="1192213" y="703263"/>
            <a:ext cx="4629150" cy="3471862"/>
          </a:xfrm>
          <a:ln/>
        </p:spPr>
      </p:sp>
      <p:sp>
        <p:nvSpPr>
          <p:cNvPr id="53251" name="Rectangle 3"/>
          <p:cNvSpPr>
            <a:spLocks noGrp="1" noChangeArrowheads="1"/>
          </p:cNvSpPr>
          <p:nvPr>
            <p:ph type="body" idx="1"/>
          </p:nvPr>
        </p:nvSpPr>
        <p:spPr>
          <a:xfrm>
            <a:off x="935038" y="4419600"/>
            <a:ext cx="5140325" cy="4181475"/>
          </a:xfrm>
          <a:noFill/>
          <a:ln/>
        </p:spPr>
        <p:txBody>
          <a:bodyPr/>
          <a:lstStyle/>
          <a:p>
            <a:r>
              <a:rPr lang="en-US" dirty="0" smtClean="0">
                <a:latin typeface="Arial" charset="0"/>
              </a:rPr>
              <a:t>- If you want to run a query for the whole fiscal year, you do not need to enter the VAT range for the whole fiscal year</a:t>
            </a:r>
            <a:r>
              <a:rPr lang="en-US" baseline="0" dirty="0" smtClean="0">
                <a:latin typeface="Arial" charset="0"/>
              </a:rPr>
              <a:t> but</a:t>
            </a:r>
            <a:r>
              <a:rPr lang="en-US" dirty="0" smtClean="0">
                <a:latin typeface="Arial" charset="0"/>
              </a:rPr>
              <a:t> just leave</a:t>
            </a:r>
            <a:r>
              <a:rPr lang="en-US" baseline="0" dirty="0" smtClean="0">
                <a:latin typeface="Arial" charset="0"/>
              </a:rPr>
              <a:t> </a:t>
            </a:r>
            <a:r>
              <a:rPr lang="en-US" dirty="0" smtClean="0">
                <a:latin typeface="Arial" charset="0"/>
              </a:rPr>
              <a:t>unpopulated the FM, AP and VATS range fields so that FMIS will pull all fiscal year information</a:t>
            </a:r>
          </a:p>
          <a:p>
            <a:r>
              <a:rPr lang="en-US" dirty="0" smtClean="0">
                <a:latin typeface="Arial" charset="0"/>
              </a:rPr>
              <a:t>- Point out that non-query grids will prompt users when a Wild Card search is available to query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9273190F-E735-481F-90CE-3E758F95A136}" type="slidenum">
              <a:rPr lang="en-US" sz="1200" b="0"/>
              <a:pPr algn="r" defTabSz="931863"/>
              <a:t>20</a:t>
            </a:fld>
            <a:endParaRPr lang="en-US" sz="1200" b="0"/>
          </a:p>
        </p:txBody>
      </p:sp>
      <p:sp>
        <p:nvSpPr>
          <p:cNvPr id="143363" name="Rectangle 2"/>
          <p:cNvSpPr>
            <a:spLocks noGrp="1" noRot="1" noChangeAspect="1" noChangeArrowheads="1" noTextEdit="1"/>
          </p:cNvSpPr>
          <p:nvPr>
            <p:ph type="sldImg"/>
          </p:nvPr>
        </p:nvSpPr>
        <p:spPr>
          <a:xfrm>
            <a:off x="1192213" y="703263"/>
            <a:ext cx="4629150" cy="3471862"/>
          </a:xfrm>
          <a:ln/>
        </p:spPr>
      </p:sp>
      <p:sp>
        <p:nvSpPr>
          <p:cNvPr id="143364"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1BAFE138-81E2-4587-8389-F576930E2ABA}" type="slidenum">
              <a:rPr lang="en-US" sz="1200" b="0"/>
              <a:pPr algn="r" defTabSz="931863"/>
              <a:t>21</a:t>
            </a:fld>
            <a:endParaRPr lang="en-US" sz="1200" b="0"/>
          </a:p>
        </p:txBody>
      </p:sp>
      <p:sp>
        <p:nvSpPr>
          <p:cNvPr id="57346" name="Rectangle 2"/>
          <p:cNvSpPr>
            <a:spLocks noGrp="1" noRot="1" noChangeAspect="1" noChangeArrowheads="1" noTextEdit="1"/>
          </p:cNvSpPr>
          <p:nvPr>
            <p:ph type="sldImg"/>
          </p:nvPr>
        </p:nvSpPr>
        <p:spPr>
          <a:xfrm>
            <a:off x="1192213" y="703263"/>
            <a:ext cx="4629150" cy="3471862"/>
          </a:xfrm>
          <a:ln/>
        </p:spPr>
      </p:sp>
      <p:sp>
        <p:nvSpPr>
          <p:cNvPr id="57347"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Think of the VAT Query Grid as the ‘Swiss Army Knife’ of the queries in FMIS – it allows users to be very flexible and do a lot of tihngs with their queries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C650D4D6-3182-4DAB-8862-BB16E8F4432D}" type="slidenum">
              <a:rPr lang="en-US" sz="1200" b="0"/>
              <a:pPr algn="r" defTabSz="931863"/>
              <a:t>22</a:t>
            </a:fld>
            <a:endParaRPr lang="en-US" sz="1200" b="0"/>
          </a:p>
        </p:txBody>
      </p:sp>
      <p:sp>
        <p:nvSpPr>
          <p:cNvPr id="59394" name="Rectangle 2"/>
          <p:cNvSpPr>
            <a:spLocks noGrp="1" noRot="1" noChangeAspect="1" noChangeArrowheads="1" noTextEdit="1"/>
          </p:cNvSpPr>
          <p:nvPr>
            <p:ph type="sldImg"/>
          </p:nvPr>
        </p:nvSpPr>
        <p:spPr>
          <a:xfrm>
            <a:off x="1192213" y="703263"/>
            <a:ext cx="4629150" cy="3471862"/>
          </a:xfrm>
          <a:ln/>
        </p:spPr>
      </p:sp>
      <p:sp>
        <p:nvSpPr>
          <p:cNvPr id="5939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F9DC530C-84D5-48F3-93BE-5A54650395BD}" type="slidenum">
              <a:rPr lang="en-US" sz="1200" b="0"/>
              <a:pPr algn="r" defTabSz="931863"/>
              <a:t>23</a:t>
            </a:fld>
            <a:endParaRPr lang="en-US" sz="1200" b="0"/>
          </a:p>
        </p:txBody>
      </p:sp>
      <p:sp>
        <p:nvSpPr>
          <p:cNvPr id="61442" name="Rectangle 2"/>
          <p:cNvSpPr>
            <a:spLocks noGrp="1" noRot="1" noChangeAspect="1" noChangeArrowheads="1" noTextEdit="1"/>
          </p:cNvSpPr>
          <p:nvPr>
            <p:ph type="sldImg"/>
          </p:nvPr>
        </p:nvSpPr>
        <p:spPr>
          <a:xfrm>
            <a:off x="1192213" y="703263"/>
            <a:ext cx="4629150" cy="3471862"/>
          </a:xfrm>
          <a:ln/>
        </p:spPr>
      </p:sp>
      <p:sp>
        <p:nvSpPr>
          <p:cNvPr id="61443"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6492BE43-6EDC-43F6-BB81-2A87ED7A97A1}" type="slidenum">
              <a:rPr lang="en-US" sz="1200" b="0"/>
              <a:pPr algn="r" defTabSz="931863"/>
              <a:t>24</a:t>
            </a:fld>
            <a:endParaRPr lang="en-US" sz="1200" b="0"/>
          </a:p>
        </p:txBody>
      </p:sp>
      <p:sp>
        <p:nvSpPr>
          <p:cNvPr id="63490" name="Rectangle 2"/>
          <p:cNvSpPr>
            <a:spLocks noGrp="1" noRot="1" noChangeAspect="1" noChangeArrowheads="1" noTextEdit="1"/>
          </p:cNvSpPr>
          <p:nvPr>
            <p:ph type="sldImg"/>
          </p:nvPr>
        </p:nvSpPr>
        <p:spPr>
          <a:xfrm>
            <a:off x="1192213" y="703263"/>
            <a:ext cx="4629150" cy="3471862"/>
          </a:xfrm>
          <a:ln/>
        </p:spPr>
      </p:sp>
      <p:sp>
        <p:nvSpPr>
          <p:cNvPr id="63491"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0134025F-1BC7-4541-A7D2-DDB5DAD7E4AD}" type="slidenum">
              <a:rPr lang="en-US" sz="1200" b="0"/>
              <a:pPr algn="r" defTabSz="931863"/>
              <a:t>25</a:t>
            </a:fld>
            <a:endParaRPr lang="en-US" sz="1200" b="0"/>
          </a:p>
        </p:txBody>
      </p:sp>
      <p:sp>
        <p:nvSpPr>
          <p:cNvPr id="65538" name="Rectangle 2"/>
          <p:cNvSpPr>
            <a:spLocks noGrp="1" noRot="1" noChangeAspect="1" noChangeArrowheads="1" noTextEdit="1"/>
          </p:cNvSpPr>
          <p:nvPr>
            <p:ph type="sldImg"/>
          </p:nvPr>
        </p:nvSpPr>
        <p:spPr>
          <a:xfrm>
            <a:off x="1192213" y="703263"/>
            <a:ext cx="4629150" cy="3471862"/>
          </a:xfrm>
          <a:ln/>
        </p:spPr>
      </p:sp>
      <p:sp>
        <p:nvSpPr>
          <p:cNvPr id="65539"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B6A9678E-F2B6-484B-AABA-6E5068A9A97D}" type="slidenum">
              <a:rPr lang="en-US" sz="1200" b="0"/>
              <a:pPr algn="r" defTabSz="931863"/>
              <a:t>26</a:t>
            </a:fld>
            <a:endParaRPr lang="en-US" sz="1200" b="0"/>
          </a:p>
        </p:txBody>
      </p:sp>
      <p:sp>
        <p:nvSpPr>
          <p:cNvPr id="67586" name="Rectangle 2"/>
          <p:cNvSpPr>
            <a:spLocks noGrp="1" noRot="1" noChangeAspect="1" noChangeArrowheads="1" noTextEdit="1"/>
          </p:cNvSpPr>
          <p:nvPr>
            <p:ph type="sldImg"/>
          </p:nvPr>
        </p:nvSpPr>
        <p:spPr>
          <a:xfrm>
            <a:off x="1192213" y="703263"/>
            <a:ext cx="4629150" cy="3471862"/>
          </a:xfrm>
          <a:ln/>
        </p:spPr>
      </p:sp>
      <p:sp>
        <p:nvSpPr>
          <p:cNvPr id="67587"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C9E4D77F-3D04-4351-A443-9A4D35AAE9D0}" type="slidenum">
              <a:rPr lang="en-US" sz="1200" b="0"/>
              <a:pPr algn="r" defTabSz="931863"/>
              <a:t>27</a:t>
            </a:fld>
            <a:endParaRPr lang="en-US" sz="1200" b="0"/>
          </a:p>
        </p:txBody>
      </p:sp>
      <p:sp>
        <p:nvSpPr>
          <p:cNvPr id="69634" name="Rectangle 2"/>
          <p:cNvSpPr>
            <a:spLocks noGrp="1" noRot="1" noChangeAspect="1" noChangeArrowheads="1" noTextEdit="1"/>
          </p:cNvSpPr>
          <p:nvPr>
            <p:ph type="sldImg"/>
          </p:nvPr>
        </p:nvSpPr>
        <p:spPr>
          <a:xfrm>
            <a:off x="1192213" y="703263"/>
            <a:ext cx="4629150" cy="3471862"/>
          </a:xfrm>
          <a:ln/>
        </p:spPr>
      </p:sp>
      <p:sp>
        <p:nvSpPr>
          <p:cNvPr id="6963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03A8BA18-7CEA-4A9D-B17C-6485FDA954D0}" type="slidenum">
              <a:rPr lang="en-US" sz="1200" b="0"/>
              <a:pPr algn="r" defTabSz="931863"/>
              <a:t>28</a:t>
            </a:fld>
            <a:endParaRPr lang="en-US" sz="1200" b="0"/>
          </a:p>
        </p:txBody>
      </p:sp>
      <p:sp>
        <p:nvSpPr>
          <p:cNvPr id="71682" name="Rectangle 2"/>
          <p:cNvSpPr>
            <a:spLocks noGrp="1" noRot="1" noChangeAspect="1" noChangeArrowheads="1" noTextEdit="1"/>
          </p:cNvSpPr>
          <p:nvPr>
            <p:ph type="sldImg"/>
          </p:nvPr>
        </p:nvSpPr>
        <p:spPr>
          <a:xfrm>
            <a:off x="1192213" y="703263"/>
            <a:ext cx="4629150" cy="3471862"/>
          </a:xfrm>
          <a:ln/>
        </p:spPr>
      </p:sp>
      <p:sp>
        <p:nvSpPr>
          <p:cNvPr id="71683"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E8F0871-0EF1-4950-BD7D-E72E2E80B0E7}" type="slidenum">
              <a:rPr lang="en-US" sz="1200" b="0"/>
              <a:pPr algn="r" defTabSz="931863"/>
              <a:t>29</a:t>
            </a:fld>
            <a:endParaRPr lang="en-US" sz="1200" b="0"/>
          </a:p>
        </p:txBody>
      </p:sp>
      <p:sp>
        <p:nvSpPr>
          <p:cNvPr id="91138" name="Rectangle 2"/>
          <p:cNvSpPr>
            <a:spLocks noGrp="1" noRot="1" noChangeAspect="1" noChangeArrowheads="1" noTextEdit="1"/>
          </p:cNvSpPr>
          <p:nvPr>
            <p:ph type="sldImg"/>
          </p:nvPr>
        </p:nvSpPr>
        <p:spPr>
          <a:xfrm>
            <a:off x="1192213" y="703263"/>
            <a:ext cx="4629150" cy="3471862"/>
          </a:xfrm>
          <a:ln/>
        </p:spPr>
      </p:sp>
      <p:sp>
        <p:nvSpPr>
          <p:cNvPr id="91139"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F3CD56A2-C0FD-4ED6-A41D-486BF71D9034}" type="slidenum">
              <a:rPr lang="en-US" sz="1200" b="0"/>
              <a:pPr algn="r" defTabSz="931863"/>
              <a:t>3</a:t>
            </a:fld>
            <a:endParaRPr lang="en-US" sz="1200" b="0"/>
          </a:p>
        </p:txBody>
      </p:sp>
      <p:sp>
        <p:nvSpPr>
          <p:cNvPr id="20482" name="Rectangle 2"/>
          <p:cNvSpPr>
            <a:spLocks noGrp="1" noRot="1" noChangeAspect="1" noChangeArrowheads="1" noTextEdit="1"/>
          </p:cNvSpPr>
          <p:nvPr>
            <p:ph type="sldImg"/>
          </p:nvPr>
        </p:nvSpPr>
        <p:spPr>
          <a:xfrm>
            <a:off x="1192213" y="703263"/>
            <a:ext cx="4629150" cy="3471862"/>
          </a:xfrm>
          <a:ln/>
        </p:spPr>
      </p:sp>
      <p:sp>
        <p:nvSpPr>
          <p:cNvPr id="20483"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Today’s presentation/training will follow the storyline outlined here – you will be able to tell where we are in the training by the highlighted chevrons in the upper right corner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9F087EE1-A249-416D-93AA-461F8A111462}" type="slidenum">
              <a:rPr lang="en-US" sz="1200" b="0"/>
              <a:pPr algn="r" defTabSz="931863"/>
              <a:t>30</a:t>
            </a:fld>
            <a:endParaRPr lang="en-US" sz="1200" b="0"/>
          </a:p>
        </p:txBody>
      </p:sp>
      <p:sp>
        <p:nvSpPr>
          <p:cNvPr id="93186" name="Rectangle 2"/>
          <p:cNvSpPr>
            <a:spLocks noGrp="1" noRot="1" noChangeAspect="1" noChangeArrowheads="1" noTextEdit="1"/>
          </p:cNvSpPr>
          <p:nvPr>
            <p:ph type="sldImg"/>
          </p:nvPr>
        </p:nvSpPr>
        <p:spPr>
          <a:xfrm>
            <a:off x="1192213" y="703263"/>
            <a:ext cx="4629150" cy="3471862"/>
          </a:xfrm>
          <a:ln/>
        </p:spPr>
      </p:sp>
      <p:sp>
        <p:nvSpPr>
          <p:cNvPr id="93187"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7F6C488-6DB1-470D-9214-7671F3F5E454}" type="slidenum">
              <a:rPr lang="en-US" sz="1200" b="0"/>
              <a:pPr algn="r" defTabSz="931863"/>
              <a:t>31</a:t>
            </a:fld>
            <a:endParaRPr lang="en-US" sz="1200" b="0"/>
          </a:p>
        </p:txBody>
      </p:sp>
      <p:sp>
        <p:nvSpPr>
          <p:cNvPr id="95234" name="Rectangle 2"/>
          <p:cNvSpPr>
            <a:spLocks noGrp="1" noRot="1" noChangeAspect="1" noChangeArrowheads="1" noTextEdit="1"/>
          </p:cNvSpPr>
          <p:nvPr>
            <p:ph type="sldImg"/>
          </p:nvPr>
        </p:nvSpPr>
        <p:spPr>
          <a:xfrm>
            <a:off x="1192213" y="703263"/>
            <a:ext cx="4629150" cy="3471862"/>
          </a:xfrm>
          <a:ln/>
        </p:spPr>
      </p:sp>
      <p:sp>
        <p:nvSpPr>
          <p:cNvPr id="9523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A4535D26-D042-4C9B-8525-C506759726B2}" type="slidenum">
              <a:rPr lang="en-US" sz="1200" b="0"/>
              <a:pPr algn="r" defTabSz="931863"/>
              <a:t>32</a:t>
            </a:fld>
            <a:endParaRPr lang="en-US" sz="1200" b="0"/>
          </a:p>
        </p:txBody>
      </p:sp>
      <p:sp>
        <p:nvSpPr>
          <p:cNvPr id="98306" name="Rectangle 2"/>
          <p:cNvSpPr>
            <a:spLocks noGrp="1" noRot="1" noChangeAspect="1" noChangeArrowheads="1" noTextEdit="1"/>
          </p:cNvSpPr>
          <p:nvPr>
            <p:ph type="sldImg"/>
          </p:nvPr>
        </p:nvSpPr>
        <p:spPr>
          <a:xfrm>
            <a:off x="1192213" y="703263"/>
            <a:ext cx="4629150" cy="3471862"/>
          </a:xfrm>
          <a:ln/>
        </p:spPr>
      </p:sp>
      <p:sp>
        <p:nvSpPr>
          <p:cNvPr id="98307"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7BECD7C3-EC3E-4538-871F-2B04B1992771}" type="slidenum">
              <a:rPr lang="en-US" sz="1200" b="0"/>
              <a:pPr algn="r" defTabSz="931863"/>
              <a:t>33</a:t>
            </a:fld>
            <a:endParaRPr lang="en-US" sz="1200" b="0"/>
          </a:p>
        </p:txBody>
      </p:sp>
      <p:sp>
        <p:nvSpPr>
          <p:cNvPr id="100354" name="Rectangle 2"/>
          <p:cNvSpPr>
            <a:spLocks noGrp="1" noRot="1" noChangeAspect="1" noChangeArrowheads="1" noTextEdit="1"/>
          </p:cNvSpPr>
          <p:nvPr>
            <p:ph type="sldImg"/>
          </p:nvPr>
        </p:nvSpPr>
        <p:spPr>
          <a:xfrm>
            <a:off x="1192213" y="703263"/>
            <a:ext cx="4629150" cy="3471862"/>
          </a:xfrm>
          <a:ln/>
        </p:spPr>
      </p:sp>
      <p:sp>
        <p:nvSpPr>
          <p:cNvPr id="10035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B47861A-B36A-4701-BF9B-DF4E02818F19}" type="slidenum">
              <a:rPr lang="en-US" sz="1200" b="0"/>
              <a:pPr algn="r" defTabSz="931863"/>
              <a:t>34</a:t>
            </a:fld>
            <a:endParaRPr lang="en-US" sz="1200" b="0"/>
          </a:p>
        </p:txBody>
      </p:sp>
      <p:sp>
        <p:nvSpPr>
          <p:cNvPr id="102402" name="Rectangle 2"/>
          <p:cNvSpPr>
            <a:spLocks noGrp="1" noRot="1" noChangeAspect="1" noChangeArrowheads="1" noTextEdit="1"/>
          </p:cNvSpPr>
          <p:nvPr>
            <p:ph type="sldImg"/>
          </p:nvPr>
        </p:nvSpPr>
        <p:spPr>
          <a:xfrm>
            <a:off x="1192213" y="703263"/>
            <a:ext cx="4629150" cy="3471862"/>
          </a:xfrm>
          <a:ln/>
        </p:spPr>
      </p:sp>
      <p:sp>
        <p:nvSpPr>
          <p:cNvPr id="102403"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EE22F4D8-39DD-4284-9C42-315389444989}" type="slidenum">
              <a:rPr lang="en-US" sz="1200" b="0"/>
              <a:pPr algn="r" defTabSz="931863"/>
              <a:t>35</a:t>
            </a:fld>
            <a:endParaRPr lang="en-US" sz="1200" b="0"/>
          </a:p>
        </p:txBody>
      </p:sp>
      <p:sp>
        <p:nvSpPr>
          <p:cNvPr id="104450" name="Rectangle 2"/>
          <p:cNvSpPr>
            <a:spLocks noGrp="1" noRot="1" noChangeAspect="1" noChangeArrowheads="1" noTextEdit="1"/>
          </p:cNvSpPr>
          <p:nvPr>
            <p:ph type="sldImg"/>
          </p:nvPr>
        </p:nvSpPr>
        <p:spPr>
          <a:xfrm>
            <a:off x="1192213" y="703263"/>
            <a:ext cx="4629150" cy="3471862"/>
          </a:xfrm>
          <a:ln/>
        </p:spPr>
      </p:sp>
      <p:sp>
        <p:nvSpPr>
          <p:cNvPr id="104451"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716D013B-112A-4197-994E-5681207B6D44}" type="slidenum">
              <a:rPr lang="en-US" sz="1200" b="0"/>
              <a:pPr algn="r" defTabSz="931863"/>
              <a:t>36</a:t>
            </a:fld>
            <a:endParaRPr lang="en-US" sz="1200" b="0"/>
          </a:p>
        </p:txBody>
      </p:sp>
      <p:sp>
        <p:nvSpPr>
          <p:cNvPr id="107522" name="Rectangle 2"/>
          <p:cNvSpPr>
            <a:spLocks noGrp="1" noRot="1" noChangeAspect="1" noChangeArrowheads="1" noTextEdit="1"/>
          </p:cNvSpPr>
          <p:nvPr>
            <p:ph type="sldImg"/>
          </p:nvPr>
        </p:nvSpPr>
        <p:spPr>
          <a:xfrm>
            <a:off x="1192213" y="703263"/>
            <a:ext cx="4629150" cy="3471862"/>
          </a:xfrm>
          <a:ln/>
        </p:spPr>
      </p:sp>
      <p:sp>
        <p:nvSpPr>
          <p:cNvPr id="107523"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a:t>
            </a:r>
            <a:r>
              <a:rPr lang="en-US" smtClean="0">
                <a:solidFill>
                  <a:srgbClr val="0A457D"/>
                </a:solidFill>
                <a:latin typeface="Arial" charset="0"/>
              </a:rPr>
              <a:t>When rows are not sorted, they will be displayed in the same order they were created in the database (latest records being listed last)</a:t>
            </a:r>
            <a:endParaRPr 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B0D7EEF-A6CE-4022-948D-A010E8C34B84}" type="slidenum">
              <a:rPr lang="en-US" sz="1200" b="0"/>
              <a:pPr algn="r" defTabSz="931863"/>
              <a:t>37</a:t>
            </a:fld>
            <a:endParaRPr lang="en-US" sz="1200" b="0"/>
          </a:p>
        </p:txBody>
      </p:sp>
      <p:sp>
        <p:nvSpPr>
          <p:cNvPr id="110594" name="Rectangle 2"/>
          <p:cNvSpPr>
            <a:spLocks noGrp="1" noRot="1" noChangeAspect="1" noChangeArrowheads="1" noTextEdit="1"/>
          </p:cNvSpPr>
          <p:nvPr>
            <p:ph type="sldImg"/>
          </p:nvPr>
        </p:nvSpPr>
        <p:spPr>
          <a:xfrm>
            <a:off x="1192213" y="703263"/>
            <a:ext cx="4629150" cy="3471862"/>
          </a:xfrm>
          <a:ln/>
        </p:spPr>
      </p:sp>
      <p:sp>
        <p:nvSpPr>
          <p:cNvPr id="11059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E97502C0-82AD-44DA-90B9-DC8652ABE534}" type="slidenum">
              <a:rPr lang="en-US" sz="1200" b="0"/>
              <a:pPr algn="r" defTabSz="931863"/>
              <a:t>38</a:t>
            </a:fld>
            <a:endParaRPr lang="en-US" sz="1200" b="0"/>
          </a:p>
        </p:txBody>
      </p:sp>
      <p:sp>
        <p:nvSpPr>
          <p:cNvPr id="112642" name="Rectangle 2"/>
          <p:cNvSpPr>
            <a:spLocks noGrp="1" noRot="1" noChangeAspect="1" noChangeArrowheads="1" noTextEdit="1"/>
          </p:cNvSpPr>
          <p:nvPr>
            <p:ph type="sldImg"/>
          </p:nvPr>
        </p:nvSpPr>
        <p:spPr>
          <a:xfrm>
            <a:off x="1192213" y="703263"/>
            <a:ext cx="4629150" cy="3471862"/>
          </a:xfrm>
          <a:ln/>
        </p:spPr>
      </p:sp>
      <p:sp>
        <p:nvSpPr>
          <p:cNvPr id="112643"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Remember to add the appropriate Wild Card operator (choice A)</a:t>
            </a:r>
          </a:p>
          <a:p>
            <a:r>
              <a:rPr lang="en-US" smtClean="0">
                <a:latin typeface="Arial" charset="0"/>
              </a:rPr>
              <a:t>- Do not enter dollar signs or commas as separators in dollar values (choice B)</a:t>
            </a:r>
          </a:p>
          <a:p>
            <a:r>
              <a:rPr lang="en-US" smtClean="0">
                <a:latin typeface="Arial" charset="0"/>
              </a:rPr>
              <a:t>- Since each query element is joined by an ‘AND’ statement, everything should be on one line (choice 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AAEFE557-C78E-4B2A-B14E-3FBE22BE1217}" type="slidenum">
              <a:rPr lang="en-US" sz="1200" b="0"/>
              <a:pPr algn="r" defTabSz="931863"/>
              <a:t>39</a:t>
            </a:fld>
            <a:endParaRPr lang="en-US" sz="1200" b="0"/>
          </a:p>
        </p:txBody>
      </p:sp>
      <p:sp>
        <p:nvSpPr>
          <p:cNvPr id="114690" name="Rectangle 2"/>
          <p:cNvSpPr>
            <a:spLocks noGrp="1" noRot="1" noChangeAspect="1" noChangeArrowheads="1" noTextEdit="1"/>
          </p:cNvSpPr>
          <p:nvPr>
            <p:ph type="sldImg"/>
          </p:nvPr>
        </p:nvSpPr>
        <p:spPr>
          <a:xfrm>
            <a:off x="1192213" y="703263"/>
            <a:ext cx="4629150" cy="3471862"/>
          </a:xfrm>
          <a:ln/>
        </p:spPr>
      </p:sp>
      <p:sp>
        <p:nvSpPr>
          <p:cNvPr id="114691"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The VAT Category List is a non-query grid which allows users to quickly search VAT-related data for a specific type of transaction </a:t>
            </a:r>
          </a:p>
          <a:p>
            <a:r>
              <a:rPr lang="en-US" smtClean="0">
                <a:latin typeface="Arial" charset="0"/>
              </a:rPr>
              <a:t>- Users can also use the VAT Query Grid to verify cash transactions, using the appropriate code in the debit/credit accounting dimension field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C32AACFF-9328-4EA9-AA2C-598AEE402161}" type="slidenum">
              <a:rPr lang="en-US" sz="1200" b="0"/>
              <a:pPr algn="r" defTabSz="931863"/>
              <a:t>4</a:t>
            </a:fld>
            <a:endParaRPr lang="en-US" sz="1200" b="0"/>
          </a:p>
        </p:txBody>
      </p:sp>
      <p:sp>
        <p:nvSpPr>
          <p:cNvPr id="22530" name="Rectangle 2"/>
          <p:cNvSpPr>
            <a:spLocks noGrp="1" noRot="1" noChangeAspect="1" noChangeArrowheads="1" noTextEdit="1"/>
          </p:cNvSpPr>
          <p:nvPr>
            <p:ph type="sldImg"/>
          </p:nvPr>
        </p:nvSpPr>
        <p:spPr>
          <a:xfrm>
            <a:off x="1192213" y="703263"/>
            <a:ext cx="4629150" cy="3471862"/>
          </a:xfrm>
          <a:ln/>
        </p:spPr>
      </p:sp>
      <p:sp>
        <p:nvSpPr>
          <p:cNvPr id="22531"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AC5398B2-FD86-49E6-A262-0E407D6BF2E5}" type="slidenum">
              <a:rPr lang="en-US" sz="1200" b="0"/>
              <a:pPr algn="r" defTabSz="931863"/>
              <a:t>40</a:t>
            </a:fld>
            <a:endParaRPr lang="en-US" sz="1200" b="0"/>
          </a:p>
        </p:txBody>
      </p:sp>
      <p:sp>
        <p:nvSpPr>
          <p:cNvPr id="116738" name="Rectangle 2"/>
          <p:cNvSpPr>
            <a:spLocks noGrp="1" noRot="1" noChangeAspect="1" noChangeArrowheads="1" noTextEdit="1"/>
          </p:cNvSpPr>
          <p:nvPr>
            <p:ph type="sldImg"/>
          </p:nvPr>
        </p:nvSpPr>
        <p:spPr>
          <a:xfrm>
            <a:off x="1192213" y="703263"/>
            <a:ext cx="4629150" cy="3471862"/>
          </a:xfrm>
          <a:ln/>
        </p:spPr>
      </p:sp>
      <p:sp>
        <p:nvSpPr>
          <p:cNvPr id="116739" name="Rectangle 3"/>
          <p:cNvSpPr>
            <a:spLocks noGrp="1" noChangeArrowheads="1"/>
          </p:cNvSpPr>
          <p:nvPr>
            <p:ph type="body" idx="1"/>
          </p:nvPr>
        </p:nvSpPr>
        <p:spPr>
          <a:xfrm>
            <a:off x="935038" y="4419600"/>
            <a:ext cx="5140325" cy="4181475"/>
          </a:xfrm>
          <a:noFill/>
          <a:ln/>
        </p:spPr>
        <p:txBody>
          <a:bodyPr/>
          <a:lstStyle/>
          <a:p>
            <a:endParaRPr lang="en-US" dirty="0"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AED23A22-7E3F-4D28-8082-211A8D306E45}" type="slidenum">
              <a:rPr lang="en-US" sz="1200" b="0"/>
              <a:pPr algn="r" defTabSz="931863"/>
              <a:t>41</a:t>
            </a:fld>
            <a:endParaRPr lang="en-US" sz="1200" b="0"/>
          </a:p>
        </p:txBody>
      </p:sp>
      <p:sp>
        <p:nvSpPr>
          <p:cNvPr id="118786" name="Rectangle 2"/>
          <p:cNvSpPr>
            <a:spLocks noGrp="1" noRot="1" noChangeAspect="1" noChangeArrowheads="1" noTextEdit="1"/>
          </p:cNvSpPr>
          <p:nvPr>
            <p:ph type="sldImg"/>
          </p:nvPr>
        </p:nvSpPr>
        <p:spPr>
          <a:xfrm>
            <a:off x="1192213" y="703263"/>
            <a:ext cx="4629150" cy="3471862"/>
          </a:xfrm>
          <a:ln/>
        </p:spPr>
      </p:sp>
      <p:sp>
        <p:nvSpPr>
          <p:cNvPr id="118787"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a:t>
            </a:r>
            <a:r>
              <a:rPr lang="en-US" i="1" smtClean="0">
                <a:solidFill>
                  <a:srgbClr val="0A457D"/>
                </a:solidFill>
                <a:latin typeface="Arial" charset="0"/>
              </a:rPr>
              <a:t>Do not choose Excel5</a:t>
            </a:r>
            <a:r>
              <a:rPr lang="en-US" smtClean="0">
                <a:solidFill>
                  <a:srgbClr val="0A457D"/>
                </a:solidFill>
                <a:latin typeface="Arial" charset="0"/>
              </a:rPr>
              <a:t> – this format takes an unusual amount of time to save and produces erratic results when loaded into Excel</a:t>
            </a:r>
          </a:p>
          <a:p>
            <a:endParaRPr 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FADAA35F-2D27-41E3-B638-D01526F9E111}" type="slidenum">
              <a:rPr lang="en-US" sz="1200" b="0"/>
              <a:pPr algn="r" defTabSz="931863"/>
              <a:t>42</a:t>
            </a:fld>
            <a:endParaRPr lang="en-US" sz="1200" b="0"/>
          </a:p>
        </p:txBody>
      </p:sp>
      <p:sp>
        <p:nvSpPr>
          <p:cNvPr id="120834" name="Rectangle 2"/>
          <p:cNvSpPr>
            <a:spLocks noGrp="1" noRot="1" noChangeAspect="1" noChangeArrowheads="1" noTextEdit="1"/>
          </p:cNvSpPr>
          <p:nvPr>
            <p:ph type="sldImg"/>
          </p:nvPr>
        </p:nvSpPr>
        <p:spPr>
          <a:xfrm>
            <a:off x="1192213" y="703263"/>
            <a:ext cx="4629150" cy="3471862"/>
          </a:xfrm>
          <a:ln/>
        </p:spPr>
      </p:sp>
      <p:sp>
        <p:nvSpPr>
          <p:cNvPr id="120835"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If you cannot print, and you are logged-in with full access, you may have an issue related to your connection with the Citrix Server which the OCFO Service Desk can fix</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12DDD400-B0CA-4EEB-85D7-7290FDFB8744}" type="slidenum">
              <a:rPr lang="en-US" sz="1200" b="0"/>
              <a:pPr algn="r" defTabSz="931863"/>
              <a:t>43</a:t>
            </a:fld>
            <a:endParaRPr lang="en-US" sz="1200" b="0"/>
          </a:p>
        </p:txBody>
      </p:sp>
      <p:sp>
        <p:nvSpPr>
          <p:cNvPr id="122882" name="Rectangle 2"/>
          <p:cNvSpPr>
            <a:spLocks noGrp="1" noRot="1" noChangeAspect="1" noChangeArrowheads="1" noTextEdit="1"/>
          </p:cNvSpPr>
          <p:nvPr>
            <p:ph type="sldImg"/>
          </p:nvPr>
        </p:nvSpPr>
        <p:spPr>
          <a:xfrm>
            <a:off x="1192213" y="703263"/>
            <a:ext cx="4629150" cy="3471862"/>
          </a:xfrm>
          <a:ln/>
        </p:spPr>
      </p:sp>
      <p:sp>
        <p:nvSpPr>
          <p:cNvPr id="122883" name="Rectangle 3"/>
          <p:cNvSpPr>
            <a:spLocks noGrp="1" noChangeArrowheads="1"/>
          </p:cNvSpPr>
          <p:nvPr>
            <p:ph type="body" idx="1"/>
          </p:nvPr>
        </p:nvSpPr>
        <p:spPr>
          <a:xfrm>
            <a:off x="935038" y="4419600"/>
            <a:ext cx="5140325" cy="4181475"/>
          </a:xfrm>
          <a:noFill/>
          <a:ln/>
        </p:spPr>
        <p:txBody>
          <a:bodyPr/>
          <a:lstStyle/>
          <a:p>
            <a:r>
              <a:rPr lang="en-US" dirty="0" smtClean="0">
                <a:latin typeface="Arial" charset="0"/>
              </a:rPr>
              <a:t>- However, similar to answer B, you can also click ‘Save’ in the ‘File’ main menu bar; and saving the file as ‘Text with Headers’ will allow you to save files that exceed Excel’s file limit size. If a user wants to choose their H drive, he</a:t>
            </a:r>
            <a:r>
              <a:rPr lang="en-US" baseline="0" dirty="0" smtClean="0">
                <a:latin typeface="Arial" charset="0"/>
              </a:rPr>
              <a:t> or she</a:t>
            </a:r>
            <a:r>
              <a:rPr lang="en-US" dirty="0" smtClean="0">
                <a:latin typeface="Arial" charset="0"/>
              </a:rPr>
              <a:t> must go through My Network Places.  Otherwise, the</a:t>
            </a:r>
            <a:r>
              <a:rPr lang="en-US" baseline="0" dirty="0" smtClean="0">
                <a:latin typeface="Arial" charset="0"/>
              </a:rPr>
              <a:t> user</a:t>
            </a:r>
            <a:r>
              <a:rPr lang="en-US" dirty="0" smtClean="0">
                <a:latin typeface="Arial" charset="0"/>
              </a:rPr>
              <a:t> can save to the C$ on Client drive for their own C drive.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965C8347-46F0-4334-855F-789A76B4E059}" type="slidenum">
              <a:rPr lang="en-US" sz="1200" b="0"/>
              <a:pPr algn="r" defTabSz="931863"/>
              <a:t>44</a:t>
            </a:fld>
            <a:endParaRPr lang="en-US" sz="1200" b="0"/>
          </a:p>
        </p:txBody>
      </p:sp>
      <p:sp>
        <p:nvSpPr>
          <p:cNvPr id="124930" name="Rectangle 2"/>
          <p:cNvSpPr>
            <a:spLocks noGrp="1" noRot="1" noChangeAspect="1" noChangeArrowheads="1" noTextEdit="1"/>
          </p:cNvSpPr>
          <p:nvPr>
            <p:ph type="sldImg"/>
          </p:nvPr>
        </p:nvSpPr>
        <p:spPr>
          <a:xfrm>
            <a:off x="1192213" y="703263"/>
            <a:ext cx="4629150" cy="3471862"/>
          </a:xfrm>
          <a:ln/>
        </p:spPr>
      </p:sp>
      <p:sp>
        <p:nvSpPr>
          <p:cNvPr id="124931"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First, check to make sure that you are logged-in with Full Access Rights. If you are, at that point contact the OCFO Service Desk, who is required to fix the issue which has to do with the Citrix server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9C1A3678-9E89-4BD6-AF4B-AF7637FE0B01}" type="slidenum">
              <a:rPr lang="en-US" sz="1200" b="0"/>
              <a:pPr algn="r" defTabSz="931863"/>
              <a:t>45</a:t>
            </a:fld>
            <a:endParaRPr lang="en-US" sz="1200" b="0"/>
          </a:p>
        </p:txBody>
      </p:sp>
      <p:sp>
        <p:nvSpPr>
          <p:cNvPr id="126978" name="Rectangle 2"/>
          <p:cNvSpPr>
            <a:spLocks noGrp="1" noRot="1" noChangeAspect="1" noChangeArrowheads="1" noTextEdit="1"/>
          </p:cNvSpPr>
          <p:nvPr>
            <p:ph type="sldImg"/>
          </p:nvPr>
        </p:nvSpPr>
        <p:spPr>
          <a:xfrm>
            <a:off x="1192213" y="703263"/>
            <a:ext cx="4629150" cy="3471862"/>
          </a:xfrm>
          <a:ln/>
        </p:spPr>
      </p:sp>
      <p:sp>
        <p:nvSpPr>
          <p:cNvPr id="126979"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Include any other recommendations, tips or tricks from experience as well – allow users to share their own best practices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FEB88F9A-3AE0-4885-A707-ABF017D7F854}" type="slidenum">
              <a:rPr lang="en-US" sz="1200" b="0"/>
              <a:pPr algn="r" defTabSz="931863"/>
              <a:t>46</a:t>
            </a:fld>
            <a:endParaRPr lang="en-US" sz="1200" b="0"/>
          </a:p>
        </p:txBody>
      </p:sp>
      <p:sp>
        <p:nvSpPr>
          <p:cNvPr id="129026" name="Rectangle 2"/>
          <p:cNvSpPr>
            <a:spLocks noGrp="1" noRot="1" noChangeAspect="1" noChangeArrowheads="1" noTextEdit="1"/>
          </p:cNvSpPr>
          <p:nvPr>
            <p:ph type="sldImg"/>
          </p:nvPr>
        </p:nvSpPr>
        <p:spPr>
          <a:xfrm>
            <a:off x="1192213" y="703263"/>
            <a:ext cx="4629150" cy="3471862"/>
          </a:xfrm>
          <a:ln/>
        </p:spPr>
      </p:sp>
      <p:sp>
        <p:nvSpPr>
          <p:cNvPr id="129027"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BUT, try to use the self-help steps we have discussed today (e.g. checking for Full Access user rights for printing/saving problems)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638F630F-D6CD-43E4-ADFE-930F489CA241}" type="slidenum">
              <a:rPr lang="en-US" sz="1200" b="0"/>
              <a:pPr algn="r" defTabSz="931863"/>
              <a:t>5</a:t>
            </a:fld>
            <a:endParaRPr lang="en-US" sz="1200" b="0"/>
          </a:p>
        </p:txBody>
      </p:sp>
      <p:sp>
        <p:nvSpPr>
          <p:cNvPr id="24578" name="Rectangle 2"/>
          <p:cNvSpPr>
            <a:spLocks noGrp="1" noRot="1" noChangeAspect="1" noChangeArrowheads="1" noTextEdit="1"/>
          </p:cNvSpPr>
          <p:nvPr>
            <p:ph type="sldImg"/>
          </p:nvPr>
        </p:nvSpPr>
        <p:spPr>
          <a:xfrm>
            <a:off x="1192213" y="703263"/>
            <a:ext cx="4629150" cy="3471862"/>
          </a:xfrm>
          <a:ln/>
        </p:spPr>
      </p:sp>
      <p:sp>
        <p:nvSpPr>
          <p:cNvPr id="24579"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60FA74B6-7E08-48BD-A5B7-FC4AE5313B2C}" type="slidenum">
              <a:rPr lang="en-US" sz="1200" b="0"/>
              <a:pPr algn="r" defTabSz="931863"/>
              <a:t>6</a:t>
            </a:fld>
            <a:endParaRPr lang="en-US" sz="1200" b="0"/>
          </a:p>
        </p:txBody>
      </p:sp>
      <p:sp>
        <p:nvSpPr>
          <p:cNvPr id="26626" name="Rectangle 2"/>
          <p:cNvSpPr>
            <a:spLocks noGrp="1" noRot="1" noChangeAspect="1" noChangeArrowheads="1" noTextEdit="1"/>
          </p:cNvSpPr>
          <p:nvPr>
            <p:ph type="sldImg"/>
          </p:nvPr>
        </p:nvSpPr>
        <p:spPr>
          <a:xfrm>
            <a:off x="1192213" y="703263"/>
            <a:ext cx="4629150" cy="3471862"/>
          </a:xfrm>
          <a:ln/>
        </p:spPr>
      </p:sp>
      <p:sp>
        <p:nvSpPr>
          <p:cNvPr id="26627"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Note to users that FMIS is not updated in real time, but once a day each morning with the previous day’s activity</a:t>
            </a:r>
          </a:p>
          <a:p>
            <a:r>
              <a:rPr lang="en-US" smtClean="0">
                <a:latin typeface="Arial" charset="0"/>
              </a:rPr>
              <a:t>- Explain that not all updates constitute an accounting-related update (e.g. an updated amount or code for a transaction would be caught by FMIS’ update process; an updated note, however, would not)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0CF1BE57-7063-4D5E-897F-32DCD421DB8E}" type="slidenum">
              <a:rPr lang="en-US" sz="1200" b="0"/>
              <a:pPr algn="r" defTabSz="931863"/>
              <a:t>7</a:t>
            </a:fld>
            <a:endParaRPr lang="en-US" sz="1200" b="0"/>
          </a:p>
        </p:txBody>
      </p:sp>
      <p:sp>
        <p:nvSpPr>
          <p:cNvPr id="28674" name="Rectangle 2"/>
          <p:cNvSpPr>
            <a:spLocks noGrp="1" noRot="1" noChangeAspect="1" noChangeArrowheads="1" noTextEdit="1"/>
          </p:cNvSpPr>
          <p:nvPr>
            <p:ph type="sldImg"/>
          </p:nvPr>
        </p:nvSpPr>
        <p:spPr>
          <a:xfrm>
            <a:off x="1192213" y="703263"/>
            <a:ext cx="4629150" cy="3471862"/>
          </a:xfrm>
          <a:ln/>
        </p:spPr>
      </p:sp>
      <p:sp>
        <p:nvSpPr>
          <p:cNvPr id="2867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E418A3B4-F392-43F5-A605-4D70F1298ECD}" type="slidenum">
              <a:rPr lang="en-US" sz="1200" b="0"/>
              <a:pPr algn="r" defTabSz="931863"/>
              <a:t>8</a:t>
            </a:fld>
            <a:endParaRPr lang="en-US" sz="1200" b="0"/>
          </a:p>
        </p:txBody>
      </p:sp>
      <p:sp>
        <p:nvSpPr>
          <p:cNvPr id="30722" name="Rectangle 2"/>
          <p:cNvSpPr>
            <a:spLocks noGrp="1" noRot="1" noChangeAspect="1" noChangeArrowheads="1" noTextEdit="1"/>
          </p:cNvSpPr>
          <p:nvPr>
            <p:ph type="sldImg"/>
          </p:nvPr>
        </p:nvSpPr>
        <p:spPr>
          <a:xfrm>
            <a:off x="1192213" y="703263"/>
            <a:ext cx="4629150" cy="3471862"/>
          </a:xfrm>
          <a:ln/>
        </p:spPr>
      </p:sp>
      <p:sp>
        <p:nvSpPr>
          <p:cNvPr id="30723"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Non-accounting related fields don’t trigger a journal entry</a:t>
            </a:r>
          </a:p>
          <a:p>
            <a:r>
              <a:rPr lang="en-US" smtClean="0">
                <a:latin typeface="Arial" charset="0"/>
              </a:rPr>
              <a:t>- Some General Ledger transactions won’t have a debit or credit amount, which is valid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8000E65E-C7CF-4803-9F61-F71B7BD68CFC}" type="slidenum">
              <a:rPr lang="en-US" sz="1200" b="0"/>
              <a:pPr algn="r" defTabSz="931863"/>
              <a:t>9</a:t>
            </a:fld>
            <a:endParaRPr lang="en-US" sz="1200" b="0"/>
          </a:p>
        </p:txBody>
      </p:sp>
      <p:sp>
        <p:nvSpPr>
          <p:cNvPr id="32770" name="Rectangle 2"/>
          <p:cNvSpPr>
            <a:spLocks noGrp="1" noRot="1" noChangeAspect="1" noChangeArrowheads="1" noTextEdit="1"/>
          </p:cNvSpPr>
          <p:nvPr>
            <p:ph type="sldImg"/>
          </p:nvPr>
        </p:nvSpPr>
        <p:spPr>
          <a:xfrm>
            <a:off x="1192213" y="703263"/>
            <a:ext cx="4629150" cy="3471862"/>
          </a:xfrm>
          <a:ln/>
        </p:spPr>
      </p:sp>
      <p:sp>
        <p:nvSpPr>
          <p:cNvPr id="32771"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Users should bookmark this URL.</a:t>
            </a:r>
          </a:p>
          <a:p>
            <a:r>
              <a:rPr lang="en-US" smtClean="0">
                <a:latin typeface="Arial" charset="0"/>
              </a:rPr>
              <a:t>- </a:t>
            </a:r>
            <a:r>
              <a:rPr lang="en-US" smtClean="0">
                <a:solidFill>
                  <a:srgbClr val="0A457D"/>
                </a:solidFill>
                <a:latin typeface="Arial" charset="0"/>
              </a:rPr>
              <a:t>It is recommended that you also select ‘Never ask me again’ – once you do this, the File Security Screen will not appear in future FMIS sessions.</a:t>
            </a:r>
          </a:p>
          <a:p>
            <a:r>
              <a:rPr lang="en-US" smtClean="0">
                <a:latin typeface="Arial" charset="0"/>
              </a:rPr>
              <a:t>- We recommend that you do NOT login through the Enterprise Citrix client, then log-in to the FMIS Citrix Client – users will not be able to save or print their queries if they do this.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1946275"/>
            <a:ext cx="9144000" cy="1119188"/>
          </a:xfrm>
          <a:prstGeom prst="rect">
            <a:avLst/>
          </a:prstGeom>
          <a:noFill/>
          <a:ln w="9525" algn="ctr">
            <a:noFill/>
            <a:miter lim="800000"/>
            <a:headEnd/>
            <a:tailEnd/>
          </a:ln>
          <a:effectLst/>
        </p:spPr>
        <p:txBody>
          <a:bodyPr wrap="none" anchor="ctr"/>
          <a:lstStyle/>
          <a:p>
            <a:pPr marL="404813" eaLnBrk="0" hangingPunct="0">
              <a:defRPr/>
            </a:pPr>
            <a:r>
              <a:rPr lang="en-US" sz="3200">
                <a:solidFill>
                  <a:srgbClr val="0A457D"/>
                </a:solidFill>
                <a:latin typeface="Arial" pitchFamily="34" charset="0"/>
                <a:ea typeface="ヒラギノ角ゴ Pro W3"/>
                <a:cs typeface="ヒラギノ角ゴ Pro W3"/>
              </a:rPr>
              <a:t>U.S. General Services Administration</a:t>
            </a:r>
          </a:p>
          <a:p>
            <a:pPr marL="404813" eaLnBrk="0" hangingPunct="0">
              <a:defRPr/>
            </a:pPr>
            <a:r>
              <a:rPr lang="en-US" sz="2400">
                <a:solidFill>
                  <a:srgbClr val="0A457D"/>
                </a:solidFill>
                <a:latin typeface="Arial" pitchFamily="34" charset="0"/>
              </a:rPr>
              <a:t>Office of the Chief Financial Officer</a:t>
            </a:r>
            <a:endParaRPr lang="en-US" sz="2400">
              <a:solidFill>
                <a:srgbClr val="0A457D"/>
              </a:solidFill>
              <a:latin typeface="Arial" pitchFamily="34" charset="0"/>
              <a:ea typeface="ヒラギノ角ゴ Pro W3"/>
              <a:cs typeface="ヒラギノ角ゴ Pro W3"/>
            </a:endParaRPr>
          </a:p>
        </p:txBody>
      </p:sp>
      <p:pic>
        <p:nvPicPr>
          <p:cNvPr id="3" name="Picture 3"/>
          <p:cNvPicPr>
            <a:picLocks noChangeAspect="1" noChangeArrowheads="1"/>
          </p:cNvPicPr>
          <p:nvPr userDrawn="1"/>
        </p:nvPicPr>
        <p:blipFill>
          <a:blip r:embed="rId2" cstate="print"/>
          <a:srcRect/>
          <a:stretch>
            <a:fillRect/>
          </a:stretch>
        </p:blipFill>
        <p:spPr bwMode="auto">
          <a:xfrm>
            <a:off x="455613" y="455613"/>
            <a:ext cx="1384300" cy="13890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4115B90E-A443-4CDC-9A36-62CDEAE5F40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74638"/>
            <a:ext cx="2057400" cy="58213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21388"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16DB81D8-E4DC-4D76-8F59-F6E774E761A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828800"/>
            <a:ext cx="40005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828800"/>
            <a:ext cx="4002088"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038600"/>
            <a:ext cx="4002088"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3"/>
          <p:cNvSpPr>
            <a:spLocks noGrp="1" noChangeArrowheads="1"/>
          </p:cNvSpPr>
          <p:nvPr>
            <p:ph type="sldNum" sz="quarter" idx="10"/>
          </p:nvPr>
        </p:nvSpPr>
        <p:spPr/>
        <p:txBody>
          <a:bodyPr/>
          <a:lstStyle>
            <a:lvl1pPr>
              <a:defRPr/>
            </a:lvl1pPr>
          </a:lstStyle>
          <a:p>
            <a:pPr>
              <a:defRPr/>
            </a:pPr>
            <a:fld id="{2B12FBC6-F65E-41CA-8B6A-E9186019B57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E818805D-9157-471F-9C14-E02E82D983F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p:txBody>
          <a:bodyPr/>
          <a:lstStyle>
            <a:lvl1pPr>
              <a:defRPr/>
            </a:lvl1pPr>
          </a:lstStyle>
          <a:p>
            <a:pPr>
              <a:defRPr/>
            </a:pPr>
            <a:fld id="{B49FF178-B46F-457E-AE89-E91C1276F13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828800"/>
            <a:ext cx="40005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828800"/>
            <a:ext cx="4002088"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348B9E1E-93F1-4246-BA75-4FFBCDF088A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366F9234-99FC-4EAD-8571-7185141D67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pPr>
              <a:defRPr/>
            </a:pPr>
            <a:fld id="{FA8B55DF-B58A-4C18-8D7D-1AF4133D5FE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AE346238-4BFB-4D3F-A2AC-0FCCED30F7F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p:txBody>
          <a:bodyPr/>
          <a:lstStyle>
            <a:lvl1pPr>
              <a:defRPr/>
            </a:lvl1pPr>
          </a:lstStyle>
          <a:p>
            <a:pPr>
              <a:defRPr/>
            </a:pPr>
            <a:fld id="{64A2F23D-9296-4BF3-84FD-A1EC755D6AD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p:txBody>
          <a:bodyPr/>
          <a:lstStyle>
            <a:lvl1pPr>
              <a:defRPr/>
            </a:lvl1pPr>
          </a:lstStyle>
          <a:p>
            <a:pPr>
              <a:defRPr/>
            </a:pPr>
            <a:fld id="{B84D5D1D-9A19-4A20-A853-DD17910B09A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33400" y="1828800"/>
            <a:ext cx="8154988"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Asdf</a:t>
            </a:r>
          </a:p>
          <a:p>
            <a:pPr lvl="1"/>
            <a:endParaRPr lang="en-US" smtClean="0"/>
          </a:p>
          <a:p>
            <a:pPr lvl="2"/>
            <a:endParaRPr lang="en-US" smtClean="0"/>
          </a:p>
        </p:txBody>
      </p:sp>
      <p:pic>
        <p:nvPicPr>
          <p:cNvPr id="1028" name="Picture 4"/>
          <p:cNvPicPr>
            <a:picLocks noChangeAspect="1" noChangeArrowheads="1"/>
          </p:cNvPicPr>
          <p:nvPr userDrawn="1"/>
        </p:nvPicPr>
        <p:blipFill>
          <a:blip r:embed="rId14" cstate="print"/>
          <a:srcRect/>
          <a:stretch>
            <a:fillRect/>
          </a:stretch>
        </p:blipFill>
        <p:spPr bwMode="auto">
          <a:xfrm>
            <a:off x="109538" y="152400"/>
            <a:ext cx="850900" cy="854075"/>
          </a:xfrm>
          <a:prstGeom prst="rect">
            <a:avLst/>
          </a:prstGeom>
          <a:noFill/>
          <a:ln w="9525">
            <a:noFill/>
            <a:miter lim="800000"/>
            <a:headEnd/>
            <a:tailEnd/>
          </a:ln>
        </p:spPr>
      </p:pic>
      <p:sp>
        <p:nvSpPr>
          <p:cNvPr id="6149" name="Line 5"/>
          <p:cNvSpPr>
            <a:spLocks noChangeShapeType="1"/>
          </p:cNvSpPr>
          <p:nvPr userDrawn="1"/>
        </p:nvSpPr>
        <p:spPr bwMode="auto">
          <a:xfrm>
            <a:off x="100013" y="1114425"/>
            <a:ext cx="8867775" cy="0"/>
          </a:xfrm>
          <a:prstGeom prst="line">
            <a:avLst/>
          </a:prstGeom>
          <a:noFill/>
          <a:ln w="38100">
            <a:solidFill>
              <a:srgbClr val="0A457D"/>
            </a:solidFill>
            <a:round/>
            <a:headEnd/>
            <a:tailEnd/>
          </a:ln>
          <a:effectLst/>
        </p:spPr>
        <p:txBody>
          <a:bodyPr wrap="none" anchor="ctr"/>
          <a:lstStyle/>
          <a:p>
            <a:pPr algn="ctr">
              <a:defRPr/>
            </a:pPr>
            <a:endParaRPr lang="en-US">
              <a:latin typeface="Arial" pitchFamily="34" charset="0"/>
            </a:endParaRPr>
          </a:p>
        </p:txBody>
      </p:sp>
      <p:sp>
        <p:nvSpPr>
          <p:cNvPr id="6" name="Rectangle 3"/>
          <p:cNvSpPr>
            <a:spLocks noGrp="1" noChangeArrowheads="1"/>
          </p:cNvSpPr>
          <p:nvPr>
            <p:ph type="sldNum" sz="quarter" idx="4"/>
          </p:nvPr>
        </p:nvSpPr>
        <p:spPr bwMode="auto">
          <a:xfrm>
            <a:off x="0" y="6518275"/>
            <a:ext cx="1778000" cy="3397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200" b="0">
                <a:latin typeface="Arial" pitchFamily="34" charset="0"/>
                <a:ea typeface="ヒラギノ角ゴ Pro W3"/>
                <a:cs typeface="ヒラギノ角ゴ Pro W3"/>
              </a:defRPr>
            </a:lvl1pPr>
          </a:lstStyle>
          <a:p>
            <a:pPr>
              <a:defRPr/>
            </a:pPr>
            <a:fld id="{4ECCB8B3-893C-4C85-8565-5E4C446A337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b="1">
          <a:solidFill>
            <a:srgbClr val="0A457D"/>
          </a:solidFill>
          <a:latin typeface="+mj-lt"/>
          <a:ea typeface="+mj-ea"/>
          <a:cs typeface="+mj-cs"/>
        </a:defRPr>
      </a:lvl1pPr>
      <a:lvl2pPr algn="l" rtl="0" eaLnBrk="0" fontAlgn="base" hangingPunct="0">
        <a:spcBef>
          <a:spcPct val="0"/>
        </a:spcBef>
        <a:spcAft>
          <a:spcPct val="0"/>
        </a:spcAft>
        <a:defRPr sz="4400" b="1">
          <a:solidFill>
            <a:srgbClr val="0A457D"/>
          </a:solidFill>
          <a:latin typeface="Arial" pitchFamily="34" charset="0"/>
        </a:defRPr>
      </a:lvl2pPr>
      <a:lvl3pPr algn="l" rtl="0" eaLnBrk="0" fontAlgn="base" hangingPunct="0">
        <a:spcBef>
          <a:spcPct val="0"/>
        </a:spcBef>
        <a:spcAft>
          <a:spcPct val="0"/>
        </a:spcAft>
        <a:defRPr sz="4400" b="1">
          <a:solidFill>
            <a:srgbClr val="0A457D"/>
          </a:solidFill>
          <a:latin typeface="Arial" pitchFamily="34" charset="0"/>
        </a:defRPr>
      </a:lvl3pPr>
      <a:lvl4pPr algn="l" rtl="0" eaLnBrk="0" fontAlgn="base" hangingPunct="0">
        <a:spcBef>
          <a:spcPct val="0"/>
        </a:spcBef>
        <a:spcAft>
          <a:spcPct val="0"/>
        </a:spcAft>
        <a:defRPr sz="4400" b="1">
          <a:solidFill>
            <a:srgbClr val="0A457D"/>
          </a:solidFill>
          <a:latin typeface="Arial" pitchFamily="34" charset="0"/>
        </a:defRPr>
      </a:lvl4pPr>
      <a:lvl5pPr algn="l" rtl="0" eaLnBrk="0" fontAlgn="base" hangingPunct="0">
        <a:spcBef>
          <a:spcPct val="0"/>
        </a:spcBef>
        <a:spcAft>
          <a:spcPct val="0"/>
        </a:spcAft>
        <a:defRPr sz="4400" b="1">
          <a:solidFill>
            <a:srgbClr val="0A457D"/>
          </a:solidFill>
          <a:latin typeface="Arial" pitchFamily="34" charset="0"/>
        </a:defRPr>
      </a:lvl5pPr>
      <a:lvl6pPr marL="457200" algn="l" rtl="0" fontAlgn="base">
        <a:spcBef>
          <a:spcPct val="0"/>
        </a:spcBef>
        <a:spcAft>
          <a:spcPct val="0"/>
        </a:spcAft>
        <a:defRPr b="1">
          <a:solidFill>
            <a:srgbClr val="0A457D"/>
          </a:solidFill>
          <a:latin typeface="Arial" pitchFamily="34" charset="0"/>
        </a:defRPr>
      </a:lvl6pPr>
      <a:lvl7pPr marL="914400" algn="l" rtl="0" fontAlgn="base">
        <a:spcBef>
          <a:spcPct val="0"/>
        </a:spcBef>
        <a:spcAft>
          <a:spcPct val="0"/>
        </a:spcAft>
        <a:defRPr b="1">
          <a:solidFill>
            <a:srgbClr val="0A457D"/>
          </a:solidFill>
          <a:latin typeface="Arial" pitchFamily="34" charset="0"/>
        </a:defRPr>
      </a:lvl7pPr>
      <a:lvl8pPr marL="1371600" algn="l" rtl="0" fontAlgn="base">
        <a:spcBef>
          <a:spcPct val="0"/>
        </a:spcBef>
        <a:spcAft>
          <a:spcPct val="0"/>
        </a:spcAft>
        <a:defRPr b="1">
          <a:solidFill>
            <a:srgbClr val="0A457D"/>
          </a:solidFill>
          <a:latin typeface="Arial" pitchFamily="34" charset="0"/>
        </a:defRPr>
      </a:lvl8pPr>
      <a:lvl9pPr marL="1828800" algn="l" rtl="0" fontAlgn="base">
        <a:spcBef>
          <a:spcPct val="0"/>
        </a:spcBef>
        <a:spcAft>
          <a:spcPct val="0"/>
        </a:spcAft>
        <a:defRPr b="1">
          <a:solidFill>
            <a:srgbClr val="0A457D"/>
          </a:solidFill>
          <a:latin typeface="Arial" pitchFamily="34" charset="0"/>
        </a:defRPr>
      </a:lvl9pPr>
    </p:titleStyle>
    <p:bodyStyle>
      <a:lvl1pPr marL="342900" indent="-342900" algn="l" rtl="0" eaLnBrk="0" fontAlgn="base" hangingPunct="0">
        <a:spcBef>
          <a:spcPct val="20000"/>
        </a:spcBef>
        <a:spcAft>
          <a:spcPct val="0"/>
        </a:spcAft>
        <a:buClr>
          <a:srgbClr val="990033"/>
        </a:buClr>
        <a:buFont typeface="Wingdings" pitchFamily="2" charset="2"/>
        <a:buChar char="Ø"/>
        <a:defRPr sz="1600">
          <a:solidFill>
            <a:srgbClr val="005390"/>
          </a:solidFill>
          <a:latin typeface="+mn-lt"/>
          <a:ea typeface="+mn-ea"/>
          <a:cs typeface="+mn-cs"/>
        </a:defRPr>
      </a:lvl1pPr>
      <a:lvl2pPr marL="742950" indent="-220663" algn="l" rtl="0" eaLnBrk="0" fontAlgn="base" hangingPunct="0">
        <a:spcBef>
          <a:spcPct val="20000"/>
        </a:spcBef>
        <a:spcAft>
          <a:spcPct val="0"/>
        </a:spcAft>
        <a:buClr>
          <a:srgbClr val="990033"/>
        </a:buClr>
        <a:buFont typeface="Wingdings" pitchFamily="2" charset="2"/>
        <a:buChar char=""/>
        <a:defRPr sz="1600">
          <a:solidFill>
            <a:srgbClr val="005390"/>
          </a:solidFill>
          <a:latin typeface="+mn-lt"/>
        </a:defRPr>
      </a:lvl2pPr>
      <a:lvl3pPr marL="1143000" indent="-228600" algn="l" rtl="0" eaLnBrk="0" fontAlgn="base" hangingPunct="0">
        <a:spcBef>
          <a:spcPct val="20000"/>
        </a:spcBef>
        <a:spcAft>
          <a:spcPct val="0"/>
        </a:spcAft>
        <a:buClr>
          <a:srgbClr val="990033"/>
        </a:buClr>
        <a:buFont typeface="Arial" charset="0"/>
        <a:buChar char="–"/>
        <a:defRPr sz="1600">
          <a:solidFill>
            <a:srgbClr val="005390"/>
          </a:solidFill>
          <a:latin typeface="+mn-lt"/>
        </a:defRPr>
      </a:lvl3pPr>
      <a:lvl4pPr marL="1600200" indent="-228600" algn="l" rtl="0" eaLnBrk="0" fontAlgn="base" hangingPunct="0">
        <a:spcBef>
          <a:spcPct val="20000"/>
        </a:spcBef>
        <a:spcAft>
          <a:spcPct val="0"/>
        </a:spcAft>
        <a:buClr>
          <a:srgbClr val="990033"/>
        </a:buClr>
        <a:buFont typeface="Wingdings" pitchFamily="2" charset="2"/>
        <a:buChar char="§"/>
        <a:defRPr sz="2400">
          <a:solidFill>
            <a:srgbClr val="005390"/>
          </a:solidFill>
          <a:latin typeface="+mn-lt"/>
        </a:defRPr>
      </a:lvl4pPr>
      <a:lvl5pPr marL="2057400" indent="-228600" algn="l" rtl="0" eaLnBrk="0" fontAlgn="base" hangingPunct="0">
        <a:spcBef>
          <a:spcPct val="20000"/>
        </a:spcBef>
        <a:spcAft>
          <a:spcPct val="0"/>
        </a:spcAft>
        <a:buClr>
          <a:srgbClr val="990033"/>
        </a:buClr>
        <a:buFont typeface="Wingdings" pitchFamily="2" charset="2"/>
        <a:buChar char="ú"/>
        <a:defRPr sz="2400">
          <a:solidFill>
            <a:srgbClr val="005390"/>
          </a:solidFill>
          <a:latin typeface="+mn-lt"/>
        </a:defRPr>
      </a:lvl5pPr>
      <a:lvl6pPr marL="2514600" indent="-228600" algn="l" rtl="0" fontAlgn="base">
        <a:spcBef>
          <a:spcPct val="20000"/>
        </a:spcBef>
        <a:spcAft>
          <a:spcPct val="0"/>
        </a:spcAft>
        <a:buClr>
          <a:srgbClr val="990033"/>
        </a:buClr>
        <a:buFont typeface="Wingdings" pitchFamily="2" charset="2"/>
        <a:buChar char="ú"/>
        <a:defRPr sz="2400">
          <a:solidFill>
            <a:srgbClr val="005390"/>
          </a:solidFill>
          <a:latin typeface="+mn-lt"/>
        </a:defRPr>
      </a:lvl6pPr>
      <a:lvl7pPr marL="2971800" indent="-228600" algn="l" rtl="0" fontAlgn="base">
        <a:spcBef>
          <a:spcPct val="20000"/>
        </a:spcBef>
        <a:spcAft>
          <a:spcPct val="0"/>
        </a:spcAft>
        <a:buClr>
          <a:srgbClr val="990033"/>
        </a:buClr>
        <a:buFont typeface="Wingdings" pitchFamily="2" charset="2"/>
        <a:buChar char="ú"/>
        <a:defRPr sz="2400">
          <a:solidFill>
            <a:srgbClr val="005390"/>
          </a:solidFill>
          <a:latin typeface="+mn-lt"/>
        </a:defRPr>
      </a:lvl7pPr>
      <a:lvl8pPr marL="3429000" indent="-228600" algn="l" rtl="0" fontAlgn="base">
        <a:spcBef>
          <a:spcPct val="20000"/>
        </a:spcBef>
        <a:spcAft>
          <a:spcPct val="0"/>
        </a:spcAft>
        <a:buClr>
          <a:srgbClr val="990033"/>
        </a:buClr>
        <a:buFont typeface="Wingdings" pitchFamily="2" charset="2"/>
        <a:buChar char="ú"/>
        <a:defRPr sz="2400">
          <a:solidFill>
            <a:srgbClr val="005390"/>
          </a:solidFill>
          <a:latin typeface="+mn-lt"/>
        </a:defRPr>
      </a:lvl8pPr>
      <a:lvl9pPr marL="3886200" indent="-228600" algn="l" rtl="0" fontAlgn="base">
        <a:spcBef>
          <a:spcPct val="20000"/>
        </a:spcBef>
        <a:spcAft>
          <a:spcPct val="0"/>
        </a:spcAft>
        <a:buClr>
          <a:srgbClr val="990033"/>
        </a:buClr>
        <a:buFont typeface="Wingdings" pitchFamily="2" charset="2"/>
        <a:buChar char="ú"/>
        <a:defRPr sz="2400">
          <a:solidFill>
            <a:srgbClr val="00539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emf"/><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8.png"/><Relationship Id="rId5" Type="http://schemas.openxmlformats.org/officeDocument/2006/relationships/image" Target="../media/image18.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4.png"/><Relationship Id="rId5" Type="http://schemas.openxmlformats.org/officeDocument/2006/relationships/image" Target="../media/image18.e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8.emf"/><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60.emf"/><Relationship Id="rId4" Type="http://schemas.openxmlformats.org/officeDocument/2006/relationships/image" Target="../media/image59.emf"/></Relationships>
</file>

<file path=ppt/slides/_rels/slide4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60.emf"/><Relationship Id="rId4" Type="http://schemas.openxmlformats.org/officeDocument/2006/relationships/image" Target="../media/image59.emf"/></Relationships>
</file>

<file path=ppt/slides/_rels/slide4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58.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64.png"/><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p:cNvSpPr txBox="1">
            <a:spLocks noChangeArrowheads="1"/>
          </p:cNvSpPr>
          <p:nvPr/>
        </p:nvSpPr>
        <p:spPr bwMode="auto">
          <a:xfrm>
            <a:off x="382588" y="3562350"/>
            <a:ext cx="8275637" cy="2281238"/>
          </a:xfrm>
          <a:prstGeom prst="rect">
            <a:avLst/>
          </a:prstGeom>
          <a:noFill/>
          <a:ln w="9525">
            <a:noFill/>
            <a:miter lim="800000"/>
            <a:headEnd/>
            <a:tailEnd/>
          </a:ln>
        </p:spPr>
        <p:txBody>
          <a:bodyPr>
            <a:spAutoFit/>
          </a:bodyPr>
          <a:lstStyle/>
          <a:p>
            <a:pPr algn="ctr">
              <a:lnSpc>
                <a:spcPct val="90000"/>
              </a:lnSpc>
              <a:spcBef>
                <a:spcPct val="50000"/>
              </a:spcBef>
            </a:pPr>
            <a:r>
              <a:rPr lang="en-US">
                <a:solidFill>
                  <a:srgbClr val="0A457D"/>
                </a:solidFill>
              </a:rPr>
              <a:t>Financial Management Information System (FMIS) </a:t>
            </a:r>
          </a:p>
          <a:p>
            <a:pPr algn="ctr">
              <a:lnSpc>
                <a:spcPct val="90000"/>
              </a:lnSpc>
              <a:spcBef>
                <a:spcPct val="50000"/>
              </a:spcBef>
            </a:pPr>
            <a:r>
              <a:rPr lang="en-US" b="0">
                <a:solidFill>
                  <a:srgbClr val="0A457D"/>
                </a:solidFill>
              </a:rPr>
              <a:t>User Training Session</a:t>
            </a:r>
          </a:p>
          <a:p>
            <a:pPr algn="ctr">
              <a:lnSpc>
                <a:spcPct val="90000"/>
              </a:lnSpc>
              <a:spcBef>
                <a:spcPct val="50000"/>
              </a:spcBef>
            </a:pPr>
            <a:endParaRPr lang="en-US" b="0">
              <a:solidFill>
                <a:srgbClr val="0A457D"/>
              </a:solidFill>
            </a:endParaRPr>
          </a:p>
          <a:p>
            <a:pPr>
              <a:lnSpc>
                <a:spcPct val="90000"/>
              </a:lnSpc>
              <a:spcBef>
                <a:spcPct val="50000"/>
              </a:spcBef>
            </a:pPr>
            <a:endParaRPr lang="en-US" b="0">
              <a:solidFill>
                <a:srgbClr val="0A457D"/>
              </a:solidFill>
            </a:endParaRPr>
          </a:p>
          <a:p>
            <a:pPr>
              <a:lnSpc>
                <a:spcPct val="90000"/>
              </a:lnSpc>
              <a:spcBef>
                <a:spcPct val="50000"/>
              </a:spcBef>
            </a:pPr>
            <a:endParaRPr lang="en-US" b="0">
              <a:solidFill>
                <a:srgbClr val="0A457D"/>
              </a:solidFill>
            </a:endParaRPr>
          </a:p>
          <a:p>
            <a:pPr>
              <a:lnSpc>
                <a:spcPct val="90000"/>
              </a:lnSpc>
              <a:spcBef>
                <a:spcPct val="50000"/>
              </a:spcBef>
            </a:pPr>
            <a:endParaRPr lang="en-US" b="0">
              <a:solidFill>
                <a:srgbClr val="0A457D"/>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54C374B-F9F7-4891-8B82-3504D208E931}" type="slidenum">
              <a:rPr lang="en-US" sz="1200" b="0">
                <a:ea typeface="ヒラギノ角ゴ Pro W3"/>
                <a:cs typeface="ヒラギノ角ゴ Pro W3"/>
              </a:rPr>
              <a:pPr algn="ctr" eaLnBrk="0" hangingPunct="0"/>
              <a:t>10</a:t>
            </a:fld>
            <a:endParaRPr lang="en-US" sz="1200" b="0">
              <a:ea typeface="ヒラギノ角ゴ Pro W3"/>
              <a:cs typeface="ヒラギノ角ゴ Pro W3"/>
            </a:endParaRPr>
          </a:p>
        </p:txBody>
      </p:sp>
      <p:sp>
        <p:nvSpPr>
          <p:cNvPr id="33794"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If you have logged-in to FMIS and do not have full access rights, you are able to grant full access rights from within the application</a:t>
            </a:r>
          </a:p>
        </p:txBody>
      </p:sp>
      <p:sp>
        <p:nvSpPr>
          <p:cNvPr id="33795" name="Rectangle 3"/>
          <p:cNvSpPr>
            <a:spLocks noChangeArrowheads="1"/>
          </p:cNvSpPr>
          <p:nvPr/>
        </p:nvSpPr>
        <p:spPr bwMode="auto">
          <a:xfrm>
            <a:off x="520700" y="1462088"/>
            <a:ext cx="4802188" cy="2928937"/>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Full Access rights are required to make use of all of FMIS’ functionality, including the ability to print and save your queries</a:t>
            </a:r>
          </a:p>
          <a:p>
            <a:pPr marL="342900" indent="-342900" eaLnBrk="0" hangingPunct="0">
              <a:spcBef>
                <a:spcPct val="100000"/>
              </a:spcBef>
              <a:buClr>
                <a:srgbClr val="0A457D"/>
              </a:buClr>
              <a:buFont typeface="Webdings" pitchFamily="18" charset="2"/>
              <a:buChar char="4"/>
            </a:pPr>
            <a:r>
              <a:rPr lang="en-US" sz="1400" b="0">
                <a:solidFill>
                  <a:srgbClr val="0A457D"/>
                </a:solidFill>
              </a:rPr>
              <a:t>To login with full access after logging in…</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Double-click the Citrix Program Neighborhood Connection Status icon in your system tray icon</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the FMIS connection</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the ‘File Security’ button</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The Client File Security window will then appear – select ‘Full Access’ </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‘OK’</a:t>
            </a:r>
          </a:p>
        </p:txBody>
      </p:sp>
      <p:sp>
        <p:nvSpPr>
          <p:cNvPr id="78873" name="Oval 25"/>
          <p:cNvSpPr>
            <a:spLocks noChangeArrowheads="1"/>
          </p:cNvSpPr>
          <p:nvPr/>
        </p:nvSpPr>
        <p:spPr bwMode="gray">
          <a:xfrm>
            <a:off x="1003300" y="264160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78874" name="Oval 26"/>
          <p:cNvSpPr>
            <a:spLocks noChangeArrowheads="1"/>
          </p:cNvSpPr>
          <p:nvPr/>
        </p:nvSpPr>
        <p:spPr bwMode="gray">
          <a:xfrm>
            <a:off x="1003300" y="30797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78875" name="Oval 27"/>
          <p:cNvSpPr>
            <a:spLocks noChangeArrowheads="1"/>
          </p:cNvSpPr>
          <p:nvPr/>
        </p:nvSpPr>
        <p:spPr bwMode="gray">
          <a:xfrm>
            <a:off x="1003300" y="33797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78876" name="Oval 28"/>
          <p:cNvSpPr>
            <a:spLocks noChangeArrowheads="1"/>
          </p:cNvSpPr>
          <p:nvPr/>
        </p:nvSpPr>
        <p:spPr bwMode="gray">
          <a:xfrm>
            <a:off x="1003300" y="36687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pic>
        <p:nvPicPr>
          <p:cNvPr id="33800" name="Picture 25"/>
          <p:cNvPicPr>
            <a:picLocks noChangeAspect="1" noChangeArrowheads="1"/>
          </p:cNvPicPr>
          <p:nvPr/>
        </p:nvPicPr>
        <p:blipFill>
          <a:blip r:embed="rId3" cstate="print"/>
          <a:srcRect/>
          <a:stretch>
            <a:fillRect/>
          </a:stretch>
        </p:blipFill>
        <p:spPr bwMode="auto">
          <a:xfrm>
            <a:off x="5616575" y="1570038"/>
            <a:ext cx="2559050" cy="454025"/>
          </a:xfrm>
          <a:prstGeom prst="rect">
            <a:avLst/>
          </a:prstGeom>
          <a:noFill/>
          <a:ln w="9525">
            <a:solidFill>
              <a:schemeClr val="tx1"/>
            </a:solidFill>
            <a:miter lim="800000"/>
            <a:headEnd/>
            <a:tailEnd/>
          </a:ln>
        </p:spPr>
      </p:pic>
      <p:pic>
        <p:nvPicPr>
          <p:cNvPr id="33801" name="Picture 26"/>
          <p:cNvPicPr>
            <a:picLocks noChangeAspect="1" noChangeArrowheads="1"/>
          </p:cNvPicPr>
          <p:nvPr/>
        </p:nvPicPr>
        <p:blipFill>
          <a:blip r:embed="rId4" cstate="print"/>
          <a:srcRect t="35091"/>
          <a:stretch>
            <a:fillRect/>
          </a:stretch>
        </p:blipFill>
        <p:spPr bwMode="auto">
          <a:xfrm>
            <a:off x="5618163" y="4079875"/>
            <a:ext cx="2562225" cy="2238375"/>
          </a:xfrm>
          <a:prstGeom prst="rect">
            <a:avLst/>
          </a:prstGeom>
          <a:noFill/>
          <a:ln w="9525">
            <a:solidFill>
              <a:schemeClr val="tx1"/>
            </a:solidFill>
            <a:miter lim="800000"/>
            <a:headEnd/>
            <a:tailEnd/>
          </a:ln>
        </p:spPr>
      </p:pic>
      <p:sp>
        <p:nvSpPr>
          <p:cNvPr id="33802" name="Line 28"/>
          <p:cNvSpPr>
            <a:spLocks noChangeShapeType="1"/>
          </p:cNvSpPr>
          <p:nvPr/>
        </p:nvSpPr>
        <p:spPr bwMode="auto">
          <a:xfrm flipH="1" flipV="1">
            <a:off x="7170738" y="1995488"/>
            <a:ext cx="76200" cy="196850"/>
          </a:xfrm>
          <a:prstGeom prst="line">
            <a:avLst/>
          </a:prstGeom>
          <a:noFill/>
          <a:ln w="9525">
            <a:solidFill>
              <a:schemeClr val="tx1"/>
            </a:solidFill>
            <a:round/>
            <a:headEnd/>
            <a:tailEnd type="triangle" w="med" len="med"/>
          </a:ln>
        </p:spPr>
        <p:txBody>
          <a:bodyPr wrap="none" anchor="ctr"/>
          <a:lstStyle/>
          <a:p>
            <a:endParaRPr lang="en-US"/>
          </a:p>
        </p:txBody>
      </p:sp>
      <p:sp>
        <p:nvSpPr>
          <p:cNvPr id="33803" name="Line 30"/>
          <p:cNvSpPr>
            <a:spLocks noChangeShapeType="1"/>
          </p:cNvSpPr>
          <p:nvPr/>
        </p:nvSpPr>
        <p:spPr bwMode="auto">
          <a:xfrm flipV="1">
            <a:off x="5321300" y="4673600"/>
            <a:ext cx="538163" cy="53975"/>
          </a:xfrm>
          <a:prstGeom prst="line">
            <a:avLst/>
          </a:prstGeom>
          <a:noFill/>
          <a:ln w="9525">
            <a:solidFill>
              <a:schemeClr val="tx1"/>
            </a:solidFill>
            <a:round/>
            <a:headEnd/>
            <a:tailEnd type="triangle" w="med" len="med"/>
          </a:ln>
        </p:spPr>
        <p:txBody>
          <a:bodyPr wrap="none" anchor="ctr"/>
          <a:lstStyle/>
          <a:p>
            <a:endParaRPr lang="en-US"/>
          </a:p>
        </p:txBody>
      </p:sp>
      <p:sp>
        <p:nvSpPr>
          <p:cNvPr id="33804" name="Line 31"/>
          <p:cNvSpPr>
            <a:spLocks noChangeShapeType="1"/>
          </p:cNvSpPr>
          <p:nvPr/>
        </p:nvSpPr>
        <p:spPr bwMode="auto">
          <a:xfrm>
            <a:off x="5441950" y="5848350"/>
            <a:ext cx="635000" cy="96838"/>
          </a:xfrm>
          <a:prstGeom prst="line">
            <a:avLst/>
          </a:prstGeom>
          <a:noFill/>
          <a:ln w="9525">
            <a:solidFill>
              <a:schemeClr val="tx1"/>
            </a:solidFill>
            <a:round/>
            <a:headEnd/>
            <a:tailEnd type="triangle" w="med" len="med"/>
          </a:ln>
        </p:spPr>
        <p:txBody>
          <a:bodyPr wrap="none" anchor="ctr"/>
          <a:lstStyle/>
          <a:p>
            <a:endParaRPr lang="en-US"/>
          </a:p>
        </p:txBody>
      </p:sp>
      <p:sp>
        <p:nvSpPr>
          <p:cNvPr id="4" name="Oval 25"/>
          <p:cNvSpPr>
            <a:spLocks noChangeArrowheads="1"/>
          </p:cNvSpPr>
          <p:nvPr/>
        </p:nvSpPr>
        <p:spPr bwMode="gray">
          <a:xfrm>
            <a:off x="5200650" y="57102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pic>
        <p:nvPicPr>
          <p:cNvPr id="33806" name="Picture 3"/>
          <p:cNvPicPr>
            <a:picLocks noChangeAspect="1" noChangeArrowheads="1"/>
          </p:cNvPicPr>
          <p:nvPr/>
        </p:nvPicPr>
        <p:blipFill>
          <a:blip r:embed="rId5" cstate="print"/>
          <a:srcRect b="54422"/>
          <a:stretch>
            <a:fillRect/>
          </a:stretch>
        </p:blipFill>
        <p:spPr bwMode="auto">
          <a:xfrm>
            <a:off x="5611813" y="2466975"/>
            <a:ext cx="2559050" cy="1236663"/>
          </a:xfrm>
          <a:prstGeom prst="rect">
            <a:avLst/>
          </a:prstGeom>
          <a:noFill/>
          <a:ln w="9525">
            <a:solidFill>
              <a:schemeClr val="tx1"/>
            </a:solidFill>
            <a:miter lim="800000"/>
            <a:headEnd/>
            <a:tailEnd/>
          </a:ln>
        </p:spPr>
      </p:pic>
      <p:sp>
        <p:nvSpPr>
          <p:cNvPr id="33807" name="Line 30"/>
          <p:cNvSpPr>
            <a:spLocks noChangeShapeType="1"/>
          </p:cNvSpPr>
          <p:nvPr/>
        </p:nvSpPr>
        <p:spPr bwMode="auto">
          <a:xfrm>
            <a:off x="5318125" y="4735513"/>
            <a:ext cx="581025" cy="769937"/>
          </a:xfrm>
          <a:prstGeom prst="line">
            <a:avLst/>
          </a:prstGeom>
          <a:noFill/>
          <a:ln w="9525">
            <a:solidFill>
              <a:schemeClr val="tx1"/>
            </a:solidFill>
            <a:round/>
            <a:headEnd/>
            <a:tailEnd type="triangle" w="med" len="med"/>
          </a:ln>
        </p:spPr>
        <p:txBody>
          <a:bodyPr wrap="none" anchor="ctr"/>
          <a:lstStyle/>
          <a:p>
            <a:endParaRPr lang="en-US"/>
          </a:p>
        </p:txBody>
      </p:sp>
      <p:sp>
        <p:nvSpPr>
          <p:cNvPr id="3" name="Oval 25"/>
          <p:cNvSpPr>
            <a:spLocks noChangeArrowheads="1"/>
          </p:cNvSpPr>
          <p:nvPr/>
        </p:nvSpPr>
        <p:spPr bwMode="gray">
          <a:xfrm>
            <a:off x="5199063" y="461010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33809" name="Line 28"/>
          <p:cNvSpPr>
            <a:spLocks noChangeShapeType="1"/>
          </p:cNvSpPr>
          <p:nvPr/>
        </p:nvSpPr>
        <p:spPr bwMode="auto">
          <a:xfrm flipV="1">
            <a:off x="7308850" y="3587750"/>
            <a:ext cx="158750" cy="307975"/>
          </a:xfrm>
          <a:prstGeom prst="line">
            <a:avLst/>
          </a:prstGeom>
          <a:noFill/>
          <a:ln w="9525">
            <a:solidFill>
              <a:schemeClr val="tx1"/>
            </a:solidFill>
            <a:round/>
            <a:headEnd/>
            <a:tailEnd type="triangle" w="med" len="med"/>
          </a:ln>
        </p:spPr>
        <p:txBody>
          <a:bodyPr wrap="none" anchor="ctr"/>
          <a:lstStyle/>
          <a:p>
            <a:endParaRPr lang="en-US"/>
          </a:p>
        </p:txBody>
      </p:sp>
      <p:sp>
        <p:nvSpPr>
          <p:cNvPr id="5" name="Oval 26"/>
          <p:cNvSpPr>
            <a:spLocks noChangeArrowheads="1"/>
          </p:cNvSpPr>
          <p:nvPr/>
        </p:nvSpPr>
        <p:spPr bwMode="gray">
          <a:xfrm>
            <a:off x="7196138" y="375920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33811" name="Line 28"/>
          <p:cNvSpPr>
            <a:spLocks noChangeShapeType="1"/>
          </p:cNvSpPr>
          <p:nvPr/>
        </p:nvSpPr>
        <p:spPr bwMode="auto">
          <a:xfrm flipV="1">
            <a:off x="5894388" y="2994025"/>
            <a:ext cx="180975" cy="898525"/>
          </a:xfrm>
          <a:prstGeom prst="line">
            <a:avLst/>
          </a:prstGeom>
          <a:noFill/>
          <a:ln w="9525">
            <a:solidFill>
              <a:schemeClr val="tx1"/>
            </a:solidFill>
            <a:round/>
            <a:headEnd/>
            <a:tailEnd type="triangle" w="med" len="med"/>
          </a:ln>
        </p:spPr>
        <p:txBody>
          <a:bodyPr wrap="none" anchor="ctr"/>
          <a:lstStyle/>
          <a:p>
            <a:endParaRPr lang="en-US"/>
          </a:p>
        </p:txBody>
      </p:sp>
      <p:sp>
        <p:nvSpPr>
          <p:cNvPr id="6" name="Oval 26"/>
          <p:cNvSpPr>
            <a:spLocks noChangeArrowheads="1"/>
          </p:cNvSpPr>
          <p:nvPr/>
        </p:nvSpPr>
        <p:spPr bwMode="gray">
          <a:xfrm>
            <a:off x="5781675" y="37560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7" name="Oval 28"/>
          <p:cNvSpPr>
            <a:spLocks noChangeArrowheads="1"/>
          </p:cNvSpPr>
          <p:nvPr/>
        </p:nvSpPr>
        <p:spPr bwMode="gray">
          <a:xfrm>
            <a:off x="1001713" y="41322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sp>
        <p:nvSpPr>
          <p:cNvPr id="2" name="Oval 25"/>
          <p:cNvSpPr>
            <a:spLocks noChangeArrowheads="1"/>
          </p:cNvSpPr>
          <p:nvPr/>
        </p:nvSpPr>
        <p:spPr bwMode="gray">
          <a:xfrm>
            <a:off x="7150100" y="21494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pic>
        <p:nvPicPr>
          <p:cNvPr id="33815" name="Picture 17"/>
          <p:cNvPicPr>
            <a:picLocks noChangeAspect="1" noChangeArrowheads="1"/>
          </p:cNvPicPr>
          <p:nvPr/>
        </p:nvPicPr>
        <p:blipFill>
          <a:blip r:embed="rId6"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F64B7945-9A7D-4C0F-9E4E-9639560B1C6F}" type="slidenum">
              <a:rPr lang="en-US" sz="1200" b="0">
                <a:ea typeface="ヒラギノ角ゴ Pro W3"/>
                <a:cs typeface="ヒラギノ角ゴ Pro W3"/>
              </a:rPr>
              <a:pPr algn="ctr" eaLnBrk="0" hangingPunct="0"/>
              <a:t>11</a:t>
            </a:fld>
            <a:endParaRPr lang="en-US" sz="1200" b="0">
              <a:ea typeface="ヒラギノ角ゴ Pro W3"/>
              <a:cs typeface="ヒラギノ角ゴ Pro W3"/>
            </a:endParaRPr>
          </a:p>
        </p:txBody>
      </p:sp>
      <p:sp>
        <p:nvSpPr>
          <p:cNvPr id="3584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Logging-out of FMIS improperly and expired log-ins can create </a:t>
            </a:r>
            <a:r>
              <a:rPr lang="en-US" dirty="0" smtClean="0">
                <a:solidFill>
                  <a:srgbClr val="0A457D"/>
                </a:solidFill>
              </a:rPr>
              <a:t>system </a:t>
            </a:r>
            <a:r>
              <a:rPr lang="en-US" dirty="0">
                <a:solidFill>
                  <a:srgbClr val="0A457D"/>
                </a:solidFill>
              </a:rPr>
              <a:t>access issues for users</a:t>
            </a:r>
          </a:p>
          <a:p>
            <a:endParaRPr lang="en-US" dirty="0">
              <a:solidFill>
                <a:srgbClr val="0A457D"/>
              </a:solidFill>
            </a:endParaRPr>
          </a:p>
        </p:txBody>
      </p:sp>
      <p:sp>
        <p:nvSpPr>
          <p:cNvPr id="35843" name="Rectangle 3"/>
          <p:cNvSpPr>
            <a:spLocks noChangeArrowheads="1"/>
          </p:cNvSpPr>
          <p:nvPr/>
        </p:nvSpPr>
        <p:spPr bwMode="auto">
          <a:xfrm>
            <a:off x="520700" y="1462088"/>
            <a:ext cx="4802188" cy="20313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a:solidFill>
                  <a:srgbClr val="0A457D"/>
                </a:solidFill>
              </a:rPr>
              <a:t>To properly log-out of FMIS:</a:t>
            </a:r>
          </a:p>
          <a:p>
            <a:pPr marL="800100" lvl="1" indent="-342900" eaLnBrk="0" hangingPunct="0">
              <a:spcBef>
                <a:spcPct val="100000"/>
              </a:spcBef>
              <a:buClr>
                <a:srgbClr val="0A457D"/>
              </a:buClr>
              <a:buFont typeface="Webdings" pitchFamily="18" charset="2"/>
              <a:buChar char="4"/>
            </a:pPr>
            <a:r>
              <a:rPr lang="en-US" sz="1400" b="0" dirty="0">
                <a:solidFill>
                  <a:srgbClr val="0A457D"/>
                </a:solidFill>
              </a:rPr>
              <a:t>Click ‘File’ in the main menu bar and then select ‘Exit’ </a:t>
            </a:r>
          </a:p>
          <a:p>
            <a:pPr marL="800100" lvl="1" indent="-342900" eaLnBrk="0" hangingPunct="0">
              <a:spcBef>
                <a:spcPct val="100000"/>
              </a:spcBef>
              <a:buClr>
                <a:srgbClr val="0A457D"/>
              </a:buClr>
              <a:buFont typeface="Webdings" pitchFamily="18" charset="2"/>
              <a:buChar char="4"/>
            </a:pPr>
            <a:r>
              <a:rPr lang="en-US" sz="1400" b="0" dirty="0">
                <a:solidFill>
                  <a:srgbClr val="0A457D"/>
                </a:solidFill>
              </a:rPr>
              <a:t>You can also click the blue door icon in the </a:t>
            </a:r>
            <a:r>
              <a:rPr lang="en-US" sz="1400" b="0" dirty="0" smtClean="0">
                <a:solidFill>
                  <a:srgbClr val="0A457D"/>
                </a:solidFill>
              </a:rPr>
              <a:t>toolbar </a:t>
            </a:r>
            <a:r>
              <a:rPr lang="en-US" sz="1400" b="0" dirty="0">
                <a:solidFill>
                  <a:srgbClr val="0A457D"/>
                </a:solidFill>
              </a:rPr>
              <a:t>of a query report</a:t>
            </a:r>
          </a:p>
          <a:p>
            <a:pPr marL="342900" indent="-342900" eaLnBrk="0" hangingPunct="0">
              <a:spcBef>
                <a:spcPct val="100000"/>
              </a:spcBef>
              <a:buClr>
                <a:srgbClr val="0A457D"/>
              </a:buClr>
              <a:buFont typeface="Webdings" pitchFamily="18" charset="2"/>
              <a:buNone/>
            </a:pPr>
            <a:endParaRPr lang="en-US" sz="1400" b="0" i="1" dirty="0">
              <a:solidFill>
                <a:srgbClr val="0A457D"/>
              </a:solidFill>
            </a:endParaRPr>
          </a:p>
        </p:txBody>
      </p:sp>
      <p:pic>
        <p:nvPicPr>
          <p:cNvPr id="35844"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78873" name="Oval 25"/>
          <p:cNvSpPr>
            <a:spLocks noChangeArrowheads="1"/>
          </p:cNvSpPr>
          <p:nvPr/>
        </p:nvSpPr>
        <p:spPr bwMode="gray">
          <a:xfrm>
            <a:off x="1047750" y="19081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78874" name="Oval 26"/>
          <p:cNvSpPr>
            <a:spLocks noChangeArrowheads="1"/>
          </p:cNvSpPr>
          <p:nvPr/>
        </p:nvSpPr>
        <p:spPr bwMode="gray">
          <a:xfrm>
            <a:off x="1047750" y="25463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pic>
        <p:nvPicPr>
          <p:cNvPr id="35847" name="Picture 3"/>
          <p:cNvPicPr>
            <a:picLocks noChangeAspect="1" noChangeArrowheads="1"/>
          </p:cNvPicPr>
          <p:nvPr/>
        </p:nvPicPr>
        <p:blipFill>
          <a:blip r:embed="rId4" cstate="print"/>
          <a:srcRect r="79996" b="79938"/>
          <a:stretch>
            <a:fillRect/>
          </a:stretch>
        </p:blipFill>
        <p:spPr bwMode="auto">
          <a:xfrm>
            <a:off x="5616575" y="1570038"/>
            <a:ext cx="2751138" cy="1720850"/>
          </a:xfrm>
          <a:prstGeom prst="rect">
            <a:avLst/>
          </a:prstGeom>
          <a:noFill/>
          <a:ln w="9525">
            <a:solidFill>
              <a:schemeClr val="tx1"/>
            </a:solidFill>
            <a:miter lim="800000"/>
            <a:headEnd/>
            <a:tailEnd/>
          </a:ln>
        </p:spPr>
      </p:pic>
      <p:sp>
        <p:nvSpPr>
          <p:cNvPr id="35848" name="Line 30"/>
          <p:cNvSpPr>
            <a:spLocks noChangeShapeType="1"/>
          </p:cNvSpPr>
          <p:nvPr/>
        </p:nvSpPr>
        <p:spPr bwMode="auto">
          <a:xfrm>
            <a:off x="5418138" y="1684338"/>
            <a:ext cx="236537" cy="534987"/>
          </a:xfrm>
          <a:prstGeom prst="line">
            <a:avLst/>
          </a:prstGeom>
          <a:noFill/>
          <a:ln w="9525">
            <a:solidFill>
              <a:schemeClr val="tx1"/>
            </a:solidFill>
            <a:round/>
            <a:headEnd/>
            <a:tailEnd type="triangle" w="med" len="med"/>
          </a:ln>
        </p:spPr>
        <p:txBody>
          <a:bodyPr wrap="none" anchor="ctr"/>
          <a:lstStyle/>
          <a:p>
            <a:endParaRPr lang="en-US"/>
          </a:p>
        </p:txBody>
      </p:sp>
      <p:sp>
        <p:nvSpPr>
          <p:cNvPr id="2" name="Oval 25"/>
          <p:cNvSpPr>
            <a:spLocks noChangeArrowheads="1"/>
          </p:cNvSpPr>
          <p:nvPr/>
        </p:nvSpPr>
        <p:spPr bwMode="gray">
          <a:xfrm>
            <a:off x="5265738" y="15414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pic>
        <p:nvPicPr>
          <p:cNvPr id="35850" name="Picture 5"/>
          <p:cNvPicPr>
            <a:picLocks noChangeAspect="1" noChangeArrowheads="1"/>
          </p:cNvPicPr>
          <p:nvPr/>
        </p:nvPicPr>
        <p:blipFill>
          <a:blip r:embed="rId5" cstate="print"/>
          <a:srcRect r="80000" b="93716"/>
          <a:stretch>
            <a:fillRect/>
          </a:stretch>
        </p:blipFill>
        <p:spPr bwMode="auto">
          <a:xfrm>
            <a:off x="5611813" y="3698875"/>
            <a:ext cx="2741612" cy="517525"/>
          </a:xfrm>
          <a:prstGeom prst="rect">
            <a:avLst/>
          </a:prstGeom>
          <a:noFill/>
          <a:ln w="9525">
            <a:solidFill>
              <a:schemeClr val="tx1"/>
            </a:solidFill>
            <a:miter lim="800000"/>
            <a:headEnd/>
            <a:tailEnd/>
          </a:ln>
        </p:spPr>
      </p:pic>
      <p:sp>
        <p:nvSpPr>
          <p:cNvPr id="35851" name="Line 30"/>
          <p:cNvSpPr>
            <a:spLocks noChangeShapeType="1"/>
          </p:cNvSpPr>
          <p:nvPr/>
        </p:nvSpPr>
        <p:spPr bwMode="auto">
          <a:xfrm flipV="1">
            <a:off x="7248525" y="4187825"/>
            <a:ext cx="285750" cy="330200"/>
          </a:xfrm>
          <a:prstGeom prst="line">
            <a:avLst/>
          </a:prstGeom>
          <a:noFill/>
          <a:ln w="9525">
            <a:solidFill>
              <a:schemeClr val="tx1"/>
            </a:solidFill>
            <a:round/>
            <a:headEnd/>
            <a:tailEnd type="triangle" w="med" len="med"/>
          </a:ln>
        </p:spPr>
        <p:txBody>
          <a:bodyPr wrap="none" anchor="ctr"/>
          <a:lstStyle/>
          <a:p>
            <a:endParaRPr lang="en-US"/>
          </a:p>
        </p:txBody>
      </p:sp>
      <p:sp>
        <p:nvSpPr>
          <p:cNvPr id="3" name="Oval 25"/>
          <p:cNvSpPr>
            <a:spLocks noChangeArrowheads="1"/>
          </p:cNvSpPr>
          <p:nvPr/>
        </p:nvSpPr>
        <p:spPr bwMode="gray">
          <a:xfrm>
            <a:off x="7134225" y="43751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35853" name="Text Box 2"/>
          <p:cNvSpPr txBox="1">
            <a:spLocks noChangeArrowheads="1"/>
          </p:cNvSpPr>
          <p:nvPr/>
        </p:nvSpPr>
        <p:spPr bwMode="auto">
          <a:xfrm>
            <a:off x="546100" y="5581650"/>
            <a:ext cx="7970838" cy="685800"/>
          </a:xfrm>
          <a:prstGeom prst="rect">
            <a:avLst/>
          </a:prstGeom>
          <a:noFill/>
          <a:ln w="9525" algn="ctr">
            <a:solidFill>
              <a:schemeClr val="tx1"/>
            </a:solidFill>
            <a:miter lim="800000"/>
            <a:headEnd/>
            <a:tailEnd/>
          </a:ln>
        </p:spPr>
        <p:txBody>
          <a:bodyPr/>
          <a:lstStyle/>
          <a:p>
            <a:r>
              <a:rPr lang="en-US" i="1">
                <a:solidFill>
                  <a:srgbClr val="0A457D"/>
                </a:solidFill>
              </a:rPr>
              <a:t>Important Note</a:t>
            </a:r>
            <a:r>
              <a:rPr lang="en-US" b="0" i="1">
                <a:solidFill>
                  <a:srgbClr val="0A457D"/>
                </a:solidFill>
              </a:rPr>
              <a:t>: If you do not properly log-out of FMIS, you may be blocked from accessing it again for over an hour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7F7BA33-8690-4D06-86CC-039BB32A8A96}" type="slidenum">
              <a:rPr lang="en-US" sz="1200" b="0">
                <a:ea typeface="ヒラギノ角ゴ Pro W3"/>
                <a:cs typeface="ヒラギノ角ゴ Pro W3"/>
              </a:rPr>
              <a:pPr algn="ctr" eaLnBrk="0" hangingPunct="0"/>
              <a:t>12</a:t>
            </a:fld>
            <a:endParaRPr lang="en-US" sz="1200" b="0">
              <a:ea typeface="ヒラギノ角ゴ Pro W3"/>
              <a:cs typeface="ヒラギノ角ゴ Pro W3"/>
            </a:endParaRPr>
          </a:p>
        </p:txBody>
      </p:sp>
      <p:sp>
        <p:nvSpPr>
          <p:cNvPr id="3789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To help alleviate log-in issues, a best practice is to update your Citrix and FMIS passwords at the same time – before the 90-day mandatory password change occurs</a:t>
            </a:r>
          </a:p>
          <a:p>
            <a:endParaRPr lang="en-US">
              <a:solidFill>
                <a:srgbClr val="0A457D"/>
              </a:solidFill>
            </a:endParaRPr>
          </a:p>
        </p:txBody>
      </p:sp>
      <p:sp>
        <p:nvSpPr>
          <p:cNvPr id="37891" name="Rectangle 3"/>
          <p:cNvSpPr>
            <a:spLocks noChangeArrowheads="1"/>
          </p:cNvSpPr>
          <p:nvPr/>
        </p:nvSpPr>
        <p:spPr bwMode="auto">
          <a:xfrm>
            <a:off x="520700" y="1462088"/>
            <a:ext cx="7902575" cy="3814762"/>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a:solidFill>
                  <a:srgbClr val="0A457D"/>
                </a:solidFill>
              </a:rPr>
              <a:t>FMIS users are required to change their passwords every 90 days</a:t>
            </a:r>
          </a:p>
          <a:p>
            <a:pPr marL="342900" indent="-342900" eaLnBrk="0" hangingPunct="0">
              <a:spcBef>
                <a:spcPct val="100000"/>
              </a:spcBef>
              <a:buClr>
                <a:srgbClr val="0A457D"/>
              </a:buClr>
              <a:buFont typeface="Webdings" pitchFamily="18" charset="2"/>
              <a:buChar char="4"/>
            </a:pPr>
            <a:r>
              <a:rPr lang="en-US" sz="1400" b="0" dirty="0">
                <a:solidFill>
                  <a:srgbClr val="0A457D"/>
                </a:solidFill>
              </a:rPr>
              <a:t>The Citrix client will prompt users to update their password starting at 14 days before the 90-day date is approaching</a:t>
            </a:r>
          </a:p>
          <a:p>
            <a:pPr marL="342900" indent="-342900" eaLnBrk="0" hangingPunct="0">
              <a:spcBef>
                <a:spcPct val="100000"/>
              </a:spcBef>
              <a:buClr>
                <a:srgbClr val="0A457D"/>
              </a:buClr>
              <a:buFont typeface="Webdings" pitchFamily="18" charset="2"/>
              <a:buChar char="4"/>
            </a:pPr>
            <a:r>
              <a:rPr lang="en-US" sz="1400" b="0" dirty="0">
                <a:solidFill>
                  <a:srgbClr val="0A457D"/>
                </a:solidFill>
              </a:rPr>
              <a:t>After you update your Citrix password, you should then change your password in FMIS under the ‘File’ menu </a:t>
            </a:r>
          </a:p>
          <a:p>
            <a:pPr marL="342900" indent="-342900" eaLnBrk="0" hangingPunct="0">
              <a:spcBef>
                <a:spcPct val="100000"/>
              </a:spcBef>
              <a:buClr>
                <a:srgbClr val="0A457D"/>
              </a:buClr>
              <a:buFont typeface="Webdings" pitchFamily="18" charset="2"/>
              <a:buChar char="4"/>
            </a:pPr>
            <a:r>
              <a:rPr lang="en-US" sz="1400" b="0" dirty="0">
                <a:solidFill>
                  <a:srgbClr val="0A457D"/>
                </a:solidFill>
              </a:rPr>
              <a:t>To change your FMIS password, click ‘File’ </a:t>
            </a:r>
            <a:r>
              <a:rPr lang="en-US" sz="1400" b="0" dirty="0">
                <a:solidFill>
                  <a:srgbClr val="0A457D"/>
                </a:solidFill>
                <a:sym typeface="Wingdings" pitchFamily="2" charset="2"/>
              </a:rPr>
              <a:t> ‘Change Password’; and proceed with the prompted steps</a:t>
            </a:r>
            <a:endParaRPr lang="en-US" sz="1400" b="0" dirty="0">
              <a:solidFill>
                <a:srgbClr val="0A457D"/>
              </a:solidFill>
            </a:endParaRPr>
          </a:p>
          <a:p>
            <a:pPr marL="342900" indent="-342900" eaLnBrk="0" hangingPunct="0">
              <a:spcBef>
                <a:spcPct val="100000"/>
              </a:spcBef>
              <a:buClr>
                <a:srgbClr val="0A457D"/>
              </a:buClr>
              <a:buFont typeface="Webdings" pitchFamily="18" charset="2"/>
              <a:buChar char="4"/>
            </a:pPr>
            <a:r>
              <a:rPr lang="en-US" sz="1400" b="0" dirty="0">
                <a:solidFill>
                  <a:srgbClr val="0A457D"/>
                </a:solidFill>
              </a:rPr>
              <a:t>Password guidance:</a:t>
            </a:r>
          </a:p>
          <a:p>
            <a:pPr marL="742950" lvl="1" indent="-285750" eaLnBrk="0" hangingPunct="0">
              <a:spcBef>
                <a:spcPct val="50000"/>
              </a:spcBef>
              <a:buFont typeface="Arial" charset="0"/>
              <a:buChar char="–"/>
            </a:pPr>
            <a:r>
              <a:rPr lang="en-US" sz="1400" b="0" dirty="0">
                <a:solidFill>
                  <a:srgbClr val="0A457D"/>
                </a:solidFill>
              </a:rPr>
              <a:t>Passwords must be at least 8 characters in length and include at least one letter, number and a special character</a:t>
            </a:r>
          </a:p>
          <a:p>
            <a:pPr marL="742950" lvl="1" indent="-285750" eaLnBrk="0" hangingPunct="0">
              <a:spcBef>
                <a:spcPct val="50000"/>
              </a:spcBef>
              <a:buFont typeface="Arial" charset="0"/>
              <a:buChar char="–"/>
            </a:pPr>
            <a:r>
              <a:rPr lang="en-US" sz="1400" b="0" dirty="0">
                <a:solidFill>
                  <a:srgbClr val="0A457D"/>
                </a:solidFill>
              </a:rPr>
              <a:t>Passwords are case sensitive, usernames are not</a:t>
            </a:r>
          </a:p>
          <a:p>
            <a:pPr marL="742950" lvl="1" indent="-285750" eaLnBrk="0" hangingPunct="0">
              <a:spcBef>
                <a:spcPct val="50000"/>
              </a:spcBef>
              <a:buFont typeface="Arial" charset="0"/>
              <a:buChar char="–"/>
            </a:pPr>
            <a:r>
              <a:rPr lang="en-US" sz="1400" b="0" dirty="0">
                <a:solidFill>
                  <a:srgbClr val="0A457D"/>
                </a:solidFill>
              </a:rPr>
              <a:t>Acceptable special characters are:` ~ ! @ # $ % ^ &amp; * ( ) _ + - = { } | [ ] \ : " ; ' &lt; &gt; ? , . /</a:t>
            </a:r>
          </a:p>
        </p:txBody>
      </p:sp>
      <p:pic>
        <p:nvPicPr>
          <p:cNvPr id="37892"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37893" name="Text Box 2"/>
          <p:cNvSpPr txBox="1">
            <a:spLocks noChangeArrowheads="1"/>
          </p:cNvSpPr>
          <p:nvPr/>
        </p:nvSpPr>
        <p:spPr bwMode="auto">
          <a:xfrm>
            <a:off x="546100" y="5581650"/>
            <a:ext cx="7970838" cy="686803"/>
          </a:xfrm>
          <a:prstGeom prst="rect">
            <a:avLst/>
          </a:prstGeom>
          <a:noFill/>
          <a:ln w="9525" algn="ctr">
            <a:solidFill>
              <a:schemeClr val="tx1"/>
            </a:solidFill>
            <a:miter lim="800000"/>
            <a:headEnd/>
            <a:tailEnd/>
          </a:ln>
        </p:spPr>
        <p:txBody>
          <a:bodyPr/>
          <a:lstStyle/>
          <a:p>
            <a:r>
              <a:rPr lang="en-US" i="1" dirty="0">
                <a:solidFill>
                  <a:srgbClr val="0A457D"/>
                </a:solidFill>
              </a:rPr>
              <a:t>Important Note</a:t>
            </a:r>
            <a:r>
              <a:rPr lang="en-US" b="0" i="1" dirty="0">
                <a:solidFill>
                  <a:srgbClr val="0A457D"/>
                </a:solidFill>
              </a:rPr>
              <a:t>: FMIS will not allow you to change your password after the 90-day mark has passed, so you must be diligent about updating it </a:t>
            </a:r>
            <a:r>
              <a:rPr lang="en-US" b="0" i="1" dirty="0" smtClean="0">
                <a:solidFill>
                  <a:srgbClr val="0A457D"/>
                </a:solidFill>
              </a:rPr>
              <a:t>prior</a:t>
            </a:r>
            <a:endParaRPr lang="en-US" b="0" i="1" dirty="0">
              <a:solidFill>
                <a:srgbClr val="0A457D"/>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a:solidFill>
                  <a:srgbClr val="0A457D"/>
                </a:solidFill>
              </a:rPr>
              <a:t>Exercise:</a:t>
            </a:r>
            <a:r>
              <a:rPr lang="en-US">
                <a:solidFill>
                  <a:srgbClr val="0A457D"/>
                </a:solidFill>
              </a:rPr>
              <a:t> How do you log-in to FMIS?</a:t>
            </a:r>
          </a:p>
          <a:p>
            <a:endParaRPr lang="en-US">
              <a:solidFill>
                <a:srgbClr val="0A457D"/>
              </a:solidFill>
            </a:endParaRPr>
          </a:p>
          <a:p>
            <a:endParaRPr lang="en-US">
              <a:solidFill>
                <a:srgbClr val="0A457D"/>
              </a:solidFill>
            </a:endParaRPr>
          </a:p>
        </p:txBody>
      </p:sp>
      <p:sp>
        <p:nvSpPr>
          <p:cNvPr id="35842" name="Rectangle 3"/>
          <p:cNvSpPr>
            <a:spLocks noChangeArrowheads="1"/>
          </p:cNvSpPr>
          <p:nvPr/>
        </p:nvSpPr>
        <p:spPr bwMode="auto">
          <a:xfrm>
            <a:off x="520700" y="1462088"/>
            <a:ext cx="8086725" cy="22193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Click the Citrix icon in System Tray </a:t>
            </a:r>
            <a:r>
              <a:rPr lang="en-US" sz="1400" b="0" dirty="0">
                <a:solidFill>
                  <a:srgbClr val="0A457D"/>
                </a:solidFill>
                <a:sym typeface="Wingdings" pitchFamily="2" charset="2"/>
              </a:rPr>
              <a:t> Log-in to the Citrix Client  Log-in to FMIS</a:t>
            </a:r>
            <a:endParaRPr lang="en-US" sz="1400" b="0" dirty="0">
              <a:solidFill>
                <a:srgbClr val="0A457D"/>
              </a:solidFill>
            </a:endParaRP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Navigate to the FMIS website and click ‘Enter FMIS’ </a:t>
            </a:r>
            <a:r>
              <a:rPr lang="en-US" sz="1400" b="0" dirty="0">
                <a:solidFill>
                  <a:srgbClr val="0A457D"/>
                </a:solidFill>
                <a:sym typeface="Wingdings" pitchFamily="2" charset="2"/>
              </a:rPr>
              <a:t> Log-in to the Citrix client  Log-in to FMIS</a:t>
            </a:r>
            <a:endParaRPr lang="en-US" sz="1400" b="0" dirty="0">
              <a:solidFill>
                <a:srgbClr val="0A457D"/>
              </a:solidFill>
            </a:endParaRP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Log-in to the OCFO homepage </a:t>
            </a:r>
            <a:r>
              <a:rPr lang="en-US" sz="1400" b="0" dirty="0">
                <a:solidFill>
                  <a:srgbClr val="0A457D"/>
                </a:solidFill>
                <a:sym typeface="Wingdings" pitchFamily="2" charset="2"/>
              </a:rPr>
              <a:t> Click ‘Citrix Connections’  Log-in to Citrix  Open the Citrix Connection Center window  Log-in to FMIS</a:t>
            </a:r>
            <a:endParaRPr lang="en-US" sz="1400" b="0" dirty="0">
              <a:solidFill>
                <a:srgbClr val="0A457D"/>
              </a:solidFill>
            </a:endParaRP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Navigate to the FMIS website and click ‘FMIS’ </a:t>
            </a:r>
            <a:r>
              <a:rPr lang="en-US" sz="1400" b="0" dirty="0">
                <a:solidFill>
                  <a:srgbClr val="0A457D"/>
                </a:solidFill>
                <a:sym typeface="Wingdings" pitchFamily="2" charset="2"/>
              </a:rPr>
              <a:t> Log-in to the Citrix client  Click the FMIS icon  Log-in to FMIS</a:t>
            </a:r>
            <a:endParaRPr lang="en-US" sz="1400" b="0" dirty="0">
              <a:solidFill>
                <a:srgbClr val="0A457D"/>
              </a:solidFill>
            </a:endParaRPr>
          </a:p>
        </p:txBody>
      </p:sp>
      <p:pic>
        <p:nvPicPr>
          <p:cNvPr id="39939"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37898" name="Picture 1"/>
          <p:cNvPicPr>
            <a:picLocks noChangeAspect="1" noChangeArrowheads="1"/>
          </p:cNvPicPr>
          <p:nvPr/>
        </p:nvPicPr>
        <p:blipFill>
          <a:blip r:embed="rId4" cstate="print"/>
          <a:srcRect b="27429"/>
          <a:stretch>
            <a:fillRect/>
          </a:stretch>
        </p:blipFill>
        <p:spPr bwMode="auto">
          <a:xfrm>
            <a:off x="216568" y="3651250"/>
            <a:ext cx="2833020" cy="1520825"/>
          </a:xfrm>
          <a:prstGeom prst="rect">
            <a:avLst/>
          </a:prstGeom>
          <a:noFill/>
          <a:ln w="9525">
            <a:solidFill>
              <a:schemeClr val="tx1"/>
            </a:solidFill>
            <a:miter lim="800000"/>
            <a:headEnd/>
            <a:tailEnd/>
          </a:ln>
        </p:spPr>
      </p:pic>
      <p:pic>
        <p:nvPicPr>
          <p:cNvPr id="37899" name="Picture 9"/>
          <p:cNvPicPr>
            <a:picLocks noChangeAspect="1" noChangeArrowheads="1"/>
          </p:cNvPicPr>
          <p:nvPr/>
        </p:nvPicPr>
        <p:blipFill>
          <a:blip r:embed="rId5" cstate="print"/>
          <a:srcRect l="29179" t="40450" r="29179" b="13483"/>
          <a:stretch>
            <a:fillRect/>
          </a:stretch>
        </p:blipFill>
        <p:spPr bwMode="auto">
          <a:xfrm>
            <a:off x="3359150" y="3941763"/>
            <a:ext cx="2366963" cy="938212"/>
          </a:xfrm>
          <a:prstGeom prst="rect">
            <a:avLst/>
          </a:prstGeom>
          <a:noFill/>
          <a:ln w="9525">
            <a:solidFill>
              <a:schemeClr val="tx1"/>
            </a:solidFill>
            <a:miter lim="800000"/>
            <a:headEnd/>
            <a:tailEnd/>
          </a:ln>
        </p:spPr>
      </p:pic>
      <p:pic>
        <p:nvPicPr>
          <p:cNvPr id="37900" name="Picture 17"/>
          <p:cNvPicPr>
            <a:picLocks noChangeAspect="1" noChangeArrowheads="1"/>
          </p:cNvPicPr>
          <p:nvPr/>
        </p:nvPicPr>
        <p:blipFill>
          <a:blip r:embed="rId6" cstate="print"/>
          <a:srcRect/>
          <a:stretch>
            <a:fillRect/>
          </a:stretch>
        </p:blipFill>
        <p:spPr bwMode="auto">
          <a:xfrm>
            <a:off x="6037263" y="3646488"/>
            <a:ext cx="2902200" cy="1530350"/>
          </a:xfrm>
          <a:prstGeom prst="rect">
            <a:avLst/>
          </a:prstGeom>
          <a:noFill/>
          <a:ln w="9525">
            <a:solidFill>
              <a:schemeClr val="tx1"/>
            </a:solidFill>
            <a:miter lim="800000"/>
            <a:headEnd/>
            <a:tailEnd/>
          </a:ln>
        </p:spPr>
      </p:pic>
      <p:pic>
        <p:nvPicPr>
          <p:cNvPr id="37901" name="Picture 8"/>
          <p:cNvPicPr>
            <a:picLocks noChangeAspect="1" noChangeArrowheads="1"/>
          </p:cNvPicPr>
          <p:nvPr/>
        </p:nvPicPr>
        <p:blipFill>
          <a:blip r:embed="rId7" cstate="print"/>
          <a:srcRect/>
          <a:stretch>
            <a:fillRect/>
          </a:stretch>
        </p:blipFill>
        <p:spPr bwMode="auto">
          <a:xfrm>
            <a:off x="3211513" y="5270500"/>
            <a:ext cx="2366962" cy="1379538"/>
          </a:xfrm>
          <a:prstGeom prst="rect">
            <a:avLst/>
          </a:prstGeom>
          <a:noFill/>
          <a:ln w="9525">
            <a:solidFill>
              <a:schemeClr val="tx1"/>
            </a:solidFill>
            <a:miter lim="800000"/>
            <a:headEnd/>
            <a:tailEnd/>
          </a:ln>
        </p:spPr>
      </p:pic>
      <p:sp>
        <p:nvSpPr>
          <p:cNvPr id="37904" name="AutoShape 16"/>
          <p:cNvSpPr>
            <a:spLocks noChangeArrowheads="1"/>
          </p:cNvSpPr>
          <p:nvPr/>
        </p:nvSpPr>
        <p:spPr bwMode="gray">
          <a:xfrm>
            <a:off x="3086100" y="4160838"/>
            <a:ext cx="242888" cy="500062"/>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37905" name="AutoShape 17"/>
          <p:cNvSpPr>
            <a:spLocks noChangeArrowheads="1"/>
          </p:cNvSpPr>
          <p:nvPr/>
        </p:nvSpPr>
        <p:spPr bwMode="gray">
          <a:xfrm>
            <a:off x="5759450" y="4162425"/>
            <a:ext cx="242888" cy="500063"/>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37906" name="Freeform 18"/>
          <p:cNvSpPr>
            <a:spLocks/>
          </p:cNvSpPr>
          <p:nvPr/>
        </p:nvSpPr>
        <p:spPr bwMode="gray">
          <a:xfrm flipH="1" flipV="1">
            <a:off x="5656263" y="5238750"/>
            <a:ext cx="1157287" cy="503238"/>
          </a:xfrm>
          <a:custGeom>
            <a:avLst/>
            <a:gdLst/>
            <a:ahLst/>
            <a:cxnLst>
              <a:cxn ang="0">
                <a:pos x="726" y="0"/>
              </a:cxn>
              <a:cxn ang="0">
                <a:pos x="1092" y="265"/>
              </a:cxn>
              <a:cxn ang="0">
                <a:pos x="726" y="558"/>
              </a:cxn>
              <a:cxn ang="0">
                <a:pos x="726" y="407"/>
              </a:cxn>
              <a:cxn ang="0">
                <a:pos x="390" y="409"/>
              </a:cxn>
              <a:cxn ang="0">
                <a:pos x="334" y="428"/>
              </a:cxn>
              <a:cxn ang="0">
                <a:pos x="292" y="464"/>
              </a:cxn>
              <a:cxn ang="0">
                <a:pos x="267" y="513"/>
              </a:cxn>
              <a:cxn ang="0">
                <a:pos x="260" y="589"/>
              </a:cxn>
              <a:cxn ang="0">
                <a:pos x="260" y="669"/>
              </a:cxn>
              <a:cxn ang="0">
                <a:pos x="0" y="669"/>
              </a:cxn>
              <a:cxn ang="0">
                <a:pos x="1" y="543"/>
              </a:cxn>
              <a:cxn ang="0">
                <a:pos x="10" y="487"/>
              </a:cxn>
              <a:cxn ang="0">
                <a:pos x="21" y="428"/>
              </a:cxn>
              <a:cxn ang="0">
                <a:pos x="36" y="385"/>
              </a:cxn>
              <a:cxn ang="0">
                <a:pos x="59" y="338"/>
              </a:cxn>
              <a:cxn ang="0">
                <a:pos x="82" y="300"/>
              </a:cxn>
              <a:cxn ang="0">
                <a:pos x="122" y="256"/>
              </a:cxn>
              <a:cxn ang="0">
                <a:pos x="166" y="217"/>
              </a:cxn>
              <a:cxn ang="0">
                <a:pos x="212" y="191"/>
              </a:cxn>
              <a:cxn ang="0">
                <a:pos x="264" y="165"/>
              </a:cxn>
              <a:cxn ang="0">
                <a:pos x="330" y="150"/>
              </a:cxn>
              <a:cxn ang="0">
                <a:pos x="390" y="147"/>
              </a:cxn>
              <a:cxn ang="0">
                <a:pos x="726" y="146"/>
              </a:cxn>
              <a:cxn ang="0">
                <a:pos x="726" y="0"/>
              </a:cxn>
            </a:cxnLst>
            <a:rect l="0" t="0" r="r" b="b"/>
            <a:pathLst>
              <a:path w="1092" h="669">
                <a:moveTo>
                  <a:pt x="726" y="0"/>
                </a:moveTo>
                <a:lnTo>
                  <a:pt x="1092" y="265"/>
                </a:lnTo>
                <a:lnTo>
                  <a:pt x="726" y="558"/>
                </a:lnTo>
                <a:lnTo>
                  <a:pt x="726" y="407"/>
                </a:lnTo>
                <a:lnTo>
                  <a:pt x="390" y="409"/>
                </a:lnTo>
                <a:lnTo>
                  <a:pt x="334" y="428"/>
                </a:lnTo>
                <a:lnTo>
                  <a:pt x="292" y="464"/>
                </a:lnTo>
                <a:lnTo>
                  <a:pt x="267" y="513"/>
                </a:lnTo>
                <a:lnTo>
                  <a:pt x="260" y="589"/>
                </a:lnTo>
                <a:lnTo>
                  <a:pt x="260" y="669"/>
                </a:lnTo>
                <a:lnTo>
                  <a:pt x="0" y="669"/>
                </a:lnTo>
                <a:lnTo>
                  <a:pt x="1" y="543"/>
                </a:lnTo>
                <a:lnTo>
                  <a:pt x="10" y="487"/>
                </a:lnTo>
                <a:lnTo>
                  <a:pt x="21" y="428"/>
                </a:lnTo>
                <a:lnTo>
                  <a:pt x="36" y="385"/>
                </a:lnTo>
                <a:lnTo>
                  <a:pt x="59" y="338"/>
                </a:lnTo>
                <a:lnTo>
                  <a:pt x="82" y="300"/>
                </a:lnTo>
                <a:lnTo>
                  <a:pt x="122" y="256"/>
                </a:lnTo>
                <a:lnTo>
                  <a:pt x="166" y="217"/>
                </a:lnTo>
                <a:lnTo>
                  <a:pt x="212" y="191"/>
                </a:lnTo>
                <a:lnTo>
                  <a:pt x="264" y="165"/>
                </a:lnTo>
                <a:lnTo>
                  <a:pt x="330" y="150"/>
                </a:lnTo>
                <a:lnTo>
                  <a:pt x="390" y="147"/>
                </a:lnTo>
                <a:lnTo>
                  <a:pt x="726" y="146"/>
                </a:lnTo>
                <a:lnTo>
                  <a:pt x="726" y="0"/>
                </a:lnTo>
                <a:close/>
              </a:path>
            </a:pathLst>
          </a:custGeom>
          <a:solidFill>
            <a:srgbClr val="0A457D"/>
          </a:solidFill>
          <a:ln w="9525" cap="flat" cmpd="sng">
            <a:solidFill>
              <a:schemeClr val="tx1"/>
            </a:solidFill>
            <a:prstDash val="solid"/>
            <a:round/>
            <a:headEnd/>
            <a:tailEnd/>
          </a:ln>
          <a:effectLst>
            <a:outerShdw dist="35921" dir="2700000" algn="ctr" rotWithShape="0">
              <a:schemeClr val="tx1"/>
            </a:outerShdw>
          </a:effectLst>
        </p:spPr>
        <p:txBody>
          <a:bodyPr wrap="none" lIns="45720" rIns="45720" anchor="ctr"/>
          <a:lstStyle/>
          <a:p>
            <a:pPr algn="ctr">
              <a:defRPr/>
            </a:pPr>
            <a:endParaRPr lang="en-US"/>
          </a:p>
        </p:txBody>
      </p:sp>
      <p:sp>
        <p:nvSpPr>
          <p:cNvPr id="54292" name="Oval 20"/>
          <p:cNvSpPr>
            <a:spLocks noChangeArrowheads="1"/>
          </p:cNvSpPr>
          <p:nvPr/>
        </p:nvSpPr>
        <p:spPr bwMode="auto">
          <a:xfrm>
            <a:off x="1468438" y="4491038"/>
            <a:ext cx="403225" cy="331787"/>
          </a:xfrm>
          <a:prstGeom prst="ellipse">
            <a:avLst/>
          </a:prstGeom>
          <a:noFill/>
          <a:ln w="9525">
            <a:solidFill>
              <a:srgbClr val="FF0000"/>
            </a:solidFill>
            <a:round/>
            <a:headEnd/>
            <a:tailEnd/>
          </a:ln>
        </p:spPr>
        <p:txBody>
          <a:bodyPr wrap="none" anchor="ctr"/>
          <a:lstStyle/>
          <a:p>
            <a:endParaRPr lang="en-US"/>
          </a:p>
        </p:txBody>
      </p:sp>
      <p:sp>
        <p:nvSpPr>
          <p:cNvPr id="3994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611CC35B-4079-412B-9BEC-C5A2B222CD76}" type="slidenum">
              <a:rPr lang="en-US" sz="1200" b="0">
                <a:ea typeface="ヒラギノ角ゴ Pro W3"/>
                <a:cs typeface="ヒラギノ角ゴ Pro W3"/>
              </a:rPr>
              <a:pPr algn="ctr" eaLnBrk="0" hangingPunct="0"/>
              <a:t>13</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5842">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5842">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5842">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35842">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5842">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35842">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35842">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5842">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7898"/>
                                        </p:tgtEl>
                                        <p:attrNameLst>
                                          <p:attrName>style.visibility</p:attrName>
                                        </p:attrNameLst>
                                      </p:cBhvr>
                                      <p:to>
                                        <p:strVal val="visible"/>
                                      </p:to>
                                    </p:set>
                                    <p:anim calcmode="lin" valueType="num">
                                      <p:cBhvr additive="base">
                                        <p:cTn id="21" dur="500" fill="hold"/>
                                        <p:tgtEl>
                                          <p:spTgt spid="37898"/>
                                        </p:tgtEl>
                                        <p:attrNameLst>
                                          <p:attrName>ppt_x</p:attrName>
                                        </p:attrNameLst>
                                      </p:cBhvr>
                                      <p:tavLst>
                                        <p:tav tm="0">
                                          <p:val>
                                            <p:strVal val="#ppt_x"/>
                                          </p:val>
                                        </p:tav>
                                        <p:tav tm="100000">
                                          <p:val>
                                            <p:strVal val="#ppt_x"/>
                                          </p:val>
                                        </p:tav>
                                      </p:tavLst>
                                    </p:anim>
                                    <p:anim calcmode="lin" valueType="num">
                                      <p:cBhvr additive="base">
                                        <p:cTn id="22" dur="500" fill="hold"/>
                                        <p:tgtEl>
                                          <p:spTgt spid="3789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7904"/>
                                        </p:tgtEl>
                                        <p:attrNameLst>
                                          <p:attrName>style.visibility</p:attrName>
                                        </p:attrNameLst>
                                      </p:cBhvr>
                                      <p:to>
                                        <p:strVal val="visible"/>
                                      </p:to>
                                    </p:set>
                                    <p:anim calcmode="lin" valueType="num">
                                      <p:cBhvr additive="base">
                                        <p:cTn id="25" dur="500" fill="hold"/>
                                        <p:tgtEl>
                                          <p:spTgt spid="37904"/>
                                        </p:tgtEl>
                                        <p:attrNameLst>
                                          <p:attrName>ppt_x</p:attrName>
                                        </p:attrNameLst>
                                      </p:cBhvr>
                                      <p:tavLst>
                                        <p:tav tm="0">
                                          <p:val>
                                            <p:strVal val="#ppt_x"/>
                                          </p:val>
                                        </p:tav>
                                        <p:tav tm="100000">
                                          <p:val>
                                            <p:strVal val="#ppt_x"/>
                                          </p:val>
                                        </p:tav>
                                      </p:tavLst>
                                    </p:anim>
                                    <p:anim calcmode="lin" valueType="num">
                                      <p:cBhvr additive="base">
                                        <p:cTn id="26" dur="500" fill="hold"/>
                                        <p:tgtEl>
                                          <p:spTgt spid="3790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7899"/>
                                        </p:tgtEl>
                                        <p:attrNameLst>
                                          <p:attrName>style.visibility</p:attrName>
                                        </p:attrNameLst>
                                      </p:cBhvr>
                                      <p:to>
                                        <p:strVal val="visible"/>
                                      </p:to>
                                    </p:set>
                                    <p:anim calcmode="lin" valueType="num">
                                      <p:cBhvr additive="base">
                                        <p:cTn id="29" dur="500" fill="hold"/>
                                        <p:tgtEl>
                                          <p:spTgt spid="37899"/>
                                        </p:tgtEl>
                                        <p:attrNameLst>
                                          <p:attrName>ppt_x</p:attrName>
                                        </p:attrNameLst>
                                      </p:cBhvr>
                                      <p:tavLst>
                                        <p:tav tm="0">
                                          <p:val>
                                            <p:strVal val="#ppt_x"/>
                                          </p:val>
                                        </p:tav>
                                        <p:tav tm="100000">
                                          <p:val>
                                            <p:strVal val="#ppt_x"/>
                                          </p:val>
                                        </p:tav>
                                      </p:tavLst>
                                    </p:anim>
                                    <p:anim calcmode="lin" valueType="num">
                                      <p:cBhvr additive="base">
                                        <p:cTn id="30" dur="500" fill="hold"/>
                                        <p:tgtEl>
                                          <p:spTgt spid="3789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905"/>
                                        </p:tgtEl>
                                        <p:attrNameLst>
                                          <p:attrName>style.visibility</p:attrName>
                                        </p:attrNameLst>
                                      </p:cBhvr>
                                      <p:to>
                                        <p:strVal val="visible"/>
                                      </p:to>
                                    </p:set>
                                    <p:anim calcmode="lin" valueType="num">
                                      <p:cBhvr additive="base">
                                        <p:cTn id="33" dur="500" fill="hold"/>
                                        <p:tgtEl>
                                          <p:spTgt spid="37905"/>
                                        </p:tgtEl>
                                        <p:attrNameLst>
                                          <p:attrName>ppt_x</p:attrName>
                                        </p:attrNameLst>
                                      </p:cBhvr>
                                      <p:tavLst>
                                        <p:tav tm="0">
                                          <p:val>
                                            <p:strVal val="#ppt_x"/>
                                          </p:val>
                                        </p:tav>
                                        <p:tav tm="100000">
                                          <p:val>
                                            <p:strVal val="#ppt_x"/>
                                          </p:val>
                                        </p:tav>
                                      </p:tavLst>
                                    </p:anim>
                                    <p:anim calcmode="lin" valueType="num">
                                      <p:cBhvr additive="base">
                                        <p:cTn id="34" dur="500" fill="hold"/>
                                        <p:tgtEl>
                                          <p:spTgt spid="3790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7900"/>
                                        </p:tgtEl>
                                        <p:attrNameLst>
                                          <p:attrName>style.visibility</p:attrName>
                                        </p:attrNameLst>
                                      </p:cBhvr>
                                      <p:to>
                                        <p:strVal val="visible"/>
                                      </p:to>
                                    </p:set>
                                    <p:anim calcmode="lin" valueType="num">
                                      <p:cBhvr additive="base">
                                        <p:cTn id="37" dur="500" fill="hold"/>
                                        <p:tgtEl>
                                          <p:spTgt spid="37900"/>
                                        </p:tgtEl>
                                        <p:attrNameLst>
                                          <p:attrName>ppt_x</p:attrName>
                                        </p:attrNameLst>
                                      </p:cBhvr>
                                      <p:tavLst>
                                        <p:tav tm="0">
                                          <p:val>
                                            <p:strVal val="#ppt_x"/>
                                          </p:val>
                                        </p:tav>
                                        <p:tav tm="100000">
                                          <p:val>
                                            <p:strVal val="#ppt_x"/>
                                          </p:val>
                                        </p:tav>
                                      </p:tavLst>
                                    </p:anim>
                                    <p:anim calcmode="lin" valueType="num">
                                      <p:cBhvr additive="base">
                                        <p:cTn id="38" dur="500" fill="hold"/>
                                        <p:tgtEl>
                                          <p:spTgt spid="3790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7906"/>
                                        </p:tgtEl>
                                        <p:attrNameLst>
                                          <p:attrName>style.visibility</p:attrName>
                                        </p:attrNameLst>
                                      </p:cBhvr>
                                      <p:to>
                                        <p:strVal val="visible"/>
                                      </p:to>
                                    </p:set>
                                    <p:anim calcmode="lin" valueType="num">
                                      <p:cBhvr additive="base">
                                        <p:cTn id="41" dur="500" fill="hold"/>
                                        <p:tgtEl>
                                          <p:spTgt spid="37906"/>
                                        </p:tgtEl>
                                        <p:attrNameLst>
                                          <p:attrName>ppt_x</p:attrName>
                                        </p:attrNameLst>
                                      </p:cBhvr>
                                      <p:tavLst>
                                        <p:tav tm="0">
                                          <p:val>
                                            <p:strVal val="#ppt_x"/>
                                          </p:val>
                                        </p:tav>
                                        <p:tav tm="100000">
                                          <p:val>
                                            <p:strVal val="#ppt_x"/>
                                          </p:val>
                                        </p:tav>
                                      </p:tavLst>
                                    </p:anim>
                                    <p:anim calcmode="lin" valueType="num">
                                      <p:cBhvr additive="base">
                                        <p:cTn id="42" dur="500" fill="hold"/>
                                        <p:tgtEl>
                                          <p:spTgt spid="3790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7901"/>
                                        </p:tgtEl>
                                        <p:attrNameLst>
                                          <p:attrName>style.visibility</p:attrName>
                                        </p:attrNameLst>
                                      </p:cBhvr>
                                      <p:to>
                                        <p:strVal val="visible"/>
                                      </p:to>
                                    </p:set>
                                    <p:anim calcmode="lin" valueType="num">
                                      <p:cBhvr additive="base">
                                        <p:cTn id="45" dur="500" fill="hold"/>
                                        <p:tgtEl>
                                          <p:spTgt spid="37901"/>
                                        </p:tgtEl>
                                        <p:attrNameLst>
                                          <p:attrName>ppt_x</p:attrName>
                                        </p:attrNameLst>
                                      </p:cBhvr>
                                      <p:tavLst>
                                        <p:tav tm="0">
                                          <p:val>
                                            <p:strVal val="#ppt_x"/>
                                          </p:val>
                                        </p:tav>
                                        <p:tav tm="100000">
                                          <p:val>
                                            <p:strVal val="#ppt_x"/>
                                          </p:val>
                                        </p:tav>
                                      </p:tavLst>
                                    </p:anim>
                                    <p:anim calcmode="lin" valueType="num">
                                      <p:cBhvr additive="base">
                                        <p:cTn id="46" dur="500" fill="hold"/>
                                        <p:tgtEl>
                                          <p:spTgt spid="37901"/>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54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4" grpId="0" animBg="1"/>
      <p:bldP spid="37905" grpId="0" animBg="1"/>
      <p:bldP spid="37906" grpId="0" animBg="1"/>
      <p:bldP spid="542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a:solidFill>
                  <a:srgbClr val="0A457D"/>
                </a:solidFill>
              </a:rPr>
              <a:t>Exercise:</a:t>
            </a:r>
            <a:r>
              <a:rPr lang="en-US">
                <a:solidFill>
                  <a:srgbClr val="0A457D"/>
                </a:solidFill>
              </a:rPr>
              <a:t> You logged in to FMIS, but without Full Access – how can you change your settings to Full Access?</a:t>
            </a:r>
          </a:p>
          <a:p>
            <a:endParaRPr lang="en-US">
              <a:solidFill>
                <a:srgbClr val="0A457D"/>
              </a:solidFill>
            </a:endParaRPr>
          </a:p>
          <a:p>
            <a:endParaRPr lang="en-US">
              <a:solidFill>
                <a:srgbClr val="0A457D"/>
              </a:solidFill>
            </a:endParaRPr>
          </a:p>
        </p:txBody>
      </p:sp>
      <p:pic>
        <p:nvPicPr>
          <p:cNvPr id="41986"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54282" name="Rectangle 3"/>
          <p:cNvSpPr>
            <a:spLocks noChangeArrowheads="1"/>
          </p:cNvSpPr>
          <p:nvPr/>
        </p:nvSpPr>
        <p:spPr bwMode="auto">
          <a:xfrm>
            <a:off x="530225" y="1466850"/>
            <a:ext cx="8086725" cy="3048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a:solidFill>
                  <a:srgbClr val="0A457D"/>
                </a:solidFill>
              </a:rPr>
              <a:t>Log-out of FMIS </a:t>
            </a:r>
            <a:r>
              <a:rPr lang="en-US" sz="1400" b="0">
                <a:solidFill>
                  <a:srgbClr val="0A457D"/>
                </a:solidFill>
                <a:sym typeface="Wingdings" pitchFamily="2" charset="2"/>
              </a:rPr>
              <a:t> </a:t>
            </a:r>
            <a:r>
              <a:rPr lang="en-US" sz="1400" b="0">
                <a:solidFill>
                  <a:srgbClr val="0A457D"/>
                </a:solidFill>
              </a:rPr>
              <a:t>Log-in to FMIS </a:t>
            </a:r>
            <a:r>
              <a:rPr lang="en-US" sz="1400" b="0">
                <a:solidFill>
                  <a:srgbClr val="0A457D"/>
                </a:solidFill>
                <a:sym typeface="Wingdings" pitchFamily="2" charset="2"/>
              </a:rPr>
              <a:t> Be s</a:t>
            </a:r>
            <a:r>
              <a:rPr lang="en-US" sz="1400" b="0">
                <a:solidFill>
                  <a:srgbClr val="0A457D"/>
                </a:solidFill>
              </a:rPr>
              <a:t>ure to select ‘Full Access’</a:t>
            </a:r>
          </a:p>
        </p:txBody>
      </p:sp>
      <p:sp>
        <p:nvSpPr>
          <p:cNvPr id="54281" name="Rectangle 3"/>
          <p:cNvSpPr>
            <a:spLocks noChangeArrowheads="1"/>
          </p:cNvSpPr>
          <p:nvPr/>
        </p:nvSpPr>
        <p:spPr bwMode="auto">
          <a:xfrm>
            <a:off x="530225" y="1858963"/>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You must log-out of FMIS and wait one hour</a:t>
            </a:r>
          </a:p>
        </p:txBody>
      </p:sp>
      <p:sp>
        <p:nvSpPr>
          <p:cNvPr id="41989" name="Rectangle 3"/>
          <p:cNvSpPr>
            <a:spLocks noChangeArrowheads="1"/>
          </p:cNvSpPr>
          <p:nvPr/>
        </p:nvSpPr>
        <p:spPr bwMode="auto">
          <a:xfrm>
            <a:off x="530225" y="2273300"/>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Click the Citrix icon in your System Tray </a:t>
            </a:r>
            <a:r>
              <a:rPr lang="en-US" sz="1400" b="0">
                <a:solidFill>
                  <a:srgbClr val="0A457D"/>
                </a:solidFill>
                <a:sym typeface="Wingdings" pitchFamily="2" charset="2"/>
              </a:rPr>
              <a:t> Click the FMIS connection  Click File Security  Select ‘Full Access’ in the window that appears and click ‘OK’</a:t>
            </a:r>
          </a:p>
        </p:txBody>
      </p:sp>
      <p:sp>
        <p:nvSpPr>
          <p:cNvPr id="2" name="Rectangle 3"/>
          <p:cNvSpPr>
            <a:spLocks noChangeArrowheads="1"/>
          </p:cNvSpPr>
          <p:nvPr/>
        </p:nvSpPr>
        <p:spPr bwMode="auto">
          <a:xfrm>
            <a:off x="530225" y="2865438"/>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a:solidFill>
                  <a:srgbClr val="0A457D"/>
                </a:solidFill>
              </a:rPr>
              <a:t>Contact the OCFO Service Desk</a:t>
            </a:r>
          </a:p>
        </p:txBody>
      </p:sp>
      <p:pic>
        <p:nvPicPr>
          <p:cNvPr id="54283" name="Picture 25"/>
          <p:cNvPicPr>
            <a:picLocks noChangeAspect="1" noChangeArrowheads="1"/>
          </p:cNvPicPr>
          <p:nvPr/>
        </p:nvPicPr>
        <p:blipFill>
          <a:blip r:embed="rId4" cstate="print"/>
          <a:srcRect/>
          <a:stretch>
            <a:fillRect/>
          </a:stretch>
        </p:blipFill>
        <p:spPr bwMode="auto">
          <a:xfrm>
            <a:off x="250825" y="3975100"/>
            <a:ext cx="2559050" cy="454025"/>
          </a:xfrm>
          <a:prstGeom prst="rect">
            <a:avLst/>
          </a:prstGeom>
          <a:noFill/>
          <a:ln w="9525">
            <a:solidFill>
              <a:schemeClr val="tx1"/>
            </a:solidFill>
            <a:miter lim="800000"/>
            <a:headEnd/>
            <a:tailEnd/>
          </a:ln>
        </p:spPr>
      </p:pic>
      <p:pic>
        <p:nvPicPr>
          <p:cNvPr id="54285" name="Picture 3"/>
          <p:cNvPicPr>
            <a:picLocks noChangeAspect="1" noChangeArrowheads="1"/>
          </p:cNvPicPr>
          <p:nvPr/>
        </p:nvPicPr>
        <p:blipFill>
          <a:blip r:embed="rId5" cstate="print"/>
          <a:srcRect b="54422"/>
          <a:stretch>
            <a:fillRect/>
          </a:stretch>
        </p:blipFill>
        <p:spPr bwMode="auto">
          <a:xfrm>
            <a:off x="3165475" y="3963988"/>
            <a:ext cx="2559050" cy="1236662"/>
          </a:xfrm>
          <a:prstGeom prst="rect">
            <a:avLst/>
          </a:prstGeom>
          <a:noFill/>
          <a:ln w="9525">
            <a:solidFill>
              <a:schemeClr val="tx1"/>
            </a:solidFill>
            <a:miter lim="800000"/>
            <a:headEnd/>
            <a:tailEnd/>
          </a:ln>
        </p:spPr>
      </p:pic>
      <p:pic>
        <p:nvPicPr>
          <p:cNvPr id="54286" name="Picture 26"/>
          <p:cNvPicPr>
            <a:picLocks noChangeAspect="1" noChangeArrowheads="1"/>
          </p:cNvPicPr>
          <p:nvPr/>
        </p:nvPicPr>
        <p:blipFill>
          <a:blip r:embed="rId6" cstate="print"/>
          <a:srcRect t="35091"/>
          <a:stretch>
            <a:fillRect/>
          </a:stretch>
        </p:blipFill>
        <p:spPr bwMode="auto">
          <a:xfrm>
            <a:off x="6081713" y="3990975"/>
            <a:ext cx="2562225" cy="2238375"/>
          </a:xfrm>
          <a:prstGeom prst="rect">
            <a:avLst/>
          </a:prstGeom>
          <a:noFill/>
          <a:ln w="9525">
            <a:solidFill>
              <a:schemeClr val="tx1"/>
            </a:solidFill>
            <a:miter lim="800000"/>
            <a:headEnd/>
            <a:tailEnd/>
          </a:ln>
        </p:spPr>
      </p:pic>
      <p:sp>
        <p:nvSpPr>
          <p:cNvPr id="54292" name="Oval 20"/>
          <p:cNvSpPr>
            <a:spLocks noChangeArrowheads="1"/>
          </p:cNvSpPr>
          <p:nvPr/>
        </p:nvSpPr>
        <p:spPr bwMode="auto">
          <a:xfrm>
            <a:off x="1758950" y="4111625"/>
            <a:ext cx="403225" cy="331788"/>
          </a:xfrm>
          <a:prstGeom prst="ellipse">
            <a:avLst/>
          </a:prstGeom>
          <a:noFill/>
          <a:ln w="9525">
            <a:solidFill>
              <a:srgbClr val="FF0000"/>
            </a:solidFill>
            <a:round/>
            <a:headEnd/>
            <a:tailEnd/>
          </a:ln>
        </p:spPr>
        <p:txBody>
          <a:bodyPr wrap="none" anchor="ctr"/>
          <a:lstStyle/>
          <a:p>
            <a:endParaRPr lang="en-US"/>
          </a:p>
        </p:txBody>
      </p:sp>
      <p:sp>
        <p:nvSpPr>
          <p:cNvPr id="54293" name="Oval 21"/>
          <p:cNvSpPr>
            <a:spLocks noChangeArrowheads="1"/>
          </p:cNvSpPr>
          <p:nvPr/>
        </p:nvSpPr>
        <p:spPr bwMode="auto">
          <a:xfrm>
            <a:off x="3449638" y="4302125"/>
            <a:ext cx="712787" cy="236538"/>
          </a:xfrm>
          <a:prstGeom prst="ellipse">
            <a:avLst/>
          </a:prstGeom>
          <a:noFill/>
          <a:ln w="9525">
            <a:solidFill>
              <a:srgbClr val="FF0000"/>
            </a:solidFill>
            <a:round/>
            <a:headEnd/>
            <a:tailEnd/>
          </a:ln>
        </p:spPr>
        <p:txBody>
          <a:bodyPr wrap="none" anchor="ctr"/>
          <a:lstStyle/>
          <a:p>
            <a:endParaRPr lang="en-US"/>
          </a:p>
        </p:txBody>
      </p:sp>
      <p:sp>
        <p:nvSpPr>
          <p:cNvPr id="54294" name="Oval 22"/>
          <p:cNvSpPr>
            <a:spLocks noChangeArrowheads="1"/>
          </p:cNvSpPr>
          <p:nvPr/>
        </p:nvSpPr>
        <p:spPr bwMode="auto">
          <a:xfrm>
            <a:off x="4884738" y="4919663"/>
            <a:ext cx="819150" cy="295275"/>
          </a:xfrm>
          <a:prstGeom prst="ellipse">
            <a:avLst/>
          </a:prstGeom>
          <a:noFill/>
          <a:ln w="9525">
            <a:solidFill>
              <a:srgbClr val="FF0000"/>
            </a:solidFill>
            <a:round/>
            <a:headEnd/>
            <a:tailEnd/>
          </a:ln>
        </p:spPr>
        <p:txBody>
          <a:bodyPr wrap="none" anchor="ctr"/>
          <a:lstStyle/>
          <a:p>
            <a:endParaRPr lang="en-US"/>
          </a:p>
        </p:txBody>
      </p:sp>
      <p:sp>
        <p:nvSpPr>
          <p:cNvPr id="54295" name="Oval 23"/>
          <p:cNvSpPr>
            <a:spLocks noChangeArrowheads="1"/>
          </p:cNvSpPr>
          <p:nvPr/>
        </p:nvSpPr>
        <p:spPr bwMode="auto">
          <a:xfrm>
            <a:off x="6226175" y="4443413"/>
            <a:ext cx="949325" cy="295275"/>
          </a:xfrm>
          <a:prstGeom prst="ellipse">
            <a:avLst/>
          </a:prstGeom>
          <a:noFill/>
          <a:ln w="9525">
            <a:solidFill>
              <a:srgbClr val="FF0000"/>
            </a:solidFill>
            <a:round/>
            <a:headEnd/>
            <a:tailEnd/>
          </a:ln>
        </p:spPr>
        <p:txBody>
          <a:bodyPr wrap="none" anchor="ctr"/>
          <a:lstStyle/>
          <a:p>
            <a:endParaRPr lang="en-US"/>
          </a:p>
        </p:txBody>
      </p:sp>
      <p:sp>
        <p:nvSpPr>
          <p:cNvPr id="54296" name="Oval 24"/>
          <p:cNvSpPr>
            <a:spLocks noChangeArrowheads="1"/>
          </p:cNvSpPr>
          <p:nvPr/>
        </p:nvSpPr>
        <p:spPr bwMode="auto">
          <a:xfrm>
            <a:off x="6342063" y="5737225"/>
            <a:ext cx="962025" cy="330200"/>
          </a:xfrm>
          <a:prstGeom prst="ellipse">
            <a:avLst/>
          </a:prstGeom>
          <a:noFill/>
          <a:ln w="9525">
            <a:solidFill>
              <a:srgbClr val="FF0000"/>
            </a:solidFill>
            <a:round/>
            <a:headEnd/>
            <a:tailEnd/>
          </a:ln>
        </p:spPr>
        <p:txBody>
          <a:bodyPr wrap="none" anchor="ctr"/>
          <a:lstStyle/>
          <a:p>
            <a:endParaRPr lang="en-US"/>
          </a:p>
        </p:txBody>
      </p:sp>
      <p:sp>
        <p:nvSpPr>
          <p:cNvPr id="37904" name="AutoShape 16"/>
          <p:cNvSpPr>
            <a:spLocks noChangeArrowheads="1"/>
          </p:cNvSpPr>
          <p:nvPr/>
        </p:nvSpPr>
        <p:spPr bwMode="gray">
          <a:xfrm>
            <a:off x="2882900" y="3995738"/>
            <a:ext cx="242888" cy="500062"/>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3" name="AutoShape 16"/>
          <p:cNvSpPr>
            <a:spLocks noChangeArrowheads="1"/>
          </p:cNvSpPr>
          <p:nvPr/>
        </p:nvSpPr>
        <p:spPr bwMode="gray">
          <a:xfrm>
            <a:off x="5765800" y="3997325"/>
            <a:ext cx="242888" cy="500063"/>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4200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77AC8B4F-7EF6-459E-9B3F-B84EFAE6DF87}" type="slidenum">
              <a:rPr lang="en-US" sz="1200" b="0">
                <a:ea typeface="ヒラギノ角ゴ Pro W3"/>
                <a:cs typeface="ヒラギノ角ゴ Pro W3"/>
              </a:rPr>
              <a:pPr algn="ctr" eaLnBrk="0" hangingPunct="0"/>
              <a:t>14</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4282"/>
                                        </p:tgtEl>
                                        <p:attrNameLst>
                                          <p:attrName>ppt_x</p:attrName>
                                        </p:attrNameLst>
                                      </p:cBhvr>
                                      <p:tavLst>
                                        <p:tav tm="0">
                                          <p:val>
                                            <p:strVal val="ppt_x"/>
                                          </p:val>
                                        </p:tav>
                                        <p:tav tm="100000">
                                          <p:val>
                                            <p:strVal val="ppt_x"/>
                                          </p:val>
                                        </p:tav>
                                      </p:tavLst>
                                    </p:anim>
                                    <p:anim calcmode="lin" valueType="num">
                                      <p:cBhvr additive="base">
                                        <p:cTn id="7" dur="500"/>
                                        <p:tgtEl>
                                          <p:spTgt spid="54282"/>
                                        </p:tgtEl>
                                        <p:attrNameLst>
                                          <p:attrName>ppt_y</p:attrName>
                                        </p:attrNameLst>
                                      </p:cBhvr>
                                      <p:tavLst>
                                        <p:tav tm="0">
                                          <p:val>
                                            <p:strVal val="ppt_y"/>
                                          </p:val>
                                        </p:tav>
                                        <p:tav tm="100000">
                                          <p:val>
                                            <p:strVal val="1+ppt_h/2"/>
                                          </p:val>
                                        </p:tav>
                                      </p:tavLst>
                                    </p:anim>
                                    <p:set>
                                      <p:cBhvr>
                                        <p:cTn id="8" dur="1" fill="hold">
                                          <p:stCondLst>
                                            <p:cond delay="499"/>
                                          </p:stCondLst>
                                        </p:cTn>
                                        <p:tgtEl>
                                          <p:spTgt spid="5428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4281"/>
                                        </p:tgtEl>
                                        <p:attrNameLst>
                                          <p:attrName>ppt_x</p:attrName>
                                        </p:attrNameLst>
                                      </p:cBhvr>
                                      <p:tavLst>
                                        <p:tav tm="0">
                                          <p:val>
                                            <p:strVal val="ppt_x"/>
                                          </p:val>
                                        </p:tav>
                                        <p:tav tm="100000">
                                          <p:val>
                                            <p:strVal val="ppt_x"/>
                                          </p:val>
                                        </p:tav>
                                      </p:tavLst>
                                    </p:anim>
                                    <p:anim calcmode="lin" valueType="num">
                                      <p:cBhvr additive="base">
                                        <p:cTn id="11" dur="500"/>
                                        <p:tgtEl>
                                          <p:spTgt spid="54281"/>
                                        </p:tgtEl>
                                        <p:attrNameLst>
                                          <p:attrName>ppt_y</p:attrName>
                                        </p:attrNameLst>
                                      </p:cBhvr>
                                      <p:tavLst>
                                        <p:tav tm="0">
                                          <p:val>
                                            <p:strVal val="ppt_y"/>
                                          </p:val>
                                        </p:tav>
                                        <p:tav tm="100000">
                                          <p:val>
                                            <p:strVal val="1+ppt_h/2"/>
                                          </p:val>
                                        </p:tav>
                                      </p:tavLst>
                                    </p:anim>
                                    <p:set>
                                      <p:cBhvr>
                                        <p:cTn id="12" dur="1" fill="hold">
                                          <p:stCondLst>
                                            <p:cond delay="499"/>
                                          </p:stCondLst>
                                        </p:cTn>
                                        <p:tgtEl>
                                          <p:spTgt spid="54281"/>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4283"/>
                                        </p:tgtEl>
                                        <p:attrNameLst>
                                          <p:attrName>style.visibility</p:attrName>
                                        </p:attrNameLst>
                                      </p:cBhvr>
                                      <p:to>
                                        <p:strVal val="visible"/>
                                      </p:to>
                                    </p:set>
                                    <p:anim calcmode="lin" valueType="num">
                                      <p:cBhvr additive="base">
                                        <p:cTn id="21" dur="500" fill="hold"/>
                                        <p:tgtEl>
                                          <p:spTgt spid="54283"/>
                                        </p:tgtEl>
                                        <p:attrNameLst>
                                          <p:attrName>ppt_x</p:attrName>
                                        </p:attrNameLst>
                                      </p:cBhvr>
                                      <p:tavLst>
                                        <p:tav tm="0">
                                          <p:val>
                                            <p:strVal val="#ppt_x"/>
                                          </p:val>
                                        </p:tav>
                                        <p:tav tm="100000">
                                          <p:val>
                                            <p:strVal val="#ppt_x"/>
                                          </p:val>
                                        </p:tav>
                                      </p:tavLst>
                                    </p:anim>
                                    <p:anim calcmode="lin" valueType="num">
                                      <p:cBhvr additive="base">
                                        <p:cTn id="22" dur="500" fill="hold"/>
                                        <p:tgtEl>
                                          <p:spTgt spid="5428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4285"/>
                                        </p:tgtEl>
                                        <p:attrNameLst>
                                          <p:attrName>style.visibility</p:attrName>
                                        </p:attrNameLst>
                                      </p:cBhvr>
                                      <p:to>
                                        <p:strVal val="visible"/>
                                      </p:to>
                                    </p:set>
                                    <p:anim calcmode="lin" valueType="num">
                                      <p:cBhvr additive="base">
                                        <p:cTn id="25" dur="500" fill="hold"/>
                                        <p:tgtEl>
                                          <p:spTgt spid="54285"/>
                                        </p:tgtEl>
                                        <p:attrNameLst>
                                          <p:attrName>ppt_x</p:attrName>
                                        </p:attrNameLst>
                                      </p:cBhvr>
                                      <p:tavLst>
                                        <p:tav tm="0">
                                          <p:val>
                                            <p:strVal val="#ppt_x"/>
                                          </p:val>
                                        </p:tav>
                                        <p:tav tm="100000">
                                          <p:val>
                                            <p:strVal val="#ppt_x"/>
                                          </p:val>
                                        </p:tav>
                                      </p:tavLst>
                                    </p:anim>
                                    <p:anim calcmode="lin" valueType="num">
                                      <p:cBhvr additive="base">
                                        <p:cTn id="26" dur="500" fill="hold"/>
                                        <p:tgtEl>
                                          <p:spTgt spid="5428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4286"/>
                                        </p:tgtEl>
                                        <p:attrNameLst>
                                          <p:attrName>style.visibility</p:attrName>
                                        </p:attrNameLst>
                                      </p:cBhvr>
                                      <p:to>
                                        <p:strVal val="visible"/>
                                      </p:to>
                                    </p:set>
                                    <p:anim calcmode="lin" valueType="num">
                                      <p:cBhvr additive="base">
                                        <p:cTn id="29" dur="500" fill="hold"/>
                                        <p:tgtEl>
                                          <p:spTgt spid="54286"/>
                                        </p:tgtEl>
                                        <p:attrNameLst>
                                          <p:attrName>ppt_x</p:attrName>
                                        </p:attrNameLst>
                                      </p:cBhvr>
                                      <p:tavLst>
                                        <p:tav tm="0">
                                          <p:val>
                                            <p:strVal val="#ppt_x"/>
                                          </p:val>
                                        </p:tav>
                                        <p:tav tm="100000">
                                          <p:val>
                                            <p:strVal val="#ppt_x"/>
                                          </p:val>
                                        </p:tav>
                                      </p:tavLst>
                                    </p:anim>
                                    <p:anim calcmode="lin" valueType="num">
                                      <p:cBhvr additive="base">
                                        <p:cTn id="30" dur="500" fill="hold"/>
                                        <p:tgtEl>
                                          <p:spTgt spid="5428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2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2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29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2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296"/>
                                        </p:tgtEl>
                                        <p:attrNameLst>
                                          <p:attrName>style.visibility</p:attrName>
                                        </p:attrNameLst>
                                      </p:cBhvr>
                                      <p:to>
                                        <p:strVal val="visible"/>
                                      </p:to>
                                    </p:set>
                                  </p:childTnLst>
                                </p:cTn>
                              </p:par>
                              <p:par>
                                <p:cTn id="43" presetID="2" presetClass="entr" presetSubtype="4" fill="hold" grpId="0" nodeType="withEffect">
                                  <p:stCondLst>
                                    <p:cond delay="0"/>
                                  </p:stCondLst>
                                  <p:childTnLst>
                                    <p:set>
                                      <p:cBhvr>
                                        <p:cTn id="44" dur="1" fill="hold">
                                          <p:stCondLst>
                                            <p:cond delay="0"/>
                                          </p:stCondLst>
                                        </p:cTn>
                                        <p:tgtEl>
                                          <p:spTgt spid="37904"/>
                                        </p:tgtEl>
                                        <p:attrNameLst>
                                          <p:attrName>style.visibility</p:attrName>
                                        </p:attrNameLst>
                                      </p:cBhvr>
                                      <p:to>
                                        <p:strVal val="visible"/>
                                      </p:to>
                                    </p:set>
                                    <p:anim calcmode="lin" valueType="num">
                                      <p:cBhvr additive="base">
                                        <p:cTn id="45" dur="500" fill="hold"/>
                                        <p:tgtEl>
                                          <p:spTgt spid="37904"/>
                                        </p:tgtEl>
                                        <p:attrNameLst>
                                          <p:attrName>ppt_x</p:attrName>
                                        </p:attrNameLst>
                                      </p:cBhvr>
                                      <p:tavLst>
                                        <p:tav tm="0">
                                          <p:val>
                                            <p:strVal val="#ppt_x"/>
                                          </p:val>
                                        </p:tav>
                                        <p:tav tm="100000">
                                          <p:val>
                                            <p:strVal val="#ppt_x"/>
                                          </p:val>
                                        </p:tav>
                                      </p:tavLst>
                                    </p:anim>
                                    <p:anim calcmode="lin" valueType="num">
                                      <p:cBhvr additive="base">
                                        <p:cTn id="46" dur="500" fill="hold"/>
                                        <p:tgtEl>
                                          <p:spTgt spid="3790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 grpId="0"/>
      <p:bldP spid="54281" grpId="0"/>
      <p:bldP spid="2" grpId="0"/>
      <p:bldP spid="54292" grpId="0" animBg="1"/>
      <p:bldP spid="54293" grpId="0" animBg="1"/>
      <p:bldP spid="54294" grpId="0" animBg="1"/>
      <p:bldP spid="54295" grpId="0" animBg="1"/>
      <p:bldP spid="54296" grpId="0" animBg="1"/>
      <p:bldP spid="37904"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a:solidFill>
                  <a:srgbClr val="0A457D"/>
                </a:solidFill>
              </a:rPr>
              <a:t>Exercise:</a:t>
            </a:r>
            <a:r>
              <a:rPr lang="en-US">
                <a:solidFill>
                  <a:srgbClr val="0A457D"/>
                </a:solidFill>
              </a:rPr>
              <a:t> After changing your Citrix password, you successfully log-in to FMIS – what should your next step be?</a:t>
            </a:r>
          </a:p>
          <a:p>
            <a:endParaRPr lang="en-US">
              <a:solidFill>
                <a:srgbClr val="0A457D"/>
              </a:solidFill>
            </a:endParaRPr>
          </a:p>
        </p:txBody>
      </p:sp>
      <p:pic>
        <p:nvPicPr>
          <p:cNvPr id="44034"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43364" name="Rectangle 3"/>
          <p:cNvSpPr>
            <a:spLocks noChangeArrowheads="1"/>
          </p:cNvSpPr>
          <p:nvPr/>
        </p:nvSpPr>
        <p:spPr bwMode="auto">
          <a:xfrm>
            <a:off x="520700" y="1462088"/>
            <a:ext cx="8086725" cy="3048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a:solidFill>
                  <a:srgbClr val="0A457D"/>
                </a:solidFill>
              </a:rPr>
              <a:t>Clap your hands and proceed with your reporting needs</a:t>
            </a:r>
          </a:p>
        </p:txBody>
      </p:sp>
      <p:sp>
        <p:nvSpPr>
          <p:cNvPr id="143366" name="Rectangle 3"/>
          <p:cNvSpPr>
            <a:spLocks noChangeArrowheads="1"/>
          </p:cNvSpPr>
          <p:nvPr/>
        </p:nvSpPr>
        <p:spPr bwMode="auto">
          <a:xfrm>
            <a:off x="520700" y="1858963"/>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Contact the OCFO Service Desk to tell them that you have updated your password and request a new FMIS password</a:t>
            </a:r>
          </a:p>
        </p:txBody>
      </p:sp>
      <p:sp>
        <p:nvSpPr>
          <p:cNvPr id="143367" name="Rectangle 3"/>
          <p:cNvSpPr>
            <a:spLocks noChangeArrowheads="1"/>
          </p:cNvSpPr>
          <p:nvPr/>
        </p:nvSpPr>
        <p:spPr bwMode="auto">
          <a:xfrm>
            <a:off x="520700" y="2519363"/>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Nothing, the updated Citrix password will automatically replicate to the FMIS security database and be your new log-in password for both screens</a:t>
            </a:r>
          </a:p>
        </p:txBody>
      </p:sp>
      <p:sp>
        <p:nvSpPr>
          <p:cNvPr id="44038" name="Rectangle 3"/>
          <p:cNvSpPr>
            <a:spLocks noChangeArrowheads="1"/>
          </p:cNvSpPr>
          <p:nvPr/>
        </p:nvSpPr>
        <p:spPr bwMode="auto">
          <a:xfrm>
            <a:off x="520700" y="3132138"/>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a:solidFill>
                  <a:srgbClr val="0A457D"/>
                </a:solidFill>
              </a:rPr>
              <a:t>In the ‘File’ menu of FMIS, select ‘Change Password’ to update your FMIS log-in password</a:t>
            </a:r>
          </a:p>
        </p:txBody>
      </p:sp>
      <p:pic>
        <p:nvPicPr>
          <p:cNvPr id="39944" name="Picture 2"/>
          <p:cNvPicPr>
            <a:picLocks noChangeAspect="1" noChangeArrowheads="1"/>
          </p:cNvPicPr>
          <p:nvPr/>
        </p:nvPicPr>
        <p:blipFill>
          <a:blip r:embed="rId4" cstate="print"/>
          <a:srcRect r="84996" b="79938"/>
          <a:stretch>
            <a:fillRect/>
          </a:stretch>
        </p:blipFill>
        <p:spPr bwMode="auto">
          <a:xfrm>
            <a:off x="1647825" y="4002088"/>
            <a:ext cx="2062163" cy="1728787"/>
          </a:xfrm>
          <a:prstGeom prst="rect">
            <a:avLst/>
          </a:prstGeom>
          <a:noFill/>
          <a:ln w="9525">
            <a:solidFill>
              <a:schemeClr val="tx1"/>
            </a:solidFill>
            <a:miter lim="800000"/>
            <a:headEnd/>
            <a:tailEnd/>
          </a:ln>
        </p:spPr>
      </p:pic>
      <p:pic>
        <p:nvPicPr>
          <p:cNvPr id="39945" name="Picture 3"/>
          <p:cNvPicPr>
            <a:picLocks noChangeAspect="1" noChangeArrowheads="1"/>
          </p:cNvPicPr>
          <p:nvPr/>
        </p:nvPicPr>
        <p:blipFill>
          <a:blip r:embed="rId5" cstate="print"/>
          <a:srcRect/>
          <a:stretch>
            <a:fillRect/>
          </a:stretch>
        </p:blipFill>
        <p:spPr bwMode="auto">
          <a:xfrm>
            <a:off x="4179888" y="4003675"/>
            <a:ext cx="3857625" cy="1727200"/>
          </a:xfrm>
          <a:prstGeom prst="rect">
            <a:avLst/>
          </a:prstGeom>
          <a:noFill/>
          <a:ln w="9525">
            <a:solidFill>
              <a:schemeClr val="tx1"/>
            </a:solidFill>
            <a:miter lim="800000"/>
            <a:headEnd/>
            <a:tailEnd/>
          </a:ln>
        </p:spPr>
      </p:pic>
      <p:sp>
        <p:nvSpPr>
          <p:cNvPr id="54294" name="Oval 22"/>
          <p:cNvSpPr>
            <a:spLocks noChangeArrowheads="1"/>
          </p:cNvSpPr>
          <p:nvPr/>
        </p:nvSpPr>
        <p:spPr bwMode="auto">
          <a:xfrm>
            <a:off x="1466850" y="4457700"/>
            <a:ext cx="1839913" cy="295275"/>
          </a:xfrm>
          <a:prstGeom prst="ellipse">
            <a:avLst/>
          </a:prstGeom>
          <a:noFill/>
          <a:ln w="9525">
            <a:solidFill>
              <a:srgbClr val="FF0000"/>
            </a:solidFill>
            <a:round/>
            <a:headEnd/>
            <a:tailEnd/>
          </a:ln>
        </p:spPr>
        <p:txBody>
          <a:bodyPr wrap="none" anchor="ctr"/>
          <a:lstStyle/>
          <a:p>
            <a:endParaRPr lang="en-US"/>
          </a:p>
        </p:txBody>
      </p:sp>
      <p:sp>
        <p:nvSpPr>
          <p:cNvPr id="37904" name="AutoShape 16"/>
          <p:cNvSpPr>
            <a:spLocks noChangeArrowheads="1"/>
          </p:cNvSpPr>
          <p:nvPr/>
        </p:nvSpPr>
        <p:spPr bwMode="gray">
          <a:xfrm>
            <a:off x="3835400" y="4616450"/>
            <a:ext cx="242888" cy="500063"/>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44044"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CC3E59FC-28FF-43D8-9EAF-1FF09EC9C875}" type="slidenum">
              <a:rPr lang="en-US" sz="1200" b="0">
                <a:ea typeface="ヒラギノ角ゴ Pro W3"/>
                <a:cs typeface="ヒラギノ角ゴ Pro W3"/>
              </a:rPr>
              <a:pPr algn="ctr" eaLnBrk="0" hangingPunct="0"/>
              <a:t>15</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3367"/>
                                        </p:tgtEl>
                                        <p:attrNameLst>
                                          <p:attrName>ppt_x</p:attrName>
                                        </p:attrNameLst>
                                      </p:cBhvr>
                                      <p:tavLst>
                                        <p:tav tm="0">
                                          <p:val>
                                            <p:strVal val="ppt_x"/>
                                          </p:val>
                                        </p:tav>
                                        <p:tav tm="100000">
                                          <p:val>
                                            <p:strVal val="ppt_x"/>
                                          </p:val>
                                        </p:tav>
                                      </p:tavLst>
                                    </p:anim>
                                    <p:anim calcmode="lin" valueType="num">
                                      <p:cBhvr additive="base">
                                        <p:cTn id="7" dur="500"/>
                                        <p:tgtEl>
                                          <p:spTgt spid="143367"/>
                                        </p:tgtEl>
                                        <p:attrNameLst>
                                          <p:attrName>ppt_y</p:attrName>
                                        </p:attrNameLst>
                                      </p:cBhvr>
                                      <p:tavLst>
                                        <p:tav tm="0">
                                          <p:val>
                                            <p:strVal val="ppt_y"/>
                                          </p:val>
                                        </p:tav>
                                        <p:tav tm="100000">
                                          <p:val>
                                            <p:strVal val="1+ppt_h/2"/>
                                          </p:val>
                                        </p:tav>
                                      </p:tavLst>
                                    </p:anim>
                                    <p:set>
                                      <p:cBhvr>
                                        <p:cTn id="8" dur="1" fill="hold">
                                          <p:stCondLst>
                                            <p:cond delay="499"/>
                                          </p:stCondLst>
                                        </p:cTn>
                                        <p:tgtEl>
                                          <p:spTgt spid="14336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43366"/>
                                        </p:tgtEl>
                                        <p:attrNameLst>
                                          <p:attrName>ppt_x</p:attrName>
                                        </p:attrNameLst>
                                      </p:cBhvr>
                                      <p:tavLst>
                                        <p:tav tm="0">
                                          <p:val>
                                            <p:strVal val="ppt_x"/>
                                          </p:val>
                                        </p:tav>
                                        <p:tav tm="100000">
                                          <p:val>
                                            <p:strVal val="ppt_x"/>
                                          </p:val>
                                        </p:tav>
                                      </p:tavLst>
                                    </p:anim>
                                    <p:anim calcmode="lin" valueType="num">
                                      <p:cBhvr additive="base">
                                        <p:cTn id="11" dur="500"/>
                                        <p:tgtEl>
                                          <p:spTgt spid="143366"/>
                                        </p:tgtEl>
                                        <p:attrNameLst>
                                          <p:attrName>ppt_y</p:attrName>
                                        </p:attrNameLst>
                                      </p:cBhvr>
                                      <p:tavLst>
                                        <p:tav tm="0">
                                          <p:val>
                                            <p:strVal val="ppt_y"/>
                                          </p:val>
                                        </p:tav>
                                        <p:tav tm="100000">
                                          <p:val>
                                            <p:strVal val="1+ppt_h/2"/>
                                          </p:val>
                                        </p:tav>
                                      </p:tavLst>
                                    </p:anim>
                                    <p:set>
                                      <p:cBhvr>
                                        <p:cTn id="12" dur="1" fill="hold">
                                          <p:stCondLst>
                                            <p:cond delay="499"/>
                                          </p:stCondLst>
                                        </p:cTn>
                                        <p:tgtEl>
                                          <p:spTgt spid="143366"/>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43364"/>
                                        </p:tgtEl>
                                        <p:attrNameLst>
                                          <p:attrName>ppt_x</p:attrName>
                                        </p:attrNameLst>
                                      </p:cBhvr>
                                      <p:tavLst>
                                        <p:tav tm="0">
                                          <p:val>
                                            <p:strVal val="ppt_x"/>
                                          </p:val>
                                        </p:tav>
                                        <p:tav tm="100000">
                                          <p:val>
                                            <p:strVal val="ppt_x"/>
                                          </p:val>
                                        </p:tav>
                                      </p:tavLst>
                                    </p:anim>
                                    <p:anim calcmode="lin" valueType="num">
                                      <p:cBhvr additive="base">
                                        <p:cTn id="15" dur="500"/>
                                        <p:tgtEl>
                                          <p:spTgt spid="143364"/>
                                        </p:tgtEl>
                                        <p:attrNameLst>
                                          <p:attrName>ppt_y</p:attrName>
                                        </p:attrNameLst>
                                      </p:cBhvr>
                                      <p:tavLst>
                                        <p:tav tm="0">
                                          <p:val>
                                            <p:strVal val="ppt_y"/>
                                          </p:val>
                                        </p:tav>
                                        <p:tav tm="100000">
                                          <p:val>
                                            <p:strVal val="1+ppt_h/2"/>
                                          </p:val>
                                        </p:tav>
                                      </p:tavLst>
                                    </p:anim>
                                    <p:set>
                                      <p:cBhvr>
                                        <p:cTn id="16" dur="1" fill="hold">
                                          <p:stCondLst>
                                            <p:cond delay="499"/>
                                          </p:stCondLst>
                                        </p:cTn>
                                        <p:tgtEl>
                                          <p:spTgt spid="14336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944"/>
                                        </p:tgtEl>
                                        <p:attrNameLst>
                                          <p:attrName>style.visibility</p:attrName>
                                        </p:attrNameLst>
                                      </p:cBhvr>
                                      <p:to>
                                        <p:strVal val="visible"/>
                                      </p:to>
                                    </p:set>
                                    <p:anim calcmode="lin" valueType="num">
                                      <p:cBhvr additive="base">
                                        <p:cTn id="21" dur="500" fill="hold"/>
                                        <p:tgtEl>
                                          <p:spTgt spid="39944"/>
                                        </p:tgtEl>
                                        <p:attrNameLst>
                                          <p:attrName>ppt_x</p:attrName>
                                        </p:attrNameLst>
                                      </p:cBhvr>
                                      <p:tavLst>
                                        <p:tav tm="0">
                                          <p:val>
                                            <p:strVal val="#ppt_x"/>
                                          </p:val>
                                        </p:tav>
                                        <p:tav tm="100000">
                                          <p:val>
                                            <p:strVal val="#ppt_x"/>
                                          </p:val>
                                        </p:tav>
                                      </p:tavLst>
                                    </p:anim>
                                    <p:anim calcmode="lin" valueType="num">
                                      <p:cBhvr additive="base">
                                        <p:cTn id="22" dur="500" fill="hold"/>
                                        <p:tgtEl>
                                          <p:spTgt spid="3994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945"/>
                                        </p:tgtEl>
                                        <p:attrNameLst>
                                          <p:attrName>style.visibility</p:attrName>
                                        </p:attrNameLst>
                                      </p:cBhvr>
                                      <p:to>
                                        <p:strVal val="visible"/>
                                      </p:to>
                                    </p:set>
                                    <p:anim calcmode="lin" valueType="num">
                                      <p:cBhvr additive="base">
                                        <p:cTn id="25" dur="500" fill="hold"/>
                                        <p:tgtEl>
                                          <p:spTgt spid="39945"/>
                                        </p:tgtEl>
                                        <p:attrNameLst>
                                          <p:attrName>ppt_x</p:attrName>
                                        </p:attrNameLst>
                                      </p:cBhvr>
                                      <p:tavLst>
                                        <p:tav tm="0">
                                          <p:val>
                                            <p:strVal val="#ppt_x"/>
                                          </p:val>
                                        </p:tav>
                                        <p:tav tm="100000">
                                          <p:val>
                                            <p:strVal val="#ppt_x"/>
                                          </p:val>
                                        </p:tav>
                                      </p:tavLst>
                                    </p:anim>
                                    <p:anim calcmode="lin" valueType="num">
                                      <p:cBhvr additive="base">
                                        <p:cTn id="26" dur="500" fill="hold"/>
                                        <p:tgtEl>
                                          <p:spTgt spid="3994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294"/>
                                        </p:tgtEl>
                                        <p:attrNameLst>
                                          <p:attrName>style.visibility</p:attrName>
                                        </p:attrNameLst>
                                      </p:cBhvr>
                                      <p:to>
                                        <p:strVal val="visible"/>
                                      </p:to>
                                    </p:set>
                                    <p:anim calcmode="lin" valueType="num">
                                      <p:cBhvr additive="base">
                                        <p:cTn id="31" dur="500" fill="hold"/>
                                        <p:tgtEl>
                                          <p:spTgt spid="54294"/>
                                        </p:tgtEl>
                                        <p:attrNameLst>
                                          <p:attrName>ppt_x</p:attrName>
                                        </p:attrNameLst>
                                      </p:cBhvr>
                                      <p:tavLst>
                                        <p:tav tm="0">
                                          <p:val>
                                            <p:strVal val="#ppt_x"/>
                                          </p:val>
                                        </p:tav>
                                        <p:tav tm="100000">
                                          <p:val>
                                            <p:strVal val="#ppt_x"/>
                                          </p:val>
                                        </p:tav>
                                      </p:tavLst>
                                    </p:anim>
                                    <p:anim calcmode="lin" valueType="num">
                                      <p:cBhvr additive="base">
                                        <p:cTn id="32" dur="500" fill="hold"/>
                                        <p:tgtEl>
                                          <p:spTgt spid="5429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904"/>
                                        </p:tgtEl>
                                        <p:attrNameLst>
                                          <p:attrName>style.visibility</p:attrName>
                                        </p:attrNameLst>
                                      </p:cBhvr>
                                      <p:to>
                                        <p:strVal val="visible"/>
                                      </p:to>
                                    </p:set>
                                    <p:anim calcmode="lin" valueType="num">
                                      <p:cBhvr additive="base">
                                        <p:cTn id="35" dur="500" fill="hold"/>
                                        <p:tgtEl>
                                          <p:spTgt spid="37904"/>
                                        </p:tgtEl>
                                        <p:attrNameLst>
                                          <p:attrName>ppt_x</p:attrName>
                                        </p:attrNameLst>
                                      </p:cBhvr>
                                      <p:tavLst>
                                        <p:tav tm="0">
                                          <p:val>
                                            <p:strVal val="#ppt_x"/>
                                          </p:val>
                                        </p:tav>
                                        <p:tav tm="100000">
                                          <p:val>
                                            <p:strVal val="#ppt_x"/>
                                          </p:val>
                                        </p:tav>
                                      </p:tavLst>
                                    </p:anim>
                                    <p:anim calcmode="lin" valueType="num">
                                      <p:cBhvr additive="base">
                                        <p:cTn id="36" dur="500" fill="hold"/>
                                        <p:tgtEl>
                                          <p:spTgt spid="37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P spid="143366" grpId="0"/>
      <p:bldP spid="143367" grpId="0"/>
      <p:bldP spid="54294" grpId="0" animBg="1"/>
      <p:bldP spid="379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CA4C9E5F-F6CA-431B-8DC8-7CA9E7401777}" type="slidenum">
              <a:rPr lang="en-US" sz="1200" b="0">
                <a:ea typeface="ヒラギノ角ゴ Pro W3"/>
                <a:cs typeface="ヒラギノ角ゴ Pro W3"/>
              </a:rPr>
              <a:pPr algn="ctr" eaLnBrk="0" hangingPunct="0"/>
              <a:t>16</a:t>
            </a:fld>
            <a:endParaRPr lang="en-US" sz="1200" b="0">
              <a:ea typeface="ヒラギノ角ゴ Pro W3"/>
              <a:cs typeface="ヒラギノ角ゴ Pro W3"/>
            </a:endParaRPr>
          </a:p>
        </p:txBody>
      </p:sp>
      <p:sp>
        <p:nvSpPr>
          <p:cNvPr id="4608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There are the two types of queries available in FMIS, Query Grids and Non-Query Grids, both of which make use of Wild Cards when executing a query</a:t>
            </a:r>
          </a:p>
          <a:p>
            <a:endParaRPr lang="en-US">
              <a:solidFill>
                <a:srgbClr val="0A457D"/>
              </a:solidFill>
            </a:endParaRPr>
          </a:p>
        </p:txBody>
      </p:sp>
      <p:sp>
        <p:nvSpPr>
          <p:cNvPr id="29702" name="Rectangle 6"/>
          <p:cNvSpPr>
            <a:spLocks noChangeArrowheads="1"/>
          </p:cNvSpPr>
          <p:nvPr/>
        </p:nvSpPr>
        <p:spPr bwMode="gray">
          <a:xfrm>
            <a:off x="4900529" y="2127250"/>
            <a:ext cx="3492500" cy="381000"/>
          </a:xfrm>
          <a:prstGeom prst="rect">
            <a:avLst/>
          </a:prstGeom>
          <a:solidFill>
            <a:srgbClr val="2D5F9C"/>
          </a:solidFill>
          <a:ln w="9525" algn="ctr">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Non-Query Grids</a:t>
            </a:r>
          </a:p>
        </p:txBody>
      </p:sp>
      <p:sp>
        <p:nvSpPr>
          <p:cNvPr id="29701" name="Rectangle 5"/>
          <p:cNvSpPr>
            <a:spLocks noChangeArrowheads="1"/>
          </p:cNvSpPr>
          <p:nvPr/>
        </p:nvSpPr>
        <p:spPr bwMode="gray">
          <a:xfrm>
            <a:off x="4900529" y="2508250"/>
            <a:ext cx="3492500" cy="2193925"/>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defRPr/>
            </a:pPr>
            <a:r>
              <a:rPr lang="en-US" sz="1400" b="0" dirty="0"/>
              <a:t>Prompt the user to input selection criteria, and return data in various report formats</a:t>
            </a:r>
          </a:p>
          <a:p>
            <a:pPr marL="342900" indent="-342900" eaLnBrk="0" hangingPunct="0">
              <a:spcBef>
                <a:spcPct val="25000"/>
              </a:spcBef>
              <a:buClr>
                <a:srgbClr val="0B1F65"/>
              </a:buClr>
              <a:buFont typeface="Webdings" pitchFamily="18" charset="2"/>
              <a:buChar char="4"/>
              <a:defRPr/>
            </a:pPr>
            <a:r>
              <a:rPr lang="en-US" sz="1400" b="0" dirty="0"/>
              <a:t>Non-Query Grids are similar to a canned report with pre-defined search criteria to choose from</a:t>
            </a:r>
          </a:p>
          <a:p>
            <a:pPr marL="342900" indent="-342900" eaLnBrk="0" hangingPunct="0">
              <a:spcBef>
                <a:spcPct val="25000"/>
              </a:spcBef>
              <a:buClr>
                <a:srgbClr val="0B1F65"/>
              </a:buClr>
              <a:buFont typeface="Webdings" pitchFamily="18" charset="2"/>
              <a:buChar char="4"/>
              <a:defRPr/>
            </a:pPr>
            <a:r>
              <a:rPr lang="en-US" sz="1400" b="0" dirty="0"/>
              <a:t>Useful when you know the specific Pegasys </a:t>
            </a:r>
            <a:r>
              <a:rPr lang="en-US" sz="1400" b="0" dirty="0" smtClean="0"/>
              <a:t>data value</a:t>
            </a:r>
            <a:endParaRPr lang="en-US" sz="1400" b="0" dirty="0">
              <a:solidFill>
                <a:srgbClr val="005390"/>
              </a:solidFill>
            </a:endParaRPr>
          </a:p>
        </p:txBody>
      </p:sp>
      <p:sp>
        <p:nvSpPr>
          <p:cNvPr id="29703" name="Rectangle 7"/>
          <p:cNvSpPr>
            <a:spLocks noChangeArrowheads="1"/>
          </p:cNvSpPr>
          <p:nvPr/>
        </p:nvSpPr>
        <p:spPr bwMode="gray">
          <a:xfrm>
            <a:off x="792163" y="2128838"/>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Query Grids</a:t>
            </a:r>
          </a:p>
        </p:txBody>
      </p:sp>
      <p:sp>
        <p:nvSpPr>
          <p:cNvPr id="29704" name="Rectangle 8"/>
          <p:cNvSpPr>
            <a:spLocks noChangeArrowheads="1"/>
          </p:cNvSpPr>
          <p:nvPr/>
        </p:nvSpPr>
        <p:spPr bwMode="gray">
          <a:xfrm>
            <a:off x="792163" y="2509838"/>
            <a:ext cx="3492500" cy="2195512"/>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400" b="0"/>
              <a:t>Resemble spreadsheets (rows and columns of data in cells), in which searches can be performed for any value of any data element</a:t>
            </a:r>
          </a:p>
          <a:p>
            <a:pPr marL="342900" indent="-342900" eaLnBrk="0" hangingPunct="0">
              <a:spcBef>
                <a:spcPct val="25000"/>
              </a:spcBef>
              <a:buClr>
                <a:srgbClr val="0B1F65"/>
              </a:buClr>
              <a:buFont typeface="Webdings" pitchFamily="18" charset="2"/>
              <a:buChar char="4"/>
            </a:pPr>
            <a:r>
              <a:rPr lang="en-US" sz="1400" b="0"/>
              <a:t>Query Grids are flexible and allow users to add their own search criteria and logical operators </a:t>
            </a:r>
            <a:endParaRPr lang="en-US" sz="1400" b="0">
              <a:solidFill>
                <a:srgbClr val="005390"/>
              </a:solidFill>
            </a:endParaRPr>
          </a:p>
          <a:p>
            <a:pPr marL="342900" indent="-342900" eaLnBrk="0" hangingPunct="0">
              <a:spcBef>
                <a:spcPct val="25000"/>
              </a:spcBef>
              <a:buClr>
                <a:srgbClr val="0B1F65"/>
              </a:buClr>
              <a:buFont typeface="Webdings" pitchFamily="18" charset="2"/>
              <a:buChar char="4"/>
            </a:pPr>
            <a:r>
              <a:rPr lang="en-US" sz="1400" b="0"/>
              <a:t>Useful when you want to search with multiple criteria</a:t>
            </a:r>
          </a:p>
        </p:txBody>
      </p:sp>
      <p:pic>
        <p:nvPicPr>
          <p:cNvPr id="46087" name="Picture 10"/>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ChangeArrowheads="1"/>
          </p:cNvSpPr>
          <p:nvPr/>
        </p:nvSpPr>
        <p:spPr bwMode="auto">
          <a:xfrm>
            <a:off x="398463" y="1401763"/>
            <a:ext cx="7996237" cy="5197475"/>
          </a:xfrm>
          <a:prstGeom prst="rect">
            <a:avLst/>
          </a:prstGeom>
          <a:noFill/>
          <a:ln w="9525" algn="ctr">
            <a:noFill/>
            <a:miter lim="800000"/>
            <a:headEnd/>
            <a:tailEnd/>
          </a:ln>
        </p:spPr>
        <p:txBody>
          <a:bodyPr>
            <a:spAutoFit/>
          </a:bodyPr>
          <a:lstStyle/>
          <a:p>
            <a:pPr marL="342900" indent="-342900" eaLnBrk="0" hangingPunct="0">
              <a:spcBef>
                <a:spcPct val="50000"/>
              </a:spcBef>
              <a:spcAft>
                <a:spcPct val="50000"/>
              </a:spcAft>
              <a:buClr>
                <a:srgbClr val="0B1F65"/>
              </a:buClr>
              <a:buFont typeface="Webdings" pitchFamily="18" charset="2"/>
              <a:buChar char="4"/>
            </a:pPr>
            <a:r>
              <a:rPr lang="en-US" sz="1400" b="0" dirty="0">
                <a:solidFill>
                  <a:srgbClr val="0A457D"/>
                </a:solidFill>
              </a:rPr>
              <a:t>Operators will query data based on their meeting the operator’s requirements or not, providing FMIS users with a great deal of flexibility to create unique queries</a:t>
            </a:r>
          </a:p>
          <a:p>
            <a:pPr marL="342900" indent="-342900" eaLnBrk="0" hangingPunct="0">
              <a:spcBef>
                <a:spcPct val="50000"/>
              </a:spcBef>
              <a:spcAft>
                <a:spcPct val="50000"/>
              </a:spcAft>
              <a:buClr>
                <a:srgbClr val="0B1F65"/>
              </a:buClr>
              <a:buFont typeface="Webdings" pitchFamily="18" charset="2"/>
              <a:buChar char="4"/>
            </a:pPr>
            <a:endParaRPr lang="en-US" sz="1400" b="0" dirty="0">
              <a:solidFill>
                <a:srgbClr val="0A457D"/>
              </a:solidFill>
            </a:endParaRPr>
          </a:p>
          <a:p>
            <a:pPr marL="342900" indent="-342900" eaLnBrk="0" hangingPunct="0">
              <a:spcBef>
                <a:spcPct val="50000"/>
              </a:spcBef>
              <a:spcAft>
                <a:spcPct val="50000"/>
              </a:spcAft>
              <a:buClr>
                <a:srgbClr val="0B1F65"/>
              </a:buClr>
              <a:buFont typeface="Webdings" pitchFamily="18" charset="2"/>
              <a:buChar char="4"/>
            </a:pPr>
            <a:endParaRPr lang="en-US" sz="1400" b="0" dirty="0">
              <a:solidFill>
                <a:srgbClr val="0A457D"/>
              </a:solidFill>
            </a:endParaRPr>
          </a:p>
          <a:p>
            <a:pPr marL="342900" indent="-342900" eaLnBrk="0" hangingPunct="0">
              <a:spcBef>
                <a:spcPct val="50000"/>
              </a:spcBef>
              <a:spcAft>
                <a:spcPct val="50000"/>
              </a:spcAft>
              <a:buClr>
                <a:srgbClr val="0B1F65"/>
              </a:buClr>
              <a:buFont typeface="Webdings" pitchFamily="18" charset="2"/>
              <a:buChar char="4"/>
            </a:pPr>
            <a:endParaRPr lang="en-US" sz="1400" b="0" dirty="0">
              <a:solidFill>
                <a:srgbClr val="0A457D"/>
              </a:solidFill>
            </a:endParaRPr>
          </a:p>
          <a:p>
            <a:pPr marL="342900" indent="-342900" eaLnBrk="0" hangingPunct="0">
              <a:spcBef>
                <a:spcPct val="50000"/>
              </a:spcBef>
              <a:spcAft>
                <a:spcPct val="50000"/>
              </a:spcAft>
              <a:buClr>
                <a:srgbClr val="0B1F65"/>
              </a:buClr>
              <a:buFont typeface="Webdings" pitchFamily="18" charset="2"/>
              <a:buChar char="4"/>
            </a:pPr>
            <a:endParaRPr lang="en-US" sz="1400" b="0" dirty="0">
              <a:solidFill>
                <a:srgbClr val="0A457D"/>
              </a:solidFill>
            </a:endParaRPr>
          </a:p>
          <a:p>
            <a:pPr marL="800100" lvl="1" indent="-342900" eaLnBrk="0" hangingPunct="0">
              <a:spcBef>
                <a:spcPct val="50000"/>
              </a:spcBef>
              <a:spcAft>
                <a:spcPct val="50000"/>
              </a:spcAft>
              <a:buFont typeface="Arial" charset="0"/>
              <a:buChar char="–"/>
            </a:pPr>
            <a:r>
              <a:rPr lang="en-US" sz="1400" b="0" dirty="0">
                <a:solidFill>
                  <a:srgbClr val="0A457D"/>
                </a:solidFill>
              </a:rPr>
              <a:t>For example, users can search for Object Classes 12, 14, and 52 by searching for </a:t>
            </a:r>
            <a:r>
              <a:rPr lang="en-US" sz="1400" dirty="0">
                <a:solidFill>
                  <a:srgbClr val="0A457D"/>
                </a:solidFill>
              </a:rPr>
              <a:t>IN (’12’, ’14’, ‘52’)</a:t>
            </a:r>
            <a:r>
              <a:rPr lang="en-US" sz="1400" b="0" dirty="0">
                <a:solidFill>
                  <a:srgbClr val="0A457D"/>
                </a:solidFill>
              </a:rPr>
              <a:t> in the Object Class accounting dimension</a:t>
            </a:r>
          </a:p>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When performing queries in FMIS, users can leverage two types of ‘Wild Cards’ – operators which will return data that matches certain patterns or contain certain characters:</a:t>
            </a:r>
          </a:p>
          <a:p>
            <a:pPr marL="800100" lvl="1" indent="-342900" eaLnBrk="0" hangingPunct="0">
              <a:spcBef>
                <a:spcPct val="50000"/>
              </a:spcBef>
              <a:spcAft>
                <a:spcPct val="50000"/>
              </a:spcAft>
              <a:buClr>
                <a:srgbClr val="0A457D"/>
              </a:buClr>
              <a:buFont typeface="Webdings" pitchFamily="18" charset="2"/>
              <a:buAutoNum type="arabicParenR"/>
            </a:pPr>
            <a:r>
              <a:rPr lang="en-US" sz="1400" dirty="0">
                <a:solidFill>
                  <a:srgbClr val="0A457D"/>
                </a:solidFill>
              </a:rPr>
              <a:t>% (percent sign):</a:t>
            </a:r>
            <a:r>
              <a:rPr lang="en-US" sz="1400" b="0" dirty="0">
                <a:solidFill>
                  <a:srgbClr val="0A457D"/>
                </a:solidFill>
              </a:rPr>
              <a:t> Any number of characters of any value will be returned</a:t>
            </a:r>
          </a:p>
          <a:p>
            <a:pPr marL="800100" lvl="1" indent="-342900" eaLnBrk="0" hangingPunct="0">
              <a:spcBef>
                <a:spcPct val="50000"/>
              </a:spcBef>
              <a:spcAft>
                <a:spcPct val="50000"/>
              </a:spcAft>
              <a:buClr>
                <a:srgbClr val="0A457D"/>
              </a:buClr>
              <a:buFont typeface="Webdings" pitchFamily="18" charset="2"/>
              <a:buAutoNum type="arabicParenR"/>
            </a:pPr>
            <a:r>
              <a:rPr lang="en-US" sz="1400" dirty="0">
                <a:solidFill>
                  <a:srgbClr val="0A457D"/>
                </a:solidFill>
              </a:rPr>
              <a:t>_ (underscore):</a:t>
            </a:r>
            <a:r>
              <a:rPr lang="en-US" sz="1400" b="0" dirty="0">
                <a:solidFill>
                  <a:srgbClr val="0A457D"/>
                </a:solidFill>
              </a:rPr>
              <a:t> One character, of any value will be returned</a:t>
            </a:r>
          </a:p>
          <a:p>
            <a:pPr marL="800100" lvl="1" indent="-342900" eaLnBrk="0" hangingPunct="0">
              <a:spcBef>
                <a:spcPct val="50000"/>
              </a:spcBef>
              <a:spcAft>
                <a:spcPct val="50000"/>
              </a:spcAft>
              <a:buFont typeface="Arial" charset="0"/>
              <a:buChar char="–"/>
            </a:pPr>
            <a:r>
              <a:rPr lang="en-US" sz="1400" b="0" dirty="0">
                <a:solidFill>
                  <a:srgbClr val="0A457D"/>
                </a:solidFill>
              </a:rPr>
              <a:t>For example, users can search for transactions with </a:t>
            </a:r>
            <a:r>
              <a:rPr lang="en-US" sz="1400" b="0" dirty="0" err="1">
                <a:solidFill>
                  <a:srgbClr val="0A457D"/>
                </a:solidFill>
              </a:rPr>
              <a:t>Pegsys</a:t>
            </a:r>
            <a:r>
              <a:rPr lang="en-US" sz="1400" b="0" dirty="0">
                <a:solidFill>
                  <a:srgbClr val="0A457D"/>
                </a:solidFill>
              </a:rPr>
              <a:t> Document Numbers that begin with 3KFY11 by searching for </a:t>
            </a:r>
            <a:r>
              <a:rPr lang="en-US" sz="1400" dirty="0">
                <a:solidFill>
                  <a:srgbClr val="0A457D"/>
                </a:solidFill>
              </a:rPr>
              <a:t>LIKE 3KFY11%</a:t>
            </a:r>
            <a:r>
              <a:rPr lang="en-US" sz="1400" b="0" dirty="0">
                <a:solidFill>
                  <a:srgbClr val="0A457D"/>
                </a:solidFill>
              </a:rPr>
              <a:t> in the appropriate accounting dimension</a:t>
            </a:r>
          </a:p>
        </p:txBody>
      </p:sp>
      <p:sp>
        <p:nvSpPr>
          <p:cNvPr id="4813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Logical operators and </a:t>
            </a:r>
            <a:r>
              <a:rPr lang="en-US" dirty="0" smtClean="0">
                <a:solidFill>
                  <a:srgbClr val="0A457D"/>
                </a:solidFill>
              </a:rPr>
              <a:t>Wild Cards </a:t>
            </a:r>
            <a:r>
              <a:rPr lang="en-US" dirty="0">
                <a:solidFill>
                  <a:srgbClr val="0A457D"/>
                </a:solidFill>
              </a:rPr>
              <a:t>give users significant flexibility when using a Query Grid</a:t>
            </a:r>
          </a:p>
          <a:p>
            <a:endParaRPr lang="en-US" dirty="0">
              <a:solidFill>
                <a:srgbClr val="0A457D"/>
              </a:solidFill>
            </a:endParaRPr>
          </a:p>
        </p:txBody>
      </p:sp>
      <p:pic>
        <p:nvPicPr>
          <p:cNvPr id="48131" name="Picture 28"/>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graphicFrame>
        <p:nvGraphicFramePr>
          <p:cNvPr id="46104" name="Group 24"/>
          <p:cNvGraphicFramePr>
            <a:graphicFrameLocks noGrp="1"/>
          </p:cNvGraphicFramePr>
          <p:nvPr>
            <p:ph idx="4294967295"/>
          </p:nvPr>
        </p:nvGraphicFramePr>
        <p:xfrm>
          <a:off x="1717675" y="2143125"/>
          <a:ext cx="5684838" cy="1450341"/>
        </p:xfrm>
        <a:graphic>
          <a:graphicData uri="http://schemas.openxmlformats.org/drawingml/2006/table">
            <a:tbl>
              <a:tblPr/>
              <a:tblGrid>
                <a:gridCol w="2843213"/>
                <a:gridCol w="2841625"/>
              </a:tblGrid>
              <a:tr h="180975">
                <a:tc gridSpan="2">
                  <a:txBody>
                    <a:bodyPr/>
                    <a:lstStyle/>
                    <a:p>
                      <a:pPr marL="0" marR="0" lvl="0" indent="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400" b="1" i="0" u="none" strike="noStrike" cap="none" normalizeH="0" baseline="0" dirty="0" smtClean="0">
                          <a:ln>
                            <a:noFill/>
                          </a:ln>
                          <a:solidFill>
                            <a:schemeClr val="bg1"/>
                          </a:solidFill>
                          <a:effectLst/>
                          <a:latin typeface="Arial" charset="0"/>
                        </a:rPr>
                        <a:t>FMIS-Supported Operators</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D5F9C"/>
                    </a:solidFill>
                  </a:tcPr>
                </a:tc>
                <a:tc hMerge="1">
                  <a:txBody>
                    <a:bodyPr/>
                    <a:lstStyle/>
                    <a:p>
                      <a:endParaRPr lang="en-US"/>
                    </a:p>
                  </a:txBody>
                  <a:tcPr/>
                </a:tc>
              </a:tr>
              <a:tr h="182563">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LIKE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NOT LIKE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dirty="0" smtClean="0">
                          <a:ln>
                            <a:noFill/>
                          </a:ln>
                          <a:solidFill>
                            <a:srgbClr val="005390"/>
                          </a:solidFill>
                          <a:effectLst/>
                          <a:latin typeface="Arial" charset="0"/>
                        </a:rPr>
                        <a:t>Less Than (use &lt;)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Greater Than (use &gt;)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AND</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OR</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IN</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endParaRPr kumimoji="0" lang="en-US" sz="1200" b="0" i="0" u="none" strike="noStrike" cap="none" normalizeH="0" baseline="0" dirty="0" smtClean="0">
                        <a:ln>
                          <a:noFill/>
                        </a:ln>
                        <a:solidFill>
                          <a:srgbClr val="005390"/>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5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0CC69D86-2C91-43D4-B4A7-11D8E84A4007}" type="slidenum">
              <a:rPr lang="en-US" sz="1200" b="0">
                <a:ea typeface="ヒラギノ角ゴ Pro W3"/>
                <a:cs typeface="ヒラギノ角ゴ Pro W3"/>
              </a:rPr>
              <a:pPr algn="ctr" eaLnBrk="0" hangingPunct="0"/>
              <a:t>17</a:t>
            </a:fld>
            <a:endParaRPr lang="en-US" sz="1200" b="0">
              <a:ea typeface="ヒラギノ角ゴ Pro W3"/>
              <a:cs typeface="ヒラギノ角ゴ Pro W3"/>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p:nvPr/>
        </p:nvPicPr>
        <p:blipFill>
          <a:blip r:embed="rId3" cstate="print"/>
          <a:srcRect/>
          <a:stretch>
            <a:fillRect/>
          </a:stretch>
        </p:blipFill>
        <p:spPr bwMode="auto">
          <a:xfrm>
            <a:off x="1728082" y="4888878"/>
            <a:ext cx="5254699" cy="1788648"/>
          </a:xfrm>
          <a:prstGeom prst="rect">
            <a:avLst/>
          </a:prstGeom>
          <a:noFill/>
          <a:ln w="9525">
            <a:solidFill>
              <a:schemeClr val="tx1"/>
            </a:solidFill>
            <a:miter lim="800000"/>
            <a:headEnd/>
            <a:tailEnd/>
          </a:ln>
        </p:spPr>
      </p:pic>
      <p:sp>
        <p:nvSpPr>
          <p:cNvPr id="50178"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DC075558-8C79-48F2-84A3-63160F2DE535}" type="slidenum">
              <a:rPr lang="en-US" sz="1200" b="0">
                <a:ea typeface="ヒラギノ角ゴ Pro W3"/>
                <a:cs typeface="ヒラギノ角ゴ Pro W3"/>
              </a:rPr>
              <a:pPr algn="ctr" eaLnBrk="0" hangingPunct="0"/>
              <a:t>18</a:t>
            </a:fld>
            <a:endParaRPr lang="en-US" sz="1200" b="0">
              <a:ea typeface="ヒラギノ角ゴ Pro W3"/>
              <a:cs typeface="ヒラギノ角ゴ Pro W3"/>
            </a:endParaRPr>
          </a:p>
        </p:txBody>
      </p:sp>
      <p:sp>
        <p:nvSpPr>
          <p:cNvPr id="50179"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Query Grids provide an Excel-like method of executing a search for transactional data in FMIS</a:t>
            </a:r>
          </a:p>
        </p:txBody>
      </p:sp>
      <p:sp>
        <p:nvSpPr>
          <p:cNvPr id="50180" name="Rectangle 3"/>
          <p:cNvSpPr>
            <a:spLocks noChangeArrowheads="1"/>
          </p:cNvSpPr>
          <p:nvPr/>
        </p:nvSpPr>
        <p:spPr bwMode="auto">
          <a:xfrm>
            <a:off x="398463" y="1401763"/>
            <a:ext cx="7916862" cy="3539430"/>
          </a:xfrm>
          <a:prstGeom prst="rect">
            <a:avLst/>
          </a:prstGeom>
          <a:noFill/>
          <a:ln w="9525" algn="ctr">
            <a:noFill/>
            <a:miter lim="800000"/>
            <a:headEnd/>
            <a:tailEnd/>
          </a:ln>
        </p:spPr>
        <p:txBody>
          <a:bodyPr>
            <a:spAutoFit/>
          </a:bodyPr>
          <a:lstStyle/>
          <a:p>
            <a:r>
              <a:rPr lang="en-US" sz="1400" b="0" i="1" dirty="0" smtClean="0">
                <a:solidFill>
                  <a:srgbClr val="0A457D"/>
                </a:solidFill>
              </a:rPr>
              <a:t>Consider the following example: </a:t>
            </a:r>
            <a:r>
              <a:rPr lang="en-US" sz="1400" b="0" dirty="0" smtClean="0">
                <a:solidFill>
                  <a:srgbClr val="0A457D"/>
                </a:solidFill>
              </a:rPr>
              <a:t>A FMIS user wants to search for the same kind of transactions that have 48% in both General Ledger Debit and Credit. How can this be accomplished?</a:t>
            </a:r>
          </a:p>
          <a:p>
            <a:pPr lvl="0"/>
            <a:endParaRPr lang="en-US" sz="1400" b="0" dirty="0" smtClean="0">
              <a:solidFill>
                <a:srgbClr val="0A457D"/>
              </a:solidFill>
            </a:endParaRPr>
          </a:p>
          <a:p>
            <a:pPr lvl="0"/>
            <a:endParaRPr lang="en-US" sz="1400" b="0" dirty="0" smtClean="0">
              <a:solidFill>
                <a:srgbClr val="0A457D"/>
              </a:solidFill>
            </a:endParaRPr>
          </a:p>
          <a:p>
            <a:pPr lvl="0"/>
            <a:r>
              <a:rPr lang="en-US" sz="1400" b="0" dirty="0" smtClean="0">
                <a:solidFill>
                  <a:srgbClr val="0A457D"/>
                </a:solidFill>
              </a:rPr>
              <a:t>	Choose the correct Fiscal Year (in this example, the FY is 2011)</a:t>
            </a:r>
          </a:p>
          <a:p>
            <a:pPr lvl="0"/>
            <a:endParaRPr lang="en-US" sz="1400" b="0" dirty="0" smtClean="0">
              <a:solidFill>
                <a:srgbClr val="0A457D"/>
              </a:solidFill>
            </a:endParaRPr>
          </a:p>
          <a:p>
            <a:pPr lvl="0"/>
            <a:r>
              <a:rPr lang="en-US" sz="1400" b="0" dirty="0" smtClean="0">
                <a:solidFill>
                  <a:srgbClr val="0A457D"/>
                </a:solidFill>
              </a:rPr>
              <a:t>	Enter the Fund Code (in this example, the code is 142)</a:t>
            </a:r>
          </a:p>
          <a:p>
            <a:pPr lvl="0"/>
            <a:endParaRPr lang="en-US" sz="1400" b="0" dirty="0" smtClean="0">
              <a:solidFill>
                <a:srgbClr val="0A457D"/>
              </a:solidFill>
            </a:endParaRPr>
          </a:p>
          <a:p>
            <a:pPr lvl="0"/>
            <a:r>
              <a:rPr lang="en-US" sz="1400" b="0" dirty="0" smtClean="0">
                <a:solidFill>
                  <a:srgbClr val="0A457D"/>
                </a:solidFill>
              </a:rPr>
              <a:t>	Enter the Budget Activity (in this example, the code is GA10)</a:t>
            </a:r>
          </a:p>
          <a:p>
            <a:pPr lvl="0"/>
            <a:endParaRPr lang="en-US" sz="1400" b="0" dirty="0" smtClean="0">
              <a:solidFill>
                <a:srgbClr val="0A457D"/>
              </a:solidFill>
            </a:endParaRPr>
          </a:p>
          <a:p>
            <a:pPr lvl="0"/>
            <a:r>
              <a:rPr lang="en-US" sz="1400" b="0" dirty="0" smtClean="0">
                <a:solidFill>
                  <a:srgbClr val="0A457D"/>
                </a:solidFill>
              </a:rPr>
              <a:t>	Enter the Function Code (in this example, the code is GAH40)</a:t>
            </a:r>
          </a:p>
          <a:p>
            <a:pPr lvl="0"/>
            <a:endParaRPr lang="en-US" sz="1400" b="0" dirty="0" smtClean="0">
              <a:solidFill>
                <a:srgbClr val="0A457D"/>
              </a:solidFill>
            </a:endParaRPr>
          </a:p>
          <a:p>
            <a:pPr lvl="0"/>
            <a:r>
              <a:rPr lang="en-US" sz="1400" b="0" dirty="0" smtClean="0">
                <a:solidFill>
                  <a:srgbClr val="0A457D"/>
                </a:solidFill>
              </a:rPr>
              <a:t>	Enter the Object Class Code (in this example, the code is 25)</a:t>
            </a:r>
          </a:p>
          <a:p>
            <a:pPr lvl="0"/>
            <a:endParaRPr lang="en-US" sz="1400" b="0" dirty="0" smtClean="0">
              <a:solidFill>
                <a:srgbClr val="0A457D"/>
              </a:solidFill>
            </a:endParaRPr>
          </a:p>
          <a:p>
            <a:pPr lvl="0"/>
            <a:r>
              <a:rPr lang="en-US" sz="1400" b="0" dirty="0" smtClean="0">
                <a:solidFill>
                  <a:srgbClr val="0A457D"/>
                </a:solidFill>
              </a:rPr>
              <a:t>	Add a second line to repeat the same data, separating Debit and Credit on two lines </a:t>
            </a:r>
          </a:p>
          <a:p>
            <a:pPr lvl="0"/>
            <a:r>
              <a:rPr lang="en-US" sz="1400" b="0" dirty="0" smtClean="0">
                <a:solidFill>
                  <a:srgbClr val="0A457D"/>
                </a:solidFill>
              </a:rPr>
              <a:t>	Select “Retrieve”</a:t>
            </a:r>
            <a:endParaRPr lang="en-US" sz="1400" b="0" dirty="0">
              <a:solidFill>
                <a:srgbClr val="0A457D"/>
              </a:solidFill>
            </a:endParaRPr>
          </a:p>
        </p:txBody>
      </p:sp>
      <p:sp>
        <p:nvSpPr>
          <p:cNvPr id="50181" name="Rectangle 10"/>
          <p:cNvSpPr>
            <a:spLocks noChangeArrowheads="1"/>
          </p:cNvSpPr>
          <p:nvPr/>
        </p:nvSpPr>
        <p:spPr bwMode="auto">
          <a:xfrm>
            <a:off x="0" y="1166813"/>
            <a:ext cx="9144000" cy="0"/>
          </a:xfrm>
          <a:prstGeom prst="rect">
            <a:avLst/>
          </a:prstGeom>
          <a:noFill/>
          <a:ln w="9525" algn="ctr">
            <a:noFill/>
            <a:miter lim="800000"/>
            <a:headEnd/>
            <a:tailEnd/>
          </a:ln>
        </p:spPr>
        <p:txBody>
          <a:bodyPr wrap="none" anchor="ctr">
            <a:spAutoFit/>
          </a:bodyPr>
          <a:lstStyle/>
          <a:p>
            <a:pPr algn="ctr"/>
            <a:endParaRPr lang="en-US"/>
          </a:p>
        </p:txBody>
      </p:sp>
      <p:sp>
        <p:nvSpPr>
          <p:cNvPr id="31763" name="Oval 19"/>
          <p:cNvSpPr>
            <a:spLocks noChangeArrowheads="1"/>
          </p:cNvSpPr>
          <p:nvPr/>
        </p:nvSpPr>
        <p:spPr bwMode="gray">
          <a:xfrm>
            <a:off x="1020178" y="2322261"/>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1</a:t>
            </a:r>
          </a:p>
        </p:txBody>
      </p:sp>
      <p:sp>
        <p:nvSpPr>
          <p:cNvPr id="31764" name="Oval 20"/>
          <p:cNvSpPr>
            <a:spLocks noChangeArrowheads="1"/>
          </p:cNvSpPr>
          <p:nvPr/>
        </p:nvSpPr>
        <p:spPr bwMode="gray">
          <a:xfrm>
            <a:off x="1020178" y="311559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31771" name="Oval 27"/>
          <p:cNvSpPr>
            <a:spLocks noChangeArrowheads="1"/>
          </p:cNvSpPr>
          <p:nvPr/>
        </p:nvSpPr>
        <p:spPr bwMode="gray">
          <a:xfrm>
            <a:off x="1020178" y="2703346"/>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2</a:t>
            </a:r>
          </a:p>
        </p:txBody>
      </p:sp>
      <p:sp>
        <p:nvSpPr>
          <p:cNvPr id="50185" name="Line 28"/>
          <p:cNvSpPr>
            <a:spLocks noChangeShapeType="1"/>
          </p:cNvSpPr>
          <p:nvPr/>
        </p:nvSpPr>
        <p:spPr bwMode="auto">
          <a:xfrm>
            <a:off x="1190625" y="5383213"/>
            <a:ext cx="830680" cy="139282"/>
          </a:xfrm>
          <a:prstGeom prst="line">
            <a:avLst/>
          </a:prstGeom>
          <a:noFill/>
          <a:ln w="9525">
            <a:solidFill>
              <a:schemeClr val="tx1"/>
            </a:solidFill>
            <a:round/>
            <a:headEnd/>
            <a:tailEnd type="triangle" w="med" len="med"/>
          </a:ln>
        </p:spPr>
        <p:txBody>
          <a:bodyPr wrap="none" anchor="ctr"/>
          <a:lstStyle/>
          <a:p>
            <a:endParaRPr lang="en-US"/>
          </a:p>
        </p:txBody>
      </p:sp>
      <p:sp>
        <p:nvSpPr>
          <p:cNvPr id="2" name="Oval 29"/>
          <p:cNvSpPr>
            <a:spLocks noChangeArrowheads="1"/>
          </p:cNvSpPr>
          <p:nvPr/>
        </p:nvSpPr>
        <p:spPr bwMode="gray">
          <a:xfrm>
            <a:off x="1066800" y="52466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pic>
        <p:nvPicPr>
          <p:cNvPr id="50187" name="Picture 28"/>
          <p:cNvPicPr>
            <a:picLocks noChangeAspect="1" noChangeArrowheads="1"/>
          </p:cNvPicPr>
          <p:nvPr/>
        </p:nvPicPr>
        <p:blipFill>
          <a:blip r:embed="rId4" cstate="print"/>
          <a:srcRect/>
          <a:stretch>
            <a:fillRect/>
          </a:stretch>
        </p:blipFill>
        <p:spPr bwMode="auto">
          <a:xfrm>
            <a:off x="7485063" y="65088"/>
            <a:ext cx="1123950" cy="127000"/>
          </a:xfrm>
          <a:prstGeom prst="rect">
            <a:avLst/>
          </a:prstGeom>
          <a:noFill/>
          <a:ln w="9525">
            <a:noFill/>
            <a:miter lim="800000"/>
            <a:headEnd/>
            <a:tailEnd/>
          </a:ln>
        </p:spPr>
      </p:pic>
      <p:sp>
        <p:nvSpPr>
          <p:cNvPr id="4" name="Oval 20"/>
          <p:cNvSpPr>
            <a:spLocks noChangeArrowheads="1"/>
          </p:cNvSpPr>
          <p:nvPr/>
        </p:nvSpPr>
        <p:spPr bwMode="gray">
          <a:xfrm>
            <a:off x="1020178" y="35671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4</a:t>
            </a:r>
          </a:p>
        </p:txBody>
      </p:sp>
      <p:sp>
        <p:nvSpPr>
          <p:cNvPr id="50189" name="Line 28"/>
          <p:cNvSpPr>
            <a:spLocks noChangeShapeType="1"/>
          </p:cNvSpPr>
          <p:nvPr/>
        </p:nvSpPr>
        <p:spPr bwMode="auto">
          <a:xfrm flipV="1">
            <a:off x="2186406" y="6136104"/>
            <a:ext cx="195848" cy="130426"/>
          </a:xfrm>
          <a:prstGeom prst="line">
            <a:avLst/>
          </a:prstGeom>
          <a:noFill/>
          <a:ln w="9525">
            <a:solidFill>
              <a:schemeClr val="tx1"/>
            </a:solidFill>
            <a:round/>
            <a:headEnd/>
            <a:tailEnd type="triangle" w="med" len="med"/>
          </a:ln>
        </p:spPr>
        <p:txBody>
          <a:bodyPr wrap="none" anchor="ctr"/>
          <a:lstStyle/>
          <a:p>
            <a:endParaRPr lang="en-US"/>
          </a:p>
        </p:txBody>
      </p:sp>
      <p:sp>
        <p:nvSpPr>
          <p:cNvPr id="50190" name="Line 28"/>
          <p:cNvSpPr>
            <a:spLocks noChangeShapeType="1"/>
          </p:cNvSpPr>
          <p:nvPr/>
        </p:nvSpPr>
        <p:spPr bwMode="auto">
          <a:xfrm flipV="1">
            <a:off x="3416968" y="6117892"/>
            <a:ext cx="4344" cy="222750"/>
          </a:xfrm>
          <a:prstGeom prst="line">
            <a:avLst/>
          </a:prstGeom>
          <a:noFill/>
          <a:ln w="9525">
            <a:solidFill>
              <a:schemeClr val="tx1"/>
            </a:solidFill>
            <a:round/>
            <a:headEnd/>
            <a:tailEnd type="triangle" w="med" len="med"/>
          </a:ln>
        </p:spPr>
        <p:txBody>
          <a:bodyPr wrap="none" anchor="ctr"/>
          <a:lstStyle/>
          <a:p>
            <a:endParaRPr lang="en-US"/>
          </a:p>
        </p:txBody>
      </p:sp>
      <p:sp>
        <p:nvSpPr>
          <p:cNvPr id="5" name="Oval 29"/>
          <p:cNvSpPr>
            <a:spLocks noChangeArrowheads="1"/>
          </p:cNvSpPr>
          <p:nvPr/>
        </p:nvSpPr>
        <p:spPr bwMode="gray">
          <a:xfrm>
            <a:off x="1953377" y="6201527"/>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50192" name="Line 28"/>
          <p:cNvSpPr>
            <a:spLocks noChangeShapeType="1"/>
          </p:cNvSpPr>
          <p:nvPr/>
        </p:nvSpPr>
        <p:spPr bwMode="auto">
          <a:xfrm flipH="1">
            <a:off x="6894095" y="5919537"/>
            <a:ext cx="324852" cy="60158"/>
          </a:xfrm>
          <a:prstGeom prst="line">
            <a:avLst/>
          </a:prstGeom>
          <a:noFill/>
          <a:ln w="9525">
            <a:solidFill>
              <a:schemeClr val="tx1"/>
            </a:solidFill>
            <a:round/>
            <a:headEnd/>
            <a:tailEnd type="triangle" w="med" len="med"/>
          </a:ln>
        </p:spPr>
        <p:txBody>
          <a:bodyPr wrap="none" anchor="ctr"/>
          <a:lstStyle/>
          <a:p>
            <a:endParaRPr lang="en-US"/>
          </a:p>
        </p:txBody>
      </p:sp>
      <p:sp>
        <p:nvSpPr>
          <p:cNvPr id="50193" name="Line 28"/>
          <p:cNvSpPr>
            <a:spLocks noChangeShapeType="1"/>
          </p:cNvSpPr>
          <p:nvPr/>
        </p:nvSpPr>
        <p:spPr bwMode="auto">
          <a:xfrm flipH="1" flipV="1">
            <a:off x="2720391" y="6161337"/>
            <a:ext cx="107030" cy="155241"/>
          </a:xfrm>
          <a:prstGeom prst="line">
            <a:avLst/>
          </a:prstGeom>
          <a:noFill/>
          <a:ln w="9525">
            <a:solidFill>
              <a:schemeClr val="tx1"/>
            </a:solidFill>
            <a:round/>
            <a:headEnd/>
            <a:tailEnd type="triangle" w="med" len="med"/>
          </a:ln>
        </p:spPr>
        <p:txBody>
          <a:bodyPr wrap="none" anchor="ctr"/>
          <a:lstStyle/>
          <a:p>
            <a:endParaRPr lang="en-US"/>
          </a:p>
        </p:txBody>
      </p:sp>
      <p:sp>
        <p:nvSpPr>
          <p:cNvPr id="50194" name="Line 28"/>
          <p:cNvSpPr>
            <a:spLocks noChangeShapeType="1"/>
          </p:cNvSpPr>
          <p:nvPr/>
        </p:nvSpPr>
        <p:spPr bwMode="auto">
          <a:xfrm flipH="1">
            <a:off x="3645567" y="6015790"/>
            <a:ext cx="312820" cy="12031"/>
          </a:xfrm>
          <a:prstGeom prst="line">
            <a:avLst/>
          </a:prstGeom>
          <a:noFill/>
          <a:ln w="9525">
            <a:solidFill>
              <a:schemeClr val="tx1"/>
            </a:solidFill>
            <a:round/>
            <a:headEnd/>
            <a:tailEnd type="triangle" w="med" len="med"/>
          </a:ln>
        </p:spPr>
        <p:txBody>
          <a:bodyPr wrap="none" anchor="ctr"/>
          <a:lstStyle/>
          <a:p>
            <a:endParaRPr lang="en-US"/>
          </a:p>
        </p:txBody>
      </p:sp>
      <p:sp>
        <p:nvSpPr>
          <p:cNvPr id="6" name="Oval 29"/>
          <p:cNvSpPr>
            <a:spLocks noChangeArrowheads="1"/>
          </p:cNvSpPr>
          <p:nvPr/>
        </p:nvSpPr>
        <p:spPr bwMode="gray">
          <a:xfrm>
            <a:off x="2750052" y="6337969"/>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3</a:t>
            </a:r>
          </a:p>
        </p:txBody>
      </p:sp>
      <p:sp>
        <p:nvSpPr>
          <p:cNvPr id="7" name="Oval 29"/>
          <p:cNvSpPr>
            <a:spLocks noChangeArrowheads="1"/>
          </p:cNvSpPr>
          <p:nvPr/>
        </p:nvSpPr>
        <p:spPr bwMode="gray">
          <a:xfrm>
            <a:off x="3282198" y="633479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4</a:t>
            </a:r>
          </a:p>
        </p:txBody>
      </p:sp>
      <p:sp>
        <p:nvSpPr>
          <p:cNvPr id="24" name="Oval 20"/>
          <p:cNvSpPr>
            <a:spLocks noChangeArrowheads="1"/>
          </p:cNvSpPr>
          <p:nvPr/>
        </p:nvSpPr>
        <p:spPr bwMode="gray">
          <a:xfrm>
            <a:off x="1020178" y="3984207"/>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smtClean="0">
                <a:solidFill>
                  <a:srgbClr val="FFFFFF"/>
                </a:solidFill>
              </a:rPr>
              <a:t>5</a:t>
            </a:r>
            <a:endParaRPr lang="en-US" sz="1200" dirty="0">
              <a:solidFill>
                <a:srgbClr val="FFFFFF"/>
              </a:solidFill>
            </a:endParaRPr>
          </a:p>
        </p:txBody>
      </p:sp>
      <p:sp>
        <p:nvSpPr>
          <p:cNvPr id="25" name="Oval 20"/>
          <p:cNvSpPr>
            <a:spLocks noChangeArrowheads="1"/>
          </p:cNvSpPr>
          <p:nvPr/>
        </p:nvSpPr>
        <p:spPr bwMode="gray">
          <a:xfrm>
            <a:off x="3950200" y="5913271"/>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smtClean="0">
                <a:solidFill>
                  <a:srgbClr val="FFFFFF"/>
                </a:solidFill>
              </a:rPr>
              <a:t>5</a:t>
            </a:r>
            <a:endParaRPr lang="en-US" sz="1200" dirty="0">
              <a:solidFill>
                <a:srgbClr val="FFFFFF"/>
              </a:solidFill>
            </a:endParaRPr>
          </a:p>
        </p:txBody>
      </p:sp>
      <p:sp>
        <p:nvSpPr>
          <p:cNvPr id="27" name="Oval 20"/>
          <p:cNvSpPr>
            <a:spLocks noChangeArrowheads="1"/>
          </p:cNvSpPr>
          <p:nvPr/>
        </p:nvSpPr>
        <p:spPr bwMode="gray">
          <a:xfrm>
            <a:off x="1020178" y="441333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smtClean="0">
                <a:solidFill>
                  <a:srgbClr val="FFFFFF"/>
                </a:solidFill>
              </a:rPr>
              <a:t>6</a:t>
            </a:r>
            <a:endParaRPr lang="en-US" sz="1200" dirty="0">
              <a:solidFill>
                <a:srgbClr val="FFFFFF"/>
              </a:solidFill>
            </a:endParaRPr>
          </a:p>
        </p:txBody>
      </p:sp>
      <p:sp>
        <p:nvSpPr>
          <p:cNvPr id="28" name="Oval 20"/>
          <p:cNvSpPr>
            <a:spLocks noChangeArrowheads="1"/>
          </p:cNvSpPr>
          <p:nvPr/>
        </p:nvSpPr>
        <p:spPr bwMode="gray">
          <a:xfrm>
            <a:off x="7236494" y="575686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smtClean="0">
                <a:solidFill>
                  <a:srgbClr val="FFFFFF"/>
                </a:solidFill>
              </a:rPr>
              <a:t>6</a:t>
            </a:r>
            <a:endParaRPr lang="en-US" sz="1200" dirty="0">
              <a:solidFill>
                <a:srgbClr val="FF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1C5465B0-AB63-4008-9AFD-848BA9D1FAEC}" type="slidenum">
              <a:rPr lang="en-US" sz="1200" b="0">
                <a:ea typeface="ヒラギノ角ゴ Pro W3"/>
                <a:cs typeface="ヒラギノ角ゴ Pro W3"/>
              </a:rPr>
              <a:pPr algn="ctr" eaLnBrk="0" hangingPunct="0"/>
              <a:t>19</a:t>
            </a:fld>
            <a:endParaRPr lang="en-US" sz="1200" b="0">
              <a:ea typeface="ヒラギノ角ゴ Pro W3"/>
              <a:cs typeface="ヒラギノ角ゴ Pro W3"/>
            </a:endParaRPr>
          </a:p>
        </p:txBody>
      </p:sp>
      <p:sp>
        <p:nvSpPr>
          <p:cNvPr id="9728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Non-Query Grids use form fields for search parameters for standard transactional data from FY2007-2011</a:t>
            </a:r>
          </a:p>
          <a:p>
            <a:endParaRPr lang="en-US">
              <a:solidFill>
                <a:srgbClr val="0A457D"/>
              </a:solidFill>
            </a:endParaRPr>
          </a:p>
          <a:p>
            <a:endParaRPr lang="en-US">
              <a:solidFill>
                <a:srgbClr val="0A457D"/>
              </a:solidFill>
            </a:endParaRPr>
          </a:p>
        </p:txBody>
      </p:sp>
      <p:sp>
        <p:nvSpPr>
          <p:cNvPr id="97283" name="Rectangle 3"/>
          <p:cNvSpPr>
            <a:spLocks noChangeArrowheads="1"/>
          </p:cNvSpPr>
          <p:nvPr/>
        </p:nvSpPr>
        <p:spPr bwMode="auto">
          <a:xfrm>
            <a:off x="398463" y="1401763"/>
            <a:ext cx="4597400" cy="38862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The primary Non-Query Grid is the ‘VAT Category Lists.’ Here you can select transactions without knowing the general ledgers</a:t>
            </a:r>
          </a:p>
          <a:p>
            <a:pPr marL="342900" indent="-342900" eaLnBrk="0" hangingPunct="0">
              <a:spcBef>
                <a:spcPct val="100000"/>
              </a:spcBef>
              <a:buClr>
                <a:srgbClr val="0A457D"/>
              </a:buClr>
              <a:buFont typeface="Webdings" pitchFamily="18" charset="2"/>
              <a:buChar char="4"/>
            </a:pPr>
            <a:r>
              <a:rPr lang="en-US" sz="1400" b="0">
                <a:solidFill>
                  <a:srgbClr val="0A457D"/>
                </a:solidFill>
              </a:rPr>
              <a:t>Specifically, to run a VAT Category Non-Query Grid:</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Select the date range of your query, or enter the VAT range for the period of your interest</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You will need to enter at least one accounting element search criteria </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Select which fiscal year you wish to view</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one of the categories of data (Income, Expense, Obligation, Undelivered Order or PY Recovery) </a:t>
            </a:r>
          </a:p>
          <a:p>
            <a:pPr marL="342900" indent="-342900" eaLnBrk="0" hangingPunct="0">
              <a:spcBef>
                <a:spcPct val="100000"/>
              </a:spcBef>
              <a:buClr>
                <a:srgbClr val="0A457D"/>
              </a:buClr>
              <a:buFont typeface="Webdings" pitchFamily="18" charset="2"/>
              <a:buChar char="4"/>
            </a:pPr>
            <a:r>
              <a:rPr lang="en-US" sz="1400" b="0">
                <a:solidFill>
                  <a:srgbClr val="0A457D"/>
                </a:solidFill>
              </a:rPr>
              <a:t>Note that Wild Cards can also be used in Non-Query Grids</a:t>
            </a:r>
          </a:p>
        </p:txBody>
      </p:sp>
      <p:sp>
        <p:nvSpPr>
          <p:cNvPr id="33799" name="Oval 7"/>
          <p:cNvSpPr>
            <a:spLocks noChangeArrowheads="1"/>
          </p:cNvSpPr>
          <p:nvPr/>
        </p:nvSpPr>
        <p:spPr bwMode="gray">
          <a:xfrm>
            <a:off x="887413" y="27908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33801" name="Oval 9"/>
          <p:cNvSpPr>
            <a:spLocks noChangeArrowheads="1"/>
          </p:cNvSpPr>
          <p:nvPr/>
        </p:nvSpPr>
        <p:spPr bwMode="gray">
          <a:xfrm>
            <a:off x="887413" y="32305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33802" name="Oval 10"/>
          <p:cNvSpPr>
            <a:spLocks noChangeArrowheads="1"/>
          </p:cNvSpPr>
          <p:nvPr/>
        </p:nvSpPr>
        <p:spPr bwMode="gray">
          <a:xfrm>
            <a:off x="885825" y="37036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33803" name="Oval 11"/>
          <p:cNvSpPr>
            <a:spLocks noChangeArrowheads="1"/>
          </p:cNvSpPr>
          <p:nvPr/>
        </p:nvSpPr>
        <p:spPr bwMode="gray">
          <a:xfrm>
            <a:off x="885825" y="39862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pic>
        <p:nvPicPr>
          <p:cNvPr id="97288" name="Picture 5"/>
          <p:cNvPicPr>
            <a:picLocks noChangeAspect="1" noChangeArrowheads="1"/>
          </p:cNvPicPr>
          <p:nvPr/>
        </p:nvPicPr>
        <p:blipFill>
          <a:blip r:embed="rId3" cstate="print"/>
          <a:srcRect/>
          <a:stretch>
            <a:fillRect/>
          </a:stretch>
        </p:blipFill>
        <p:spPr bwMode="auto">
          <a:xfrm>
            <a:off x="5251451" y="2028825"/>
            <a:ext cx="3435350" cy="2835275"/>
          </a:xfrm>
          <a:prstGeom prst="rect">
            <a:avLst/>
          </a:prstGeom>
          <a:noFill/>
          <a:ln w="9525">
            <a:solidFill>
              <a:schemeClr val="tx1"/>
            </a:solidFill>
            <a:miter lim="800000"/>
            <a:headEnd/>
            <a:tailEnd/>
          </a:ln>
        </p:spPr>
      </p:pic>
      <p:sp>
        <p:nvSpPr>
          <p:cNvPr id="97289" name="Line 14"/>
          <p:cNvSpPr>
            <a:spLocks noChangeShapeType="1"/>
          </p:cNvSpPr>
          <p:nvPr/>
        </p:nvSpPr>
        <p:spPr bwMode="auto">
          <a:xfrm>
            <a:off x="5799138" y="1958975"/>
            <a:ext cx="128587" cy="474663"/>
          </a:xfrm>
          <a:prstGeom prst="line">
            <a:avLst/>
          </a:prstGeom>
          <a:noFill/>
          <a:ln w="9525">
            <a:solidFill>
              <a:schemeClr val="tx1"/>
            </a:solidFill>
            <a:round/>
            <a:headEnd/>
            <a:tailEnd type="triangle" w="med" len="med"/>
          </a:ln>
        </p:spPr>
        <p:txBody>
          <a:bodyPr wrap="none" anchor="ctr"/>
          <a:lstStyle/>
          <a:p>
            <a:endParaRPr lang="en-US"/>
          </a:p>
        </p:txBody>
      </p:sp>
      <p:sp>
        <p:nvSpPr>
          <p:cNvPr id="31773" name="Oval 29"/>
          <p:cNvSpPr>
            <a:spLocks noChangeArrowheads="1"/>
          </p:cNvSpPr>
          <p:nvPr/>
        </p:nvSpPr>
        <p:spPr bwMode="gray">
          <a:xfrm>
            <a:off x="5626100" y="17494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97291" name="AutoShape 20"/>
          <p:cNvSpPr>
            <a:spLocks/>
          </p:cNvSpPr>
          <p:nvPr/>
        </p:nvSpPr>
        <p:spPr bwMode="gray">
          <a:xfrm>
            <a:off x="5294313" y="2859088"/>
            <a:ext cx="257175" cy="1447800"/>
          </a:xfrm>
          <a:prstGeom prst="leftBrace">
            <a:avLst>
              <a:gd name="adj1" fmla="val 46914"/>
              <a:gd name="adj2" fmla="val 50000"/>
            </a:avLst>
          </a:prstGeom>
          <a:noFill/>
          <a:ln w="9525">
            <a:solidFill>
              <a:schemeClr val="tx1"/>
            </a:solidFill>
            <a:round/>
            <a:headEnd/>
            <a:tailEnd/>
          </a:ln>
        </p:spPr>
        <p:txBody>
          <a:bodyPr wrap="none" lIns="45720" rIns="45720" anchor="ctr"/>
          <a:lstStyle/>
          <a:p>
            <a:pPr algn="ctr"/>
            <a:endParaRPr lang="en-US"/>
          </a:p>
        </p:txBody>
      </p:sp>
      <p:sp>
        <p:nvSpPr>
          <p:cNvPr id="3" name="Oval 29"/>
          <p:cNvSpPr>
            <a:spLocks noChangeArrowheads="1"/>
          </p:cNvSpPr>
          <p:nvPr/>
        </p:nvSpPr>
        <p:spPr bwMode="gray">
          <a:xfrm>
            <a:off x="5045075" y="34385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97293" name="AutoShape 23"/>
          <p:cNvSpPr>
            <a:spLocks/>
          </p:cNvSpPr>
          <p:nvPr/>
        </p:nvSpPr>
        <p:spPr bwMode="gray">
          <a:xfrm rot="-5400000">
            <a:off x="6376987" y="4168776"/>
            <a:ext cx="257175" cy="1524000"/>
          </a:xfrm>
          <a:prstGeom prst="leftBrace">
            <a:avLst>
              <a:gd name="adj1" fmla="val 49383"/>
              <a:gd name="adj2" fmla="val 50000"/>
            </a:avLst>
          </a:prstGeom>
          <a:noFill/>
          <a:ln w="9525">
            <a:solidFill>
              <a:schemeClr val="tx1"/>
            </a:solidFill>
            <a:round/>
            <a:headEnd/>
            <a:tailEnd/>
          </a:ln>
        </p:spPr>
        <p:txBody>
          <a:bodyPr vert="eaVert" wrap="none" lIns="45720" rIns="45720" anchor="ctr"/>
          <a:lstStyle/>
          <a:p>
            <a:pPr algn="ctr"/>
            <a:endParaRPr lang="en-US"/>
          </a:p>
        </p:txBody>
      </p:sp>
      <p:sp>
        <p:nvSpPr>
          <p:cNvPr id="33814" name="Oval 22"/>
          <p:cNvSpPr>
            <a:spLocks noChangeArrowheads="1"/>
          </p:cNvSpPr>
          <p:nvPr/>
        </p:nvSpPr>
        <p:spPr bwMode="gray">
          <a:xfrm>
            <a:off x="6378575" y="50371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97295" name="AutoShape 24"/>
          <p:cNvSpPr>
            <a:spLocks/>
          </p:cNvSpPr>
          <p:nvPr/>
        </p:nvSpPr>
        <p:spPr bwMode="gray">
          <a:xfrm rot="10800000">
            <a:off x="8299868" y="2873375"/>
            <a:ext cx="257175" cy="1317625"/>
          </a:xfrm>
          <a:prstGeom prst="leftBrace">
            <a:avLst>
              <a:gd name="adj1" fmla="val 42695"/>
              <a:gd name="adj2" fmla="val 50000"/>
            </a:avLst>
          </a:prstGeom>
          <a:noFill/>
          <a:ln w="9525">
            <a:solidFill>
              <a:schemeClr val="tx1"/>
            </a:solidFill>
            <a:round/>
            <a:headEnd/>
            <a:tailEnd/>
          </a:ln>
        </p:spPr>
        <p:txBody>
          <a:bodyPr rot="10800000" wrap="none" lIns="45720" rIns="45720" anchor="ctr"/>
          <a:lstStyle/>
          <a:p>
            <a:pPr algn="ctr"/>
            <a:endParaRPr lang="en-US"/>
          </a:p>
        </p:txBody>
      </p:sp>
      <p:sp>
        <p:nvSpPr>
          <p:cNvPr id="4" name="Oval 29"/>
          <p:cNvSpPr>
            <a:spLocks noChangeArrowheads="1"/>
          </p:cNvSpPr>
          <p:nvPr/>
        </p:nvSpPr>
        <p:spPr bwMode="gray">
          <a:xfrm>
            <a:off x="8550693" y="34083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4</a:t>
            </a:r>
          </a:p>
        </p:txBody>
      </p:sp>
      <p:pic>
        <p:nvPicPr>
          <p:cNvPr id="97297" name="Picture 22"/>
          <p:cNvPicPr>
            <a:picLocks noChangeAspect="1" noChangeArrowheads="1"/>
          </p:cNvPicPr>
          <p:nvPr/>
        </p:nvPicPr>
        <p:blipFill>
          <a:blip r:embed="rId4" cstate="print"/>
          <a:srcRect/>
          <a:stretch>
            <a:fillRect/>
          </a:stretch>
        </p:blipFill>
        <p:spPr bwMode="auto">
          <a:xfrm>
            <a:off x="7485063" y="65088"/>
            <a:ext cx="1123950" cy="127000"/>
          </a:xfrm>
          <a:prstGeom prst="rect">
            <a:avLst/>
          </a:prstGeom>
          <a:noFill/>
          <a:ln w="9525">
            <a:noFill/>
            <a:miter lim="800000"/>
            <a:headEnd/>
            <a:tailEnd/>
          </a:ln>
        </p:spPr>
      </p:pic>
      <p:sp>
        <p:nvSpPr>
          <p:cNvPr id="97298" name="Text Box 5"/>
          <p:cNvSpPr txBox="1">
            <a:spLocks noChangeArrowheads="1"/>
          </p:cNvSpPr>
          <p:nvPr/>
        </p:nvSpPr>
        <p:spPr bwMode="gray">
          <a:xfrm>
            <a:off x="5595938" y="1417638"/>
            <a:ext cx="3008312" cy="304800"/>
          </a:xfrm>
          <a:prstGeom prst="rect">
            <a:avLst/>
          </a:prstGeom>
          <a:noFill/>
          <a:ln w="9525" algn="ctr">
            <a:noFill/>
            <a:miter lim="800000"/>
            <a:headEnd/>
            <a:tailEnd/>
          </a:ln>
        </p:spPr>
        <p:txBody>
          <a:bodyPr wrap="none" lIns="45720" rIns="45720" anchor="ctr" anchorCtr="1">
            <a:spAutoFit/>
          </a:bodyPr>
          <a:lstStyle/>
          <a:p>
            <a:pPr algn="ctr" eaLnBrk="0" hangingPunct="0"/>
            <a:r>
              <a:rPr lang="en-US" sz="1400">
                <a:solidFill>
                  <a:srgbClr val="0A457D"/>
                </a:solidFill>
              </a:rPr>
              <a:t>VAT Category List Non-Query Grid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body" idx="1"/>
          </p:nvPr>
        </p:nvSpPr>
        <p:spPr>
          <a:xfrm>
            <a:off x="1282700" y="2298700"/>
            <a:ext cx="6146800" cy="3314700"/>
          </a:xfrm>
        </p:spPr>
        <p:txBody>
          <a:bodyPr/>
          <a:lstStyle/>
          <a:p>
            <a:pPr eaLnBrk="1" hangingPunct="1">
              <a:lnSpc>
                <a:spcPct val="150000"/>
              </a:lnSpc>
              <a:buClr>
                <a:srgbClr val="0B1F65"/>
              </a:buClr>
              <a:buFont typeface="Webdings" pitchFamily="18" charset="2"/>
              <a:buChar char="4"/>
            </a:pPr>
            <a:r>
              <a:rPr lang="en-US" dirty="0" smtClean="0">
                <a:solidFill>
                  <a:srgbClr val="0A457D"/>
                </a:solidFill>
              </a:rPr>
              <a:t>Training Overview</a:t>
            </a:r>
          </a:p>
          <a:p>
            <a:pPr eaLnBrk="1" hangingPunct="1">
              <a:lnSpc>
                <a:spcPct val="150000"/>
              </a:lnSpc>
              <a:buClr>
                <a:srgbClr val="0B1F65"/>
              </a:buClr>
              <a:buFont typeface="Webdings" pitchFamily="18" charset="2"/>
              <a:buChar char="4"/>
            </a:pPr>
            <a:r>
              <a:rPr lang="en-US" dirty="0" smtClean="0">
                <a:solidFill>
                  <a:srgbClr val="0A457D"/>
                </a:solidFill>
              </a:rPr>
              <a:t>Data Availability</a:t>
            </a:r>
          </a:p>
          <a:p>
            <a:pPr eaLnBrk="1" hangingPunct="1">
              <a:lnSpc>
                <a:spcPct val="150000"/>
              </a:lnSpc>
              <a:buClr>
                <a:srgbClr val="0B1F65"/>
              </a:buClr>
              <a:buFont typeface="Webdings" pitchFamily="18" charset="2"/>
              <a:buChar char="4"/>
            </a:pPr>
            <a:r>
              <a:rPr lang="en-US" dirty="0" smtClean="0">
                <a:solidFill>
                  <a:srgbClr val="0A457D"/>
                </a:solidFill>
              </a:rPr>
              <a:t>System Access and Log-in</a:t>
            </a:r>
          </a:p>
          <a:p>
            <a:pPr eaLnBrk="1" hangingPunct="1">
              <a:lnSpc>
                <a:spcPct val="150000"/>
              </a:lnSpc>
              <a:buClr>
                <a:srgbClr val="0B1F65"/>
              </a:buClr>
              <a:buFont typeface="Webdings" pitchFamily="18" charset="2"/>
              <a:buChar char="4"/>
            </a:pPr>
            <a:r>
              <a:rPr lang="en-US" dirty="0" smtClean="0">
                <a:solidFill>
                  <a:srgbClr val="0A457D"/>
                </a:solidFill>
              </a:rPr>
              <a:t>Most Frequently Used Queries</a:t>
            </a:r>
          </a:p>
          <a:p>
            <a:pPr eaLnBrk="1" hangingPunct="1">
              <a:lnSpc>
                <a:spcPct val="150000"/>
              </a:lnSpc>
              <a:buClr>
                <a:srgbClr val="0B1F65"/>
              </a:buClr>
              <a:buFont typeface="Webdings" pitchFamily="18" charset="2"/>
              <a:buChar char="4"/>
            </a:pPr>
            <a:r>
              <a:rPr lang="en-US" dirty="0" smtClean="0">
                <a:solidFill>
                  <a:srgbClr val="0A457D"/>
                </a:solidFill>
              </a:rPr>
              <a:t>Sorting and Filtering </a:t>
            </a:r>
          </a:p>
          <a:p>
            <a:pPr eaLnBrk="1" hangingPunct="1">
              <a:lnSpc>
                <a:spcPct val="150000"/>
              </a:lnSpc>
              <a:buClr>
                <a:srgbClr val="0B1F65"/>
              </a:buClr>
              <a:buFont typeface="Webdings" pitchFamily="18" charset="2"/>
              <a:buChar char="4"/>
            </a:pPr>
            <a:r>
              <a:rPr lang="en-US" dirty="0" smtClean="0">
                <a:solidFill>
                  <a:srgbClr val="0A457D"/>
                </a:solidFill>
              </a:rPr>
              <a:t>Saving and Printing </a:t>
            </a:r>
          </a:p>
        </p:txBody>
      </p:sp>
      <p:sp>
        <p:nvSpPr>
          <p:cNvPr id="17410" name="Line 9"/>
          <p:cNvSpPr>
            <a:spLocks noChangeShapeType="1"/>
          </p:cNvSpPr>
          <p:nvPr/>
        </p:nvSpPr>
        <p:spPr bwMode="auto">
          <a:xfrm>
            <a:off x="1219200" y="1625600"/>
            <a:ext cx="0" cy="508000"/>
          </a:xfrm>
          <a:prstGeom prst="line">
            <a:avLst/>
          </a:prstGeom>
          <a:noFill/>
          <a:ln w="101600">
            <a:solidFill>
              <a:srgbClr val="0B1F65"/>
            </a:solidFill>
            <a:round/>
            <a:headEnd/>
            <a:tailEnd/>
          </a:ln>
        </p:spPr>
        <p:txBody>
          <a:bodyPr wrap="none" anchor="ctr"/>
          <a:lstStyle/>
          <a:p>
            <a:endParaRPr lang="en-US"/>
          </a:p>
        </p:txBody>
      </p:sp>
      <p:sp>
        <p:nvSpPr>
          <p:cNvPr id="17411" name="Rectangle 2"/>
          <p:cNvSpPr txBox="1">
            <a:spLocks noChangeArrowheads="1"/>
          </p:cNvSpPr>
          <p:nvPr/>
        </p:nvSpPr>
        <p:spPr bwMode="auto">
          <a:xfrm>
            <a:off x="1257300" y="1739900"/>
            <a:ext cx="6705600" cy="355600"/>
          </a:xfrm>
          <a:prstGeom prst="rect">
            <a:avLst/>
          </a:prstGeom>
          <a:noFill/>
          <a:ln w="9525">
            <a:noFill/>
            <a:miter lim="800000"/>
            <a:headEnd/>
            <a:tailEnd/>
          </a:ln>
        </p:spPr>
        <p:txBody>
          <a:bodyPr/>
          <a:lstStyle/>
          <a:p>
            <a:pPr eaLnBrk="0" hangingPunct="0"/>
            <a:r>
              <a:rPr lang="en-US" sz="2200" dirty="0" smtClean="0">
                <a:solidFill>
                  <a:srgbClr val="0A457D"/>
                </a:solidFill>
              </a:rPr>
              <a:t>Agenda</a:t>
            </a:r>
            <a:endParaRPr lang="en-US" sz="2200" dirty="0">
              <a:solidFill>
                <a:srgbClr val="0A457D"/>
              </a:solidFill>
            </a:endParaRPr>
          </a:p>
        </p:txBody>
      </p:sp>
      <p:sp>
        <p:nvSpPr>
          <p:cNvPr id="1741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6ABAD62C-A8DD-4D17-BCB6-662A8067DACC}" type="slidenum">
              <a:rPr lang="en-US" sz="1200" b="0">
                <a:ea typeface="ヒラギノ角ゴ Pro W3"/>
                <a:cs typeface="ヒラギノ角ゴ Pro W3"/>
              </a:rPr>
              <a:pPr algn="ctr" eaLnBrk="0" hangingPunct="0"/>
              <a:t>2</a:t>
            </a:fld>
            <a:endParaRPr lang="en-US" sz="1200" b="0">
              <a:ea typeface="ヒラギノ角ゴ Pro W3"/>
              <a:cs typeface="ヒラギノ角ゴ Pro W3"/>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3DAC765B-7508-4A3B-9F79-1BF831A49F09}" type="slidenum">
              <a:rPr lang="en-US" sz="1200" b="0">
                <a:ea typeface="ヒラギノ角ゴ Pro W3"/>
                <a:cs typeface="ヒラギノ角ゴ Pro W3"/>
              </a:rPr>
              <a:pPr algn="ctr" eaLnBrk="0" hangingPunct="0"/>
              <a:t>20</a:t>
            </a:fld>
            <a:endParaRPr lang="en-US" sz="1200" b="0">
              <a:ea typeface="ヒラギノ角ゴ Pro W3"/>
              <a:cs typeface="ヒラギノ角ゴ Pro W3"/>
            </a:endParaRPr>
          </a:p>
        </p:txBody>
      </p:sp>
      <p:sp>
        <p:nvSpPr>
          <p:cNvPr id="142339"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endParaRPr lang="en-US" dirty="0">
              <a:solidFill>
                <a:srgbClr val="0A457D"/>
              </a:solidFill>
            </a:endParaRP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142340" name="Rectangle 3"/>
          <p:cNvSpPr>
            <a:spLocks noChangeArrowheads="1"/>
          </p:cNvSpPr>
          <p:nvPr/>
        </p:nvSpPr>
        <p:spPr bwMode="auto">
          <a:xfrm>
            <a:off x="398463" y="1401763"/>
            <a:ext cx="7996237" cy="3259354"/>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smtClean="0">
                <a:solidFill>
                  <a:srgbClr val="0A457D"/>
                </a:solidFill>
              </a:rPr>
              <a:t>The most </a:t>
            </a:r>
            <a:r>
              <a:rPr lang="en-US" sz="1400" b="0" dirty="0">
                <a:solidFill>
                  <a:srgbClr val="0A457D"/>
                </a:solidFill>
              </a:rPr>
              <a:t>frequently used queries which meet most user’s data </a:t>
            </a:r>
            <a:r>
              <a:rPr lang="en-US" sz="1400" b="0" dirty="0" smtClean="0">
                <a:solidFill>
                  <a:srgbClr val="0A457D"/>
                </a:solidFill>
              </a:rPr>
              <a:t>needs include:</a:t>
            </a:r>
          </a:p>
          <a:p>
            <a:pPr marL="342900" indent="-342900" eaLnBrk="0" hangingPunct="0">
              <a:spcBef>
                <a:spcPct val="100000"/>
              </a:spcBef>
              <a:buClr>
                <a:srgbClr val="0A457D"/>
              </a:buClr>
              <a:buFont typeface="Webdings" pitchFamily="18" charset="2"/>
              <a:buChar char="4"/>
            </a:pPr>
            <a:endParaRPr lang="en-US" sz="1400" b="0" dirty="0">
              <a:solidFill>
                <a:srgbClr val="0A457D"/>
              </a:solidFill>
            </a:endParaRPr>
          </a:p>
          <a:p>
            <a:pPr marL="742950" lvl="1" indent="-285750" eaLnBrk="0" hangingPunct="0">
              <a:lnSpc>
                <a:spcPct val="90000"/>
              </a:lnSpc>
              <a:spcBef>
                <a:spcPct val="40000"/>
              </a:spcBef>
              <a:buFont typeface="Arial" charset="0"/>
              <a:buChar char="–"/>
            </a:pPr>
            <a:r>
              <a:rPr lang="en-US" sz="1400" b="0" dirty="0">
                <a:solidFill>
                  <a:srgbClr val="0A457D"/>
                </a:solidFill>
              </a:rPr>
              <a:t>VAT Query Grid</a:t>
            </a:r>
          </a:p>
          <a:p>
            <a:pPr marL="742950" lvl="1" indent="-285750" eaLnBrk="0" hangingPunct="0">
              <a:lnSpc>
                <a:spcPct val="90000"/>
              </a:lnSpc>
              <a:spcBef>
                <a:spcPct val="40000"/>
              </a:spcBef>
              <a:buFont typeface="Arial" charset="0"/>
              <a:buChar char="–"/>
            </a:pPr>
            <a:r>
              <a:rPr lang="en-US" sz="1400" b="0" dirty="0">
                <a:solidFill>
                  <a:srgbClr val="0A457D"/>
                </a:solidFill>
              </a:rPr>
              <a:t>VAT Search</a:t>
            </a:r>
          </a:p>
          <a:p>
            <a:pPr marL="742950" lvl="1" indent="-285750" eaLnBrk="0" hangingPunct="0">
              <a:lnSpc>
                <a:spcPct val="90000"/>
              </a:lnSpc>
              <a:spcBef>
                <a:spcPct val="40000"/>
              </a:spcBef>
              <a:buFont typeface="Arial" charset="0"/>
              <a:buChar char="–"/>
            </a:pPr>
            <a:r>
              <a:rPr lang="en-US" sz="1400" b="0" dirty="0">
                <a:solidFill>
                  <a:srgbClr val="0A457D"/>
                </a:solidFill>
              </a:rPr>
              <a:t>Transactions by Document Numbers</a:t>
            </a:r>
          </a:p>
          <a:p>
            <a:pPr marL="742950" lvl="1" indent="-285750" eaLnBrk="0" hangingPunct="0">
              <a:lnSpc>
                <a:spcPct val="90000"/>
              </a:lnSpc>
              <a:spcBef>
                <a:spcPct val="40000"/>
              </a:spcBef>
              <a:buFont typeface="Arial" charset="0"/>
              <a:buChar char="–"/>
            </a:pPr>
            <a:r>
              <a:rPr lang="en-US" sz="1400" b="0" dirty="0">
                <a:solidFill>
                  <a:srgbClr val="0A457D"/>
                </a:solidFill>
              </a:rPr>
              <a:t>Income and Expense</a:t>
            </a:r>
          </a:p>
          <a:p>
            <a:pPr marL="742950" lvl="1" indent="-285750" eaLnBrk="0" hangingPunct="0">
              <a:lnSpc>
                <a:spcPct val="90000"/>
              </a:lnSpc>
              <a:spcBef>
                <a:spcPct val="40000"/>
              </a:spcBef>
              <a:buFont typeface="Arial" charset="0"/>
              <a:buChar char="–"/>
            </a:pPr>
            <a:r>
              <a:rPr lang="en-US" sz="1400" b="0" dirty="0">
                <a:solidFill>
                  <a:srgbClr val="0A457D"/>
                </a:solidFill>
              </a:rPr>
              <a:t>Obligations</a:t>
            </a:r>
          </a:p>
          <a:p>
            <a:pPr marL="742950" lvl="1" indent="-285750" eaLnBrk="0" hangingPunct="0">
              <a:lnSpc>
                <a:spcPct val="90000"/>
              </a:lnSpc>
              <a:spcBef>
                <a:spcPct val="40000"/>
              </a:spcBef>
              <a:buFont typeface="Arial" charset="0"/>
              <a:buChar char="–"/>
            </a:pPr>
            <a:r>
              <a:rPr lang="en-US" sz="1400" b="0" dirty="0">
                <a:solidFill>
                  <a:srgbClr val="0A457D"/>
                </a:solidFill>
              </a:rPr>
              <a:t>Pegasys Open Items - Summary &amp; Detail</a:t>
            </a:r>
          </a:p>
          <a:p>
            <a:pPr marL="742950" lvl="1" indent="-285750" eaLnBrk="0" hangingPunct="0">
              <a:lnSpc>
                <a:spcPct val="90000"/>
              </a:lnSpc>
              <a:spcBef>
                <a:spcPct val="40000"/>
              </a:spcBef>
              <a:buFont typeface="Arial" charset="0"/>
              <a:buChar char="–"/>
            </a:pPr>
            <a:r>
              <a:rPr lang="en-US" sz="1400" b="0" dirty="0">
                <a:solidFill>
                  <a:srgbClr val="0A457D"/>
                </a:solidFill>
              </a:rPr>
              <a:t>Pegasys Trial Balance - Summary and Detail</a:t>
            </a:r>
          </a:p>
          <a:p>
            <a:pPr marL="742950" lvl="1" indent="-285750" eaLnBrk="0" hangingPunct="0">
              <a:lnSpc>
                <a:spcPct val="90000"/>
              </a:lnSpc>
              <a:spcBef>
                <a:spcPct val="40000"/>
              </a:spcBef>
              <a:buFont typeface="Arial" charset="0"/>
              <a:buChar char="–"/>
            </a:pPr>
            <a:r>
              <a:rPr lang="en-US" sz="1400" b="0" dirty="0">
                <a:solidFill>
                  <a:srgbClr val="0A457D"/>
                </a:solidFill>
              </a:rPr>
              <a:t>Work Authorization</a:t>
            </a:r>
          </a:p>
          <a:p>
            <a:pPr marL="742950" lvl="1" indent="-285750" eaLnBrk="0" hangingPunct="0">
              <a:lnSpc>
                <a:spcPct val="90000"/>
              </a:lnSpc>
              <a:spcBef>
                <a:spcPct val="40000"/>
              </a:spcBef>
              <a:buFont typeface="Arial" charset="0"/>
              <a:buChar char="–"/>
            </a:pPr>
            <a:r>
              <a:rPr lang="en-US" sz="1400" b="0" dirty="0">
                <a:solidFill>
                  <a:srgbClr val="0A457D"/>
                </a:solidFill>
              </a:rPr>
              <a:t>RPADS and RPADS Capital Report</a:t>
            </a:r>
          </a:p>
        </p:txBody>
      </p:sp>
      <p:pic>
        <p:nvPicPr>
          <p:cNvPr id="142341" name="Picture 5"/>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FA06B535-CEEC-4FBA-A402-DB2EBB720FBE}" type="slidenum">
              <a:rPr lang="en-US" sz="1200" b="0">
                <a:ea typeface="ヒラギノ角ゴ Pro W3"/>
                <a:cs typeface="ヒラギノ角ゴ Pro W3"/>
              </a:rPr>
              <a:pPr algn="ctr" eaLnBrk="0" hangingPunct="0"/>
              <a:t>21</a:t>
            </a:fld>
            <a:endParaRPr lang="en-US" sz="1200" b="0">
              <a:ea typeface="ヒラギノ角ゴ Pro W3"/>
              <a:cs typeface="ヒラギノ角ゴ Pro W3"/>
            </a:endParaRPr>
          </a:p>
        </p:txBody>
      </p:sp>
      <p:sp>
        <p:nvSpPr>
          <p:cNvPr id="5632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VAT Query Grid</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51532" y="1491582"/>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VAT Query Grid</a:t>
            </a:r>
          </a:p>
        </p:txBody>
      </p:sp>
      <p:sp>
        <p:nvSpPr>
          <p:cNvPr id="29704" name="Rectangle 8"/>
          <p:cNvSpPr>
            <a:spLocks noChangeArrowheads="1"/>
          </p:cNvSpPr>
          <p:nvPr/>
        </p:nvSpPr>
        <p:spPr bwMode="gray">
          <a:xfrm>
            <a:off x="551532" y="1872582"/>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dirty="0">
                <a:solidFill>
                  <a:srgbClr val="0A457D"/>
                </a:solidFill>
              </a:rPr>
              <a:t>How to get there:</a:t>
            </a:r>
            <a:r>
              <a:rPr lang="en-US" sz="1200" b="0" dirty="0">
                <a:solidFill>
                  <a:srgbClr val="0A457D"/>
                </a:solidFill>
              </a:rPr>
              <a:t> VATS menu </a:t>
            </a:r>
            <a:r>
              <a:rPr lang="en-US" sz="1200" b="0" dirty="0">
                <a:solidFill>
                  <a:srgbClr val="0A457D"/>
                </a:solidFill>
                <a:sym typeface="Wingdings" pitchFamily="2" charset="2"/>
              </a:rPr>
              <a:t> VAT </a:t>
            </a:r>
            <a:r>
              <a:rPr lang="en-US" sz="1200" b="0" dirty="0">
                <a:solidFill>
                  <a:srgbClr val="0A457D"/>
                </a:solidFill>
              </a:rPr>
              <a:t>Query Grid</a:t>
            </a:r>
          </a:p>
          <a:p>
            <a:pPr marL="342900" indent="-342900" eaLnBrk="0" hangingPunct="0">
              <a:spcBef>
                <a:spcPct val="25000"/>
              </a:spcBef>
              <a:buClr>
                <a:srgbClr val="0B1F65"/>
              </a:buClr>
              <a:buFont typeface="Webdings" pitchFamily="18" charset="2"/>
              <a:buChar char="4"/>
            </a:pPr>
            <a:r>
              <a:rPr lang="en-US" sz="1200" dirty="0">
                <a:solidFill>
                  <a:srgbClr val="0A457D"/>
                </a:solidFill>
              </a:rPr>
              <a:t>When to use:</a:t>
            </a:r>
          </a:p>
          <a:p>
            <a:pPr marL="742950" lvl="1" indent="-285750" eaLnBrk="0" hangingPunct="0">
              <a:spcBef>
                <a:spcPct val="25000"/>
              </a:spcBef>
              <a:buFont typeface="Arial" charset="0"/>
              <a:buChar char="–"/>
            </a:pPr>
            <a:r>
              <a:rPr lang="en-US" sz="1200" b="0" dirty="0">
                <a:solidFill>
                  <a:srgbClr val="0A457D"/>
                </a:solidFill>
              </a:rPr>
              <a:t>To verify posting of transactions and determine account balance </a:t>
            </a:r>
          </a:p>
          <a:p>
            <a:pPr marL="742950" lvl="1" indent="-285750" eaLnBrk="0" hangingPunct="0">
              <a:spcBef>
                <a:spcPct val="25000"/>
              </a:spcBef>
              <a:buFont typeface="Arial" charset="0"/>
              <a:buChar char="–"/>
            </a:pPr>
            <a:r>
              <a:rPr lang="en-US" sz="1200" b="0" dirty="0">
                <a:solidFill>
                  <a:srgbClr val="0A457D"/>
                </a:solidFill>
              </a:rPr>
              <a:t>To generate information on all transactions that took place during a fiscal year</a:t>
            </a:r>
            <a:r>
              <a:rPr lang="en-US" sz="1200" dirty="0">
                <a:solidFill>
                  <a:srgbClr val="0A457D"/>
                </a:solidFill>
              </a:rPr>
              <a:t> </a:t>
            </a:r>
          </a:p>
          <a:p>
            <a:pPr marL="342900" indent="-342900" eaLnBrk="0" hangingPunct="0">
              <a:buClr>
                <a:srgbClr val="0B1F65"/>
              </a:buClr>
              <a:buFont typeface="Webdings" pitchFamily="18" charset="2"/>
              <a:buChar char="4"/>
            </a:pPr>
            <a:r>
              <a:rPr lang="en-US" sz="1200" dirty="0">
                <a:solidFill>
                  <a:srgbClr val="0A457D"/>
                </a:solidFill>
              </a:rPr>
              <a:t>What query includes:</a:t>
            </a:r>
            <a:r>
              <a:rPr lang="en-US" sz="1200" b="0" dirty="0">
                <a:solidFill>
                  <a:srgbClr val="0A457D"/>
                </a:solidFill>
              </a:rPr>
              <a:t> All Pegasys data elements are available in the VAT query grids</a:t>
            </a:r>
          </a:p>
          <a:p>
            <a:pPr marL="742950" lvl="1" indent="-285750" eaLnBrk="0" hangingPunct="0">
              <a:spcBef>
                <a:spcPct val="25000"/>
              </a:spcBef>
              <a:buFont typeface="Arial" charset="0"/>
              <a:buChar char="–"/>
            </a:pPr>
            <a:r>
              <a:rPr lang="en-US" sz="1200" b="0" dirty="0">
                <a:solidFill>
                  <a:srgbClr val="0A457D"/>
                </a:solidFill>
              </a:rPr>
              <a:t>There are additional Pegasys-centric data elements available, such as:</a:t>
            </a:r>
          </a:p>
          <a:p>
            <a:pPr marL="1143000" lvl="2" indent="-285750" eaLnBrk="0" hangingPunct="0">
              <a:spcBef>
                <a:spcPct val="25000"/>
              </a:spcBef>
              <a:buClr>
                <a:srgbClr val="0B1F65"/>
              </a:buClr>
              <a:buFont typeface="Webdings" pitchFamily="18" charset="2"/>
              <a:buChar char="4"/>
            </a:pPr>
            <a:r>
              <a:rPr lang="en-US" sz="1200" b="0" dirty="0">
                <a:solidFill>
                  <a:srgbClr val="0A457D"/>
                </a:solidFill>
              </a:rPr>
              <a:t>Pegasys Document Number</a:t>
            </a:r>
          </a:p>
          <a:p>
            <a:pPr marL="1143000" lvl="2" indent="-285750" eaLnBrk="0" hangingPunct="0">
              <a:spcBef>
                <a:spcPct val="25000"/>
              </a:spcBef>
              <a:buClr>
                <a:srgbClr val="0B1F65"/>
              </a:buClr>
              <a:buFont typeface="Webdings" pitchFamily="18" charset="2"/>
              <a:buChar char="4"/>
            </a:pPr>
            <a:r>
              <a:rPr lang="en-US" sz="1200" b="0" dirty="0">
                <a:solidFill>
                  <a:srgbClr val="0A457D"/>
                </a:solidFill>
              </a:rPr>
              <a:t>Document Type</a:t>
            </a:r>
          </a:p>
          <a:p>
            <a:pPr marL="1143000" lvl="2" indent="-285750" eaLnBrk="0" hangingPunct="0">
              <a:spcBef>
                <a:spcPct val="25000"/>
              </a:spcBef>
              <a:buClr>
                <a:srgbClr val="0B1F65"/>
              </a:buClr>
              <a:buFont typeface="Webdings" pitchFamily="18" charset="2"/>
              <a:buChar char="4"/>
            </a:pPr>
            <a:r>
              <a:rPr lang="en-US" sz="1200" b="0" dirty="0">
                <a:solidFill>
                  <a:srgbClr val="0A457D"/>
                </a:solidFill>
              </a:rPr>
              <a:t>Document Category</a:t>
            </a:r>
          </a:p>
          <a:p>
            <a:pPr marL="1143000" lvl="2" indent="-285750" eaLnBrk="0" hangingPunct="0">
              <a:spcBef>
                <a:spcPct val="25000"/>
              </a:spcBef>
              <a:buClr>
                <a:srgbClr val="0B1F65"/>
              </a:buClr>
              <a:buFont typeface="Webdings" pitchFamily="18" charset="2"/>
              <a:buChar char="4"/>
            </a:pPr>
            <a:r>
              <a:rPr lang="en-US" sz="1200" b="0" dirty="0">
                <a:solidFill>
                  <a:srgbClr val="0A457D"/>
                </a:solidFill>
              </a:rPr>
              <a:t>Transaction Type</a:t>
            </a:r>
          </a:p>
          <a:p>
            <a:pPr marL="1143000" lvl="2" indent="-285750" eaLnBrk="0" hangingPunct="0">
              <a:spcBef>
                <a:spcPct val="25000"/>
              </a:spcBef>
              <a:buClr>
                <a:srgbClr val="0B1F65"/>
              </a:buClr>
              <a:buFont typeface="Webdings" pitchFamily="18" charset="2"/>
              <a:buChar char="4"/>
            </a:pPr>
            <a:r>
              <a:rPr lang="en-US" sz="1200" b="0" dirty="0">
                <a:solidFill>
                  <a:srgbClr val="0A457D"/>
                </a:solidFill>
              </a:rPr>
              <a:t>Accounting Event</a:t>
            </a:r>
          </a:p>
        </p:txBody>
      </p:sp>
      <p:sp>
        <p:nvSpPr>
          <p:cNvPr id="56325" name="Text Box 16"/>
          <p:cNvSpPr txBox="1">
            <a:spLocks noChangeArrowheads="1"/>
          </p:cNvSpPr>
          <p:nvPr/>
        </p:nvSpPr>
        <p:spPr bwMode="gray">
          <a:xfrm>
            <a:off x="5545807" y="145649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56326" name="Text Box 17"/>
          <p:cNvSpPr txBox="1">
            <a:spLocks noChangeArrowheads="1"/>
          </p:cNvSpPr>
          <p:nvPr/>
        </p:nvSpPr>
        <p:spPr bwMode="gray">
          <a:xfrm>
            <a:off x="5236244" y="4263691"/>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56327" name="Picture 9"/>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56328" name="Rectangle 11"/>
          <p:cNvSpPr>
            <a:spLocks noChangeArrowheads="1"/>
          </p:cNvSpPr>
          <p:nvPr/>
        </p:nvSpPr>
        <p:spPr bwMode="auto">
          <a:xfrm>
            <a:off x="0" y="2676525"/>
            <a:ext cx="9144000" cy="0"/>
          </a:xfrm>
          <a:prstGeom prst="rect">
            <a:avLst/>
          </a:prstGeom>
          <a:noFill/>
          <a:ln w="9525" algn="ctr">
            <a:noFill/>
            <a:miter lim="800000"/>
            <a:headEnd/>
            <a:tailEnd/>
          </a:ln>
        </p:spPr>
        <p:txBody>
          <a:bodyPr wrap="none" anchor="ctr">
            <a:spAutoFit/>
          </a:bodyPr>
          <a:lstStyle/>
          <a:p>
            <a:endParaRPr lang="en-US"/>
          </a:p>
        </p:txBody>
      </p:sp>
      <p:pic>
        <p:nvPicPr>
          <p:cNvPr id="56329" name="Picture 2"/>
          <p:cNvPicPr>
            <a:picLocks noChangeAspect="1" noChangeArrowheads="1"/>
          </p:cNvPicPr>
          <p:nvPr/>
        </p:nvPicPr>
        <p:blipFill>
          <a:blip r:embed="rId4" cstate="print"/>
          <a:srcRect r="34285" b="57086"/>
          <a:stretch>
            <a:fillRect/>
          </a:stretch>
        </p:blipFill>
        <p:spPr bwMode="auto">
          <a:xfrm>
            <a:off x="4264694" y="1721602"/>
            <a:ext cx="4305300" cy="2116471"/>
          </a:xfrm>
          <a:prstGeom prst="rect">
            <a:avLst/>
          </a:prstGeom>
          <a:noFill/>
          <a:ln w="9525">
            <a:solidFill>
              <a:schemeClr val="tx1"/>
            </a:solidFill>
            <a:miter lim="800000"/>
            <a:headEnd/>
            <a:tailEnd/>
          </a:ln>
        </p:spPr>
      </p:pic>
      <p:pic>
        <p:nvPicPr>
          <p:cNvPr id="56330" name="Picture 4"/>
          <p:cNvPicPr>
            <a:picLocks noChangeAspect="1" noChangeArrowheads="1"/>
          </p:cNvPicPr>
          <p:nvPr/>
        </p:nvPicPr>
        <p:blipFill>
          <a:blip r:embed="rId5" cstate="print"/>
          <a:srcRect r="34285" b="57086"/>
          <a:stretch>
            <a:fillRect/>
          </a:stretch>
        </p:blipFill>
        <p:spPr bwMode="auto">
          <a:xfrm>
            <a:off x="4264694" y="4546266"/>
            <a:ext cx="4305300" cy="16891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07525F7A-4B75-4735-8D28-AB5120A5615E}" type="slidenum">
              <a:rPr lang="en-US" sz="1200" b="0">
                <a:ea typeface="ヒラギノ角ゴ Pro W3"/>
                <a:cs typeface="ヒラギノ角ゴ Pro W3"/>
              </a:rPr>
              <a:pPr algn="ctr" eaLnBrk="0" hangingPunct="0"/>
              <a:t>22</a:t>
            </a:fld>
            <a:endParaRPr lang="en-US" sz="1200" b="0">
              <a:ea typeface="ヒラギノ角ゴ Pro W3"/>
              <a:cs typeface="ヒラギノ角ゴ Pro W3"/>
            </a:endParaRPr>
          </a:p>
        </p:txBody>
      </p:sp>
      <p:sp>
        <p:nvSpPr>
          <p:cNvPr id="106498"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Queries</a:t>
            </a:r>
            <a:r>
              <a:rPr lang="en-US" dirty="0">
                <a:solidFill>
                  <a:srgbClr val="0A457D"/>
                </a:solidFill>
              </a:rPr>
              <a:t>: VAT Search</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87627"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VAT Search</a:t>
            </a:r>
          </a:p>
        </p:txBody>
      </p:sp>
      <p:sp>
        <p:nvSpPr>
          <p:cNvPr id="29704" name="Rectangle 8"/>
          <p:cNvSpPr>
            <a:spLocks noChangeArrowheads="1"/>
          </p:cNvSpPr>
          <p:nvPr/>
        </p:nvSpPr>
        <p:spPr bwMode="gray">
          <a:xfrm>
            <a:off x="587627"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dirty="0">
                <a:solidFill>
                  <a:srgbClr val="0A457D"/>
                </a:solidFill>
              </a:rPr>
              <a:t>How to get there:</a:t>
            </a:r>
            <a:r>
              <a:rPr lang="en-US" sz="1200" b="0" dirty="0">
                <a:solidFill>
                  <a:srgbClr val="0A457D"/>
                </a:solidFill>
              </a:rPr>
              <a:t> VATS menu </a:t>
            </a:r>
            <a:r>
              <a:rPr lang="en-US" sz="1200" b="0" dirty="0">
                <a:solidFill>
                  <a:srgbClr val="0A457D"/>
                </a:solidFill>
                <a:sym typeface="Wingdings" pitchFamily="2" charset="2"/>
              </a:rPr>
              <a:t> </a:t>
            </a:r>
            <a:r>
              <a:rPr lang="en-US" sz="1200" b="0" dirty="0">
                <a:solidFill>
                  <a:srgbClr val="0A457D"/>
                </a:solidFill>
              </a:rPr>
              <a:t>List of VAT Numbers</a:t>
            </a:r>
          </a:p>
          <a:p>
            <a:pPr marL="342900" indent="-342900" eaLnBrk="0" hangingPunct="0">
              <a:spcBef>
                <a:spcPct val="25000"/>
              </a:spcBef>
              <a:buClr>
                <a:srgbClr val="0B1F65"/>
              </a:buClr>
              <a:buFont typeface="Webdings" pitchFamily="18" charset="2"/>
              <a:buChar char="4"/>
            </a:pPr>
            <a:r>
              <a:rPr lang="en-US" sz="1200" dirty="0">
                <a:solidFill>
                  <a:srgbClr val="0A457D"/>
                </a:solidFill>
              </a:rPr>
              <a:t>When to use: </a:t>
            </a:r>
          </a:p>
          <a:p>
            <a:pPr marL="742950" lvl="1" indent="-285750" eaLnBrk="0" hangingPunct="0">
              <a:spcBef>
                <a:spcPct val="25000"/>
              </a:spcBef>
              <a:buFont typeface="Arial" charset="0"/>
              <a:buChar char="–"/>
            </a:pPr>
            <a:r>
              <a:rPr lang="en-US" sz="1200" b="0" dirty="0">
                <a:solidFill>
                  <a:srgbClr val="0A457D"/>
                </a:solidFill>
              </a:rPr>
              <a:t>To extract transactions (or VAT)</a:t>
            </a:r>
          </a:p>
          <a:p>
            <a:pPr marL="742950" lvl="1" indent="-285750" eaLnBrk="0" hangingPunct="0">
              <a:spcBef>
                <a:spcPct val="25000"/>
              </a:spcBef>
              <a:buFont typeface="Arial" charset="0"/>
              <a:buChar char="–"/>
            </a:pPr>
            <a:r>
              <a:rPr lang="en-US" sz="1200" b="0" dirty="0">
                <a:solidFill>
                  <a:srgbClr val="0A457D"/>
                </a:solidFill>
              </a:rPr>
              <a:t>To generate similar results as that of the VATS Query Grid with Filter and Sort functions</a:t>
            </a:r>
          </a:p>
          <a:p>
            <a:pPr marL="342900" indent="-342900" eaLnBrk="0" hangingPunct="0">
              <a:spcBef>
                <a:spcPct val="25000"/>
              </a:spcBef>
              <a:buClr>
                <a:srgbClr val="0B1F65"/>
              </a:buClr>
              <a:buFont typeface="Webdings" pitchFamily="18" charset="2"/>
              <a:buChar char="4"/>
            </a:pPr>
            <a:r>
              <a:rPr lang="en-US" sz="1200" dirty="0">
                <a:solidFill>
                  <a:srgbClr val="0A457D"/>
                </a:solidFill>
              </a:rPr>
              <a:t>What query includes: </a:t>
            </a:r>
            <a:r>
              <a:rPr lang="en-US" sz="1200" b="0" dirty="0">
                <a:solidFill>
                  <a:srgbClr val="0A457D"/>
                </a:solidFill>
              </a:rPr>
              <a:t>This query includes VATs being processed in each fiscal year.  It also tells you the Load Date as well as the Records Count</a:t>
            </a:r>
          </a:p>
        </p:txBody>
      </p:sp>
      <p:sp>
        <p:nvSpPr>
          <p:cNvPr id="106501" name="Text Box 7"/>
          <p:cNvSpPr txBox="1">
            <a:spLocks noChangeArrowheads="1"/>
          </p:cNvSpPr>
          <p:nvPr/>
        </p:nvSpPr>
        <p:spPr bwMode="gray">
          <a:xfrm>
            <a:off x="5551739"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106502" name="Text Box 8"/>
          <p:cNvSpPr txBox="1">
            <a:spLocks noChangeArrowheads="1"/>
          </p:cNvSpPr>
          <p:nvPr/>
        </p:nvSpPr>
        <p:spPr bwMode="gray">
          <a:xfrm>
            <a:off x="5272339" y="4287754"/>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106503" name="Picture 9"/>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106504" name="Picture 2"/>
          <p:cNvPicPr>
            <a:picLocks noChangeAspect="1" noChangeArrowheads="1"/>
          </p:cNvPicPr>
          <p:nvPr/>
        </p:nvPicPr>
        <p:blipFill>
          <a:blip r:embed="rId4" cstate="print"/>
          <a:srcRect r="54286" b="45670"/>
          <a:stretch>
            <a:fillRect/>
          </a:stretch>
        </p:blipFill>
        <p:spPr bwMode="auto">
          <a:xfrm>
            <a:off x="4837364" y="1616075"/>
            <a:ext cx="3171825" cy="2265363"/>
          </a:xfrm>
          <a:prstGeom prst="rect">
            <a:avLst/>
          </a:prstGeom>
          <a:noFill/>
          <a:ln w="9525">
            <a:solidFill>
              <a:schemeClr val="tx1"/>
            </a:solidFill>
            <a:miter lim="800000"/>
            <a:headEnd/>
            <a:tailEnd/>
          </a:ln>
        </p:spPr>
      </p:pic>
      <p:pic>
        <p:nvPicPr>
          <p:cNvPr id="106505" name="Picture 4"/>
          <p:cNvPicPr>
            <a:picLocks noChangeAspect="1" noChangeArrowheads="1"/>
          </p:cNvPicPr>
          <p:nvPr/>
        </p:nvPicPr>
        <p:blipFill>
          <a:blip r:embed="rId5" cstate="print"/>
          <a:srcRect r="34285" b="57086"/>
          <a:stretch>
            <a:fillRect/>
          </a:stretch>
        </p:blipFill>
        <p:spPr bwMode="auto">
          <a:xfrm>
            <a:off x="4300789" y="4570329"/>
            <a:ext cx="4305300" cy="16891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E8F55B29-AE14-4E2C-ADF2-F3F9E2EC05F9}" type="slidenum">
              <a:rPr lang="en-US" sz="1200" b="0">
                <a:ea typeface="ヒラギノ角ゴ Pro W3"/>
                <a:cs typeface="ヒラギノ角ゴ Pro W3"/>
              </a:rPr>
              <a:pPr algn="ctr" eaLnBrk="0" hangingPunct="0"/>
              <a:t>23</a:t>
            </a:fld>
            <a:endParaRPr lang="en-US" sz="1200" b="0">
              <a:ea typeface="ヒラギノ角ゴ Pro W3"/>
              <a:cs typeface="ヒラギノ角ゴ Pro W3"/>
            </a:endParaRPr>
          </a:p>
        </p:txBody>
      </p:sp>
      <p:sp>
        <p:nvSpPr>
          <p:cNvPr id="10957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Transactions by Document Numbers</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99658"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Transactions by Document Numbers</a:t>
            </a:r>
          </a:p>
        </p:txBody>
      </p:sp>
      <p:sp>
        <p:nvSpPr>
          <p:cNvPr id="29704" name="Rectangle 8"/>
          <p:cNvSpPr>
            <a:spLocks noChangeArrowheads="1"/>
          </p:cNvSpPr>
          <p:nvPr/>
        </p:nvSpPr>
        <p:spPr bwMode="gray">
          <a:xfrm>
            <a:off x="599658"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VATS menu </a:t>
            </a:r>
            <a:r>
              <a:rPr lang="en-US" sz="1200" b="0">
                <a:solidFill>
                  <a:srgbClr val="0A457D"/>
                </a:solidFill>
                <a:sym typeface="Wingdings" pitchFamily="2" charset="2"/>
              </a:rPr>
              <a:t> </a:t>
            </a:r>
            <a:r>
              <a:rPr lang="en-US" sz="1200" b="0">
                <a:solidFill>
                  <a:srgbClr val="0A457D"/>
                </a:solidFill>
              </a:rPr>
              <a:t>Transaction by Document Number(s) </a:t>
            </a:r>
            <a:r>
              <a:rPr lang="en-US" sz="1200" b="0">
                <a:solidFill>
                  <a:srgbClr val="0A457D"/>
                </a:solidFill>
                <a:sym typeface="Wingdings" pitchFamily="2" charset="2"/>
              </a:rPr>
              <a:t> enter a Purchase Order number  click ‘PO’ and the FY of interest</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p>
          <a:p>
            <a:pPr marL="742950" lvl="1" indent="-285750" eaLnBrk="0" hangingPunct="0">
              <a:spcBef>
                <a:spcPct val="25000"/>
              </a:spcBef>
              <a:buFont typeface="Arial" charset="0"/>
              <a:buChar char="–"/>
            </a:pPr>
            <a:r>
              <a:rPr lang="en-US" sz="1200" b="0">
                <a:solidFill>
                  <a:srgbClr val="0A457D"/>
                </a:solidFill>
              </a:rPr>
              <a:t>To obtain accounting transactions/entries for all documents that are related to the input document</a:t>
            </a:r>
          </a:p>
          <a:p>
            <a:pPr marL="742950" lvl="1" indent="-285750" eaLnBrk="0" hangingPunct="0">
              <a:spcBef>
                <a:spcPct val="25000"/>
              </a:spcBef>
              <a:buFont typeface="Arial" charset="0"/>
              <a:buChar char="–"/>
            </a:pPr>
            <a:r>
              <a:rPr lang="en-US" sz="1200" b="0">
                <a:solidFill>
                  <a:srgbClr val="0A457D"/>
                </a:solidFill>
              </a:rPr>
              <a:t>To display any related payments </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This query includes accounting transactions and entries for all documents that are related to the input document. The report will show the purchase order as well as associated receipts. If there is any payment, the report will also show that</a:t>
            </a:r>
          </a:p>
        </p:txBody>
      </p:sp>
      <p:sp>
        <p:nvSpPr>
          <p:cNvPr id="109573" name="Text Box 6"/>
          <p:cNvSpPr txBox="1">
            <a:spLocks noChangeArrowheads="1"/>
          </p:cNvSpPr>
          <p:nvPr/>
        </p:nvSpPr>
        <p:spPr bwMode="gray">
          <a:xfrm>
            <a:off x="5563770"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109574" name="Text Box 7"/>
          <p:cNvSpPr txBox="1">
            <a:spLocks noChangeArrowheads="1"/>
          </p:cNvSpPr>
          <p:nvPr/>
        </p:nvSpPr>
        <p:spPr bwMode="gray">
          <a:xfrm>
            <a:off x="5266240" y="4309979"/>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109575" name="Picture 9"/>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109576" name="Picture 2"/>
          <p:cNvPicPr>
            <a:picLocks noChangeAspect="1" noChangeArrowheads="1"/>
          </p:cNvPicPr>
          <p:nvPr/>
        </p:nvPicPr>
        <p:blipFill>
          <a:blip r:embed="rId4" cstate="print"/>
          <a:srcRect/>
          <a:stretch>
            <a:fillRect/>
          </a:stretch>
        </p:blipFill>
        <p:spPr bwMode="auto">
          <a:xfrm>
            <a:off x="4904958" y="1616075"/>
            <a:ext cx="3062287" cy="2265363"/>
          </a:xfrm>
          <a:prstGeom prst="rect">
            <a:avLst/>
          </a:prstGeom>
          <a:noFill/>
          <a:ln w="9525">
            <a:solidFill>
              <a:schemeClr val="tx1"/>
            </a:solidFill>
            <a:miter lim="800000"/>
            <a:headEnd/>
            <a:tailEnd/>
          </a:ln>
        </p:spPr>
      </p:pic>
      <p:pic>
        <p:nvPicPr>
          <p:cNvPr id="109577" name="Picture 3"/>
          <p:cNvPicPr>
            <a:picLocks noChangeAspect="1" noChangeArrowheads="1"/>
          </p:cNvPicPr>
          <p:nvPr/>
        </p:nvPicPr>
        <p:blipFill>
          <a:blip r:embed="rId5" cstate="print"/>
          <a:srcRect r="34285" b="57086"/>
          <a:stretch>
            <a:fillRect/>
          </a:stretch>
        </p:blipFill>
        <p:spPr bwMode="auto">
          <a:xfrm>
            <a:off x="4294690" y="4570329"/>
            <a:ext cx="4305300" cy="16891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61677725-BFF9-4086-A21E-8BAF2F6C58A8}" type="slidenum">
              <a:rPr lang="en-US" sz="1200" b="0">
                <a:ea typeface="ヒラギノ角ゴ Pro W3"/>
                <a:cs typeface="ヒラギノ角ゴ Pro W3"/>
              </a:rPr>
              <a:pPr algn="ctr" eaLnBrk="0" hangingPunct="0"/>
              <a:t>24</a:t>
            </a:fld>
            <a:endParaRPr lang="en-US" sz="1200" b="0">
              <a:ea typeface="ヒラギノ角ゴ Pro W3"/>
              <a:cs typeface="ヒラギノ角ゴ Pro W3"/>
            </a:endParaRPr>
          </a:p>
        </p:txBody>
      </p:sp>
      <p:sp>
        <p:nvSpPr>
          <p:cNvPr id="62466"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Income and Expense</a:t>
            </a:r>
            <a:r>
              <a:rPr lang="en-US" dirty="0"/>
              <a:t> </a:t>
            </a:r>
            <a:r>
              <a:rPr lang="en-US" dirty="0">
                <a:solidFill>
                  <a:srgbClr val="0A457D"/>
                </a:solidFill>
              </a:rPr>
              <a:t>– Query Grid &amp; Non-Query Grid</a:t>
            </a:r>
          </a:p>
          <a:p>
            <a:endParaRPr lang="en-US" dirty="0">
              <a:solidFill>
                <a:srgbClr val="0A457D"/>
              </a:solidFill>
            </a:endParaRPr>
          </a:p>
        </p:txBody>
      </p:sp>
      <p:sp>
        <p:nvSpPr>
          <p:cNvPr id="29703" name="Rectangle 7"/>
          <p:cNvSpPr>
            <a:spLocks noChangeArrowheads="1"/>
          </p:cNvSpPr>
          <p:nvPr/>
        </p:nvSpPr>
        <p:spPr bwMode="gray">
          <a:xfrm>
            <a:off x="515437"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Income and Expense – Query Grid</a:t>
            </a:r>
          </a:p>
        </p:txBody>
      </p:sp>
      <p:sp>
        <p:nvSpPr>
          <p:cNvPr id="29704" name="Rectangle 8"/>
          <p:cNvSpPr>
            <a:spLocks noChangeArrowheads="1"/>
          </p:cNvSpPr>
          <p:nvPr/>
        </p:nvSpPr>
        <p:spPr bwMode="gray">
          <a:xfrm>
            <a:off x="515437"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IncExp menu </a:t>
            </a:r>
            <a:r>
              <a:rPr lang="en-US" sz="1200" b="0">
                <a:solidFill>
                  <a:srgbClr val="0A457D"/>
                </a:solidFill>
                <a:sym typeface="Wingdings" pitchFamily="2" charset="2"/>
              </a:rPr>
              <a:t> Query grid</a:t>
            </a:r>
          </a:p>
          <a:p>
            <a:pPr marL="342900" indent="-342900" eaLnBrk="0" hangingPunct="0">
              <a:spcBef>
                <a:spcPct val="25000"/>
              </a:spcBef>
              <a:buClr>
                <a:srgbClr val="0B1F65"/>
              </a:buClr>
              <a:buFont typeface="Webdings" pitchFamily="18" charset="2"/>
              <a:buChar char="4"/>
            </a:pPr>
            <a:r>
              <a:rPr lang="en-US" sz="1200">
                <a:solidFill>
                  <a:srgbClr val="0A457D"/>
                </a:solidFill>
              </a:rPr>
              <a:t>When to use: </a:t>
            </a:r>
            <a:endParaRPr lang="en-US" sz="1200" b="0">
              <a:solidFill>
                <a:srgbClr val="0A457D"/>
              </a:solidFill>
            </a:endParaRPr>
          </a:p>
          <a:p>
            <a:pPr marL="742950" lvl="1" indent="-285750" eaLnBrk="0" hangingPunct="0">
              <a:spcBef>
                <a:spcPct val="25000"/>
              </a:spcBef>
              <a:buFont typeface="Arial" charset="0"/>
              <a:buChar char="–"/>
            </a:pPr>
            <a:r>
              <a:rPr lang="en-US" sz="1200" b="0">
                <a:solidFill>
                  <a:srgbClr val="0A457D"/>
                </a:solidFill>
              </a:rPr>
              <a:t>To display monthly columns and a consolidated amount at a summarized level without additional transactional detail</a:t>
            </a:r>
          </a:p>
          <a:p>
            <a:pPr marL="742950" lvl="1" indent="-285750" eaLnBrk="0" hangingPunct="0">
              <a:spcBef>
                <a:spcPct val="25000"/>
              </a:spcBef>
              <a:buFont typeface="Arial" charset="0"/>
              <a:buChar char="–"/>
            </a:pPr>
            <a:r>
              <a:rPr lang="en-US" sz="1200" b="0">
                <a:solidFill>
                  <a:srgbClr val="0A457D"/>
                </a:solidFill>
              </a:rPr>
              <a:t>To display the income and expense for any building by book month as well as by fiscal year</a:t>
            </a:r>
          </a:p>
          <a:p>
            <a:pPr marL="742950" lvl="1" indent="-285750" eaLnBrk="0" hangingPunct="0">
              <a:spcBef>
                <a:spcPct val="25000"/>
              </a:spcBef>
              <a:buFont typeface="Arial" charset="0"/>
              <a:buChar char="–"/>
            </a:pPr>
            <a:r>
              <a:rPr lang="en-US" sz="1200" b="0">
                <a:solidFill>
                  <a:srgbClr val="0A457D"/>
                </a:solidFill>
              </a:rPr>
              <a:t>To display the GA Overhead expense and DCC Distribution</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Income and Expense query reports include monthly columns and the amount income/expense consolidated at a summarized level</a:t>
            </a:r>
          </a:p>
        </p:txBody>
      </p:sp>
      <p:sp>
        <p:nvSpPr>
          <p:cNvPr id="62469" name="Text Box 6"/>
          <p:cNvSpPr txBox="1">
            <a:spLocks noChangeArrowheads="1"/>
          </p:cNvSpPr>
          <p:nvPr/>
        </p:nvSpPr>
        <p:spPr bwMode="gray">
          <a:xfrm>
            <a:off x="5493837"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62470" name="Text Box 7"/>
          <p:cNvSpPr txBox="1">
            <a:spLocks noChangeArrowheads="1"/>
          </p:cNvSpPr>
          <p:nvPr/>
        </p:nvSpPr>
        <p:spPr bwMode="gray">
          <a:xfrm>
            <a:off x="5182687" y="4273884"/>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sp>
        <p:nvSpPr>
          <p:cNvPr id="62471" name="Rectangle 8"/>
          <p:cNvSpPr>
            <a:spLocks noChangeArrowheads="1"/>
          </p:cNvSpPr>
          <p:nvPr/>
        </p:nvSpPr>
        <p:spPr bwMode="auto">
          <a:xfrm>
            <a:off x="0" y="2771775"/>
            <a:ext cx="9144000" cy="0"/>
          </a:xfrm>
          <a:prstGeom prst="rect">
            <a:avLst/>
          </a:prstGeom>
          <a:noFill/>
          <a:ln w="9525">
            <a:noFill/>
            <a:miter lim="800000"/>
            <a:headEnd/>
            <a:tailEnd/>
          </a:ln>
        </p:spPr>
        <p:txBody>
          <a:bodyPr wrap="none" anchor="ctr">
            <a:spAutoFit/>
          </a:bodyPr>
          <a:lstStyle/>
          <a:p>
            <a:pPr algn="ctr"/>
            <a:endParaRPr lang="en-US"/>
          </a:p>
        </p:txBody>
      </p:sp>
      <p:pic>
        <p:nvPicPr>
          <p:cNvPr id="62472"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62473" name="Picture 3"/>
          <p:cNvPicPr>
            <a:picLocks noChangeAspect="1" noChangeArrowheads="1"/>
          </p:cNvPicPr>
          <p:nvPr/>
        </p:nvPicPr>
        <p:blipFill>
          <a:blip r:embed="rId4" cstate="print"/>
          <a:srcRect b="47578"/>
          <a:stretch>
            <a:fillRect/>
          </a:stretch>
        </p:blipFill>
        <p:spPr bwMode="auto">
          <a:xfrm>
            <a:off x="4212724" y="1649413"/>
            <a:ext cx="4305300" cy="2044282"/>
          </a:xfrm>
          <a:prstGeom prst="rect">
            <a:avLst/>
          </a:prstGeom>
          <a:noFill/>
          <a:ln w="9525">
            <a:solidFill>
              <a:schemeClr val="tx1"/>
            </a:solidFill>
            <a:miter lim="800000"/>
            <a:headEnd/>
            <a:tailEnd/>
          </a:ln>
        </p:spPr>
      </p:pic>
      <p:pic>
        <p:nvPicPr>
          <p:cNvPr id="62474" name="Picture 7"/>
          <p:cNvPicPr>
            <a:picLocks noChangeAspect="1" noChangeArrowheads="1"/>
          </p:cNvPicPr>
          <p:nvPr/>
        </p:nvPicPr>
        <p:blipFill>
          <a:blip r:embed="rId5" cstate="print"/>
          <a:srcRect b="36571"/>
          <a:stretch>
            <a:fillRect/>
          </a:stretch>
        </p:blipFill>
        <p:spPr bwMode="auto">
          <a:xfrm>
            <a:off x="4211137" y="4534234"/>
            <a:ext cx="4305300" cy="1706563"/>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C5D6CBD-7DE2-4053-83F0-9D16DE27DEF1}" type="slidenum">
              <a:rPr lang="en-US" sz="1200" b="0">
                <a:ea typeface="ヒラギノ角ゴ Pro W3"/>
                <a:cs typeface="ヒラギノ角ゴ Pro W3"/>
              </a:rPr>
              <a:pPr algn="ctr" eaLnBrk="0" hangingPunct="0"/>
              <a:t>25</a:t>
            </a:fld>
            <a:endParaRPr lang="en-US" sz="1200" b="0">
              <a:ea typeface="ヒラギノ角ゴ Pro W3"/>
              <a:cs typeface="ヒラギノ角ゴ Pro W3"/>
            </a:endParaRPr>
          </a:p>
        </p:txBody>
      </p:sp>
      <p:sp>
        <p:nvSpPr>
          <p:cNvPr id="64514"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Income and Expense – Query Grid &amp; Non-Query Grid</a:t>
            </a: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635753" y="1455487"/>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Income and Expense – Non-Query Grid</a:t>
            </a:r>
          </a:p>
        </p:txBody>
      </p:sp>
      <p:sp>
        <p:nvSpPr>
          <p:cNvPr id="29704" name="Rectangle 8"/>
          <p:cNvSpPr>
            <a:spLocks noChangeArrowheads="1"/>
          </p:cNvSpPr>
          <p:nvPr/>
        </p:nvSpPr>
        <p:spPr bwMode="gray">
          <a:xfrm>
            <a:off x="635753" y="1836487"/>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IncExp menu </a:t>
            </a:r>
            <a:r>
              <a:rPr lang="en-US" sz="1200" b="0">
                <a:solidFill>
                  <a:srgbClr val="0A457D"/>
                </a:solidFill>
                <a:sym typeface="Wingdings" pitchFamily="2" charset="2"/>
              </a:rPr>
              <a:t> Choose non-query grid</a:t>
            </a:r>
          </a:p>
          <a:p>
            <a:pPr marL="742950" lvl="1" indent="-285750" eaLnBrk="0" hangingPunct="0">
              <a:spcBef>
                <a:spcPct val="25000"/>
              </a:spcBef>
              <a:buClr>
                <a:srgbClr val="0B1F65"/>
              </a:buClr>
              <a:buFont typeface="Webdings" pitchFamily="18" charset="2"/>
              <a:buChar char="4"/>
            </a:pPr>
            <a:r>
              <a:rPr lang="en-US" sz="1200" b="0">
                <a:solidFill>
                  <a:srgbClr val="0A457D"/>
                </a:solidFill>
              </a:rPr>
              <a:t>Non-Query Grids available:</a:t>
            </a:r>
          </a:p>
          <a:p>
            <a:pPr marL="968375" lvl="2" indent="-111125" eaLnBrk="0" hangingPunct="0">
              <a:spcBef>
                <a:spcPct val="25000"/>
              </a:spcBef>
              <a:buFont typeface="Arial" charset="0"/>
              <a:buChar char="–"/>
            </a:pPr>
            <a:r>
              <a:rPr lang="en-US" sz="1000" b="0">
                <a:solidFill>
                  <a:srgbClr val="0A457D"/>
                </a:solidFill>
              </a:rPr>
              <a:t>Fund Ba</a:t>
            </a:r>
          </a:p>
          <a:p>
            <a:pPr marL="968375" lvl="2" indent="-111125" eaLnBrk="0" hangingPunct="0">
              <a:spcBef>
                <a:spcPct val="25000"/>
              </a:spcBef>
              <a:buFont typeface="Arial" charset="0"/>
              <a:buChar char="–"/>
            </a:pPr>
            <a:r>
              <a:rPr lang="en-US" sz="1000" b="0">
                <a:solidFill>
                  <a:srgbClr val="0A457D"/>
                </a:solidFill>
              </a:rPr>
              <a:t>Fund Rg Ba</a:t>
            </a:r>
          </a:p>
          <a:p>
            <a:pPr marL="968375" lvl="2" indent="-111125" eaLnBrk="0" hangingPunct="0">
              <a:spcBef>
                <a:spcPct val="25000"/>
              </a:spcBef>
              <a:buFont typeface="Arial" charset="0"/>
              <a:buChar char="–"/>
            </a:pPr>
            <a:r>
              <a:rPr lang="en-US" sz="1000" b="0">
                <a:solidFill>
                  <a:srgbClr val="0A457D"/>
                </a:solidFill>
              </a:rPr>
              <a:t>Fund Rg Ba Fc</a:t>
            </a:r>
          </a:p>
          <a:p>
            <a:pPr marL="968375" lvl="2" indent="-111125" eaLnBrk="0" hangingPunct="0">
              <a:spcBef>
                <a:spcPct val="25000"/>
              </a:spcBef>
              <a:buFont typeface="Arial" charset="0"/>
              <a:buChar char="–"/>
            </a:pPr>
            <a:r>
              <a:rPr lang="en-US" sz="1000" b="0">
                <a:solidFill>
                  <a:srgbClr val="0A457D"/>
                </a:solidFill>
              </a:rPr>
              <a:t>Fund Rg Ba Oc</a:t>
            </a:r>
          </a:p>
          <a:p>
            <a:pPr marL="968375" lvl="2" indent="-111125" eaLnBrk="0" hangingPunct="0">
              <a:spcBef>
                <a:spcPct val="25000"/>
              </a:spcBef>
              <a:buFont typeface="Arial" charset="0"/>
              <a:buChar char="–"/>
            </a:pPr>
            <a:r>
              <a:rPr lang="en-US" sz="1000" b="0">
                <a:solidFill>
                  <a:srgbClr val="0A457D"/>
                </a:solidFill>
              </a:rPr>
              <a:t>Fund Rg Ba Oc Ce</a:t>
            </a:r>
          </a:p>
          <a:p>
            <a:pPr marL="968375" lvl="2" indent="-111125" eaLnBrk="0" hangingPunct="0">
              <a:spcBef>
                <a:spcPct val="25000"/>
              </a:spcBef>
              <a:buFont typeface="Arial" charset="0"/>
              <a:buChar char="–"/>
            </a:pPr>
            <a:r>
              <a:rPr lang="en-US" sz="1000" b="0">
                <a:solidFill>
                  <a:srgbClr val="0A457D"/>
                </a:solidFill>
              </a:rPr>
              <a:t>Fund Rg Ba Org</a:t>
            </a:r>
          </a:p>
          <a:p>
            <a:pPr marL="968375" lvl="2" indent="-111125" eaLnBrk="0" hangingPunct="0">
              <a:spcBef>
                <a:spcPct val="25000"/>
              </a:spcBef>
              <a:buFont typeface="Arial" charset="0"/>
              <a:buChar char="–"/>
            </a:pPr>
            <a:r>
              <a:rPr lang="en-US" sz="1000" b="0">
                <a:solidFill>
                  <a:srgbClr val="0A457D"/>
                </a:solidFill>
              </a:rPr>
              <a:t>Fund Rg Ba Org Fc Oc Ce</a:t>
            </a:r>
          </a:p>
          <a:p>
            <a:pPr marL="968375" lvl="2" indent="-111125" eaLnBrk="0" hangingPunct="0">
              <a:spcBef>
                <a:spcPct val="25000"/>
              </a:spcBef>
              <a:buFont typeface="Arial" charset="0"/>
              <a:buChar char="–"/>
            </a:pPr>
            <a:r>
              <a:rPr lang="en-US" sz="1000" b="0">
                <a:solidFill>
                  <a:srgbClr val="0A457D"/>
                </a:solidFill>
              </a:rPr>
              <a:t>Fund Rg Oc Ce</a:t>
            </a:r>
          </a:p>
          <a:p>
            <a:pPr marL="968375" lvl="2" indent="-111125" eaLnBrk="0" hangingPunct="0">
              <a:spcBef>
                <a:spcPct val="25000"/>
              </a:spcBef>
              <a:buFont typeface="Arial" charset="0"/>
              <a:buChar char="–"/>
            </a:pPr>
            <a:r>
              <a:rPr lang="en-US" sz="1000" b="0">
                <a:solidFill>
                  <a:srgbClr val="0A457D"/>
                </a:solidFill>
              </a:rPr>
              <a:t>Fund Rg Org Ba</a:t>
            </a:r>
          </a:p>
          <a:p>
            <a:pPr marL="968375" lvl="2" indent="-111125" eaLnBrk="0" hangingPunct="0">
              <a:spcBef>
                <a:spcPct val="25000"/>
              </a:spcBef>
              <a:buFont typeface="Arial" charset="0"/>
              <a:buChar char="–"/>
            </a:pPr>
            <a:r>
              <a:rPr lang="en-US" sz="1000" b="0">
                <a:solidFill>
                  <a:srgbClr val="0A457D"/>
                </a:solidFill>
              </a:rPr>
              <a:t>Fund Rg Ba Org Oc Ce</a:t>
            </a:r>
          </a:p>
          <a:p>
            <a:pPr marL="968375" lvl="2" indent="-111125" eaLnBrk="0" hangingPunct="0">
              <a:spcBef>
                <a:spcPct val="25000"/>
              </a:spcBef>
              <a:buFont typeface="Arial" charset="0"/>
              <a:buChar char="–"/>
            </a:pPr>
            <a:r>
              <a:rPr lang="en-US" sz="1000" b="0">
                <a:solidFill>
                  <a:srgbClr val="0A457D"/>
                </a:solidFill>
              </a:rPr>
              <a:t>Fund Rg Org Ba Fc Oc Ce</a:t>
            </a: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endParaRPr lang="en-US" sz="1200" b="0">
              <a:solidFill>
                <a:srgbClr val="0A457D"/>
              </a:solidFill>
            </a:endParaRPr>
          </a:p>
          <a:p>
            <a:pPr marL="742950" lvl="1" indent="-285750" eaLnBrk="0" hangingPunct="0">
              <a:spcBef>
                <a:spcPct val="25000"/>
              </a:spcBef>
              <a:buFont typeface="Arial" charset="0"/>
              <a:buChar char="–"/>
            </a:pPr>
            <a:r>
              <a:rPr lang="en-US" sz="1200" b="0">
                <a:solidFill>
                  <a:srgbClr val="0A457D"/>
                </a:solidFill>
              </a:rPr>
              <a:t>To view current and year to date income, expenses and net income</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Income and Expense query reports include monthly columns and the amount income/expense consolidated at a summarized level</a:t>
            </a:r>
          </a:p>
        </p:txBody>
      </p:sp>
      <p:sp>
        <p:nvSpPr>
          <p:cNvPr id="64517" name="Text Box 6"/>
          <p:cNvSpPr txBox="1">
            <a:spLocks noChangeArrowheads="1"/>
          </p:cNvSpPr>
          <p:nvPr/>
        </p:nvSpPr>
        <p:spPr bwMode="gray">
          <a:xfrm>
            <a:off x="5566528" y="1360237"/>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64518" name="Text Box 7"/>
          <p:cNvSpPr txBox="1">
            <a:spLocks noChangeArrowheads="1"/>
          </p:cNvSpPr>
          <p:nvPr/>
        </p:nvSpPr>
        <p:spPr bwMode="gray">
          <a:xfrm>
            <a:off x="5303003" y="3997159"/>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sp>
        <p:nvSpPr>
          <p:cNvPr id="64519" name="Rectangle 8"/>
          <p:cNvSpPr>
            <a:spLocks noChangeArrowheads="1"/>
          </p:cNvSpPr>
          <p:nvPr/>
        </p:nvSpPr>
        <p:spPr bwMode="auto">
          <a:xfrm>
            <a:off x="0" y="2771775"/>
            <a:ext cx="9144000" cy="0"/>
          </a:xfrm>
          <a:prstGeom prst="rect">
            <a:avLst/>
          </a:prstGeom>
          <a:noFill/>
          <a:ln w="9525">
            <a:noFill/>
            <a:miter lim="800000"/>
            <a:headEnd/>
            <a:tailEnd/>
          </a:ln>
        </p:spPr>
        <p:txBody>
          <a:bodyPr wrap="none" anchor="ctr">
            <a:spAutoFit/>
          </a:bodyPr>
          <a:lstStyle/>
          <a:p>
            <a:pPr algn="ctr"/>
            <a:endParaRPr lang="en-US"/>
          </a:p>
        </p:txBody>
      </p:sp>
      <p:pic>
        <p:nvPicPr>
          <p:cNvPr id="64520"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64521" name="Picture 5"/>
          <p:cNvPicPr>
            <a:picLocks noChangeAspect="1" noChangeArrowheads="1"/>
          </p:cNvPicPr>
          <p:nvPr/>
        </p:nvPicPr>
        <p:blipFill>
          <a:blip r:embed="rId4" cstate="print"/>
          <a:srcRect/>
          <a:stretch>
            <a:fillRect/>
          </a:stretch>
        </p:blipFill>
        <p:spPr bwMode="auto">
          <a:xfrm>
            <a:off x="5491915" y="1592013"/>
            <a:ext cx="1892300" cy="2005430"/>
          </a:xfrm>
          <a:prstGeom prst="rect">
            <a:avLst/>
          </a:prstGeom>
          <a:noFill/>
          <a:ln w="9525">
            <a:solidFill>
              <a:schemeClr val="tx1"/>
            </a:solidFill>
            <a:miter lim="800000"/>
            <a:headEnd/>
            <a:tailEnd/>
          </a:ln>
        </p:spPr>
      </p:pic>
      <p:pic>
        <p:nvPicPr>
          <p:cNvPr id="64522" name="Picture 6"/>
          <p:cNvPicPr>
            <a:picLocks noChangeAspect="1" noChangeArrowheads="1"/>
          </p:cNvPicPr>
          <p:nvPr/>
        </p:nvPicPr>
        <p:blipFill>
          <a:blip r:embed="rId5" cstate="print"/>
          <a:srcRect r="37143" b="54857"/>
          <a:stretch>
            <a:fillRect/>
          </a:stretch>
        </p:blipFill>
        <p:spPr bwMode="auto">
          <a:xfrm>
            <a:off x="4285415" y="4257509"/>
            <a:ext cx="4305300" cy="1931988"/>
          </a:xfrm>
          <a:prstGeom prst="rect">
            <a:avLst/>
          </a:prstGeom>
          <a:noFill/>
          <a:ln w="9525">
            <a:solidFill>
              <a:schemeClr val="tx1"/>
            </a:solidFill>
            <a:miter lim="800000"/>
            <a:headEnd/>
            <a:tailEnd/>
          </a:ln>
        </p:spPr>
      </p:pic>
      <p:sp>
        <p:nvSpPr>
          <p:cNvPr id="64523" name="Text Box 13"/>
          <p:cNvSpPr txBox="1">
            <a:spLocks noChangeArrowheads="1"/>
          </p:cNvSpPr>
          <p:nvPr/>
        </p:nvSpPr>
        <p:spPr bwMode="gray">
          <a:xfrm>
            <a:off x="589715" y="6254500"/>
            <a:ext cx="8280400" cy="214312"/>
          </a:xfrm>
          <a:prstGeom prst="rect">
            <a:avLst/>
          </a:prstGeom>
          <a:noFill/>
          <a:ln w="9525" algn="ctr">
            <a:noFill/>
            <a:miter lim="800000"/>
            <a:headEnd/>
            <a:tailEnd/>
          </a:ln>
        </p:spPr>
        <p:txBody>
          <a:bodyPr anchor="b">
            <a:spAutoFit/>
          </a:bodyPr>
          <a:lstStyle/>
          <a:p>
            <a:pPr>
              <a:lnSpc>
                <a:spcPct val="90000"/>
              </a:lnSpc>
              <a:spcBef>
                <a:spcPct val="30000"/>
              </a:spcBef>
            </a:pPr>
            <a:r>
              <a:rPr lang="en-US" sz="900" b="0" i="1">
                <a:solidFill>
                  <a:srgbClr val="0A457D"/>
                </a:solidFill>
              </a:rPr>
              <a:t>*  Rg = Region, Fc = Function Code, Ba = Budget Activity, Oc = Object Class, Ce = Cost Element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9C7D516F-A104-4D5B-9478-D948ACEC66EE}" type="slidenum">
              <a:rPr lang="en-US" sz="1200" b="0">
                <a:ea typeface="ヒラギノ角ゴ Pro W3"/>
                <a:cs typeface="ヒラギノ角ゴ Pro W3"/>
              </a:rPr>
              <a:pPr algn="ctr" eaLnBrk="0" hangingPunct="0"/>
              <a:t>26</a:t>
            </a:fld>
            <a:endParaRPr lang="en-US" sz="1200" b="0">
              <a:ea typeface="ヒラギノ角ゴ Pro W3"/>
              <a:cs typeface="ヒラギノ角ゴ Pro W3"/>
            </a:endParaRPr>
          </a:p>
        </p:txBody>
      </p:sp>
      <p:sp>
        <p:nvSpPr>
          <p:cNvPr id="6656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Obligations – Query Grid &amp; Non-Query Grid</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75595"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Obligations – Query Grid</a:t>
            </a:r>
          </a:p>
        </p:txBody>
      </p:sp>
      <p:sp>
        <p:nvSpPr>
          <p:cNvPr id="29704" name="Rectangle 8"/>
          <p:cNvSpPr>
            <a:spLocks noChangeArrowheads="1"/>
          </p:cNvSpPr>
          <p:nvPr/>
        </p:nvSpPr>
        <p:spPr bwMode="gray">
          <a:xfrm>
            <a:off x="575595"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Obligations menu </a:t>
            </a:r>
            <a:r>
              <a:rPr lang="en-US" sz="1200" b="0">
                <a:solidFill>
                  <a:srgbClr val="0A457D"/>
                </a:solidFill>
                <a:sym typeface="Wingdings" pitchFamily="2" charset="2"/>
              </a:rPr>
              <a:t> Query Grid</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 </a:t>
            </a:r>
          </a:p>
          <a:p>
            <a:pPr marL="742950" lvl="1" indent="-285750" eaLnBrk="0" hangingPunct="0">
              <a:spcBef>
                <a:spcPct val="25000"/>
              </a:spcBef>
              <a:buFont typeface="Arial" charset="0"/>
              <a:buChar char="–"/>
            </a:pPr>
            <a:r>
              <a:rPr lang="en-US" sz="1200" b="0">
                <a:solidFill>
                  <a:srgbClr val="0A457D"/>
                </a:solidFill>
              </a:rPr>
              <a:t>To extract Obligation and Delivered Order by book month</a:t>
            </a:r>
          </a:p>
          <a:p>
            <a:pPr marL="742950" lvl="1" indent="-285750" eaLnBrk="0" hangingPunct="0">
              <a:spcBef>
                <a:spcPct val="25000"/>
              </a:spcBef>
              <a:buFont typeface="Arial" charset="0"/>
              <a:buChar char="–"/>
            </a:pPr>
            <a:r>
              <a:rPr lang="en-US" sz="1200" b="0">
                <a:solidFill>
                  <a:srgbClr val="0A457D"/>
                </a:solidFill>
              </a:rPr>
              <a:t>To display transactions in monthly columns at a summarized level</a:t>
            </a:r>
            <a:r>
              <a:rPr lang="en-US" sz="1200" b="0">
                <a:solidFill>
                  <a:srgbClr val="005390"/>
                </a:solidFill>
              </a:rPr>
              <a:t> </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Transactions are displayed in monthly columns at a summarized level. The canned-queries allow you to create obligation reports based on pre-formulated search criteria and query report outputs</a:t>
            </a:r>
          </a:p>
        </p:txBody>
      </p:sp>
      <p:sp>
        <p:nvSpPr>
          <p:cNvPr id="66565" name="Text Box 6"/>
          <p:cNvSpPr txBox="1">
            <a:spLocks noChangeArrowheads="1"/>
          </p:cNvSpPr>
          <p:nvPr/>
        </p:nvSpPr>
        <p:spPr bwMode="gray">
          <a:xfrm>
            <a:off x="5495257"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66566" name="Text Box 7"/>
          <p:cNvSpPr txBox="1">
            <a:spLocks noChangeArrowheads="1"/>
          </p:cNvSpPr>
          <p:nvPr/>
        </p:nvSpPr>
        <p:spPr bwMode="gray">
          <a:xfrm>
            <a:off x="5254877" y="4285916"/>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sp>
        <p:nvSpPr>
          <p:cNvPr id="66567" name="Rectangle 8"/>
          <p:cNvSpPr>
            <a:spLocks noChangeArrowheads="1"/>
          </p:cNvSpPr>
          <p:nvPr/>
        </p:nvSpPr>
        <p:spPr bwMode="auto">
          <a:xfrm>
            <a:off x="0" y="2947988"/>
            <a:ext cx="9144000" cy="0"/>
          </a:xfrm>
          <a:prstGeom prst="rect">
            <a:avLst/>
          </a:prstGeom>
          <a:noFill/>
          <a:ln w="9525" algn="ctr">
            <a:noFill/>
            <a:miter lim="800000"/>
            <a:headEnd/>
            <a:tailEnd/>
          </a:ln>
        </p:spPr>
        <p:txBody>
          <a:bodyPr wrap="none" anchor="ctr">
            <a:spAutoFit/>
          </a:bodyPr>
          <a:lstStyle/>
          <a:p>
            <a:pPr algn="ctr"/>
            <a:endParaRPr lang="en-US"/>
          </a:p>
        </p:txBody>
      </p:sp>
      <p:sp>
        <p:nvSpPr>
          <p:cNvPr id="66568" name="Rectangle 13"/>
          <p:cNvSpPr>
            <a:spLocks noChangeArrowheads="1"/>
          </p:cNvSpPr>
          <p:nvPr/>
        </p:nvSpPr>
        <p:spPr bwMode="auto">
          <a:xfrm>
            <a:off x="0" y="2943225"/>
            <a:ext cx="9144000" cy="0"/>
          </a:xfrm>
          <a:prstGeom prst="rect">
            <a:avLst/>
          </a:prstGeom>
          <a:noFill/>
          <a:ln w="9525" algn="ctr">
            <a:noFill/>
            <a:miter lim="800000"/>
            <a:headEnd/>
            <a:tailEnd/>
          </a:ln>
        </p:spPr>
        <p:txBody>
          <a:bodyPr wrap="none" anchor="ctr">
            <a:spAutoFit/>
          </a:bodyPr>
          <a:lstStyle/>
          <a:p>
            <a:pPr algn="ctr"/>
            <a:endParaRPr lang="en-US"/>
          </a:p>
        </p:txBody>
      </p:sp>
      <p:pic>
        <p:nvPicPr>
          <p:cNvPr id="66569" name="Picture 23"/>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66570" name="Picture 3"/>
          <p:cNvPicPr>
            <a:picLocks noChangeAspect="1" noChangeArrowheads="1"/>
          </p:cNvPicPr>
          <p:nvPr/>
        </p:nvPicPr>
        <p:blipFill>
          <a:blip r:embed="rId4" cstate="print"/>
          <a:srcRect b="57086"/>
          <a:stretch>
            <a:fillRect/>
          </a:stretch>
        </p:blipFill>
        <p:spPr bwMode="auto">
          <a:xfrm>
            <a:off x="4214145" y="1666875"/>
            <a:ext cx="4305300" cy="2062914"/>
          </a:xfrm>
          <a:prstGeom prst="rect">
            <a:avLst/>
          </a:prstGeom>
          <a:noFill/>
          <a:ln w="9525">
            <a:solidFill>
              <a:schemeClr val="tx1"/>
            </a:solidFill>
            <a:miter lim="800000"/>
            <a:headEnd/>
            <a:tailEnd/>
          </a:ln>
        </p:spPr>
      </p:pic>
      <p:pic>
        <p:nvPicPr>
          <p:cNvPr id="66571" name="Picture 2"/>
          <p:cNvPicPr>
            <a:picLocks noChangeAspect="1" noChangeArrowheads="1"/>
          </p:cNvPicPr>
          <p:nvPr/>
        </p:nvPicPr>
        <p:blipFill>
          <a:blip r:embed="rId5" cstate="print"/>
          <a:srcRect b="36571"/>
          <a:stretch>
            <a:fillRect/>
          </a:stretch>
        </p:blipFill>
        <p:spPr bwMode="auto">
          <a:xfrm>
            <a:off x="4226177" y="4546266"/>
            <a:ext cx="4305300" cy="1706563"/>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EF051739-B9CC-466E-9092-7A9B18D55194}" type="slidenum">
              <a:rPr lang="en-US" sz="1200" b="0">
                <a:ea typeface="ヒラギノ角ゴ Pro W3"/>
                <a:cs typeface="ヒラギノ角ゴ Pro W3"/>
              </a:rPr>
              <a:pPr algn="ctr" eaLnBrk="0" hangingPunct="0"/>
              <a:t>27</a:t>
            </a:fld>
            <a:endParaRPr lang="en-US" sz="1200" b="0">
              <a:ea typeface="ヒラギノ角ゴ Pro W3"/>
              <a:cs typeface="ヒラギノ角ゴ Pro W3"/>
            </a:endParaRPr>
          </a:p>
        </p:txBody>
      </p:sp>
      <p:sp>
        <p:nvSpPr>
          <p:cNvPr id="6861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Obligations – Query Grid &amp; Non-Query Grid</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611690"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Obligations – Non-Query Grid</a:t>
            </a:r>
          </a:p>
        </p:txBody>
      </p:sp>
      <p:sp>
        <p:nvSpPr>
          <p:cNvPr id="29704" name="Rectangle 8"/>
          <p:cNvSpPr>
            <a:spLocks noChangeArrowheads="1"/>
          </p:cNvSpPr>
          <p:nvPr/>
        </p:nvSpPr>
        <p:spPr bwMode="gray">
          <a:xfrm>
            <a:off x="611690"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Obligations menu </a:t>
            </a:r>
            <a:r>
              <a:rPr lang="en-US" sz="1200" b="0">
                <a:solidFill>
                  <a:srgbClr val="0A457D"/>
                </a:solidFill>
                <a:sym typeface="Wingdings" pitchFamily="2" charset="2"/>
              </a:rPr>
              <a:t> Non-Query Grid</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 </a:t>
            </a:r>
          </a:p>
          <a:p>
            <a:pPr marL="742950" lvl="1" indent="-285750" eaLnBrk="0" hangingPunct="0">
              <a:spcBef>
                <a:spcPct val="25000"/>
              </a:spcBef>
              <a:buFont typeface="Arial" charset="0"/>
              <a:buChar char="–"/>
            </a:pPr>
            <a:r>
              <a:rPr lang="en-US" sz="1200" b="0">
                <a:solidFill>
                  <a:srgbClr val="0A457D"/>
                </a:solidFill>
              </a:rPr>
              <a:t>To extract Obligation and Delivered Order by book month</a:t>
            </a:r>
          </a:p>
          <a:p>
            <a:pPr marL="742950" lvl="1" indent="-285750" eaLnBrk="0" hangingPunct="0">
              <a:spcBef>
                <a:spcPct val="25000"/>
              </a:spcBef>
              <a:buFont typeface="Arial" charset="0"/>
              <a:buChar char="–"/>
            </a:pPr>
            <a:r>
              <a:rPr lang="en-US" sz="1200" b="0">
                <a:solidFill>
                  <a:srgbClr val="0A457D"/>
                </a:solidFill>
              </a:rPr>
              <a:t>To display transactions in monthly columns at a summarized level </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Transactions are displayed in monthly columns at a summarized level. The canned-queries allow you to create obligation reports based on pre-formulated search criteria and query report outputs</a:t>
            </a:r>
          </a:p>
        </p:txBody>
      </p:sp>
      <p:sp>
        <p:nvSpPr>
          <p:cNvPr id="68613" name="Text Box 6"/>
          <p:cNvSpPr txBox="1">
            <a:spLocks noChangeArrowheads="1"/>
          </p:cNvSpPr>
          <p:nvPr/>
        </p:nvSpPr>
        <p:spPr bwMode="gray">
          <a:xfrm>
            <a:off x="5542465"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68614" name="Text Box 7"/>
          <p:cNvSpPr txBox="1">
            <a:spLocks noChangeArrowheads="1"/>
          </p:cNvSpPr>
          <p:nvPr/>
        </p:nvSpPr>
        <p:spPr bwMode="gray">
          <a:xfrm>
            <a:off x="5278940" y="4297947"/>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dirty="0">
                <a:solidFill>
                  <a:srgbClr val="0A457D"/>
                </a:solidFill>
              </a:rPr>
              <a:t>Screenshot of Query Report</a:t>
            </a:r>
          </a:p>
        </p:txBody>
      </p:sp>
      <p:sp>
        <p:nvSpPr>
          <p:cNvPr id="68615" name="Rectangle 8"/>
          <p:cNvSpPr>
            <a:spLocks noChangeArrowheads="1"/>
          </p:cNvSpPr>
          <p:nvPr/>
        </p:nvSpPr>
        <p:spPr bwMode="auto">
          <a:xfrm>
            <a:off x="0" y="2947988"/>
            <a:ext cx="9144000" cy="0"/>
          </a:xfrm>
          <a:prstGeom prst="rect">
            <a:avLst/>
          </a:prstGeom>
          <a:noFill/>
          <a:ln w="9525" algn="ctr">
            <a:noFill/>
            <a:miter lim="800000"/>
            <a:headEnd/>
            <a:tailEnd/>
          </a:ln>
        </p:spPr>
        <p:txBody>
          <a:bodyPr wrap="none" anchor="ctr">
            <a:spAutoFit/>
          </a:bodyPr>
          <a:lstStyle/>
          <a:p>
            <a:pPr algn="ctr"/>
            <a:endParaRPr lang="en-US"/>
          </a:p>
        </p:txBody>
      </p:sp>
      <p:sp>
        <p:nvSpPr>
          <p:cNvPr id="68616" name="Rectangle 13"/>
          <p:cNvSpPr>
            <a:spLocks noChangeArrowheads="1"/>
          </p:cNvSpPr>
          <p:nvPr/>
        </p:nvSpPr>
        <p:spPr bwMode="auto">
          <a:xfrm>
            <a:off x="0" y="2943225"/>
            <a:ext cx="9144000" cy="0"/>
          </a:xfrm>
          <a:prstGeom prst="rect">
            <a:avLst/>
          </a:prstGeom>
          <a:noFill/>
          <a:ln w="9525" algn="ctr">
            <a:noFill/>
            <a:miter lim="800000"/>
            <a:headEnd/>
            <a:tailEnd/>
          </a:ln>
        </p:spPr>
        <p:txBody>
          <a:bodyPr wrap="none" anchor="ctr">
            <a:spAutoFit/>
          </a:bodyPr>
          <a:lstStyle/>
          <a:p>
            <a:pPr algn="ctr"/>
            <a:endParaRPr lang="en-US"/>
          </a:p>
        </p:txBody>
      </p:sp>
      <p:pic>
        <p:nvPicPr>
          <p:cNvPr id="68617" name="Picture 23"/>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68618" name="Picture 4"/>
          <p:cNvPicPr>
            <a:picLocks noChangeAspect="1" noChangeArrowheads="1"/>
          </p:cNvPicPr>
          <p:nvPr/>
        </p:nvPicPr>
        <p:blipFill>
          <a:blip r:embed="rId4" cstate="print"/>
          <a:srcRect/>
          <a:stretch>
            <a:fillRect/>
          </a:stretch>
        </p:blipFill>
        <p:spPr bwMode="auto">
          <a:xfrm>
            <a:off x="5467852" y="1616075"/>
            <a:ext cx="1892300" cy="2246313"/>
          </a:xfrm>
          <a:prstGeom prst="rect">
            <a:avLst/>
          </a:prstGeom>
          <a:noFill/>
          <a:ln w="9525">
            <a:solidFill>
              <a:schemeClr val="tx1"/>
            </a:solidFill>
            <a:miter lim="800000"/>
            <a:headEnd/>
            <a:tailEnd/>
          </a:ln>
        </p:spPr>
      </p:pic>
      <p:pic>
        <p:nvPicPr>
          <p:cNvPr id="68619" name="Picture 5"/>
          <p:cNvPicPr>
            <a:picLocks noChangeAspect="1" noChangeArrowheads="1"/>
          </p:cNvPicPr>
          <p:nvPr/>
        </p:nvPicPr>
        <p:blipFill>
          <a:blip r:embed="rId5" cstate="print"/>
          <a:srcRect r="34285" b="57086"/>
          <a:stretch>
            <a:fillRect/>
          </a:stretch>
        </p:blipFill>
        <p:spPr bwMode="auto">
          <a:xfrm>
            <a:off x="4261352" y="4558297"/>
            <a:ext cx="4305300" cy="1687513"/>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DB27FE8-FCAA-4688-9D15-3666A893777E}" type="slidenum">
              <a:rPr lang="en-US" sz="1200" b="0">
                <a:ea typeface="ヒラギノ角ゴ Pro W3"/>
                <a:cs typeface="ヒラギノ角ゴ Pro W3"/>
              </a:rPr>
              <a:pPr algn="ctr" eaLnBrk="0" hangingPunct="0"/>
              <a:t>28</a:t>
            </a:fld>
            <a:endParaRPr lang="en-US" sz="1200" b="0">
              <a:ea typeface="ヒラギノ角ゴ Pro W3"/>
              <a:cs typeface="ヒラギノ角ゴ Pro W3"/>
            </a:endParaRPr>
          </a:p>
        </p:txBody>
      </p:sp>
      <p:sp>
        <p:nvSpPr>
          <p:cNvPr id="70658"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Pegasys Open Items – Summary &amp; Detail</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51530"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dirty="0">
                <a:solidFill>
                  <a:srgbClr val="FFFFFF"/>
                </a:solidFill>
              </a:rPr>
              <a:t>Pegasys Open Items – Summary</a:t>
            </a:r>
          </a:p>
        </p:txBody>
      </p:sp>
      <p:sp>
        <p:nvSpPr>
          <p:cNvPr id="29704" name="Rectangle 8"/>
          <p:cNvSpPr>
            <a:spLocks noChangeArrowheads="1"/>
          </p:cNvSpPr>
          <p:nvPr/>
        </p:nvSpPr>
        <p:spPr bwMode="gray">
          <a:xfrm>
            <a:off x="551530"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Misc. menu </a:t>
            </a:r>
            <a:r>
              <a:rPr lang="en-US" sz="1200" b="0">
                <a:solidFill>
                  <a:srgbClr val="0A457D"/>
                </a:solidFill>
                <a:sym typeface="Wingdings" pitchFamily="2" charset="2"/>
              </a:rPr>
              <a:t> Open Items Summary</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 </a:t>
            </a:r>
          </a:p>
          <a:p>
            <a:pPr marL="742950" lvl="1" indent="-285750" eaLnBrk="0" hangingPunct="0">
              <a:spcBef>
                <a:spcPct val="25000"/>
              </a:spcBef>
              <a:buFont typeface="Arial" charset="0"/>
              <a:buChar char="–"/>
            </a:pPr>
            <a:r>
              <a:rPr lang="en-US" sz="1200" b="0">
                <a:solidFill>
                  <a:srgbClr val="0A457D"/>
                </a:solidFill>
              </a:rPr>
              <a:t>To obtain information on obligations or open balances, the accrual/receipt open balance, and the total of all payments for a particular Order or Accounting Line</a:t>
            </a:r>
          </a:p>
          <a:p>
            <a:pPr marL="742950" lvl="1" indent="-285750" eaLnBrk="0" hangingPunct="0">
              <a:spcBef>
                <a:spcPct val="25000"/>
              </a:spcBef>
              <a:buFont typeface="Arial" charset="0"/>
              <a:buChar char="–"/>
            </a:pPr>
            <a:r>
              <a:rPr lang="en-US" sz="1200" b="0">
                <a:solidFill>
                  <a:srgbClr val="0A457D"/>
                </a:solidFill>
              </a:rPr>
              <a:t>To search ALL Documents that link to a particular Request, Purchase Order, Receipt and Payment and display the balance/amount of each document</a:t>
            </a:r>
          </a:p>
          <a:p>
            <a:pPr marL="742950" lvl="1" indent="-285750" eaLnBrk="0" hangingPunct="0">
              <a:spcBef>
                <a:spcPct val="25000"/>
              </a:spcBef>
              <a:buFont typeface="Arial" charset="0"/>
              <a:buChar char="–"/>
            </a:pPr>
            <a:r>
              <a:rPr lang="en-US" sz="1200" b="0">
                <a:solidFill>
                  <a:srgbClr val="0A457D"/>
                </a:solidFill>
              </a:rPr>
              <a:t>To use a Payment Document Number to generate results for Receipts, Orders, and Requests</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If you enter a Purchase Request Document Number the query will return all documents that link to that Purchase Request. If you enter a payment document number, the query will return all receipts, order and requests</a:t>
            </a:r>
            <a:endParaRPr lang="en-US" sz="1200">
              <a:solidFill>
                <a:srgbClr val="0A457D"/>
              </a:solidFill>
            </a:endParaRPr>
          </a:p>
        </p:txBody>
      </p:sp>
      <p:sp>
        <p:nvSpPr>
          <p:cNvPr id="70661" name="Text Box 6"/>
          <p:cNvSpPr txBox="1">
            <a:spLocks noChangeArrowheads="1"/>
          </p:cNvSpPr>
          <p:nvPr/>
        </p:nvSpPr>
        <p:spPr bwMode="gray">
          <a:xfrm>
            <a:off x="5518817"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70662" name="Text Box 7"/>
          <p:cNvSpPr txBox="1">
            <a:spLocks noChangeArrowheads="1"/>
          </p:cNvSpPr>
          <p:nvPr/>
        </p:nvSpPr>
        <p:spPr bwMode="gray">
          <a:xfrm>
            <a:off x="5209255" y="4370137"/>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70663"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70664" name="Picture 18"/>
          <p:cNvPicPr>
            <a:picLocks noChangeAspect="1" noChangeArrowheads="1"/>
          </p:cNvPicPr>
          <p:nvPr/>
        </p:nvPicPr>
        <p:blipFill>
          <a:blip r:embed="rId4" cstate="print"/>
          <a:srcRect/>
          <a:stretch>
            <a:fillRect/>
          </a:stretch>
        </p:blipFill>
        <p:spPr bwMode="auto">
          <a:xfrm>
            <a:off x="4237705" y="1647825"/>
            <a:ext cx="4305300" cy="2106028"/>
          </a:xfrm>
          <a:prstGeom prst="rect">
            <a:avLst/>
          </a:prstGeom>
          <a:noFill/>
          <a:ln w="9525">
            <a:solidFill>
              <a:schemeClr val="tx1"/>
            </a:solidFill>
            <a:miter lim="800000"/>
            <a:headEnd/>
            <a:tailEnd/>
          </a:ln>
        </p:spPr>
      </p:pic>
      <p:pic>
        <p:nvPicPr>
          <p:cNvPr id="70665" name="Picture 3"/>
          <p:cNvPicPr>
            <a:picLocks noChangeAspect="1" noChangeArrowheads="1"/>
          </p:cNvPicPr>
          <p:nvPr/>
        </p:nvPicPr>
        <p:blipFill>
          <a:blip r:embed="rId5" cstate="print"/>
          <a:srcRect b="38057"/>
          <a:stretch>
            <a:fillRect/>
          </a:stretch>
        </p:blipFill>
        <p:spPr bwMode="auto">
          <a:xfrm>
            <a:off x="4237705" y="4630487"/>
            <a:ext cx="4305300" cy="1601788"/>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8A4D30ED-74F8-4897-BEE9-50BCEF8ABEC9}" type="slidenum">
              <a:rPr lang="en-US" sz="1200" b="0">
                <a:ea typeface="ヒラギノ角ゴ Pro W3"/>
                <a:cs typeface="ヒラギノ角ゴ Pro W3"/>
              </a:rPr>
              <a:pPr algn="ctr" eaLnBrk="0" hangingPunct="0"/>
              <a:t>29</a:t>
            </a:fld>
            <a:endParaRPr lang="en-US" sz="1200" b="0">
              <a:ea typeface="ヒラギノ角ゴ Pro W3"/>
              <a:cs typeface="ヒラギノ角ゴ Pro W3"/>
            </a:endParaRPr>
          </a:p>
        </p:txBody>
      </p:sp>
      <p:sp>
        <p:nvSpPr>
          <p:cNvPr id="90123"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Pegasys Open Items – Summary &amp; Detail</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27469"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dirty="0">
                <a:solidFill>
                  <a:srgbClr val="FFFFFF"/>
                </a:solidFill>
              </a:rPr>
              <a:t>Pegasys Open Items – Detail</a:t>
            </a:r>
          </a:p>
        </p:txBody>
      </p:sp>
      <p:sp>
        <p:nvSpPr>
          <p:cNvPr id="29704" name="Rectangle 8"/>
          <p:cNvSpPr>
            <a:spLocks noChangeArrowheads="1"/>
          </p:cNvSpPr>
          <p:nvPr/>
        </p:nvSpPr>
        <p:spPr bwMode="gray">
          <a:xfrm>
            <a:off x="527469"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Misc. menu </a:t>
            </a:r>
            <a:r>
              <a:rPr lang="en-US" sz="1200" b="0">
                <a:solidFill>
                  <a:srgbClr val="0A457D"/>
                </a:solidFill>
                <a:sym typeface="Wingdings" pitchFamily="2" charset="2"/>
              </a:rPr>
              <a:t> Open Items Detail</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p>
          <a:p>
            <a:pPr marL="742950" lvl="1" indent="-285750" eaLnBrk="0" hangingPunct="0">
              <a:spcBef>
                <a:spcPct val="25000"/>
              </a:spcBef>
              <a:buFont typeface="Arial" charset="0"/>
              <a:buChar char="–"/>
            </a:pPr>
            <a:r>
              <a:rPr lang="en-US" sz="1200" b="0">
                <a:solidFill>
                  <a:srgbClr val="0A457D"/>
                </a:solidFill>
              </a:rPr>
              <a:t>To obtain information on obligations or open balances, the accrual/receipt open balance, and the total of all payments for a particular Order or Accounting Line</a:t>
            </a:r>
          </a:p>
          <a:p>
            <a:pPr marL="742950" lvl="1" indent="-285750" eaLnBrk="0" hangingPunct="0">
              <a:spcBef>
                <a:spcPct val="25000"/>
              </a:spcBef>
              <a:buFont typeface="Arial" charset="0"/>
              <a:buChar char="–"/>
            </a:pPr>
            <a:r>
              <a:rPr lang="en-US" sz="1200" b="0">
                <a:solidFill>
                  <a:srgbClr val="0A457D"/>
                </a:solidFill>
              </a:rPr>
              <a:t>To search ALL Documents that link to a particular Request, Purchase Order, Receipt and Payment and display the balance/amount of each document</a:t>
            </a:r>
          </a:p>
          <a:p>
            <a:pPr marL="742950" lvl="1" indent="-285750" eaLnBrk="0" hangingPunct="0">
              <a:spcBef>
                <a:spcPct val="25000"/>
              </a:spcBef>
              <a:buFont typeface="Arial" charset="0"/>
              <a:buChar char="–"/>
            </a:pPr>
            <a:r>
              <a:rPr lang="en-US" sz="1200" b="0">
                <a:solidFill>
                  <a:srgbClr val="0A457D"/>
                </a:solidFill>
              </a:rPr>
              <a:t>To use a Payment Document Number to generate results for Receipts, Orders, and Requests</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If you enter a Purchase Request Document Number the query will return all documents that link to that Purchase Request. If you enter a payment document number, the query will return all receipts, order and request (when applicable).</a:t>
            </a:r>
            <a:r>
              <a:rPr lang="en-US" sz="1200">
                <a:solidFill>
                  <a:srgbClr val="0A457D"/>
                </a:solidFill>
              </a:rPr>
              <a:t> </a:t>
            </a:r>
          </a:p>
        </p:txBody>
      </p:sp>
      <p:sp>
        <p:nvSpPr>
          <p:cNvPr id="90126" name="Text Box 6"/>
          <p:cNvSpPr txBox="1">
            <a:spLocks noChangeArrowheads="1"/>
          </p:cNvSpPr>
          <p:nvPr/>
        </p:nvSpPr>
        <p:spPr bwMode="gray">
          <a:xfrm>
            <a:off x="5531269"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90127" name="Text Box 7"/>
          <p:cNvSpPr txBox="1">
            <a:spLocks noChangeArrowheads="1"/>
          </p:cNvSpPr>
          <p:nvPr/>
        </p:nvSpPr>
        <p:spPr bwMode="gray">
          <a:xfrm>
            <a:off x="5221706" y="3937000"/>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sp>
        <p:nvSpPr>
          <p:cNvPr id="90128" name="Rectangle 9"/>
          <p:cNvSpPr>
            <a:spLocks noChangeArrowheads="1"/>
          </p:cNvSpPr>
          <p:nvPr/>
        </p:nvSpPr>
        <p:spPr bwMode="auto">
          <a:xfrm>
            <a:off x="0" y="2657475"/>
            <a:ext cx="9144000" cy="0"/>
          </a:xfrm>
          <a:prstGeom prst="rect">
            <a:avLst/>
          </a:prstGeom>
          <a:noFill/>
          <a:ln w="9525" algn="ctr">
            <a:noFill/>
            <a:miter lim="800000"/>
            <a:headEnd/>
            <a:tailEnd/>
          </a:ln>
        </p:spPr>
        <p:txBody>
          <a:bodyPr wrap="none" anchor="ctr">
            <a:spAutoFit/>
          </a:bodyPr>
          <a:lstStyle/>
          <a:p>
            <a:pPr algn="ctr"/>
            <a:endParaRPr lang="en-US"/>
          </a:p>
        </p:txBody>
      </p:sp>
      <p:graphicFrame>
        <p:nvGraphicFramePr>
          <p:cNvPr id="90121" name="Object 9"/>
          <p:cNvGraphicFramePr>
            <a:graphicFrameLocks noChangeAspect="1"/>
          </p:cNvGraphicFramePr>
          <p:nvPr/>
        </p:nvGraphicFramePr>
        <p:xfrm>
          <a:off x="4272381" y="4249739"/>
          <a:ext cx="4262438" cy="1982620"/>
        </p:xfrm>
        <a:graphic>
          <a:graphicData uri="http://schemas.openxmlformats.org/presentationml/2006/ole">
            <p:oleObj spid="_x0000_s90122" name="Bitmap Image" r:id="rId4" imgW="7504762" imgH="3685714" progId="PBrush">
              <p:embed/>
            </p:oleObj>
          </a:graphicData>
        </a:graphic>
      </p:graphicFrame>
      <p:pic>
        <p:nvPicPr>
          <p:cNvPr id="90129" name="Picture 17"/>
          <p:cNvPicPr>
            <a:picLocks noChangeAspect="1" noChangeArrowheads="1"/>
          </p:cNvPicPr>
          <p:nvPr/>
        </p:nvPicPr>
        <p:blipFill>
          <a:blip r:embed="rId5" cstate="print"/>
          <a:srcRect/>
          <a:stretch>
            <a:fillRect/>
          </a:stretch>
        </p:blipFill>
        <p:spPr bwMode="auto">
          <a:xfrm>
            <a:off x="7485063" y="65088"/>
            <a:ext cx="1123950" cy="127000"/>
          </a:xfrm>
          <a:prstGeom prst="rect">
            <a:avLst/>
          </a:prstGeom>
          <a:noFill/>
          <a:ln w="9525">
            <a:noFill/>
            <a:miter lim="800000"/>
            <a:headEnd/>
            <a:tailEnd/>
          </a:ln>
        </p:spPr>
      </p:pic>
      <p:pic>
        <p:nvPicPr>
          <p:cNvPr id="90130" name="Picture 4"/>
          <p:cNvPicPr>
            <a:picLocks noChangeAspect="1" noChangeArrowheads="1"/>
          </p:cNvPicPr>
          <p:nvPr/>
        </p:nvPicPr>
        <p:blipFill>
          <a:blip r:embed="rId6" cstate="print"/>
          <a:srcRect b="54857"/>
          <a:stretch>
            <a:fillRect/>
          </a:stretch>
        </p:blipFill>
        <p:spPr bwMode="auto">
          <a:xfrm>
            <a:off x="4250156" y="1647824"/>
            <a:ext cx="4305300" cy="205790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DF270865-6A63-4AD5-9A5D-D2D9FFFE24FC}" type="slidenum">
              <a:rPr lang="en-US" sz="1200" b="0">
                <a:ea typeface="ヒラギノ角ゴ Pro W3"/>
                <a:cs typeface="ヒラギノ角ゴ Pro W3"/>
              </a:rPr>
              <a:pPr algn="ctr" eaLnBrk="0" hangingPunct="0"/>
              <a:t>3</a:t>
            </a:fld>
            <a:endParaRPr lang="en-US" sz="1200" b="0">
              <a:ea typeface="ヒラギノ角ゴ Pro W3"/>
              <a:cs typeface="ヒラギノ角ゴ Pro W3"/>
            </a:endParaRPr>
          </a:p>
        </p:txBody>
      </p:sp>
      <p:sp>
        <p:nvSpPr>
          <p:cNvPr id="19458"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The purpose of today’s training is to provide </a:t>
            </a:r>
            <a:r>
              <a:rPr lang="en-US" dirty="0" smtClean="0">
                <a:solidFill>
                  <a:srgbClr val="0A457D"/>
                </a:solidFill>
              </a:rPr>
              <a:t>a </a:t>
            </a:r>
            <a:r>
              <a:rPr lang="en-US" dirty="0">
                <a:solidFill>
                  <a:srgbClr val="0A457D"/>
                </a:solidFill>
              </a:rPr>
              <a:t>thorough understanding of FMIS, the data it contains, and </a:t>
            </a:r>
            <a:r>
              <a:rPr lang="en-US" dirty="0" smtClean="0">
                <a:solidFill>
                  <a:srgbClr val="0A457D"/>
                </a:solidFill>
              </a:rPr>
              <a:t>the reports </a:t>
            </a:r>
            <a:r>
              <a:rPr lang="en-US" dirty="0">
                <a:solidFill>
                  <a:srgbClr val="0A457D"/>
                </a:solidFill>
              </a:rPr>
              <a:t>which </a:t>
            </a:r>
            <a:r>
              <a:rPr lang="en-US" dirty="0" smtClean="0">
                <a:solidFill>
                  <a:srgbClr val="0A457D"/>
                </a:solidFill>
              </a:rPr>
              <a:t>it generates </a:t>
            </a:r>
            <a:endParaRPr lang="en-US" dirty="0">
              <a:solidFill>
                <a:srgbClr val="0A457D"/>
              </a:solidFill>
            </a:endParaRPr>
          </a:p>
        </p:txBody>
      </p:sp>
      <p:sp>
        <p:nvSpPr>
          <p:cNvPr id="19459" name="Rectangle 3"/>
          <p:cNvSpPr>
            <a:spLocks noChangeArrowheads="1"/>
          </p:cNvSpPr>
          <p:nvPr/>
        </p:nvSpPr>
        <p:spPr bwMode="auto">
          <a:xfrm>
            <a:off x="520700" y="1462088"/>
            <a:ext cx="7996238" cy="523220"/>
          </a:xfrm>
          <a:prstGeom prst="rect">
            <a:avLst/>
          </a:prstGeom>
          <a:noFill/>
          <a:ln w="9525" algn="ctr">
            <a:noFill/>
            <a:miter lim="800000"/>
            <a:headEnd/>
            <a:tailEnd/>
          </a:ln>
        </p:spPr>
        <p:txBody>
          <a:bodyPr>
            <a:spAutoFit/>
          </a:bodyPr>
          <a:lstStyle/>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At the completion of today’s training, you should </a:t>
            </a:r>
            <a:r>
              <a:rPr lang="en-US" sz="1400" b="0" dirty="0" smtClean="0">
                <a:solidFill>
                  <a:srgbClr val="0A457D"/>
                </a:solidFill>
              </a:rPr>
              <a:t>understand </a:t>
            </a:r>
            <a:r>
              <a:rPr lang="en-US" sz="1400" b="0" dirty="0">
                <a:solidFill>
                  <a:srgbClr val="0A457D"/>
                </a:solidFill>
              </a:rPr>
              <a:t>the </a:t>
            </a:r>
            <a:r>
              <a:rPr lang="en-US" sz="1400" b="0" dirty="0" smtClean="0">
                <a:solidFill>
                  <a:srgbClr val="0A457D"/>
                </a:solidFill>
              </a:rPr>
              <a:t>Learning </a:t>
            </a:r>
            <a:r>
              <a:rPr lang="en-US" sz="1400" b="0" dirty="0">
                <a:solidFill>
                  <a:srgbClr val="0A457D"/>
                </a:solidFill>
              </a:rPr>
              <a:t>Objectives </a:t>
            </a:r>
            <a:r>
              <a:rPr lang="en-US" sz="1400" b="0" dirty="0" smtClean="0">
                <a:solidFill>
                  <a:srgbClr val="0A457D"/>
                </a:solidFill>
              </a:rPr>
              <a:t>and be able to perform the Key Take-Aways:</a:t>
            </a:r>
            <a:endParaRPr lang="en-US" sz="1200" dirty="0">
              <a:solidFill>
                <a:srgbClr val="336699"/>
              </a:solidFill>
            </a:endParaRPr>
          </a:p>
        </p:txBody>
      </p:sp>
      <p:grpSp>
        <p:nvGrpSpPr>
          <p:cNvPr id="19460" name="Group 6"/>
          <p:cNvGrpSpPr>
            <a:grpSpLocks/>
          </p:cNvGrpSpPr>
          <p:nvPr/>
        </p:nvGrpSpPr>
        <p:grpSpPr bwMode="auto">
          <a:xfrm>
            <a:off x="546100" y="2265363"/>
            <a:ext cx="8226425" cy="914400"/>
            <a:chOff x="526" y="1191"/>
            <a:chExt cx="5182" cy="576"/>
          </a:xfrm>
        </p:grpSpPr>
        <p:sp>
          <p:nvSpPr>
            <p:cNvPr id="19463" name="AutoShape 7"/>
            <p:cNvSpPr>
              <a:spLocks noChangeArrowheads="1"/>
            </p:cNvSpPr>
            <p:nvPr/>
          </p:nvSpPr>
          <p:spPr bwMode="gray">
            <a:xfrm>
              <a:off x="526" y="1191"/>
              <a:ext cx="1442" cy="576"/>
            </a:xfrm>
            <a:prstGeom prst="chevron">
              <a:avLst>
                <a:gd name="adj" fmla="val 33774"/>
              </a:avLst>
            </a:prstGeom>
            <a:solidFill>
              <a:srgbClr val="6E91BB"/>
            </a:solidFill>
            <a:ln w="12700">
              <a:solidFill>
                <a:srgbClr val="000000"/>
              </a:solidFill>
              <a:miter lim="800000"/>
              <a:headEnd/>
              <a:tailEnd/>
            </a:ln>
            <a:effectLst>
              <a:outerShdw dist="35921" dir="2700000" algn="ctr" rotWithShape="0">
                <a:srgbClr val="000000"/>
              </a:outerShdw>
            </a:effectLst>
          </p:spPr>
          <p:txBody>
            <a:bodyPr lIns="270000" anchor="ctr"/>
            <a:lstStyle/>
            <a:p>
              <a:pPr algn="ctr" eaLnBrk="0" hangingPunct="0">
                <a:defRPr/>
              </a:pPr>
              <a:r>
                <a:rPr lang="en-US" sz="1400" dirty="0" smtClean="0">
                  <a:solidFill>
                    <a:schemeClr val="bg1"/>
                  </a:solidFill>
                  <a:cs typeface="Arial" charset="0"/>
                </a:rPr>
                <a:t>Data Availability</a:t>
              </a:r>
              <a:endParaRPr lang="en-US" sz="1400" dirty="0">
                <a:solidFill>
                  <a:schemeClr val="bg1"/>
                </a:solidFill>
                <a:cs typeface="Arial" charset="0"/>
              </a:endParaRPr>
            </a:p>
          </p:txBody>
        </p:sp>
        <p:sp>
          <p:nvSpPr>
            <p:cNvPr id="19464" name="AutoShape 8"/>
            <p:cNvSpPr>
              <a:spLocks noChangeArrowheads="1"/>
            </p:cNvSpPr>
            <p:nvPr/>
          </p:nvSpPr>
          <p:spPr bwMode="gray">
            <a:xfrm>
              <a:off x="1773" y="1191"/>
              <a:ext cx="1441" cy="576"/>
            </a:xfrm>
            <a:prstGeom prst="chevron">
              <a:avLst>
                <a:gd name="adj" fmla="val 33750"/>
              </a:avLst>
            </a:prstGeom>
            <a:solidFill>
              <a:srgbClr val="6E91BB"/>
            </a:solidFill>
            <a:ln w="12700">
              <a:solidFill>
                <a:srgbClr val="000000"/>
              </a:solidFill>
              <a:miter lim="800000"/>
              <a:headEnd/>
              <a:tailEnd/>
            </a:ln>
            <a:effectLst>
              <a:outerShdw dist="35921" dir="2700000" algn="ctr" rotWithShape="0">
                <a:srgbClr val="000000"/>
              </a:outerShdw>
            </a:effectLst>
          </p:spPr>
          <p:txBody>
            <a:bodyPr lIns="270000" anchor="ctr"/>
            <a:lstStyle/>
            <a:p>
              <a:pPr algn="ctr" eaLnBrk="0" hangingPunct="0">
                <a:defRPr/>
              </a:pPr>
              <a:r>
                <a:rPr lang="en-US" sz="1400" dirty="0" smtClean="0">
                  <a:solidFill>
                    <a:schemeClr val="bg1"/>
                  </a:solidFill>
                  <a:cs typeface="Arial" charset="0"/>
                </a:rPr>
                <a:t>Accessing FMIS</a:t>
              </a:r>
              <a:endParaRPr lang="en-US" sz="1400" dirty="0">
                <a:solidFill>
                  <a:schemeClr val="bg1"/>
                </a:solidFill>
                <a:cs typeface="Arial" charset="0"/>
              </a:endParaRPr>
            </a:p>
          </p:txBody>
        </p:sp>
        <p:sp>
          <p:nvSpPr>
            <p:cNvPr id="4" name="AutoShape 9"/>
            <p:cNvSpPr>
              <a:spLocks noChangeArrowheads="1"/>
            </p:cNvSpPr>
            <p:nvPr/>
          </p:nvSpPr>
          <p:spPr bwMode="gray">
            <a:xfrm>
              <a:off x="3020" y="1191"/>
              <a:ext cx="1441" cy="576"/>
            </a:xfrm>
            <a:prstGeom prst="chevron">
              <a:avLst>
                <a:gd name="adj" fmla="val 33750"/>
              </a:avLst>
            </a:prstGeom>
            <a:solidFill>
              <a:srgbClr val="6E91BB"/>
            </a:solidFill>
            <a:ln w="12700">
              <a:solidFill>
                <a:srgbClr val="000000"/>
              </a:solidFill>
              <a:miter lim="800000"/>
              <a:headEnd/>
              <a:tailEnd/>
            </a:ln>
            <a:effectLst>
              <a:outerShdw dist="35921" dir="2700000" algn="ctr" rotWithShape="0">
                <a:srgbClr val="000000"/>
              </a:outerShdw>
            </a:effectLst>
          </p:spPr>
          <p:txBody>
            <a:bodyPr lIns="270000" anchor="ctr"/>
            <a:lstStyle/>
            <a:p>
              <a:pPr algn="ctr" eaLnBrk="0" hangingPunct="0">
                <a:defRPr/>
              </a:pPr>
              <a:r>
                <a:rPr lang="en-US" sz="1400" dirty="0" smtClean="0">
                  <a:solidFill>
                    <a:schemeClr val="bg1"/>
                  </a:solidFill>
                  <a:cs typeface="Arial" charset="0"/>
                </a:rPr>
                <a:t>Queries</a:t>
              </a:r>
              <a:endParaRPr lang="en-US" sz="1400" dirty="0">
                <a:solidFill>
                  <a:schemeClr val="bg1"/>
                </a:solidFill>
                <a:cs typeface="Arial" charset="0"/>
              </a:endParaRPr>
            </a:p>
          </p:txBody>
        </p:sp>
        <p:sp>
          <p:nvSpPr>
            <p:cNvPr id="19466" name="AutoShape 10"/>
            <p:cNvSpPr>
              <a:spLocks noChangeArrowheads="1"/>
            </p:cNvSpPr>
            <p:nvPr/>
          </p:nvSpPr>
          <p:spPr bwMode="gray">
            <a:xfrm>
              <a:off x="4266" y="1191"/>
              <a:ext cx="1442" cy="576"/>
            </a:xfrm>
            <a:prstGeom prst="chevron">
              <a:avLst>
                <a:gd name="adj" fmla="val 33774"/>
              </a:avLst>
            </a:prstGeom>
            <a:solidFill>
              <a:srgbClr val="6E91BB"/>
            </a:solidFill>
            <a:ln w="12700">
              <a:solidFill>
                <a:srgbClr val="000000"/>
              </a:solidFill>
              <a:miter lim="800000"/>
              <a:headEnd/>
              <a:tailEnd/>
            </a:ln>
            <a:effectLst>
              <a:outerShdw dist="35921" dir="2700000" algn="ctr" rotWithShape="0">
                <a:srgbClr val="000000"/>
              </a:outerShdw>
            </a:effectLst>
          </p:spPr>
          <p:txBody>
            <a:bodyPr lIns="270000" anchor="ctr"/>
            <a:lstStyle/>
            <a:p>
              <a:pPr algn="ctr" eaLnBrk="0" hangingPunct="0">
                <a:defRPr/>
              </a:pPr>
              <a:r>
                <a:rPr lang="en-US" sz="1400" dirty="0" smtClean="0">
                  <a:solidFill>
                    <a:schemeClr val="bg1"/>
                  </a:solidFill>
                  <a:cs typeface="Arial" charset="0"/>
                </a:rPr>
                <a:t>Printing </a:t>
              </a:r>
              <a:r>
                <a:rPr lang="en-US" sz="1400" dirty="0">
                  <a:solidFill>
                    <a:schemeClr val="bg1"/>
                  </a:solidFill>
                  <a:cs typeface="Arial" charset="0"/>
                </a:rPr>
                <a:t>and </a:t>
              </a:r>
              <a:r>
                <a:rPr lang="en-US" sz="1400" dirty="0" smtClean="0">
                  <a:solidFill>
                    <a:schemeClr val="bg1"/>
                  </a:solidFill>
                  <a:cs typeface="Arial" charset="0"/>
                </a:rPr>
                <a:t>Saving</a:t>
              </a:r>
              <a:endParaRPr lang="en-US" sz="1400" dirty="0">
                <a:solidFill>
                  <a:schemeClr val="bg1"/>
                </a:solidFill>
                <a:cs typeface="Arial" charset="0"/>
              </a:endParaRPr>
            </a:p>
          </p:txBody>
        </p:sp>
      </p:grpSp>
      <p:sp>
        <p:nvSpPr>
          <p:cNvPr id="19468" name="Rectangle 12"/>
          <p:cNvSpPr>
            <a:spLocks noChangeArrowheads="1"/>
          </p:cNvSpPr>
          <p:nvPr/>
        </p:nvSpPr>
        <p:spPr bwMode="gray">
          <a:xfrm>
            <a:off x="544513" y="3186113"/>
            <a:ext cx="1984375" cy="7366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000" b="0">
                <a:solidFill>
                  <a:srgbClr val="0A457D"/>
                </a:solidFill>
              </a:rPr>
              <a:t>Understand the VAT data collection process and update frequencies</a:t>
            </a:r>
          </a:p>
        </p:txBody>
      </p:sp>
      <p:sp>
        <p:nvSpPr>
          <p:cNvPr id="19469" name="Rectangle 13"/>
          <p:cNvSpPr>
            <a:spLocks noChangeArrowheads="1"/>
          </p:cNvSpPr>
          <p:nvPr/>
        </p:nvSpPr>
        <p:spPr bwMode="gray">
          <a:xfrm>
            <a:off x="2525713" y="3186113"/>
            <a:ext cx="1984375" cy="7366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171450" indent="-171450" eaLnBrk="0" hangingPunct="0">
              <a:spcBef>
                <a:spcPct val="20000"/>
              </a:spcBef>
              <a:buClr>
                <a:srgbClr val="0B1F65"/>
              </a:buClr>
              <a:buFont typeface="Webdings" pitchFamily="18" charset="2"/>
              <a:buChar char="4"/>
              <a:defRPr/>
            </a:pPr>
            <a:r>
              <a:rPr lang="en-US" sz="1100" b="0">
                <a:solidFill>
                  <a:srgbClr val="0A457D"/>
                </a:solidFill>
              </a:rPr>
              <a:t>Access FMIS and distinguish between the different log-in screens</a:t>
            </a:r>
          </a:p>
        </p:txBody>
      </p:sp>
      <p:sp>
        <p:nvSpPr>
          <p:cNvPr id="2" name="Rectangle 12"/>
          <p:cNvSpPr>
            <a:spLocks noChangeArrowheads="1"/>
          </p:cNvSpPr>
          <p:nvPr/>
        </p:nvSpPr>
        <p:spPr bwMode="gray">
          <a:xfrm>
            <a:off x="544513" y="3186113"/>
            <a:ext cx="1984375" cy="1166812"/>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smtClean="0">
                <a:solidFill>
                  <a:srgbClr val="0A457D"/>
                </a:solidFill>
              </a:rPr>
              <a:t>Understand the data and the VAT data collection process and update frequencies</a:t>
            </a:r>
          </a:p>
        </p:txBody>
      </p:sp>
      <p:sp>
        <p:nvSpPr>
          <p:cNvPr id="3" name="Rectangle 13"/>
          <p:cNvSpPr>
            <a:spLocks noChangeArrowheads="1"/>
          </p:cNvSpPr>
          <p:nvPr/>
        </p:nvSpPr>
        <p:spPr bwMode="gray">
          <a:xfrm>
            <a:off x="2525713" y="3186113"/>
            <a:ext cx="1984375" cy="1166812"/>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smtClean="0">
                <a:solidFill>
                  <a:srgbClr val="0A457D"/>
                </a:solidFill>
              </a:rPr>
              <a:t>Access FMIS and distinguish between the different log-in screens</a:t>
            </a:r>
          </a:p>
          <a:p>
            <a:pPr marL="225425" indent="-225425" eaLnBrk="0" hangingPunct="0">
              <a:spcBef>
                <a:spcPct val="20000"/>
              </a:spcBef>
              <a:buClr>
                <a:srgbClr val="0B1F65"/>
              </a:buClr>
              <a:buFont typeface="Webdings" pitchFamily="18" charset="2"/>
              <a:buChar char="4"/>
              <a:defRPr/>
            </a:pPr>
            <a:endParaRPr lang="en-US" sz="1100" b="0" dirty="0" smtClean="0">
              <a:solidFill>
                <a:srgbClr val="0A457D"/>
              </a:solidFill>
            </a:endParaRPr>
          </a:p>
        </p:txBody>
      </p:sp>
      <p:sp>
        <p:nvSpPr>
          <p:cNvPr id="19465" name="Text Box 21"/>
          <p:cNvSpPr txBox="1">
            <a:spLocks noChangeArrowheads="1"/>
          </p:cNvSpPr>
          <p:nvPr/>
        </p:nvSpPr>
        <p:spPr bwMode="auto">
          <a:xfrm rot="-5400000">
            <a:off x="-294481" y="3564732"/>
            <a:ext cx="1208087" cy="457200"/>
          </a:xfrm>
          <a:prstGeom prst="rect">
            <a:avLst/>
          </a:prstGeom>
          <a:noFill/>
          <a:ln w="9525">
            <a:noFill/>
            <a:miter lim="800000"/>
            <a:headEnd/>
            <a:tailEnd/>
          </a:ln>
        </p:spPr>
        <p:txBody>
          <a:bodyPr>
            <a:spAutoFit/>
          </a:bodyPr>
          <a:lstStyle/>
          <a:p>
            <a:pPr algn="ctr">
              <a:spcBef>
                <a:spcPct val="50000"/>
              </a:spcBef>
            </a:pPr>
            <a:r>
              <a:rPr lang="en-US" sz="1200" dirty="0">
                <a:solidFill>
                  <a:srgbClr val="0A457D"/>
                </a:solidFill>
              </a:rPr>
              <a:t>Learning Objectives</a:t>
            </a:r>
          </a:p>
        </p:txBody>
      </p:sp>
      <p:sp>
        <p:nvSpPr>
          <p:cNvPr id="19470" name="Rectangle 14"/>
          <p:cNvSpPr>
            <a:spLocks noChangeArrowheads="1"/>
          </p:cNvSpPr>
          <p:nvPr/>
        </p:nvSpPr>
        <p:spPr bwMode="gray">
          <a:xfrm>
            <a:off x="4505325" y="3186113"/>
            <a:ext cx="1984375" cy="1166812"/>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a:solidFill>
                  <a:srgbClr val="0A457D"/>
                </a:solidFill>
              </a:rPr>
              <a:t>Compare and contrast the various queries available for data gathering and ways to manipulate query data</a:t>
            </a:r>
          </a:p>
        </p:txBody>
      </p:sp>
      <p:sp>
        <p:nvSpPr>
          <p:cNvPr id="19471" name="Rectangle 15"/>
          <p:cNvSpPr>
            <a:spLocks noChangeArrowheads="1"/>
          </p:cNvSpPr>
          <p:nvPr/>
        </p:nvSpPr>
        <p:spPr bwMode="gray">
          <a:xfrm>
            <a:off x="6483350" y="3186113"/>
            <a:ext cx="1984375" cy="1166812"/>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a:solidFill>
                  <a:srgbClr val="0A457D"/>
                </a:solidFill>
              </a:rPr>
              <a:t>Navigate through network drives in order to save and print reports generated in FMIS</a:t>
            </a:r>
          </a:p>
        </p:txBody>
      </p:sp>
      <p:sp>
        <p:nvSpPr>
          <p:cNvPr id="5" name="Rectangle 12"/>
          <p:cNvSpPr>
            <a:spLocks noChangeArrowheads="1"/>
          </p:cNvSpPr>
          <p:nvPr/>
        </p:nvSpPr>
        <p:spPr bwMode="gray">
          <a:xfrm>
            <a:off x="544513" y="4349750"/>
            <a:ext cx="1984375" cy="7366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000" b="0">
                <a:solidFill>
                  <a:srgbClr val="0A457D"/>
                </a:solidFill>
              </a:rPr>
              <a:t>Understand the VAT data collection process and update frequencies</a:t>
            </a:r>
          </a:p>
        </p:txBody>
      </p:sp>
      <p:sp>
        <p:nvSpPr>
          <p:cNvPr id="7" name="Rectangle 12"/>
          <p:cNvSpPr>
            <a:spLocks noChangeArrowheads="1"/>
          </p:cNvSpPr>
          <p:nvPr/>
        </p:nvSpPr>
        <p:spPr bwMode="gray">
          <a:xfrm>
            <a:off x="544513" y="4349750"/>
            <a:ext cx="1984375" cy="1773238"/>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smtClean="0">
                <a:solidFill>
                  <a:srgbClr val="0A457D"/>
                </a:solidFill>
              </a:rPr>
              <a:t>How VAT data is collected and when refreshed data will be available</a:t>
            </a:r>
          </a:p>
          <a:p>
            <a:pPr marL="225425" indent="-225425" eaLnBrk="0" hangingPunct="0">
              <a:spcBef>
                <a:spcPct val="20000"/>
              </a:spcBef>
              <a:buClr>
                <a:srgbClr val="0B1F65"/>
              </a:buClr>
              <a:buFont typeface="Webdings" pitchFamily="18" charset="2"/>
              <a:buChar char="4"/>
              <a:defRPr/>
            </a:pPr>
            <a:r>
              <a:rPr lang="en-US" sz="1100" b="0" dirty="0" smtClean="0">
                <a:solidFill>
                  <a:srgbClr val="0A457D"/>
                </a:solidFill>
              </a:rPr>
              <a:t>How VAT data is formatted in FMIS</a:t>
            </a:r>
          </a:p>
          <a:p>
            <a:pPr marL="171450" indent="-171450" eaLnBrk="0" hangingPunct="0">
              <a:spcBef>
                <a:spcPct val="20000"/>
              </a:spcBef>
              <a:buClr>
                <a:srgbClr val="0B1F65"/>
              </a:buClr>
              <a:buFont typeface="Webdings" pitchFamily="18" charset="2"/>
              <a:buChar char="4"/>
              <a:defRPr/>
            </a:pPr>
            <a:endParaRPr lang="en-US" sz="1000" b="0" dirty="0" smtClean="0">
              <a:solidFill>
                <a:srgbClr val="0A457D"/>
              </a:solidFill>
            </a:endParaRPr>
          </a:p>
          <a:p>
            <a:pPr marL="225425" indent="-225425" eaLnBrk="0" hangingPunct="0">
              <a:spcBef>
                <a:spcPct val="20000"/>
              </a:spcBef>
              <a:buClr>
                <a:srgbClr val="0B1F65"/>
              </a:buClr>
              <a:buFont typeface="Webdings" pitchFamily="18" charset="2"/>
              <a:buChar char="4"/>
              <a:defRPr/>
            </a:pPr>
            <a:endParaRPr lang="en-US" sz="1000" b="0" dirty="0">
              <a:solidFill>
                <a:srgbClr val="0A457D"/>
              </a:solidFill>
            </a:endParaRPr>
          </a:p>
        </p:txBody>
      </p:sp>
      <p:sp>
        <p:nvSpPr>
          <p:cNvPr id="8" name="Rectangle 13"/>
          <p:cNvSpPr>
            <a:spLocks noChangeArrowheads="1"/>
          </p:cNvSpPr>
          <p:nvPr/>
        </p:nvSpPr>
        <p:spPr bwMode="gray">
          <a:xfrm>
            <a:off x="2522538" y="4349750"/>
            <a:ext cx="1984375" cy="1773238"/>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171450" indent="-171450" eaLnBrk="0" hangingPunct="0">
              <a:spcBef>
                <a:spcPct val="20000"/>
              </a:spcBef>
              <a:buClr>
                <a:srgbClr val="0B1F65"/>
              </a:buClr>
              <a:buFont typeface="Webdings" pitchFamily="18" charset="2"/>
              <a:buChar char="4"/>
              <a:defRPr/>
            </a:pPr>
            <a:r>
              <a:rPr lang="en-US" sz="1100" b="0" dirty="0" smtClean="0">
                <a:solidFill>
                  <a:srgbClr val="0A457D"/>
                </a:solidFill>
              </a:rPr>
              <a:t>How to successfully log-in to FMIS</a:t>
            </a:r>
          </a:p>
          <a:p>
            <a:pPr marL="171450" indent="-171450" eaLnBrk="0" hangingPunct="0">
              <a:spcBef>
                <a:spcPct val="20000"/>
              </a:spcBef>
              <a:buClr>
                <a:srgbClr val="0B1F65"/>
              </a:buClr>
              <a:buFont typeface="Webdings" pitchFamily="18" charset="2"/>
              <a:buChar char="4"/>
              <a:defRPr/>
            </a:pPr>
            <a:r>
              <a:rPr lang="en-US" sz="1100" b="0" dirty="0" smtClean="0">
                <a:solidFill>
                  <a:srgbClr val="0A457D"/>
                </a:solidFill>
              </a:rPr>
              <a:t>Trouble-shooting tips for accessing the application</a:t>
            </a:r>
          </a:p>
        </p:txBody>
      </p:sp>
      <p:sp>
        <p:nvSpPr>
          <p:cNvPr id="6" name="Text Box 21"/>
          <p:cNvSpPr txBox="1">
            <a:spLocks noChangeArrowheads="1"/>
          </p:cNvSpPr>
          <p:nvPr/>
        </p:nvSpPr>
        <p:spPr bwMode="auto">
          <a:xfrm rot="-5400000">
            <a:off x="-286544" y="4939507"/>
            <a:ext cx="1208087" cy="457200"/>
          </a:xfrm>
          <a:prstGeom prst="rect">
            <a:avLst/>
          </a:prstGeom>
          <a:noFill/>
          <a:ln w="9525">
            <a:noFill/>
            <a:miter lim="800000"/>
            <a:headEnd/>
            <a:tailEnd/>
          </a:ln>
        </p:spPr>
        <p:txBody>
          <a:bodyPr>
            <a:spAutoFit/>
          </a:bodyPr>
          <a:lstStyle/>
          <a:p>
            <a:pPr algn="ctr">
              <a:spcBef>
                <a:spcPct val="50000"/>
              </a:spcBef>
            </a:pPr>
            <a:r>
              <a:rPr lang="en-US" sz="1200" dirty="0">
                <a:solidFill>
                  <a:srgbClr val="0A457D"/>
                </a:solidFill>
              </a:rPr>
              <a:t>Key Take-Aways</a:t>
            </a:r>
          </a:p>
        </p:txBody>
      </p:sp>
      <p:sp>
        <p:nvSpPr>
          <p:cNvPr id="9" name="Rectangle 14"/>
          <p:cNvSpPr>
            <a:spLocks noChangeArrowheads="1"/>
          </p:cNvSpPr>
          <p:nvPr/>
        </p:nvSpPr>
        <p:spPr bwMode="gray">
          <a:xfrm>
            <a:off x="4502150" y="4349750"/>
            <a:ext cx="1984375" cy="1773238"/>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a:solidFill>
                  <a:srgbClr val="0A457D"/>
                </a:solidFill>
              </a:rPr>
              <a:t>Differences between Query Grids and Non-Query Grids</a:t>
            </a:r>
          </a:p>
          <a:p>
            <a:pPr marL="225425" indent="-225425" eaLnBrk="0" hangingPunct="0">
              <a:spcBef>
                <a:spcPct val="20000"/>
              </a:spcBef>
              <a:buClr>
                <a:srgbClr val="0B1F65"/>
              </a:buClr>
              <a:buFont typeface="Webdings" pitchFamily="18" charset="2"/>
              <a:buChar char="4"/>
              <a:defRPr/>
            </a:pPr>
            <a:r>
              <a:rPr lang="en-US" sz="1100" b="0" dirty="0">
                <a:solidFill>
                  <a:srgbClr val="0A457D"/>
                </a:solidFill>
              </a:rPr>
              <a:t>When and how to use Wild Cards and operators</a:t>
            </a:r>
          </a:p>
          <a:p>
            <a:pPr marL="225425" indent="-225425" eaLnBrk="0" hangingPunct="0">
              <a:spcBef>
                <a:spcPct val="20000"/>
              </a:spcBef>
              <a:buClr>
                <a:srgbClr val="0B1F65"/>
              </a:buClr>
              <a:buFont typeface="Webdings" pitchFamily="18" charset="2"/>
              <a:buChar char="4"/>
              <a:defRPr/>
            </a:pPr>
            <a:r>
              <a:rPr lang="en-US" sz="1100" b="0" dirty="0">
                <a:solidFill>
                  <a:srgbClr val="0A457D"/>
                </a:solidFill>
              </a:rPr>
              <a:t>How and when to use the most frequently-utilized queries in FMIS</a:t>
            </a:r>
          </a:p>
        </p:txBody>
      </p:sp>
      <p:sp>
        <p:nvSpPr>
          <p:cNvPr id="10" name="Rectangle 15"/>
          <p:cNvSpPr>
            <a:spLocks noChangeArrowheads="1"/>
          </p:cNvSpPr>
          <p:nvPr/>
        </p:nvSpPr>
        <p:spPr bwMode="gray">
          <a:xfrm>
            <a:off x="6480175" y="4349750"/>
            <a:ext cx="1984375" cy="1773238"/>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a:solidFill>
                  <a:srgbClr val="0A457D"/>
                </a:solidFill>
              </a:rPr>
              <a:t>How to save query results to their local hard drive or to the network for retrieval and use later</a:t>
            </a:r>
          </a:p>
          <a:p>
            <a:pPr marL="225425" indent="-225425" eaLnBrk="0" hangingPunct="0">
              <a:spcBef>
                <a:spcPct val="20000"/>
              </a:spcBef>
              <a:buClr>
                <a:srgbClr val="0B1F65"/>
              </a:buClr>
              <a:buFont typeface="Webdings" pitchFamily="18" charset="2"/>
              <a:buChar char="4"/>
              <a:defRPr/>
            </a:pPr>
            <a:r>
              <a:rPr lang="en-US" sz="1100" b="0" dirty="0">
                <a:solidFill>
                  <a:srgbClr val="0A457D"/>
                </a:solidFill>
              </a:rPr>
              <a:t>How to successfully print query results to mapped printers</a:t>
            </a:r>
          </a:p>
          <a:p>
            <a:pPr marL="225425" indent="-225425" eaLnBrk="0" hangingPunct="0">
              <a:spcBef>
                <a:spcPct val="20000"/>
              </a:spcBef>
              <a:buClr>
                <a:srgbClr val="0B1F65"/>
              </a:buClr>
              <a:buFont typeface="Webdings" pitchFamily="18" charset="2"/>
              <a:buChar char="4"/>
              <a:defRPr/>
            </a:pPr>
            <a:r>
              <a:rPr lang="en-US" sz="1100" b="0" dirty="0">
                <a:solidFill>
                  <a:srgbClr val="0A457D"/>
                </a:solidFill>
              </a:rPr>
              <a:t>How to </a:t>
            </a:r>
            <a:r>
              <a:rPr lang="en-US" sz="1100" b="0" dirty="0" smtClean="0">
                <a:solidFill>
                  <a:srgbClr val="0A457D"/>
                </a:solidFill>
              </a:rPr>
              <a:t>resolve common </a:t>
            </a:r>
            <a:r>
              <a:rPr lang="en-US" sz="1100" b="0" dirty="0">
                <a:solidFill>
                  <a:srgbClr val="0A457D"/>
                </a:solidFill>
              </a:rPr>
              <a:t>printing and saving issues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DB3387EF-0A24-481F-8857-A14322E362BC}" type="slidenum">
              <a:rPr lang="en-US" sz="1200" b="0">
                <a:ea typeface="ヒラギノ角ゴ Pro W3"/>
                <a:cs typeface="ヒラギノ角ゴ Pro W3"/>
              </a:rPr>
              <a:pPr algn="ctr" eaLnBrk="0" hangingPunct="0"/>
              <a:t>30</a:t>
            </a:fld>
            <a:endParaRPr lang="en-US" sz="1200" b="0">
              <a:ea typeface="ヒラギノ角ゴ Pro W3"/>
              <a:cs typeface="ヒラギノ角ゴ Pro W3"/>
            </a:endParaRPr>
          </a:p>
        </p:txBody>
      </p:sp>
      <p:sp>
        <p:nvSpPr>
          <p:cNvPr id="9216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Pegasys Trial Balance – Summary &amp; Detail</a:t>
            </a: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15437" y="1467518"/>
            <a:ext cx="3492500" cy="384175"/>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algn="ctr" eaLnBrk="0" hangingPunct="0">
              <a:spcBef>
                <a:spcPct val="25000"/>
              </a:spcBef>
              <a:buClr>
                <a:srgbClr val="990033"/>
              </a:buClr>
              <a:buFont typeface="Wingdings" pitchFamily="2" charset="2"/>
              <a:buNone/>
              <a:defRPr/>
            </a:pPr>
            <a:r>
              <a:rPr lang="en-US" sz="1400" dirty="0">
                <a:solidFill>
                  <a:srgbClr val="FFFFFF"/>
                </a:solidFill>
              </a:rPr>
              <a:t>Pegasys Trial Balance – Summary</a:t>
            </a:r>
          </a:p>
        </p:txBody>
      </p:sp>
      <p:sp>
        <p:nvSpPr>
          <p:cNvPr id="29704" name="Rectangle 8"/>
          <p:cNvSpPr>
            <a:spLocks noChangeArrowheads="1"/>
          </p:cNvSpPr>
          <p:nvPr/>
        </p:nvSpPr>
        <p:spPr bwMode="gray">
          <a:xfrm>
            <a:off x="515437" y="1848518"/>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dirty="0">
                <a:solidFill>
                  <a:srgbClr val="0A457D"/>
                </a:solidFill>
              </a:rPr>
              <a:t>How to get there:</a:t>
            </a:r>
            <a:r>
              <a:rPr lang="en-US" sz="1200" b="0" dirty="0">
                <a:solidFill>
                  <a:srgbClr val="0A457D"/>
                </a:solidFill>
              </a:rPr>
              <a:t> Misc. menu </a:t>
            </a:r>
            <a:r>
              <a:rPr lang="en-US" sz="1200" b="0" dirty="0">
                <a:solidFill>
                  <a:srgbClr val="0A457D"/>
                </a:solidFill>
                <a:sym typeface="Wingdings" pitchFamily="2" charset="2"/>
              </a:rPr>
              <a:t> Trial Balance Summary </a:t>
            </a:r>
          </a:p>
          <a:p>
            <a:pPr marL="342900" indent="-342900" eaLnBrk="0" hangingPunct="0">
              <a:spcBef>
                <a:spcPct val="25000"/>
              </a:spcBef>
              <a:buClr>
                <a:srgbClr val="0B1F65"/>
              </a:buClr>
              <a:buFont typeface="Webdings" pitchFamily="18" charset="2"/>
              <a:buChar char="4"/>
            </a:pPr>
            <a:r>
              <a:rPr lang="en-US" sz="1200" dirty="0">
                <a:solidFill>
                  <a:srgbClr val="0A457D"/>
                </a:solidFill>
              </a:rPr>
              <a:t>When to use: </a:t>
            </a:r>
            <a:endParaRPr lang="en-US" sz="1200" b="0" dirty="0">
              <a:solidFill>
                <a:srgbClr val="0A457D"/>
              </a:solidFill>
            </a:endParaRPr>
          </a:p>
          <a:p>
            <a:pPr marL="742950" lvl="1" indent="-285750" eaLnBrk="0" hangingPunct="0">
              <a:spcBef>
                <a:spcPct val="25000"/>
              </a:spcBef>
              <a:buFont typeface="Arial" charset="0"/>
              <a:buChar char="–"/>
            </a:pPr>
            <a:r>
              <a:rPr lang="en-US" sz="1200" b="0" dirty="0">
                <a:solidFill>
                  <a:srgbClr val="0A457D"/>
                </a:solidFill>
              </a:rPr>
              <a:t>To view Pegasys Trial Balances in summary, including Prior Month Close, Change in the current month and Year to Date Balance</a:t>
            </a:r>
          </a:p>
          <a:p>
            <a:pPr marL="742950" lvl="1" indent="-285750" eaLnBrk="0" hangingPunct="0">
              <a:spcBef>
                <a:spcPct val="25000"/>
              </a:spcBef>
              <a:buFont typeface="Arial" charset="0"/>
              <a:buChar char="–"/>
            </a:pPr>
            <a:r>
              <a:rPr lang="en-US" sz="1200" b="0" dirty="0">
                <a:solidFill>
                  <a:srgbClr val="0A457D"/>
                </a:solidFill>
              </a:rPr>
              <a:t>To obtain a quick balance of a Fund and Standard General Ledger and obtain a quick glance at current month change</a:t>
            </a:r>
          </a:p>
          <a:p>
            <a:pPr marL="342900" indent="-342900" eaLnBrk="0" hangingPunct="0">
              <a:spcBef>
                <a:spcPct val="25000"/>
              </a:spcBef>
              <a:buClr>
                <a:srgbClr val="0B1F65"/>
              </a:buClr>
              <a:buFont typeface="Webdings" pitchFamily="18" charset="2"/>
              <a:buChar char="4"/>
            </a:pPr>
            <a:r>
              <a:rPr lang="en-US" sz="1200" dirty="0">
                <a:solidFill>
                  <a:srgbClr val="0A457D"/>
                </a:solidFill>
              </a:rPr>
              <a:t>What query includes:</a:t>
            </a:r>
            <a:r>
              <a:rPr lang="en-US" sz="1200" b="0" dirty="0">
                <a:solidFill>
                  <a:srgbClr val="0A457D"/>
                </a:solidFill>
              </a:rPr>
              <a:t> This query grid allows you to look at Pegasys Trial Balances. In the detail query grid, you will view the month’s activity in the Trial Balance. The summary Trial Balance allows you to view Prior Month Close, Change in the current month and Year to Date Balance</a:t>
            </a:r>
          </a:p>
        </p:txBody>
      </p:sp>
      <p:sp>
        <p:nvSpPr>
          <p:cNvPr id="92165" name="Text Box 6"/>
          <p:cNvSpPr txBox="1">
            <a:spLocks noChangeArrowheads="1"/>
          </p:cNvSpPr>
          <p:nvPr/>
        </p:nvSpPr>
        <p:spPr bwMode="gray">
          <a:xfrm>
            <a:off x="5544637" y="1372268"/>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92166" name="Text Box 7"/>
          <p:cNvSpPr txBox="1">
            <a:spLocks noChangeArrowheads="1"/>
          </p:cNvSpPr>
          <p:nvPr/>
        </p:nvSpPr>
        <p:spPr bwMode="gray">
          <a:xfrm>
            <a:off x="5233487" y="4394199"/>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92167" name="Picture 8"/>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92168" name="Picture 3"/>
          <p:cNvPicPr>
            <a:picLocks noChangeAspect="1" noChangeArrowheads="1"/>
          </p:cNvPicPr>
          <p:nvPr/>
        </p:nvPicPr>
        <p:blipFill>
          <a:blip r:embed="rId4" cstate="print"/>
          <a:srcRect b="45714"/>
          <a:stretch>
            <a:fillRect/>
          </a:stretch>
        </p:blipFill>
        <p:spPr bwMode="auto">
          <a:xfrm>
            <a:off x="4263524" y="1635792"/>
            <a:ext cx="4305300" cy="2021807"/>
          </a:xfrm>
          <a:prstGeom prst="rect">
            <a:avLst/>
          </a:prstGeom>
          <a:noFill/>
          <a:ln w="9525">
            <a:solidFill>
              <a:schemeClr val="tx1"/>
            </a:solidFill>
            <a:miter lim="800000"/>
            <a:headEnd/>
            <a:tailEnd/>
          </a:ln>
        </p:spPr>
      </p:pic>
      <p:pic>
        <p:nvPicPr>
          <p:cNvPr id="92169" name="Picture 5"/>
          <p:cNvPicPr>
            <a:picLocks noChangeAspect="1" noChangeArrowheads="1"/>
          </p:cNvPicPr>
          <p:nvPr/>
        </p:nvPicPr>
        <p:blipFill>
          <a:blip r:embed="rId5" cstate="print"/>
          <a:srcRect b="45714"/>
          <a:stretch>
            <a:fillRect/>
          </a:stretch>
        </p:blipFill>
        <p:spPr bwMode="auto">
          <a:xfrm>
            <a:off x="4263524" y="4770437"/>
            <a:ext cx="4305300" cy="14605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87A0A6BF-731E-4277-86FE-E93A6C58553C}" type="slidenum">
              <a:rPr lang="en-US" sz="1200" b="0">
                <a:ea typeface="ヒラギノ角ゴ Pro W3"/>
                <a:cs typeface="ヒラギノ角ゴ Pro W3"/>
              </a:rPr>
              <a:pPr algn="ctr" eaLnBrk="0" hangingPunct="0"/>
              <a:t>31</a:t>
            </a:fld>
            <a:endParaRPr lang="en-US" sz="1200" b="0">
              <a:ea typeface="ヒラギノ角ゴ Pro W3"/>
              <a:cs typeface="ヒラギノ角ゴ Pro W3"/>
            </a:endParaRPr>
          </a:p>
        </p:txBody>
      </p:sp>
      <p:sp>
        <p:nvSpPr>
          <p:cNvPr id="9421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Pegasys Trial Balance – Summary &amp; Detail</a:t>
            </a: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63563" y="1479550"/>
            <a:ext cx="3492500" cy="384175"/>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algn="ctr" eaLnBrk="0" hangingPunct="0">
              <a:spcBef>
                <a:spcPct val="25000"/>
              </a:spcBef>
              <a:buClr>
                <a:srgbClr val="990033"/>
              </a:buClr>
              <a:buFont typeface="Wingdings" pitchFamily="2" charset="2"/>
              <a:buNone/>
              <a:defRPr/>
            </a:pPr>
            <a:r>
              <a:rPr lang="en-US" sz="1400" dirty="0">
                <a:solidFill>
                  <a:srgbClr val="FFFFFF"/>
                </a:solidFill>
              </a:rPr>
              <a:t>Pegasys Trial Balance – Detail</a:t>
            </a:r>
          </a:p>
        </p:txBody>
      </p:sp>
      <p:sp>
        <p:nvSpPr>
          <p:cNvPr id="29704" name="Rectangle 8"/>
          <p:cNvSpPr>
            <a:spLocks noChangeArrowheads="1"/>
          </p:cNvSpPr>
          <p:nvPr/>
        </p:nvSpPr>
        <p:spPr bwMode="gray">
          <a:xfrm>
            <a:off x="563563"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dirty="0">
                <a:solidFill>
                  <a:srgbClr val="0A457D"/>
                </a:solidFill>
              </a:rPr>
              <a:t>How to get there:</a:t>
            </a:r>
            <a:r>
              <a:rPr lang="en-US" sz="1200" b="0" dirty="0">
                <a:solidFill>
                  <a:srgbClr val="0A457D"/>
                </a:solidFill>
              </a:rPr>
              <a:t> Misc. menu </a:t>
            </a:r>
            <a:r>
              <a:rPr lang="en-US" sz="1200" b="0" dirty="0">
                <a:solidFill>
                  <a:srgbClr val="0A457D"/>
                </a:solidFill>
                <a:sym typeface="Wingdings" pitchFamily="2" charset="2"/>
              </a:rPr>
              <a:t> Trial Balance Detail </a:t>
            </a:r>
          </a:p>
          <a:p>
            <a:pPr marL="342900" indent="-342900" eaLnBrk="0" hangingPunct="0">
              <a:spcBef>
                <a:spcPct val="25000"/>
              </a:spcBef>
              <a:buClr>
                <a:srgbClr val="0B1F65"/>
              </a:buClr>
              <a:buFont typeface="Webdings" pitchFamily="18" charset="2"/>
              <a:buChar char="4"/>
            </a:pPr>
            <a:r>
              <a:rPr lang="en-US" sz="1200" dirty="0">
                <a:solidFill>
                  <a:srgbClr val="0A457D"/>
                </a:solidFill>
              </a:rPr>
              <a:t>When to use: </a:t>
            </a:r>
            <a:endParaRPr lang="en-US" sz="1200" b="0" dirty="0">
              <a:solidFill>
                <a:srgbClr val="0A457D"/>
              </a:solidFill>
            </a:endParaRPr>
          </a:p>
          <a:p>
            <a:pPr marL="742950" lvl="1" indent="-285750" eaLnBrk="0" hangingPunct="0">
              <a:spcBef>
                <a:spcPct val="25000"/>
              </a:spcBef>
              <a:buFont typeface="Arial" charset="0"/>
              <a:buChar char="–"/>
            </a:pPr>
            <a:r>
              <a:rPr lang="en-US" sz="1200" b="0" dirty="0">
                <a:solidFill>
                  <a:srgbClr val="0A457D"/>
                </a:solidFill>
              </a:rPr>
              <a:t>To view Pegasys Trial Balances in detail, with monthly itemizations</a:t>
            </a:r>
          </a:p>
          <a:p>
            <a:pPr marL="342900" indent="-342900" eaLnBrk="0" hangingPunct="0">
              <a:spcBef>
                <a:spcPct val="25000"/>
              </a:spcBef>
              <a:buClr>
                <a:srgbClr val="0B1F65"/>
              </a:buClr>
              <a:buFont typeface="Webdings" pitchFamily="18" charset="2"/>
              <a:buChar char="4"/>
            </a:pPr>
            <a:r>
              <a:rPr lang="en-US" sz="1200" dirty="0">
                <a:solidFill>
                  <a:srgbClr val="0A457D"/>
                </a:solidFill>
              </a:rPr>
              <a:t>What query includes:</a:t>
            </a:r>
            <a:r>
              <a:rPr lang="en-US" sz="1200" b="0" dirty="0">
                <a:solidFill>
                  <a:srgbClr val="0A457D"/>
                </a:solidFill>
              </a:rPr>
              <a:t> This query grid allows you to look at Pegasys Trial Balances. In the detail query grid, you will view the month’s activity in the Trial Balance. The summary Trial Balance allows you to view Prior Month Close, Change in the current month and Year to Date Balance</a:t>
            </a:r>
          </a:p>
        </p:txBody>
      </p:sp>
      <p:sp>
        <p:nvSpPr>
          <p:cNvPr id="94213" name="Text Box 6"/>
          <p:cNvSpPr txBox="1">
            <a:spLocks noChangeArrowheads="1"/>
          </p:cNvSpPr>
          <p:nvPr/>
        </p:nvSpPr>
        <p:spPr bwMode="gray">
          <a:xfrm>
            <a:off x="5530850"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94214" name="Text Box 7"/>
          <p:cNvSpPr txBox="1">
            <a:spLocks noChangeArrowheads="1"/>
          </p:cNvSpPr>
          <p:nvPr/>
        </p:nvSpPr>
        <p:spPr bwMode="gray">
          <a:xfrm>
            <a:off x="5219700" y="4322011"/>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94215" name="Picture 8"/>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94216" name="Picture 2"/>
          <p:cNvPicPr>
            <a:picLocks noChangeAspect="1" noChangeArrowheads="1"/>
          </p:cNvPicPr>
          <p:nvPr/>
        </p:nvPicPr>
        <p:blipFill>
          <a:blip r:embed="rId4" cstate="print"/>
          <a:srcRect b="45714"/>
          <a:stretch>
            <a:fillRect/>
          </a:stretch>
        </p:blipFill>
        <p:spPr bwMode="auto">
          <a:xfrm>
            <a:off x="4249738" y="1647824"/>
            <a:ext cx="4305300" cy="2226344"/>
          </a:xfrm>
          <a:prstGeom prst="rect">
            <a:avLst/>
          </a:prstGeom>
          <a:noFill/>
          <a:ln w="9525">
            <a:solidFill>
              <a:schemeClr val="tx1"/>
            </a:solidFill>
            <a:miter lim="800000"/>
            <a:headEnd/>
            <a:tailEnd/>
          </a:ln>
        </p:spPr>
      </p:pic>
      <p:pic>
        <p:nvPicPr>
          <p:cNvPr id="94217" name="Picture 4"/>
          <p:cNvPicPr>
            <a:picLocks noChangeAspect="1" noChangeArrowheads="1"/>
          </p:cNvPicPr>
          <p:nvPr/>
        </p:nvPicPr>
        <p:blipFill>
          <a:blip r:embed="rId5" cstate="print"/>
          <a:srcRect b="45714"/>
          <a:stretch>
            <a:fillRect/>
          </a:stretch>
        </p:blipFill>
        <p:spPr bwMode="auto">
          <a:xfrm>
            <a:off x="4248150" y="4766511"/>
            <a:ext cx="4305300" cy="14605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54EAEAE6-D563-4743-8127-981A2A990587}" type="slidenum">
              <a:rPr lang="en-US" sz="1200" b="0">
                <a:ea typeface="ヒラギノ角ゴ Pro W3"/>
                <a:cs typeface="ヒラギノ角ゴ Pro W3"/>
              </a:rPr>
              <a:pPr algn="ctr" eaLnBrk="0" hangingPunct="0"/>
              <a:t>32</a:t>
            </a:fld>
            <a:endParaRPr lang="en-US" sz="1200" b="0">
              <a:ea typeface="ヒラギノ角ゴ Pro W3"/>
              <a:cs typeface="ヒラギノ角ゴ Pro W3"/>
            </a:endParaRPr>
          </a:p>
        </p:txBody>
      </p:sp>
      <p:sp>
        <p:nvSpPr>
          <p:cNvPr id="52234"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Work Authorization – Summary &amp; Detail</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51530"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Work Authorization – Summary</a:t>
            </a:r>
          </a:p>
        </p:txBody>
      </p:sp>
      <p:sp>
        <p:nvSpPr>
          <p:cNvPr id="29704" name="Rectangle 8"/>
          <p:cNvSpPr>
            <a:spLocks noChangeArrowheads="1"/>
          </p:cNvSpPr>
          <p:nvPr/>
        </p:nvSpPr>
        <p:spPr bwMode="gray">
          <a:xfrm>
            <a:off x="551530"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WorkAuth menu </a:t>
            </a:r>
            <a:r>
              <a:rPr lang="en-US" sz="1200" b="0">
                <a:solidFill>
                  <a:srgbClr val="0A457D"/>
                </a:solidFill>
                <a:sym typeface="Wingdings" pitchFamily="2" charset="2"/>
              </a:rPr>
              <a:t> Work Authorization Summary </a:t>
            </a: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p>
          <a:p>
            <a:pPr marL="742950" lvl="1" indent="-285750" eaLnBrk="0" hangingPunct="0">
              <a:spcBef>
                <a:spcPct val="25000"/>
              </a:spcBef>
              <a:buFont typeface="Arial" charset="0"/>
              <a:buChar char="–"/>
            </a:pPr>
            <a:r>
              <a:rPr lang="en-US" sz="1200" b="0">
                <a:solidFill>
                  <a:srgbClr val="0A457D"/>
                </a:solidFill>
              </a:rPr>
              <a:t>To generate reports pertaining to Reimbursable Work Authorizations (RWAs)</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a:t>
            </a:r>
            <a:r>
              <a:rPr lang="en-US" sz="1200" b="0">
                <a:solidFill>
                  <a:srgbClr val="0A457D"/>
                </a:solidFill>
              </a:rPr>
              <a:t> WorkAuth</a:t>
            </a:r>
            <a:r>
              <a:rPr lang="en-US" sz="1200" b="0" i="1">
                <a:solidFill>
                  <a:srgbClr val="0A457D"/>
                </a:solidFill>
              </a:rPr>
              <a:t> </a:t>
            </a:r>
            <a:r>
              <a:rPr lang="en-US" sz="1200" b="0">
                <a:solidFill>
                  <a:srgbClr val="0A457D"/>
                </a:solidFill>
              </a:rPr>
              <a:t>query reports contain data pertaining to RWAs imported from the RWA database</a:t>
            </a:r>
            <a:r>
              <a:rPr lang="en-US" sz="1200" b="0"/>
              <a:t> </a:t>
            </a:r>
          </a:p>
        </p:txBody>
      </p:sp>
      <p:sp>
        <p:nvSpPr>
          <p:cNvPr id="52237" name="Text Box 6"/>
          <p:cNvSpPr txBox="1">
            <a:spLocks noChangeArrowheads="1"/>
          </p:cNvSpPr>
          <p:nvPr/>
        </p:nvSpPr>
        <p:spPr bwMode="gray">
          <a:xfrm>
            <a:off x="5555330"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52238" name="Text Box 7"/>
          <p:cNvSpPr txBox="1">
            <a:spLocks noChangeArrowheads="1"/>
          </p:cNvSpPr>
          <p:nvPr/>
        </p:nvSpPr>
        <p:spPr bwMode="gray">
          <a:xfrm>
            <a:off x="5245767" y="3937000"/>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sp>
        <p:nvSpPr>
          <p:cNvPr id="52239" name="Rectangle 9"/>
          <p:cNvSpPr>
            <a:spLocks noChangeArrowheads="1"/>
          </p:cNvSpPr>
          <p:nvPr/>
        </p:nvSpPr>
        <p:spPr bwMode="auto">
          <a:xfrm>
            <a:off x="0" y="2743200"/>
            <a:ext cx="9144000" cy="0"/>
          </a:xfrm>
          <a:prstGeom prst="rect">
            <a:avLst/>
          </a:prstGeom>
          <a:noFill/>
          <a:ln w="9525" algn="ctr">
            <a:noFill/>
            <a:miter lim="800000"/>
            <a:headEnd/>
            <a:tailEnd/>
          </a:ln>
        </p:spPr>
        <p:txBody>
          <a:bodyPr wrap="none" anchor="ctr">
            <a:spAutoFit/>
          </a:bodyPr>
          <a:lstStyle/>
          <a:p>
            <a:pPr algn="ctr"/>
            <a:endParaRPr lang="en-US"/>
          </a:p>
        </p:txBody>
      </p:sp>
      <p:graphicFrame>
        <p:nvGraphicFramePr>
          <p:cNvPr id="52232" name="Object 8"/>
          <p:cNvGraphicFramePr>
            <a:graphicFrameLocks noChangeAspect="1"/>
          </p:cNvGraphicFramePr>
          <p:nvPr/>
        </p:nvGraphicFramePr>
        <p:xfrm>
          <a:off x="4374230" y="4271964"/>
          <a:ext cx="4103687" cy="1984458"/>
        </p:xfrm>
        <a:graphic>
          <a:graphicData uri="http://schemas.openxmlformats.org/presentationml/2006/ole">
            <p:oleObj spid="_x0000_s52233" name="Bitmap Image" r:id="rId4" imgW="7466667" imgH="3914286" progId="PBrush">
              <p:embed/>
            </p:oleObj>
          </a:graphicData>
        </a:graphic>
      </p:graphicFrame>
      <p:pic>
        <p:nvPicPr>
          <p:cNvPr id="52240" name="Picture 17"/>
          <p:cNvPicPr>
            <a:picLocks noChangeAspect="1" noChangeArrowheads="1"/>
          </p:cNvPicPr>
          <p:nvPr/>
        </p:nvPicPr>
        <p:blipFill>
          <a:blip r:embed="rId5" cstate="print"/>
          <a:srcRect/>
          <a:stretch>
            <a:fillRect/>
          </a:stretch>
        </p:blipFill>
        <p:spPr bwMode="auto">
          <a:xfrm>
            <a:off x="7485063" y="65088"/>
            <a:ext cx="1123950" cy="127000"/>
          </a:xfrm>
          <a:prstGeom prst="rect">
            <a:avLst/>
          </a:prstGeom>
          <a:noFill/>
          <a:ln w="9525">
            <a:noFill/>
            <a:miter lim="800000"/>
            <a:headEnd/>
            <a:tailEnd/>
          </a:ln>
        </p:spPr>
      </p:pic>
      <p:pic>
        <p:nvPicPr>
          <p:cNvPr id="52241" name="Picture 2"/>
          <p:cNvPicPr>
            <a:picLocks noChangeAspect="1" noChangeArrowheads="1"/>
          </p:cNvPicPr>
          <p:nvPr/>
        </p:nvPicPr>
        <p:blipFill>
          <a:blip r:embed="rId6" cstate="print"/>
          <a:srcRect b="45714"/>
          <a:stretch>
            <a:fillRect/>
          </a:stretch>
        </p:blipFill>
        <p:spPr bwMode="auto">
          <a:xfrm>
            <a:off x="4274217" y="1647825"/>
            <a:ext cx="4305300" cy="197368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E5DD8459-B92E-4276-9B1B-E846AE0F113D}" type="slidenum">
              <a:rPr lang="en-US" sz="1200" b="0">
                <a:ea typeface="ヒラギノ角ゴ Pro W3"/>
                <a:cs typeface="ヒラギノ角ゴ Pro W3"/>
              </a:rPr>
              <a:pPr algn="ctr" eaLnBrk="0" hangingPunct="0"/>
              <a:t>33</a:t>
            </a:fld>
            <a:endParaRPr lang="en-US" sz="1200" b="0">
              <a:ea typeface="ヒラギノ角ゴ Pro W3"/>
              <a:cs typeface="ヒラギノ角ゴ Pro W3"/>
            </a:endParaRPr>
          </a:p>
        </p:txBody>
      </p:sp>
      <p:sp>
        <p:nvSpPr>
          <p:cNvPr id="9933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Work Authorization – Summary &amp; Detail</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87626"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Work Authorization – Detail</a:t>
            </a:r>
          </a:p>
        </p:txBody>
      </p:sp>
      <p:sp>
        <p:nvSpPr>
          <p:cNvPr id="29704" name="Rectangle 8"/>
          <p:cNvSpPr>
            <a:spLocks noChangeArrowheads="1"/>
          </p:cNvSpPr>
          <p:nvPr/>
        </p:nvSpPr>
        <p:spPr bwMode="gray">
          <a:xfrm>
            <a:off x="587626"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WorkAuth menu </a:t>
            </a:r>
            <a:r>
              <a:rPr lang="en-US" sz="1200" b="0">
                <a:solidFill>
                  <a:srgbClr val="0A457D"/>
                </a:solidFill>
                <a:sym typeface="Wingdings" pitchFamily="2" charset="2"/>
              </a:rPr>
              <a:t> Work Authorization Detail</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p>
          <a:p>
            <a:pPr marL="742950" lvl="1" indent="-285750" eaLnBrk="0" hangingPunct="0">
              <a:spcBef>
                <a:spcPct val="25000"/>
              </a:spcBef>
              <a:buFont typeface="Arial" charset="0"/>
              <a:buChar char="–"/>
            </a:pPr>
            <a:r>
              <a:rPr lang="en-US" sz="1200" b="0">
                <a:solidFill>
                  <a:srgbClr val="0A457D"/>
                </a:solidFill>
              </a:rPr>
              <a:t>To generate reports pertaining to Reimbursable Work Authorizations (RWAs)</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a:t>
            </a:r>
            <a:r>
              <a:rPr lang="en-US" sz="1200" b="0">
                <a:solidFill>
                  <a:srgbClr val="0A457D"/>
                </a:solidFill>
              </a:rPr>
              <a:t> WorkAuth</a:t>
            </a:r>
            <a:r>
              <a:rPr lang="en-US" sz="1200" b="0" i="1">
                <a:solidFill>
                  <a:srgbClr val="0A457D"/>
                </a:solidFill>
              </a:rPr>
              <a:t> </a:t>
            </a:r>
            <a:r>
              <a:rPr lang="en-US" sz="1200" b="0">
                <a:solidFill>
                  <a:srgbClr val="0A457D"/>
                </a:solidFill>
              </a:rPr>
              <a:t>query reports contain data pertaining to RWAs imported from the RWA database</a:t>
            </a:r>
            <a:r>
              <a:rPr lang="en-US" sz="1200" b="0"/>
              <a:t> </a:t>
            </a:r>
          </a:p>
        </p:txBody>
      </p:sp>
      <p:sp>
        <p:nvSpPr>
          <p:cNvPr id="99333" name="Text Box 6"/>
          <p:cNvSpPr txBox="1">
            <a:spLocks noChangeArrowheads="1"/>
          </p:cNvSpPr>
          <p:nvPr/>
        </p:nvSpPr>
        <p:spPr bwMode="gray">
          <a:xfrm>
            <a:off x="5640638"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99334" name="Text Box 7"/>
          <p:cNvSpPr txBox="1">
            <a:spLocks noChangeArrowheads="1"/>
          </p:cNvSpPr>
          <p:nvPr/>
        </p:nvSpPr>
        <p:spPr bwMode="gray">
          <a:xfrm>
            <a:off x="5329488" y="4285916"/>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99335"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99336" name="Picture 3"/>
          <p:cNvPicPr>
            <a:picLocks noChangeAspect="1" noChangeArrowheads="1"/>
          </p:cNvPicPr>
          <p:nvPr/>
        </p:nvPicPr>
        <p:blipFill>
          <a:blip r:embed="rId4" cstate="print"/>
          <a:srcRect b="45714"/>
          <a:stretch>
            <a:fillRect/>
          </a:stretch>
        </p:blipFill>
        <p:spPr bwMode="auto">
          <a:xfrm>
            <a:off x="4359526" y="1647824"/>
            <a:ext cx="4305300" cy="2190249"/>
          </a:xfrm>
          <a:prstGeom prst="rect">
            <a:avLst/>
          </a:prstGeom>
          <a:noFill/>
          <a:ln w="9525">
            <a:solidFill>
              <a:schemeClr val="tx1"/>
            </a:solidFill>
            <a:miter lim="800000"/>
            <a:headEnd/>
            <a:tailEnd/>
          </a:ln>
        </p:spPr>
      </p:pic>
      <p:pic>
        <p:nvPicPr>
          <p:cNvPr id="99337" name="Picture 4"/>
          <p:cNvPicPr>
            <a:picLocks noChangeAspect="1" noChangeArrowheads="1"/>
          </p:cNvPicPr>
          <p:nvPr/>
        </p:nvPicPr>
        <p:blipFill>
          <a:blip r:embed="rId5" cstate="print"/>
          <a:srcRect b="38057"/>
          <a:stretch>
            <a:fillRect/>
          </a:stretch>
        </p:blipFill>
        <p:spPr bwMode="auto">
          <a:xfrm>
            <a:off x="4359526" y="4620879"/>
            <a:ext cx="4305300" cy="160178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E8BA6282-8B3C-4637-A75F-90C01817C8EE}" type="slidenum">
              <a:rPr lang="en-US" sz="1200" b="0">
                <a:ea typeface="ヒラギノ角ゴ Pro W3"/>
                <a:cs typeface="ヒラギノ角ゴ Pro W3"/>
              </a:rPr>
              <a:pPr algn="ctr" eaLnBrk="0" hangingPunct="0"/>
              <a:t>34</a:t>
            </a:fld>
            <a:endParaRPr lang="en-US" sz="1200" b="0">
              <a:ea typeface="ヒラギノ角ゴ Pro W3"/>
              <a:cs typeface="ヒラギノ角ゴ Pro W3"/>
            </a:endParaRPr>
          </a:p>
        </p:txBody>
      </p:sp>
      <p:sp>
        <p:nvSpPr>
          <p:cNvPr id="101378"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RPADS and RPADS Capital Report</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63563"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RPADS</a:t>
            </a:r>
          </a:p>
        </p:txBody>
      </p:sp>
      <p:sp>
        <p:nvSpPr>
          <p:cNvPr id="29704" name="Rectangle 8"/>
          <p:cNvSpPr>
            <a:spLocks noChangeArrowheads="1"/>
          </p:cNvSpPr>
          <p:nvPr/>
        </p:nvSpPr>
        <p:spPr bwMode="gray">
          <a:xfrm>
            <a:off x="563563"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RPADS menu </a:t>
            </a:r>
            <a:r>
              <a:rPr lang="en-US" sz="1200" b="0">
                <a:solidFill>
                  <a:srgbClr val="0A457D"/>
                </a:solidFill>
                <a:sym typeface="Wingdings" pitchFamily="2" charset="2"/>
              </a:rPr>
              <a:t> RPADS</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 </a:t>
            </a:r>
            <a:endParaRPr lang="en-US" sz="1200" b="0">
              <a:solidFill>
                <a:srgbClr val="0A457D"/>
              </a:solidFill>
            </a:endParaRPr>
          </a:p>
          <a:p>
            <a:pPr marL="742950" lvl="1" indent="-285750" eaLnBrk="0" hangingPunct="0">
              <a:buFont typeface="Arial" charset="0"/>
              <a:buChar char="–"/>
            </a:pPr>
            <a:r>
              <a:rPr lang="en-US" sz="1200" b="0">
                <a:solidFill>
                  <a:srgbClr val="0A457D"/>
                </a:solidFill>
              </a:rPr>
              <a:t>To add personalized query search criteria to generate RPADS data</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The RPADS Query Grid and the RPADS Capital Report capture depreciation and capitalization information for all buildings for Fund 192X</a:t>
            </a:r>
          </a:p>
        </p:txBody>
      </p:sp>
      <p:sp>
        <p:nvSpPr>
          <p:cNvPr id="101381" name="Text Box 6"/>
          <p:cNvSpPr txBox="1">
            <a:spLocks noChangeArrowheads="1"/>
          </p:cNvSpPr>
          <p:nvPr/>
        </p:nvSpPr>
        <p:spPr bwMode="gray">
          <a:xfrm>
            <a:off x="5616575"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101382" name="Text Box 7"/>
          <p:cNvSpPr txBox="1">
            <a:spLocks noChangeArrowheads="1"/>
          </p:cNvSpPr>
          <p:nvPr/>
        </p:nvSpPr>
        <p:spPr bwMode="gray">
          <a:xfrm>
            <a:off x="5305425" y="3937000"/>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101383" name="Picture 8"/>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101384" name="Picture 2"/>
          <p:cNvPicPr>
            <a:picLocks noChangeAspect="1" noChangeArrowheads="1"/>
          </p:cNvPicPr>
          <p:nvPr/>
        </p:nvPicPr>
        <p:blipFill>
          <a:blip r:embed="rId4" cstate="print"/>
          <a:srcRect r="34285" b="57086"/>
          <a:stretch>
            <a:fillRect/>
          </a:stretch>
        </p:blipFill>
        <p:spPr bwMode="auto">
          <a:xfrm>
            <a:off x="4335463" y="1647824"/>
            <a:ext cx="4305300" cy="2021807"/>
          </a:xfrm>
          <a:prstGeom prst="rect">
            <a:avLst/>
          </a:prstGeom>
          <a:noFill/>
          <a:ln w="9525">
            <a:solidFill>
              <a:schemeClr val="tx1"/>
            </a:solidFill>
            <a:miter lim="800000"/>
            <a:headEnd/>
            <a:tailEnd/>
          </a:ln>
        </p:spPr>
      </p:pic>
      <p:pic>
        <p:nvPicPr>
          <p:cNvPr id="101385" name="Picture 5"/>
          <p:cNvPicPr>
            <a:picLocks noChangeAspect="1" noChangeArrowheads="1"/>
          </p:cNvPicPr>
          <p:nvPr/>
        </p:nvPicPr>
        <p:blipFill>
          <a:blip r:embed="rId5" cstate="print"/>
          <a:srcRect r="45714" b="57086"/>
          <a:stretch>
            <a:fillRect/>
          </a:stretch>
        </p:blipFill>
        <p:spPr bwMode="auto">
          <a:xfrm>
            <a:off x="4335463" y="4271963"/>
            <a:ext cx="4305300" cy="1936332"/>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7839A232-5C27-45F8-BE26-3AC640A85E4E}" type="slidenum">
              <a:rPr lang="en-US" sz="1200" b="0">
                <a:ea typeface="ヒラギノ角ゴ Pro W3"/>
                <a:cs typeface="ヒラギノ角ゴ Pro W3"/>
              </a:rPr>
              <a:pPr algn="ctr" eaLnBrk="0" hangingPunct="0"/>
              <a:t>35</a:t>
            </a:fld>
            <a:endParaRPr lang="en-US" sz="1200" b="0">
              <a:ea typeface="ヒラギノ角ゴ Pro W3"/>
              <a:cs typeface="ヒラギノ角ゴ Pro W3"/>
            </a:endParaRPr>
          </a:p>
        </p:txBody>
      </p:sp>
      <p:sp>
        <p:nvSpPr>
          <p:cNvPr id="103426"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RPADS and RPADS Capital Report</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03405" y="1491582"/>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RPADS Capital Report</a:t>
            </a:r>
          </a:p>
        </p:txBody>
      </p:sp>
      <p:sp>
        <p:nvSpPr>
          <p:cNvPr id="29704" name="Rectangle 8"/>
          <p:cNvSpPr>
            <a:spLocks noChangeArrowheads="1"/>
          </p:cNvSpPr>
          <p:nvPr/>
        </p:nvSpPr>
        <p:spPr bwMode="gray">
          <a:xfrm>
            <a:off x="503405" y="1872582"/>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RPADS menu </a:t>
            </a:r>
            <a:r>
              <a:rPr lang="en-US" sz="1200" b="0">
                <a:solidFill>
                  <a:srgbClr val="0A457D"/>
                </a:solidFill>
                <a:sym typeface="Wingdings" pitchFamily="2" charset="2"/>
              </a:rPr>
              <a:t> RPADS Capital Report</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endParaRPr lang="en-US" sz="1200" b="0">
              <a:solidFill>
                <a:srgbClr val="0A457D"/>
              </a:solidFill>
            </a:endParaRPr>
          </a:p>
          <a:p>
            <a:pPr marL="742950" lvl="1" indent="-285750" eaLnBrk="0" hangingPunct="0">
              <a:buFont typeface="Arial" charset="0"/>
              <a:buChar char="–"/>
            </a:pPr>
            <a:r>
              <a:rPr lang="en-US" sz="1200" b="0">
                <a:solidFill>
                  <a:srgbClr val="0A457D"/>
                </a:solidFill>
              </a:rPr>
              <a:t>To add personalized query search criteria to generate RPADS data</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The RPADS Query Grid and the RPADS Capital Report capture depreciation and capitalization information for all buildings for Fund 192X</a:t>
            </a:r>
          </a:p>
        </p:txBody>
      </p:sp>
      <p:sp>
        <p:nvSpPr>
          <p:cNvPr id="103429" name="Text Box 6"/>
          <p:cNvSpPr txBox="1">
            <a:spLocks noChangeArrowheads="1"/>
          </p:cNvSpPr>
          <p:nvPr/>
        </p:nvSpPr>
        <p:spPr bwMode="gray">
          <a:xfrm>
            <a:off x="5556417" y="1396332"/>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103430" name="Text Box 7"/>
          <p:cNvSpPr txBox="1">
            <a:spLocks noChangeArrowheads="1"/>
          </p:cNvSpPr>
          <p:nvPr/>
        </p:nvSpPr>
        <p:spPr bwMode="gray">
          <a:xfrm>
            <a:off x="5245267" y="4237790"/>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103431" name="Picture 8"/>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103432" name="Picture 4"/>
          <p:cNvPicPr>
            <a:picLocks noChangeAspect="1" noChangeArrowheads="1"/>
          </p:cNvPicPr>
          <p:nvPr/>
        </p:nvPicPr>
        <p:blipFill>
          <a:blip r:embed="rId4" cstate="print"/>
          <a:srcRect r="34285" b="57086"/>
          <a:stretch>
            <a:fillRect/>
          </a:stretch>
        </p:blipFill>
        <p:spPr bwMode="auto">
          <a:xfrm>
            <a:off x="4275305" y="1659856"/>
            <a:ext cx="4305300" cy="2106027"/>
          </a:xfrm>
          <a:prstGeom prst="rect">
            <a:avLst/>
          </a:prstGeom>
          <a:noFill/>
          <a:ln w="9525">
            <a:solidFill>
              <a:schemeClr val="tx1"/>
            </a:solidFill>
            <a:miter lim="800000"/>
            <a:headEnd/>
            <a:tailEnd/>
          </a:ln>
        </p:spPr>
      </p:pic>
      <p:pic>
        <p:nvPicPr>
          <p:cNvPr id="103433" name="Picture 2"/>
          <p:cNvPicPr>
            <a:picLocks noChangeAspect="1" noChangeArrowheads="1"/>
          </p:cNvPicPr>
          <p:nvPr/>
        </p:nvPicPr>
        <p:blipFill>
          <a:blip r:embed="rId5" cstate="print"/>
          <a:srcRect r="34285" b="57086"/>
          <a:stretch>
            <a:fillRect/>
          </a:stretch>
        </p:blipFill>
        <p:spPr bwMode="auto">
          <a:xfrm>
            <a:off x="4275305" y="4572753"/>
            <a:ext cx="4305300" cy="1687512"/>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16801D4A-43E5-44B8-9262-9F3E40330424}" type="slidenum">
              <a:rPr lang="en-US" sz="1200" b="0">
                <a:ea typeface="ヒラギノ角ゴ Pro W3"/>
                <a:cs typeface="ヒラギノ角ゴ Pro W3"/>
              </a:rPr>
              <a:pPr algn="ctr" eaLnBrk="0" hangingPunct="0"/>
              <a:t>36</a:t>
            </a:fld>
            <a:endParaRPr lang="en-US" sz="1200" b="0">
              <a:ea typeface="ヒラギノ角ゴ Pro W3"/>
              <a:cs typeface="ヒラギノ角ゴ Pro W3"/>
            </a:endParaRPr>
          </a:p>
        </p:txBody>
      </p:sp>
      <p:sp>
        <p:nvSpPr>
          <p:cNvPr id="5838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Sorting data in an executed query is a quick, </a:t>
            </a:r>
            <a:r>
              <a:rPr lang="en-US" dirty="0" smtClean="0">
                <a:solidFill>
                  <a:srgbClr val="0A457D"/>
                </a:solidFill>
              </a:rPr>
              <a:t>three-step </a:t>
            </a:r>
            <a:r>
              <a:rPr lang="en-US" dirty="0">
                <a:solidFill>
                  <a:srgbClr val="0A457D"/>
                </a:solidFill>
              </a:rPr>
              <a:t>process</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58383" name="Rectangle 3"/>
          <p:cNvSpPr>
            <a:spLocks noChangeArrowheads="1"/>
          </p:cNvSpPr>
          <p:nvPr/>
        </p:nvSpPr>
        <p:spPr bwMode="auto">
          <a:xfrm>
            <a:off x="520700" y="1462088"/>
            <a:ext cx="4051300" cy="2503487"/>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To sort data returned from an executed query: </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the ‘Sort’ button. </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and drag the Source Data elements you wish to see in the report from the left to the empty space on the right in the Columns area</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The default sort order is ascending order, beginning with the first. Remove the checkmark underneath Ascending to change the sort order to descending</a:t>
            </a:r>
          </a:p>
        </p:txBody>
      </p:sp>
      <p:graphicFrame>
        <p:nvGraphicFramePr>
          <p:cNvPr id="58373" name="Object 5"/>
          <p:cNvGraphicFramePr>
            <a:graphicFrameLocks noChangeAspect="1"/>
          </p:cNvGraphicFramePr>
          <p:nvPr/>
        </p:nvGraphicFramePr>
        <p:xfrm>
          <a:off x="4686300" y="2790825"/>
          <a:ext cx="4089400" cy="1870075"/>
        </p:xfrm>
        <a:graphic>
          <a:graphicData uri="http://schemas.openxmlformats.org/presentationml/2006/ole">
            <p:oleObj spid="_x0000_s58381" name="Bitmap Image" r:id="rId4" imgW="5477640" imgH="2505425" progId="PBrush">
              <p:embed/>
            </p:oleObj>
          </a:graphicData>
        </a:graphic>
      </p:graphicFrame>
      <p:sp>
        <p:nvSpPr>
          <p:cNvPr id="58384" name="Rectangle 3"/>
          <p:cNvSpPr>
            <a:spLocks noChangeArrowheads="1"/>
          </p:cNvSpPr>
          <p:nvPr/>
        </p:nvSpPr>
        <p:spPr bwMode="auto">
          <a:xfrm>
            <a:off x="536575" y="4902200"/>
            <a:ext cx="7815263" cy="738664"/>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a:solidFill>
                  <a:srgbClr val="0A457D"/>
                </a:solidFill>
              </a:rPr>
              <a:t>Multiple sorts are also </a:t>
            </a:r>
            <a:r>
              <a:rPr lang="en-US" sz="1400" b="0" dirty="0" smtClean="0">
                <a:solidFill>
                  <a:srgbClr val="0A457D"/>
                </a:solidFill>
              </a:rPr>
              <a:t>possible to perform.  </a:t>
            </a:r>
            <a:r>
              <a:rPr lang="en-US" sz="1400" b="0" dirty="0">
                <a:solidFill>
                  <a:srgbClr val="0A457D"/>
                </a:solidFill>
              </a:rPr>
              <a:t>For example, to sort by the accounting dimension ‘cost element’ within the accounting dimension ‘object class’:  drag and drop </a:t>
            </a:r>
            <a:r>
              <a:rPr lang="en-US" sz="1400" dirty="0">
                <a:solidFill>
                  <a:srgbClr val="0A457D"/>
                </a:solidFill>
              </a:rPr>
              <a:t>obj_class_cd</a:t>
            </a:r>
            <a:r>
              <a:rPr lang="en-US" sz="1400" b="0" dirty="0">
                <a:solidFill>
                  <a:srgbClr val="0A457D"/>
                </a:solidFill>
              </a:rPr>
              <a:t>, then drag and drop </a:t>
            </a:r>
            <a:r>
              <a:rPr lang="en-US" sz="1400" dirty="0">
                <a:solidFill>
                  <a:srgbClr val="0A457D"/>
                </a:solidFill>
              </a:rPr>
              <a:t>cost_elem_cd</a:t>
            </a:r>
            <a:r>
              <a:rPr lang="en-US" sz="1400" b="0" dirty="0">
                <a:solidFill>
                  <a:srgbClr val="0A457D"/>
                </a:solidFill>
              </a:rPr>
              <a:t> underneath </a:t>
            </a:r>
            <a:r>
              <a:rPr lang="en-US" sz="1400" dirty="0">
                <a:solidFill>
                  <a:srgbClr val="0A457D"/>
                </a:solidFill>
              </a:rPr>
              <a:t>obj_class_cd</a:t>
            </a:r>
          </a:p>
        </p:txBody>
      </p:sp>
      <p:graphicFrame>
        <p:nvGraphicFramePr>
          <p:cNvPr id="58380" name="Object 12"/>
          <p:cNvGraphicFramePr>
            <a:graphicFrameLocks noChangeAspect="1"/>
          </p:cNvGraphicFramePr>
          <p:nvPr/>
        </p:nvGraphicFramePr>
        <p:xfrm>
          <a:off x="5006975" y="1624013"/>
          <a:ext cx="3524250" cy="828675"/>
        </p:xfrm>
        <a:graphic>
          <a:graphicData uri="http://schemas.openxmlformats.org/presentationml/2006/ole">
            <p:oleObj spid="_x0000_s58382" name="Bitmap Image" r:id="rId5" imgW="7602011" imgH="2190476" progId="PBrush">
              <p:embed/>
            </p:oleObj>
          </a:graphicData>
        </a:graphic>
      </p:graphicFrame>
      <p:sp>
        <p:nvSpPr>
          <p:cNvPr id="2" name="Oval 14"/>
          <p:cNvSpPr>
            <a:spLocks noChangeArrowheads="1"/>
          </p:cNvSpPr>
          <p:nvPr/>
        </p:nvSpPr>
        <p:spPr bwMode="gray">
          <a:xfrm>
            <a:off x="1000125" y="19669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3" name="Oval 15"/>
          <p:cNvSpPr>
            <a:spLocks noChangeArrowheads="1"/>
          </p:cNvSpPr>
          <p:nvPr/>
        </p:nvSpPr>
        <p:spPr bwMode="gray">
          <a:xfrm>
            <a:off x="1000125" y="22590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4" name="Oval 16"/>
          <p:cNvSpPr>
            <a:spLocks noChangeArrowheads="1"/>
          </p:cNvSpPr>
          <p:nvPr/>
        </p:nvSpPr>
        <p:spPr bwMode="gray">
          <a:xfrm>
            <a:off x="1000125" y="31019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58388" name="Line 17"/>
          <p:cNvSpPr>
            <a:spLocks noChangeShapeType="1"/>
          </p:cNvSpPr>
          <p:nvPr/>
        </p:nvSpPr>
        <p:spPr bwMode="auto">
          <a:xfrm flipH="1">
            <a:off x="7394575" y="1517650"/>
            <a:ext cx="144463" cy="587375"/>
          </a:xfrm>
          <a:prstGeom prst="line">
            <a:avLst/>
          </a:prstGeom>
          <a:noFill/>
          <a:ln w="9525">
            <a:solidFill>
              <a:schemeClr val="tx1"/>
            </a:solidFill>
            <a:round/>
            <a:headEnd/>
            <a:tailEnd type="triangle" w="med" len="med"/>
          </a:ln>
        </p:spPr>
        <p:txBody>
          <a:bodyPr wrap="none" anchor="ctr"/>
          <a:lstStyle/>
          <a:p>
            <a:endParaRPr lang="en-US"/>
          </a:p>
        </p:txBody>
      </p:sp>
      <p:sp>
        <p:nvSpPr>
          <p:cNvPr id="58386" name="Oval 18"/>
          <p:cNvSpPr>
            <a:spLocks noChangeArrowheads="1"/>
          </p:cNvSpPr>
          <p:nvPr/>
        </p:nvSpPr>
        <p:spPr bwMode="gray">
          <a:xfrm>
            <a:off x="7424738" y="12858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58390" name="Line 19"/>
          <p:cNvSpPr>
            <a:spLocks noChangeShapeType="1"/>
          </p:cNvSpPr>
          <p:nvPr/>
        </p:nvSpPr>
        <p:spPr bwMode="auto">
          <a:xfrm>
            <a:off x="5722938" y="2692400"/>
            <a:ext cx="349250" cy="628650"/>
          </a:xfrm>
          <a:prstGeom prst="line">
            <a:avLst/>
          </a:prstGeom>
          <a:noFill/>
          <a:ln w="9525">
            <a:solidFill>
              <a:schemeClr val="tx1"/>
            </a:solidFill>
            <a:round/>
            <a:headEnd/>
            <a:tailEnd type="triangle" w="med" len="med"/>
          </a:ln>
        </p:spPr>
        <p:txBody>
          <a:bodyPr wrap="none" anchor="ctr"/>
          <a:lstStyle/>
          <a:p>
            <a:endParaRPr lang="en-US"/>
          </a:p>
        </p:txBody>
      </p:sp>
      <p:sp>
        <p:nvSpPr>
          <p:cNvPr id="58391" name="Line 21"/>
          <p:cNvSpPr>
            <a:spLocks noChangeShapeType="1"/>
          </p:cNvSpPr>
          <p:nvPr/>
        </p:nvSpPr>
        <p:spPr bwMode="auto">
          <a:xfrm flipH="1">
            <a:off x="5203825" y="2693988"/>
            <a:ext cx="488950" cy="620712"/>
          </a:xfrm>
          <a:prstGeom prst="line">
            <a:avLst/>
          </a:prstGeom>
          <a:noFill/>
          <a:ln w="9525">
            <a:solidFill>
              <a:schemeClr val="tx1"/>
            </a:solidFill>
            <a:round/>
            <a:headEnd/>
            <a:tailEnd type="triangle" w="med" len="med"/>
          </a:ln>
        </p:spPr>
        <p:txBody>
          <a:bodyPr wrap="none" anchor="ctr"/>
          <a:lstStyle/>
          <a:p>
            <a:endParaRPr lang="en-US"/>
          </a:p>
        </p:txBody>
      </p:sp>
      <p:sp>
        <p:nvSpPr>
          <p:cNvPr id="5" name="Oval 20"/>
          <p:cNvSpPr>
            <a:spLocks noChangeArrowheads="1"/>
          </p:cNvSpPr>
          <p:nvPr/>
        </p:nvSpPr>
        <p:spPr bwMode="gray">
          <a:xfrm>
            <a:off x="5575300" y="24923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58393" name="Line 22"/>
          <p:cNvSpPr>
            <a:spLocks noChangeShapeType="1"/>
          </p:cNvSpPr>
          <p:nvPr/>
        </p:nvSpPr>
        <p:spPr bwMode="auto">
          <a:xfrm flipH="1">
            <a:off x="7988300" y="2738438"/>
            <a:ext cx="133350" cy="563562"/>
          </a:xfrm>
          <a:prstGeom prst="line">
            <a:avLst/>
          </a:prstGeom>
          <a:noFill/>
          <a:ln w="9525">
            <a:solidFill>
              <a:schemeClr val="tx1"/>
            </a:solidFill>
            <a:round/>
            <a:headEnd/>
            <a:tailEnd type="triangle" w="med" len="med"/>
          </a:ln>
        </p:spPr>
        <p:txBody>
          <a:bodyPr wrap="none" anchor="ctr"/>
          <a:lstStyle/>
          <a:p>
            <a:endParaRPr lang="en-US"/>
          </a:p>
        </p:txBody>
      </p:sp>
      <p:sp>
        <p:nvSpPr>
          <p:cNvPr id="6" name="Oval 23"/>
          <p:cNvSpPr>
            <a:spLocks noChangeArrowheads="1"/>
          </p:cNvSpPr>
          <p:nvPr/>
        </p:nvSpPr>
        <p:spPr bwMode="gray">
          <a:xfrm>
            <a:off x="8040688" y="24939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pic>
        <p:nvPicPr>
          <p:cNvPr id="58395" name="Picture 28"/>
          <p:cNvPicPr>
            <a:picLocks noChangeAspect="1" noChangeArrowheads="1"/>
          </p:cNvPicPr>
          <p:nvPr/>
        </p:nvPicPr>
        <p:blipFill>
          <a:blip r:embed="rId6"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8"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630419C-B18C-4362-93F4-97E402330778}" type="slidenum">
              <a:rPr lang="en-US" sz="1200" b="0">
                <a:ea typeface="ヒラギノ角ゴ Pro W3"/>
                <a:cs typeface="ヒラギノ角ゴ Pro W3"/>
              </a:rPr>
              <a:pPr algn="ctr" eaLnBrk="0" hangingPunct="0"/>
              <a:t>37</a:t>
            </a:fld>
            <a:endParaRPr lang="en-US" sz="1200" b="0">
              <a:ea typeface="ヒラギノ角ゴ Pro W3"/>
              <a:cs typeface="ヒラギノ角ゴ Pro W3"/>
            </a:endParaRPr>
          </a:p>
        </p:txBody>
      </p:sp>
      <p:sp>
        <p:nvSpPr>
          <p:cNvPr id="60439"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Filtering data in a query report requires a thorough understanding of the operations involved</a:t>
            </a:r>
          </a:p>
        </p:txBody>
      </p:sp>
      <p:sp>
        <p:nvSpPr>
          <p:cNvPr id="60440" name="Rectangle 3"/>
          <p:cNvSpPr>
            <a:spLocks noChangeArrowheads="1"/>
          </p:cNvSpPr>
          <p:nvPr/>
        </p:nvSpPr>
        <p:spPr bwMode="auto">
          <a:xfrm>
            <a:off x="520700" y="1462088"/>
            <a:ext cx="3684588" cy="38068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To filter data returned from a query:</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To filter data, click the ‘Filter’ button </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Select the accounting dimension you wish to filter in the ‘Columns’ box, click it and paste into the empty space above </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Next, type =, a space, a single quotation mark (‘), the value for which you wish to filter (</a:t>
            </a:r>
            <a:r>
              <a:rPr lang="en-US" sz="1400" b="0" i="1">
                <a:solidFill>
                  <a:srgbClr val="0A457D"/>
                </a:solidFill>
              </a:rPr>
              <a:t>in the example 25</a:t>
            </a:r>
            <a:r>
              <a:rPr lang="en-US" sz="1400" b="0">
                <a:solidFill>
                  <a:srgbClr val="0A457D"/>
                </a:solidFill>
              </a:rPr>
              <a:t>), and another single quotation mark</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Filters can be combined. In the example, the ‘and’ operator is used to include amounts (amt) between 10-100</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‘OK’</a:t>
            </a:r>
          </a:p>
        </p:txBody>
      </p:sp>
      <p:graphicFrame>
        <p:nvGraphicFramePr>
          <p:cNvPr id="60423" name="Object 7"/>
          <p:cNvGraphicFramePr>
            <a:graphicFrameLocks noChangeAspect="1"/>
          </p:cNvGraphicFramePr>
          <p:nvPr/>
        </p:nvGraphicFramePr>
        <p:xfrm>
          <a:off x="4686300" y="2790825"/>
          <a:ext cx="3998913" cy="2174875"/>
        </p:xfrm>
        <a:graphic>
          <a:graphicData uri="http://schemas.openxmlformats.org/presentationml/2006/ole">
            <p:oleObj spid="_x0000_s60438" name="Bitmap Image" r:id="rId4" imgW="5009524" imgH="2723810" progId="PBrush">
              <p:embed/>
            </p:oleObj>
          </a:graphicData>
        </a:graphic>
      </p:graphicFrame>
      <p:sp>
        <p:nvSpPr>
          <p:cNvPr id="60441" name="Rectangle 3"/>
          <p:cNvSpPr>
            <a:spLocks noChangeArrowheads="1"/>
          </p:cNvSpPr>
          <p:nvPr/>
        </p:nvSpPr>
        <p:spPr bwMode="auto">
          <a:xfrm>
            <a:off x="555625" y="5305425"/>
            <a:ext cx="7880350" cy="13684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a:solidFill>
                  <a:srgbClr val="0A457D"/>
                </a:solidFill>
              </a:rPr>
              <a:t>Do not use quotation marks for a range of numeric values, such as when using ‘Between’ or ‘Greater than.’ For example, to filter for amounts greater than $5,000, use the following expression: amt &gt; 5000</a:t>
            </a:r>
          </a:p>
          <a:p>
            <a:pPr marL="342900" indent="-342900" eaLnBrk="0" hangingPunct="0">
              <a:spcBef>
                <a:spcPct val="100000"/>
              </a:spcBef>
              <a:buClr>
                <a:srgbClr val="0A457D"/>
              </a:buClr>
              <a:buFont typeface="Webdings" pitchFamily="18" charset="2"/>
              <a:buChar char="4"/>
            </a:pPr>
            <a:r>
              <a:rPr lang="en-US" sz="1400" b="0" dirty="0">
                <a:solidFill>
                  <a:srgbClr val="0A457D"/>
                </a:solidFill>
              </a:rPr>
              <a:t>Unlike the rest of the FMIS application, filter expressions </a:t>
            </a:r>
            <a:r>
              <a:rPr lang="en-US" sz="1400" b="0" i="1" dirty="0">
                <a:solidFill>
                  <a:srgbClr val="0A457D"/>
                </a:solidFill>
              </a:rPr>
              <a:t>are case sensitive</a:t>
            </a:r>
            <a:r>
              <a:rPr lang="en-US" sz="1400" b="0" dirty="0">
                <a:solidFill>
                  <a:srgbClr val="0A457D"/>
                </a:solidFill>
              </a:rPr>
              <a:t> (for example, use a capital P in organization code, not a lowercase p)</a:t>
            </a:r>
          </a:p>
        </p:txBody>
      </p:sp>
      <p:graphicFrame>
        <p:nvGraphicFramePr>
          <p:cNvPr id="60437" name="Object 21"/>
          <p:cNvGraphicFramePr>
            <a:graphicFrameLocks noChangeAspect="1"/>
          </p:cNvGraphicFramePr>
          <p:nvPr/>
        </p:nvGraphicFramePr>
        <p:xfrm>
          <a:off x="5006975" y="1624013"/>
          <a:ext cx="3544888" cy="833437"/>
        </p:xfrm>
        <a:graphic>
          <a:graphicData uri="http://schemas.openxmlformats.org/presentationml/2006/ole">
            <p:oleObj spid="_x0000_s60439" name="Bitmap Image" r:id="rId5" imgW="7602011" imgH="2190476" progId="PBrush">
              <p:embed/>
            </p:oleObj>
          </a:graphicData>
        </a:graphic>
      </p:graphicFrame>
      <p:sp>
        <p:nvSpPr>
          <p:cNvPr id="60442" name="Line 23"/>
          <p:cNvSpPr>
            <a:spLocks noChangeShapeType="1"/>
          </p:cNvSpPr>
          <p:nvPr/>
        </p:nvSpPr>
        <p:spPr bwMode="auto">
          <a:xfrm flipH="1">
            <a:off x="6572250" y="1517650"/>
            <a:ext cx="144463" cy="587375"/>
          </a:xfrm>
          <a:prstGeom prst="line">
            <a:avLst/>
          </a:prstGeom>
          <a:noFill/>
          <a:ln w="9525">
            <a:solidFill>
              <a:schemeClr val="tx1"/>
            </a:solidFill>
            <a:round/>
            <a:headEnd/>
            <a:tailEnd type="triangle" w="med" len="med"/>
          </a:ln>
        </p:spPr>
        <p:txBody>
          <a:bodyPr wrap="none" anchor="ctr"/>
          <a:lstStyle/>
          <a:p>
            <a:endParaRPr lang="en-US"/>
          </a:p>
        </p:txBody>
      </p:sp>
      <p:sp>
        <p:nvSpPr>
          <p:cNvPr id="2" name="Oval 24"/>
          <p:cNvSpPr>
            <a:spLocks noChangeArrowheads="1"/>
          </p:cNvSpPr>
          <p:nvPr/>
        </p:nvSpPr>
        <p:spPr bwMode="gray">
          <a:xfrm>
            <a:off x="6602413" y="12858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3" name="Oval 25"/>
          <p:cNvSpPr>
            <a:spLocks noChangeArrowheads="1"/>
          </p:cNvSpPr>
          <p:nvPr/>
        </p:nvSpPr>
        <p:spPr bwMode="gray">
          <a:xfrm>
            <a:off x="1000125" y="17668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4" name="Oval 26"/>
          <p:cNvSpPr>
            <a:spLocks noChangeArrowheads="1"/>
          </p:cNvSpPr>
          <p:nvPr/>
        </p:nvSpPr>
        <p:spPr bwMode="gray">
          <a:xfrm>
            <a:off x="1000125" y="22145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60443" name="Oval 27"/>
          <p:cNvSpPr>
            <a:spLocks noChangeArrowheads="1"/>
          </p:cNvSpPr>
          <p:nvPr/>
        </p:nvSpPr>
        <p:spPr bwMode="gray">
          <a:xfrm>
            <a:off x="1000125" y="30908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60445" name="Oval 29"/>
          <p:cNvSpPr>
            <a:spLocks noChangeArrowheads="1"/>
          </p:cNvSpPr>
          <p:nvPr/>
        </p:nvSpPr>
        <p:spPr bwMode="gray">
          <a:xfrm>
            <a:off x="996950" y="41290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60446" name="Oval 30"/>
          <p:cNvSpPr>
            <a:spLocks noChangeArrowheads="1"/>
          </p:cNvSpPr>
          <p:nvPr/>
        </p:nvSpPr>
        <p:spPr bwMode="gray">
          <a:xfrm>
            <a:off x="993775" y="49815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sp>
        <p:nvSpPr>
          <p:cNvPr id="60449" name="Line 32"/>
          <p:cNvSpPr>
            <a:spLocks noChangeShapeType="1"/>
          </p:cNvSpPr>
          <p:nvPr/>
        </p:nvSpPr>
        <p:spPr bwMode="auto">
          <a:xfrm flipH="1" flipV="1">
            <a:off x="6594475" y="4011613"/>
            <a:ext cx="725488" cy="1176337"/>
          </a:xfrm>
          <a:prstGeom prst="line">
            <a:avLst/>
          </a:prstGeom>
          <a:noFill/>
          <a:ln w="9525">
            <a:solidFill>
              <a:schemeClr val="tx1"/>
            </a:solidFill>
            <a:round/>
            <a:headEnd/>
            <a:tailEnd type="triangle" w="med" len="med"/>
          </a:ln>
        </p:spPr>
        <p:txBody>
          <a:bodyPr wrap="none" anchor="ctr"/>
          <a:lstStyle/>
          <a:p>
            <a:endParaRPr lang="en-US"/>
          </a:p>
        </p:txBody>
      </p:sp>
      <p:sp>
        <p:nvSpPr>
          <p:cNvPr id="60447" name="Oval 31"/>
          <p:cNvSpPr>
            <a:spLocks noChangeArrowheads="1"/>
          </p:cNvSpPr>
          <p:nvPr/>
        </p:nvSpPr>
        <p:spPr bwMode="gray">
          <a:xfrm>
            <a:off x="7208838" y="50768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60451" name="Line 33"/>
          <p:cNvSpPr>
            <a:spLocks noChangeShapeType="1"/>
          </p:cNvSpPr>
          <p:nvPr/>
        </p:nvSpPr>
        <p:spPr bwMode="auto">
          <a:xfrm flipH="1">
            <a:off x="5434013" y="2663825"/>
            <a:ext cx="155575" cy="427038"/>
          </a:xfrm>
          <a:prstGeom prst="line">
            <a:avLst/>
          </a:prstGeom>
          <a:noFill/>
          <a:ln w="9525">
            <a:solidFill>
              <a:schemeClr val="tx1"/>
            </a:solidFill>
            <a:round/>
            <a:headEnd/>
            <a:tailEnd type="triangle" w="med" len="med"/>
          </a:ln>
        </p:spPr>
        <p:txBody>
          <a:bodyPr wrap="none" anchor="ctr"/>
          <a:lstStyle/>
          <a:p>
            <a:endParaRPr lang="en-US"/>
          </a:p>
        </p:txBody>
      </p:sp>
      <p:sp>
        <p:nvSpPr>
          <p:cNvPr id="60450" name="Oval 34"/>
          <p:cNvSpPr>
            <a:spLocks noChangeArrowheads="1"/>
          </p:cNvSpPr>
          <p:nvPr/>
        </p:nvSpPr>
        <p:spPr bwMode="gray">
          <a:xfrm>
            <a:off x="5497513" y="24860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60453" name="Line 35"/>
          <p:cNvSpPr>
            <a:spLocks noChangeShapeType="1"/>
          </p:cNvSpPr>
          <p:nvPr/>
        </p:nvSpPr>
        <p:spPr bwMode="auto">
          <a:xfrm flipH="1">
            <a:off x="5819775" y="2671763"/>
            <a:ext cx="155575" cy="427037"/>
          </a:xfrm>
          <a:prstGeom prst="line">
            <a:avLst/>
          </a:prstGeom>
          <a:noFill/>
          <a:ln w="9525">
            <a:solidFill>
              <a:schemeClr val="tx1"/>
            </a:solidFill>
            <a:round/>
            <a:headEnd/>
            <a:tailEnd type="triangle" w="med" len="med"/>
          </a:ln>
        </p:spPr>
        <p:txBody>
          <a:bodyPr wrap="none" anchor="ctr"/>
          <a:lstStyle/>
          <a:p>
            <a:endParaRPr lang="en-US"/>
          </a:p>
        </p:txBody>
      </p:sp>
      <p:sp>
        <p:nvSpPr>
          <p:cNvPr id="60454" name="Line 37"/>
          <p:cNvSpPr>
            <a:spLocks noChangeShapeType="1"/>
          </p:cNvSpPr>
          <p:nvPr/>
        </p:nvSpPr>
        <p:spPr bwMode="auto">
          <a:xfrm>
            <a:off x="6030913" y="2638425"/>
            <a:ext cx="188912" cy="449263"/>
          </a:xfrm>
          <a:prstGeom prst="line">
            <a:avLst/>
          </a:prstGeom>
          <a:noFill/>
          <a:ln w="9525">
            <a:solidFill>
              <a:schemeClr val="tx1"/>
            </a:solidFill>
            <a:round/>
            <a:headEnd/>
            <a:tailEnd type="triangle" w="med" len="med"/>
          </a:ln>
        </p:spPr>
        <p:txBody>
          <a:bodyPr wrap="none" anchor="ctr"/>
          <a:lstStyle/>
          <a:p>
            <a:endParaRPr lang="en-US"/>
          </a:p>
        </p:txBody>
      </p:sp>
      <p:sp>
        <p:nvSpPr>
          <p:cNvPr id="60452" name="Oval 36"/>
          <p:cNvSpPr>
            <a:spLocks noChangeArrowheads="1"/>
          </p:cNvSpPr>
          <p:nvPr/>
        </p:nvSpPr>
        <p:spPr bwMode="gray">
          <a:xfrm>
            <a:off x="5883275" y="24939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60456" name="Line 38"/>
          <p:cNvSpPr>
            <a:spLocks noChangeShapeType="1"/>
          </p:cNvSpPr>
          <p:nvPr/>
        </p:nvSpPr>
        <p:spPr bwMode="auto">
          <a:xfrm flipH="1">
            <a:off x="8575675" y="3114675"/>
            <a:ext cx="285750" cy="17463"/>
          </a:xfrm>
          <a:prstGeom prst="line">
            <a:avLst/>
          </a:prstGeom>
          <a:noFill/>
          <a:ln w="9525">
            <a:solidFill>
              <a:schemeClr val="tx1"/>
            </a:solidFill>
            <a:round/>
            <a:headEnd/>
            <a:tailEnd type="triangle" w="med" len="med"/>
          </a:ln>
        </p:spPr>
        <p:txBody>
          <a:bodyPr wrap="none" anchor="ctr"/>
          <a:lstStyle/>
          <a:p>
            <a:endParaRPr lang="en-US"/>
          </a:p>
        </p:txBody>
      </p:sp>
      <p:sp>
        <p:nvSpPr>
          <p:cNvPr id="60455" name="Oval 39"/>
          <p:cNvSpPr>
            <a:spLocks noChangeArrowheads="1"/>
          </p:cNvSpPr>
          <p:nvPr/>
        </p:nvSpPr>
        <p:spPr bwMode="gray">
          <a:xfrm>
            <a:off x="8750300" y="29924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pic>
        <p:nvPicPr>
          <p:cNvPr id="60458" name="Picture 43"/>
          <p:cNvPicPr>
            <a:picLocks noChangeAspect="1" noChangeArrowheads="1"/>
          </p:cNvPicPr>
          <p:nvPr/>
        </p:nvPicPr>
        <p:blipFill>
          <a:blip r:embed="rId6"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You want to create a VAT query for transactions from 2011, with any function code that begins with IAB1, the fund code is 122 and </a:t>
            </a:r>
            <a:r>
              <a:rPr lang="en-US" dirty="0" smtClean="0">
                <a:solidFill>
                  <a:srgbClr val="0A457D"/>
                </a:solidFill>
              </a:rPr>
              <a:t>the amount </a:t>
            </a:r>
            <a:r>
              <a:rPr lang="en-US" dirty="0">
                <a:solidFill>
                  <a:srgbClr val="0A457D"/>
                </a:solidFill>
              </a:rPr>
              <a:t>is more than $500 – how would you create this?</a:t>
            </a:r>
          </a:p>
        </p:txBody>
      </p:sp>
      <p:pic>
        <p:nvPicPr>
          <p:cNvPr id="111618" name="Picture 22"/>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45412" name="Rectangle 3"/>
          <p:cNvSpPr>
            <a:spLocks noChangeArrowheads="1"/>
          </p:cNvSpPr>
          <p:nvPr/>
        </p:nvSpPr>
        <p:spPr bwMode="auto">
          <a:xfrm>
            <a:off x="520700" y="1462088"/>
            <a:ext cx="8086725" cy="5175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a:solidFill>
                  <a:srgbClr val="0A457D"/>
                </a:solidFill>
                <a:sym typeface="Wingdings" pitchFamily="2" charset="2"/>
              </a:rPr>
              <a:t>Choose FY 2011  On the same row: </a:t>
            </a:r>
            <a:r>
              <a:rPr lang="en-US" sz="1400">
                <a:solidFill>
                  <a:srgbClr val="0A457D"/>
                </a:solidFill>
                <a:sym typeface="Wingdings" pitchFamily="2" charset="2"/>
              </a:rPr>
              <a:t>122</a:t>
            </a:r>
            <a:r>
              <a:rPr lang="en-US" sz="1400" b="0">
                <a:solidFill>
                  <a:srgbClr val="0A457D"/>
                </a:solidFill>
                <a:sym typeface="Wingdings" pitchFamily="2" charset="2"/>
              </a:rPr>
              <a:t> under Fund  </a:t>
            </a:r>
            <a:r>
              <a:rPr lang="en-US" sz="1400">
                <a:solidFill>
                  <a:srgbClr val="0A457D"/>
                </a:solidFill>
                <a:sym typeface="Wingdings" pitchFamily="2" charset="2"/>
              </a:rPr>
              <a:t>LIKE IAB1</a:t>
            </a:r>
            <a:r>
              <a:rPr lang="en-US" sz="1400" b="0">
                <a:solidFill>
                  <a:srgbClr val="0A457D"/>
                </a:solidFill>
                <a:sym typeface="Wingdings" pitchFamily="2" charset="2"/>
              </a:rPr>
              <a:t> under Func   </a:t>
            </a:r>
            <a:r>
              <a:rPr lang="en-US" sz="1400">
                <a:solidFill>
                  <a:srgbClr val="0A457D"/>
                </a:solidFill>
                <a:sym typeface="Wingdings" pitchFamily="2" charset="2"/>
              </a:rPr>
              <a:t>GREATER THAN 500</a:t>
            </a:r>
            <a:r>
              <a:rPr lang="en-US" sz="1400" b="0">
                <a:solidFill>
                  <a:srgbClr val="0A457D"/>
                </a:solidFill>
                <a:sym typeface="Wingdings" pitchFamily="2" charset="2"/>
              </a:rPr>
              <a:t> under Amount  Click ‘Retrieve’</a:t>
            </a:r>
            <a:endParaRPr lang="en-US" sz="1400" b="0">
              <a:solidFill>
                <a:srgbClr val="0A457D"/>
              </a:solidFill>
            </a:endParaRPr>
          </a:p>
        </p:txBody>
      </p:sp>
      <p:sp>
        <p:nvSpPr>
          <p:cNvPr id="111622" name="Rectangle 3"/>
          <p:cNvSpPr>
            <a:spLocks noChangeArrowheads="1"/>
          </p:cNvSpPr>
          <p:nvPr/>
        </p:nvSpPr>
        <p:spPr bwMode="auto">
          <a:xfrm>
            <a:off x="520700" y="1965325"/>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Choose FY 2011 </a:t>
            </a:r>
            <a:r>
              <a:rPr lang="en-US" sz="1400" b="0">
                <a:solidFill>
                  <a:srgbClr val="0A457D"/>
                </a:solidFill>
                <a:sym typeface="Wingdings" pitchFamily="2" charset="2"/>
              </a:rPr>
              <a:t> On the same row: </a:t>
            </a:r>
            <a:r>
              <a:rPr lang="en-US" sz="1400">
                <a:solidFill>
                  <a:srgbClr val="0A457D"/>
                </a:solidFill>
                <a:sym typeface="Wingdings" pitchFamily="2" charset="2"/>
              </a:rPr>
              <a:t>122</a:t>
            </a:r>
            <a:r>
              <a:rPr lang="en-US" sz="1400" b="0">
                <a:solidFill>
                  <a:srgbClr val="0A457D"/>
                </a:solidFill>
                <a:sym typeface="Wingdings" pitchFamily="2" charset="2"/>
              </a:rPr>
              <a:t> under Fund  </a:t>
            </a:r>
            <a:r>
              <a:rPr lang="en-US" sz="1400">
                <a:solidFill>
                  <a:srgbClr val="0A457D"/>
                </a:solidFill>
                <a:sym typeface="Wingdings" pitchFamily="2" charset="2"/>
              </a:rPr>
              <a:t>LIKE IAB1%</a:t>
            </a:r>
            <a:r>
              <a:rPr lang="en-US" sz="1400" b="0">
                <a:solidFill>
                  <a:srgbClr val="0A457D"/>
                </a:solidFill>
                <a:sym typeface="Wingdings" pitchFamily="2" charset="2"/>
              </a:rPr>
              <a:t> under Func   </a:t>
            </a:r>
            <a:r>
              <a:rPr lang="en-US" sz="1400">
                <a:solidFill>
                  <a:srgbClr val="0A457D"/>
                </a:solidFill>
                <a:sym typeface="Wingdings" pitchFamily="2" charset="2"/>
              </a:rPr>
              <a:t>GREATER THAN $500.00</a:t>
            </a:r>
            <a:r>
              <a:rPr lang="en-US" sz="1400" b="0">
                <a:solidFill>
                  <a:srgbClr val="0A457D"/>
                </a:solidFill>
                <a:sym typeface="Wingdings" pitchFamily="2" charset="2"/>
              </a:rPr>
              <a:t> under Amount  Click ‘Retrieve’</a:t>
            </a:r>
          </a:p>
        </p:txBody>
      </p:sp>
      <p:sp>
        <p:nvSpPr>
          <p:cNvPr id="111621" name="Rectangle 3"/>
          <p:cNvSpPr>
            <a:spLocks noChangeArrowheads="1"/>
          </p:cNvSpPr>
          <p:nvPr/>
        </p:nvSpPr>
        <p:spPr bwMode="auto">
          <a:xfrm>
            <a:off x="520700" y="2473325"/>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Choose FY 2011 </a:t>
            </a:r>
            <a:r>
              <a:rPr lang="en-US" sz="1400" b="0">
                <a:solidFill>
                  <a:srgbClr val="0A457D"/>
                </a:solidFill>
                <a:sym typeface="Wingdings" pitchFamily="2" charset="2"/>
              </a:rPr>
              <a:t> On the same row: </a:t>
            </a:r>
            <a:r>
              <a:rPr lang="en-US" sz="1400">
                <a:solidFill>
                  <a:srgbClr val="0A457D"/>
                </a:solidFill>
                <a:sym typeface="Wingdings" pitchFamily="2" charset="2"/>
              </a:rPr>
              <a:t>122</a:t>
            </a:r>
            <a:r>
              <a:rPr lang="en-US" sz="1400" b="0">
                <a:solidFill>
                  <a:srgbClr val="0A457D"/>
                </a:solidFill>
                <a:sym typeface="Wingdings" pitchFamily="2" charset="2"/>
              </a:rPr>
              <a:t> under Fund  </a:t>
            </a:r>
            <a:r>
              <a:rPr lang="en-US" sz="1400">
                <a:solidFill>
                  <a:srgbClr val="0A457D"/>
                </a:solidFill>
                <a:sym typeface="Wingdings" pitchFamily="2" charset="2"/>
              </a:rPr>
              <a:t>LIKE IAB1%</a:t>
            </a:r>
            <a:r>
              <a:rPr lang="en-US" sz="1400" b="0">
                <a:solidFill>
                  <a:srgbClr val="0A457D"/>
                </a:solidFill>
                <a:sym typeface="Wingdings" pitchFamily="2" charset="2"/>
              </a:rPr>
              <a:t> under Func   </a:t>
            </a:r>
            <a:r>
              <a:rPr lang="en-US" sz="1400">
                <a:solidFill>
                  <a:srgbClr val="0A457D"/>
                </a:solidFill>
                <a:sym typeface="Wingdings" pitchFamily="2" charset="2"/>
              </a:rPr>
              <a:t>&gt; 500</a:t>
            </a:r>
            <a:r>
              <a:rPr lang="en-US" sz="1400" b="0">
                <a:solidFill>
                  <a:srgbClr val="0A457D"/>
                </a:solidFill>
                <a:sym typeface="Wingdings" pitchFamily="2" charset="2"/>
              </a:rPr>
              <a:t> under Amount  Click ‘Retrieve’</a:t>
            </a:r>
            <a:endParaRPr lang="en-US" sz="1400" b="0">
              <a:solidFill>
                <a:srgbClr val="0A457D"/>
              </a:solidFill>
            </a:endParaRPr>
          </a:p>
        </p:txBody>
      </p:sp>
      <p:sp>
        <p:nvSpPr>
          <p:cNvPr id="145416" name="Rectangle 3"/>
          <p:cNvSpPr>
            <a:spLocks noChangeArrowheads="1"/>
          </p:cNvSpPr>
          <p:nvPr/>
        </p:nvSpPr>
        <p:spPr bwMode="auto">
          <a:xfrm>
            <a:off x="520700" y="3006725"/>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a:solidFill>
                  <a:srgbClr val="0A457D"/>
                </a:solidFill>
                <a:sym typeface="Wingdings" pitchFamily="2" charset="2"/>
              </a:rPr>
              <a:t>Choose FY 2011  On different rows: </a:t>
            </a:r>
            <a:r>
              <a:rPr lang="en-US" sz="1400">
                <a:solidFill>
                  <a:srgbClr val="0A457D"/>
                </a:solidFill>
                <a:sym typeface="Wingdings" pitchFamily="2" charset="2"/>
              </a:rPr>
              <a:t>122</a:t>
            </a:r>
            <a:r>
              <a:rPr lang="en-US" sz="1400" b="0">
                <a:solidFill>
                  <a:srgbClr val="0A457D"/>
                </a:solidFill>
                <a:sym typeface="Wingdings" pitchFamily="2" charset="2"/>
              </a:rPr>
              <a:t> under Fund  </a:t>
            </a:r>
            <a:r>
              <a:rPr lang="en-US" sz="1400">
                <a:solidFill>
                  <a:srgbClr val="0A457D"/>
                </a:solidFill>
                <a:sym typeface="Wingdings" pitchFamily="2" charset="2"/>
              </a:rPr>
              <a:t>LIKE IAB1%</a:t>
            </a:r>
            <a:r>
              <a:rPr lang="en-US" sz="1400" b="0">
                <a:solidFill>
                  <a:srgbClr val="0A457D"/>
                </a:solidFill>
                <a:sym typeface="Wingdings" pitchFamily="2" charset="2"/>
              </a:rPr>
              <a:t> under Func   </a:t>
            </a:r>
            <a:r>
              <a:rPr lang="en-US" sz="1400">
                <a:solidFill>
                  <a:srgbClr val="0A457D"/>
                </a:solidFill>
                <a:sym typeface="Wingdings" pitchFamily="2" charset="2"/>
              </a:rPr>
              <a:t>GREATER THAN 500</a:t>
            </a:r>
            <a:r>
              <a:rPr lang="en-US" sz="1400" b="0">
                <a:solidFill>
                  <a:srgbClr val="0A457D"/>
                </a:solidFill>
                <a:sym typeface="Wingdings" pitchFamily="2" charset="2"/>
              </a:rPr>
              <a:t> under Amount  Click ‘Retrieve’</a:t>
            </a:r>
          </a:p>
        </p:txBody>
      </p:sp>
      <p:pic>
        <p:nvPicPr>
          <p:cNvPr id="111624" name="Picture 3"/>
          <p:cNvPicPr>
            <a:picLocks noChangeAspect="1" noChangeArrowheads="1"/>
          </p:cNvPicPr>
          <p:nvPr/>
        </p:nvPicPr>
        <p:blipFill>
          <a:blip r:embed="rId4" cstate="print"/>
          <a:srcRect b="66600"/>
          <a:stretch>
            <a:fillRect/>
          </a:stretch>
        </p:blipFill>
        <p:spPr bwMode="auto">
          <a:xfrm>
            <a:off x="469231" y="4070350"/>
            <a:ext cx="8229601" cy="1803400"/>
          </a:xfrm>
          <a:prstGeom prst="rect">
            <a:avLst/>
          </a:prstGeom>
          <a:noFill/>
          <a:ln w="9525">
            <a:solidFill>
              <a:schemeClr val="tx1"/>
            </a:solidFill>
            <a:miter lim="800000"/>
            <a:headEnd/>
            <a:tailEnd/>
          </a:ln>
        </p:spPr>
      </p:pic>
      <p:sp>
        <p:nvSpPr>
          <p:cNvPr id="116746" name="Oval 10"/>
          <p:cNvSpPr>
            <a:spLocks noChangeArrowheads="1"/>
          </p:cNvSpPr>
          <p:nvPr/>
        </p:nvSpPr>
        <p:spPr bwMode="auto">
          <a:xfrm>
            <a:off x="690563" y="5073650"/>
            <a:ext cx="444500" cy="642938"/>
          </a:xfrm>
          <a:prstGeom prst="ellipse">
            <a:avLst/>
          </a:prstGeom>
          <a:noFill/>
          <a:ln w="9525">
            <a:solidFill>
              <a:srgbClr val="FF0000"/>
            </a:solidFill>
            <a:round/>
            <a:headEnd/>
            <a:tailEnd/>
          </a:ln>
        </p:spPr>
        <p:txBody>
          <a:bodyPr wrap="none" anchor="ctr"/>
          <a:lstStyle/>
          <a:p>
            <a:endParaRPr lang="en-US"/>
          </a:p>
        </p:txBody>
      </p:sp>
      <p:sp>
        <p:nvSpPr>
          <p:cNvPr id="2" name="Oval 10"/>
          <p:cNvSpPr>
            <a:spLocks noChangeArrowheads="1"/>
          </p:cNvSpPr>
          <p:nvPr/>
        </p:nvSpPr>
        <p:spPr bwMode="auto">
          <a:xfrm>
            <a:off x="1662113" y="5073650"/>
            <a:ext cx="541337" cy="642938"/>
          </a:xfrm>
          <a:prstGeom prst="ellipse">
            <a:avLst/>
          </a:prstGeom>
          <a:noFill/>
          <a:ln w="9525">
            <a:solidFill>
              <a:srgbClr val="FF0000"/>
            </a:solidFill>
            <a:round/>
            <a:headEnd/>
            <a:tailEnd/>
          </a:ln>
        </p:spPr>
        <p:txBody>
          <a:bodyPr wrap="none" anchor="ctr"/>
          <a:lstStyle/>
          <a:p>
            <a:endParaRPr lang="en-US"/>
          </a:p>
        </p:txBody>
      </p:sp>
      <p:sp>
        <p:nvSpPr>
          <p:cNvPr id="3" name="Oval 10"/>
          <p:cNvSpPr>
            <a:spLocks noChangeArrowheads="1"/>
          </p:cNvSpPr>
          <p:nvPr/>
        </p:nvSpPr>
        <p:spPr bwMode="auto">
          <a:xfrm>
            <a:off x="5353050" y="5073650"/>
            <a:ext cx="541338" cy="642938"/>
          </a:xfrm>
          <a:prstGeom prst="ellipse">
            <a:avLst/>
          </a:prstGeom>
          <a:noFill/>
          <a:ln w="9525">
            <a:solidFill>
              <a:srgbClr val="FF0000"/>
            </a:solidFill>
            <a:round/>
            <a:headEnd/>
            <a:tailEnd/>
          </a:ln>
        </p:spPr>
        <p:txBody>
          <a:bodyPr wrap="none" anchor="ctr"/>
          <a:lstStyle/>
          <a:p>
            <a:endParaRPr lang="en-US"/>
          </a:p>
        </p:txBody>
      </p:sp>
      <p:sp>
        <p:nvSpPr>
          <p:cNvPr id="4" name="Oval 10"/>
          <p:cNvSpPr>
            <a:spLocks noChangeArrowheads="1"/>
          </p:cNvSpPr>
          <p:nvPr/>
        </p:nvSpPr>
        <p:spPr bwMode="auto">
          <a:xfrm>
            <a:off x="144463" y="4816475"/>
            <a:ext cx="552450" cy="222250"/>
          </a:xfrm>
          <a:prstGeom prst="ellipse">
            <a:avLst/>
          </a:prstGeom>
          <a:noFill/>
          <a:ln w="9525">
            <a:solidFill>
              <a:srgbClr val="FF0000"/>
            </a:solidFill>
            <a:round/>
            <a:headEnd/>
            <a:tailEnd/>
          </a:ln>
        </p:spPr>
        <p:txBody>
          <a:bodyPr wrap="none" anchor="ctr"/>
          <a:lstStyle/>
          <a:p>
            <a:endParaRPr lang="en-US"/>
          </a:p>
        </p:txBody>
      </p:sp>
      <p:sp>
        <p:nvSpPr>
          <p:cNvPr id="11162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1195DFA2-BF66-4A82-AC7D-49F69545DADE}" type="slidenum">
              <a:rPr lang="en-US" sz="1200" b="0">
                <a:ea typeface="ヒラギノ角ゴ Pro W3"/>
                <a:cs typeface="ヒラギノ角ゴ Pro W3"/>
              </a:rPr>
              <a:pPr algn="ctr" eaLnBrk="0" hangingPunct="0"/>
              <a:t>38</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5412"/>
                                        </p:tgtEl>
                                        <p:attrNameLst>
                                          <p:attrName>ppt_x</p:attrName>
                                        </p:attrNameLst>
                                      </p:cBhvr>
                                      <p:tavLst>
                                        <p:tav tm="0">
                                          <p:val>
                                            <p:strVal val="ppt_x"/>
                                          </p:val>
                                        </p:tav>
                                        <p:tav tm="100000">
                                          <p:val>
                                            <p:strVal val="ppt_x"/>
                                          </p:val>
                                        </p:tav>
                                      </p:tavLst>
                                    </p:anim>
                                    <p:anim calcmode="lin" valueType="num">
                                      <p:cBhvr additive="base">
                                        <p:cTn id="7" dur="500"/>
                                        <p:tgtEl>
                                          <p:spTgt spid="145412"/>
                                        </p:tgtEl>
                                        <p:attrNameLst>
                                          <p:attrName>ppt_y</p:attrName>
                                        </p:attrNameLst>
                                      </p:cBhvr>
                                      <p:tavLst>
                                        <p:tav tm="0">
                                          <p:val>
                                            <p:strVal val="ppt_y"/>
                                          </p:val>
                                        </p:tav>
                                        <p:tav tm="100000">
                                          <p:val>
                                            <p:strVal val="1+ppt_h/2"/>
                                          </p:val>
                                        </p:tav>
                                      </p:tavLst>
                                    </p:anim>
                                    <p:set>
                                      <p:cBhvr>
                                        <p:cTn id="8" dur="1" fill="hold">
                                          <p:stCondLst>
                                            <p:cond delay="499"/>
                                          </p:stCondLst>
                                        </p:cTn>
                                        <p:tgtEl>
                                          <p:spTgt spid="14541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11622"/>
                                        </p:tgtEl>
                                        <p:attrNameLst>
                                          <p:attrName>ppt_x</p:attrName>
                                        </p:attrNameLst>
                                      </p:cBhvr>
                                      <p:tavLst>
                                        <p:tav tm="0">
                                          <p:val>
                                            <p:strVal val="ppt_x"/>
                                          </p:val>
                                        </p:tav>
                                        <p:tav tm="100000">
                                          <p:val>
                                            <p:strVal val="ppt_x"/>
                                          </p:val>
                                        </p:tav>
                                      </p:tavLst>
                                    </p:anim>
                                    <p:anim calcmode="lin" valueType="num">
                                      <p:cBhvr additive="base">
                                        <p:cTn id="11" dur="500"/>
                                        <p:tgtEl>
                                          <p:spTgt spid="111622"/>
                                        </p:tgtEl>
                                        <p:attrNameLst>
                                          <p:attrName>ppt_y</p:attrName>
                                        </p:attrNameLst>
                                      </p:cBhvr>
                                      <p:tavLst>
                                        <p:tav tm="0">
                                          <p:val>
                                            <p:strVal val="ppt_y"/>
                                          </p:val>
                                        </p:tav>
                                        <p:tav tm="100000">
                                          <p:val>
                                            <p:strVal val="1+ppt_h/2"/>
                                          </p:val>
                                        </p:tav>
                                      </p:tavLst>
                                    </p:anim>
                                    <p:set>
                                      <p:cBhvr>
                                        <p:cTn id="12" dur="1" fill="hold">
                                          <p:stCondLst>
                                            <p:cond delay="499"/>
                                          </p:stCondLst>
                                        </p:cTn>
                                        <p:tgtEl>
                                          <p:spTgt spid="111622"/>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45416"/>
                                        </p:tgtEl>
                                        <p:attrNameLst>
                                          <p:attrName>ppt_x</p:attrName>
                                        </p:attrNameLst>
                                      </p:cBhvr>
                                      <p:tavLst>
                                        <p:tav tm="0">
                                          <p:val>
                                            <p:strVal val="ppt_x"/>
                                          </p:val>
                                        </p:tav>
                                        <p:tav tm="100000">
                                          <p:val>
                                            <p:strVal val="ppt_x"/>
                                          </p:val>
                                        </p:tav>
                                      </p:tavLst>
                                    </p:anim>
                                    <p:anim calcmode="lin" valueType="num">
                                      <p:cBhvr additive="base">
                                        <p:cTn id="15" dur="500"/>
                                        <p:tgtEl>
                                          <p:spTgt spid="145416"/>
                                        </p:tgtEl>
                                        <p:attrNameLst>
                                          <p:attrName>ppt_y</p:attrName>
                                        </p:attrNameLst>
                                      </p:cBhvr>
                                      <p:tavLst>
                                        <p:tav tm="0">
                                          <p:val>
                                            <p:strVal val="ppt_y"/>
                                          </p:val>
                                        </p:tav>
                                        <p:tav tm="100000">
                                          <p:val>
                                            <p:strVal val="1+ppt_h/2"/>
                                          </p:val>
                                        </p:tav>
                                      </p:tavLst>
                                    </p:anim>
                                    <p:set>
                                      <p:cBhvr>
                                        <p:cTn id="16" dur="1" fill="hold">
                                          <p:stCondLst>
                                            <p:cond delay="499"/>
                                          </p:stCondLst>
                                        </p:cTn>
                                        <p:tgtEl>
                                          <p:spTgt spid="1454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1624"/>
                                        </p:tgtEl>
                                        <p:attrNameLst>
                                          <p:attrName>style.visibility</p:attrName>
                                        </p:attrNameLst>
                                      </p:cBhvr>
                                      <p:to>
                                        <p:strVal val="visible"/>
                                      </p:to>
                                    </p:set>
                                    <p:anim calcmode="lin" valueType="num">
                                      <p:cBhvr additive="base">
                                        <p:cTn id="21" dur="500" fill="hold"/>
                                        <p:tgtEl>
                                          <p:spTgt spid="111624"/>
                                        </p:tgtEl>
                                        <p:attrNameLst>
                                          <p:attrName>ppt_x</p:attrName>
                                        </p:attrNameLst>
                                      </p:cBhvr>
                                      <p:tavLst>
                                        <p:tav tm="0">
                                          <p:val>
                                            <p:strVal val="#ppt_x"/>
                                          </p:val>
                                        </p:tav>
                                        <p:tav tm="100000">
                                          <p:val>
                                            <p:strVal val="#ppt_x"/>
                                          </p:val>
                                        </p:tav>
                                      </p:tavLst>
                                    </p:anim>
                                    <p:anim calcmode="lin" valueType="num">
                                      <p:cBhvr additive="base">
                                        <p:cTn id="22" dur="500" fill="hold"/>
                                        <p:tgtEl>
                                          <p:spTgt spid="111624"/>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16746"/>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P spid="111622" grpId="0"/>
      <p:bldP spid="145416" grpId="0"/>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Your boss wants to verify the number of transactions in Pegasys and review yesterday’s cash transactions for reconciliation purposes – which report do you run?</a:t>
            </a:r>
          </a:p>
        </p:txBody>
      </p:sp>
      <p:pic>
        <p:nvPicPr>
          <p:cNvPr id="113666" name="Picture 22"/>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14691" name="Rectangle 3"/>
          <p:cNvSpPr>
            <a:spLocks noChangeArrowheads="1"/>
          </p:cNvSpPr>
          <p:nvPr/>
        </p:nvSpPr>
        <p:spPr bwMode="auto">
          <a:xfrm>
            <a:off x="520700" y="1462088"/>
            <a:ext cx="8086725" cy="158115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VATS Category Lists</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Pegasys Open Items Summary</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Pegasys Trial Balance Detail </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VAT Search</a:t>
            </a:r>
          </a:p>
        </p:txBody>
      </p:sp>
      <p:pic>
        <p:nvPicPr>
          <p:cNvPr id="113672" name="Picture 5"/>
          <p:cNvPicPr>
            <a:picLocks noChangeAspect="1" noChangeArrowheads="1"/>
          </p:cNvPicPr>
          <p:nvPr/>
        </p:nvPicPr>
        <p:blipFill>
          <a:blip r:embed="rId4" cstate="print"/>
          <a:srcRect/>
          <a:stretch>
            <a:fillRect/>
          </a:stretch>
        </p:blipFill>
        <p:spPr bwMode="auto">
          <a:xfrm>
            <a:off x="4741027" y="3538538"/>
            <a:ext cx="3756025" cy="2835275"/>
          </a:xfrm>
          <a:prstGeom prst="rect">
            <a:avLst/>
          </a:prstGeom>
          <a:noFill/>
          <a:ln w="9525">
            <a:solidFill>
              <a:schemeClr val="tx1"/>
            </a:solidFill>
            <a:miter lim="800000"/>
            <a:headEnd/>
            <a:tailEnd/>
          </a:ln>
        </p:spPr>
      </p:pic>
      <p:pic>
        <p:nvPicPr>
          <p:cNvPr id="113673" name="Picture 2"/>
          <p:cNvPicPr>
            <a:picLocks noChangeAspect="1" noChangeArrowheads="1"/>
          </p:cNvPicPr>
          <p:nvPr/>
        </p:nvPicPr>
        <p:blipFill>
          <a:blip r:embed="rId5" cstate="print"/>
          <a:srcRect r="79996" b="73543"/>
          <a:stretch>
            <a:fillRect/>
          </a:stretch>
        </p:blipFill>
        <p:spPr bwMode="auto">
          <a:xfrm>
            <a:off x="636588" y="3541713"/>
            <a:ext cx="3446462" cy="2830512"/>
          </a:xfrm>
          <a:prstGeom prst="rect">
            <a:avLst/>
          </a:prstGeom>
          <a:noFill/>
          <a:ln w="9525">
            <a:solidFill>
              <a:schemeClr val="tx1"/>
            </a:solidFill>
            <a:miter lim="800000"/>
            <a:headEnd/>
            <a:tailEnd/>
          </a:ln>
        </p:spPr>
      </p:pic>
      <p:sp>
        <p:nvSpPr>
          <p:cNvPr id="116746" name="Oval 10"/>
          <p:cNvSpPr>
            <a:spLocks noChangeArrowheads="1"/>
          </p:cNvSpPr>
          <p:nvPr/>
        </p:nvSpPr>
        <p:spPr bwMode="auto">
          <a:xfrm>
            <a:off x="728663" y="5303838"/>
            <a:ext cx="1466850" cy="271462"/>
          </a:xfrm>
          <a:prstGeom prst="ellipse">
            <a:avLst/>
          </a:prstGeom>
          <a:noFill/>
          <a:ln w="9525">
            <a:solidFill>
              <a:srgbClr val="FF0000"/>
            </a:solidFill>
            <a:round/>
            <a:headEnd/>
            <a:tailEnd/>
          </a:ln>
        </p:spPr>
        <p:txBody>
          <a:bodyPr wrap="none" anchor="ctr"/>
          <a:lstStyle/>
          <a:p>
            <a:endParaRPr lang="en-US"/>
          </a:p>
        </p:txBody>
      </p:sp>
      <p:sp>
        <p:nvSpPr>
          <p:cNvPr id="2" name="Oval 10"/>
          <p:cNvSpPr>
            <a:spLocks noChangeArrowheads="1"/>
          </p:cNvSpPr>
          <p:nvPr/>
        </p:nvSpPr>
        <p:spPr bwMode="auto">
          <a:xfrm>
            <a:off x="7050088" y="5311775"/>
            <a:ext cx="841375" cy="271463"/>
          </a:xfrm>
          <a:prstGeom prst="ellipse">
            <a:avLst/>
          </a:prstGeom>
          <a:noFill/>
          <a:ln w="9525">
            <a:solidFill>
              <a:srgbClr val="FF0000"/>
            </a:solidFill>
            <a:round/>
            <a:headEnd/>
            <a:tailEnd/>
          </a:ln>
        </p:spPr>
        <p:txBody>
          <a:bodyPr wrap="none" anchor="ctr"/>
          <a:lstStyle/>
          <a:p>
            <a:endParaRPr lang="en-US"/>
          </a:p>
        </p:txBody>
      </p:sp>
      <p:sp>
        <p:nvSpPr>
          <p:cNvPr id="37904" name="AutoShape 16"/>
          <p:cNvSpPr>
            <a:spLocks noChangeArrowheads="1"/>
          </p:cNvSpPr>
          <p:nvPr/>
        </p:nvSpPr>
        <p:spPr bwMode="gray">
          <a:xfrm>
            <a:off x="4205789" y="4523874"/>
            <a:ext cx="342148" cy="683126"/>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113674"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3B66ED88-4397-4F03-8FBC-184C146E7ED9}" type="slidenum">
              <a:rPr lang="en-US" sz="1200" b="0">
                <a:ea typeface="ヒラギノ角ゴ Pro W3"/>
                <a:cs typeface="ヒラギノ角ゴ Pro W3"/>
              </a:rPr>
              <a:pPr algn="ctr" eaLnBrk="0" hangingPunct="0"/>
              <a:t>39</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114691">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14691">
                                            <p:txEl>
                                              <p:pRg st="1" end="1"/>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11" dur="500"/>
                                        <p:tgtEl>
                                          <p:spTgt spid="114691">
                                            <p:txEl>
                                              <p:pRg st="2" end="2"/>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114691">
                                            <p:txEl>
                                              <p:pRg st="2" end="2"/>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14691">
                                            <p:txEl>
                                              <p:pRg st="3" end="3"/>
                                            </p:txEl>
                                          </p:spTgt>
                                        </p:tgtEl>
                                        <p:attrNameLst>
                                          <p:attrName>ppt_x</p:attrName>
                                        </p:attrNameLst>
                                      </p:cBhvr>
                                      <p:tavLst>
                                        <p:tav tm="0">
                                          <p:val>
                                            <p:strVal val="ppt_x"/>
                                          </p:val>
                                        </p:tav>
                                        <p:tav tm="100000">
                                          <p:val>
                                            <p:strVal val="ppt_x"/>
                                          </p:val>
                                        </p:tav>
                                      </p:tavLst>
                                    </p:anim>
                                    <p:anim calcmode="lin" valueType="num">
                                      <p:cBhvr additive="base">
                                        <p:cTn id="15" dur="500"/>
                                        <p:tgtEl>
                                          <p:spTgt spid="114691">
                                            <p:txEl>
                                              <p:pRg st="3" end="3"/>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114691">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3673"/>
                                        </p:tgtEl>
                                        <p:attrNameLst>
                                          <p:attrName>style.visibility</p:attrName>
                                        </p:attrNameLst>
                                      </p:cBhvr>
                                      <p:to>
                                        <p:strVal val="visible"/>
                                      </p:to>
                                    </p:set>
                                    <p:anim calcmode="lin" valueType="num">
                                      <p:cBhvr additive="base">
                                        <p:cTn id="21" dur="500" fill="hold"/>
                                        <p:tgtEl>
                                          <p:spTgt spid="113673"/>
                                        </p:tgtEl>
                                        <p:attrNameLst>
                                          <p:attrName>ppt_x</p:attrName>
                                        </p:attrNameLst>
                                      </p:cBhvr>
                                      <p:tavLst>
                                        <p:tav tm="0">
                                          <p:val>
                                            <p:strVal val="#ppt_x"/>
                                          </p:val>
                                        </p:tav>
                                        <p:tav tm="100000">
                                          <p:val>
                                            <p:strVal val="#ppt_x"/>
                                          </p:val>
                                        </p:tav>
                                      </p:tavLst>
                                    </p:anim>
                                    <p:anim calcmode="lin" valueType="num">
                                      <p:cBhvr additive="base">
                                        <p:cTn id="22" dur="500" fill="hold"/>
                                        <p:tgtEl>
                                          <p:spTgt spid="11367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3672"/>
                                        </p:tgtEl>
                                        <p:attrNameLst>
                                          <p:attrName>style.visibility</p:attrName>
                                        </p:attrNameLst>
                                      </p:cBhvr>
                                      <p:to>
                                        <p:strVal val="visible"/>
                                      </p:to>
                                    </p:set>
                                    <p:anim calcmode="lin" valueType="num">
                                      <p:cBhvr additive="base">
                                        <p:cTn id="25" dur="500" fill="hold"/>
                                        <p:tgtEl>
                                          <p:spTgt spid="113672"/>
                                        </p:tgtEl>
                                        <p:attrNameLst>
                                          <p:attrName>ppt_x</p:attrName>
                                        </p:attrNameLst>
                                      </p:cBhvr>
                                      <p:tavLst>
                                        <p:tav tm="0">
                                          <p:val>
                                            <p:strVal val="#ppt_x"/>
                                          </p:val>
                                        </p:tav>
                                        <p:tav tm="100000">
                                          <p:val>
                                            <p:strVal val="#ppt_x"/>
                                          </p:val>
                                        </p:tav>
                                      </p:tavLst>
                                    </p:anim>
                                    <p:anim calcmode="lin" valueType="num">
                                      <p:cBhvr additive="base">
                                        <p:cTn id="26" dur="500" fill="hold"/>
                                        <p:tgtEl>
                                          <p:spTgt spid="11367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904"/>
                                        </p:tgtEl>
                                        <p:attrNameLst>
                                          <p:attrName>style.visibility</p:attrName>
                                        </p:attrNameLst>
                                      </p:cBhvr>
                                      <p:to>
                                        <p:strVal val="visible"/>
                                      </p:to>
                                    </p:set>
                                    <p:anim calcmode="lin" valueType="num">
                                      <p:cBhvr additive="base">
                                        <p:cTn id="29" dur="500" fill="hold"/>
                                        <p:tgtEl>
                                          <p:spTgt spid="37904"/>
                                        </p:tgtEl>
                                        <p:attrNameLst>
                                          <p:attrName>ppt_x</p:attrName>
                                        </p:attrNameLst>
                                      </p:cBhvr>
                                      <p:tavLst>
                                        <p:tav tm="0">
                                          <p:val>
                                            <p:strVal val="#ppt_x"/>
                                          </p:val>
                                        </p:tav>
                                        <p:tav tm="100000">
                                          <p:val>
                                            <p:strVal val="#ppt_x"/>
                                          </p:val>
                                        </p:tav>
                                      </p:tavLst>
                                    </p:anim>
                                    <p:anim calcmode="lin" valueType="num">
                                      <p:cBhvr additive="base">
                                        <p:cTn id="30" dur="500" fill="hold"/>
                                        <p:tgtEl>
                                          <p:spTgt spid="3790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67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6" grpId="0" animBg="1"/>
      <p:bldP spid="2" grpId="0" animBg="1"/>
      <p:bldP spid="3790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CE736438-1787-40A6-984F-F0E5561C6792}" type="slidenum">
              <a:rPr lang="en-US" sz="1200" b="0">
                <a:ea typeface="ヒラギノ角ゴ Pro W3"/>
                <a:cs typeface="ヒラギノ角ゴ Pro W3"/>
              </a:rPr>
              <a:pPr algn="ctr" eaLnBrk="0" hangingPunct="0"/>
              <a:t>4</a:t>
            </a:fld>
            <a:endParaRPr lang="en-US" sz="1200" b="0">
              <a:ea typeface="ヒラギノ角ゴ Pro W3"/>
              <a:cs typeface="ヒラギノ角ゴ Pro W3"/>
            </a:endParaRPr>
          </a:p>
        </p:txBody>
      </p:sp>
      <p:sp>
        <p:nvSpPr>
          <p:cNvPr id="21506"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FMIS provides users with a consolidated view of Pegasys, NEAR and CCR data</a:t>
            </a:r>
          </a:p>
          <a:p>
            <a:endParaRPr lang="en-US" dirty="0">
              <a:solidFill>
                <a:srgbClr val="0A457D"/>
              </a:solidFill>
            </a:endParaRPr>
          </a:p>
        </p:txBody>
      </p:sp>
      <p:sp>
        <p:nvSpPr>
          <p:cNvPr id="21507" name="Rectangle 3"/>
          <p:cNvSpPr>
            <a:spLocks noChangeArrowheads="1"/>
          </p:cNvSpPr>
          <p:nvPr/>
        </p:nvSpPr>
        <p:spPr bwMode="auto">
          <a:xfrm>
            <a:off x="520700" y="1462088"/>
            <a:ext cx="7996238" cy="2246769"/>
          </a:xfrm>
          <a:prstGeom prst="rect">
            <a:avLst/>
          </a:prstGeom>
          <a:noFill/>
          <a:ln w="9525" algn="ctr">
            <a:noFill/>
            <a:miter lim="800000"/>
            <a:headEnd/>
            <a:tailEnd/>
          </a:ln>
        </p:spPr>
        <p:txBody>
          <a:bodyPr>
            <a:spAutoFit/>
          </a:bodyPr>
          <a:lstStyle/>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FMIS was originally created to make National Electronic and Accounting Reporting </a:t>
            </a:r>
            <a:r>
              <a:rPr lang="en-US" sz="1400" b="0" dirty="0" smtClean="0">
                <a:solidFill>
                  <a:srgbClr val="0A457D"/>
                </a:solidFill>
              </a:rPr>
              <a:t>Application </a:t>
            </a:r>
            <a:r>
              <a:rPr lang="en-US" sz="1400" b="0" dirty="0">
                <a:solidFill>
                  <a:srgbClr val="0A457D"/>
                </a:solidFill>
              </a:rPr>
              <a:t>(NEAR) data accessible via a modern query tool</a:t>
            </a:r>
          </a:p>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In 2002, FMIS underwent a significant modernization to incorporate data from Pegasys </a:t>
            </a:r>
          </a:p>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FMIS employs robust database level scripting to reformat and store financial data in an easy to understand format for consumers of financial information</a:t>
            </a:r>
          </a:p>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FMIS is used by personnel in Regional Finance Centers, business line financial operations personnel, Central Office finance users, and </a:t>
            </a:r>
            <a:r>
              <a:rPr lang="en-US" sz="1400" b="0" dirty="0" smtClean="0">
                <a:solidFill>
                  <a:srgbClr val="0A457D"/>
                </a:solidFill>
              </a:rPr>
              <a:t>the Office </a:t>
            </a:r>
            <a:r>
              <a:rPr lang="en-US" sz="1400" b="0" dirty="0">
                <a:solidFill>
                  <a:srgbClr val="0A457D"/>
                </a:solidFill>
              </a:rPr>
              <a:t>of Financial Management </a:t>
            </a:r>
            <a:r>
              <a:rPr lang="en-US" sz="1400" b="0" dirty="0" smtClean="0">
                <a:solidFill>
                  <a:srgbClr val="0A457D"/>
                </a:solidFill>
              </a:rPr>
              <a:t>Systems</a:t>
            </a:r>
            <a:endParaRPr lang="en-US" sz="1400" b="0" dirty="0">
              <a:solidFill>
                <a:srgbClr val="0A457D"/>
              </a:solidFill>
            </a:endParaRPr>
          </a:p>
        </p:txBody>
      </p:sp>
      <p:sp>
        <p:nvSpPr>
          <p:cNvPr id="21508" name="Text Box 6"/>
          <p:cNvSpPr txBox="1">
            <a:spLocks noChangeArrowheads="1"/>
          </p:cNvSpPr>
          <p:nvPr/>
        </p:nvSpPr>
        <p:spPr bwMode="auto">
          <a:xfrm>
            <a:off x="3059113" y="3793123"/>
            <a:ext cx="2955925" cy="274638"/>
          </a:xfrm>
          <a:prstGeom prst="rect">
            <a:avLst/>
          </a:prstGeom>
          <a:noFill/>
          <a:ln w="9525">
            <a:noFill/>
            <a:miter lim="800000"/>
            <a:headEnd/>
            <a:tailEnd/>
          </a:ln>
        </p:spPr>
        <p:txBody>
          <a:bodyPr>
            <a:spAutoFit/>
          </a:bodyPr>
          <a:lstStyle/>
          <a:p>
            <a:pPr algn="ctr">
              <a:spcBef>
                <a:spcPct val="50000"/>
              </a:spcBef>
            </a:pPr>
            <a:r>
              <a:rPr lang="en-US" sz="1200" dirty="0">
                <a:solidFill>
                  <a:srgbClr val="0A457D"/>
                </a:solidFill>
              </a:rPr>
              <a:t>Inputs and Outputs of FMIS Data</a:t>
            </a:r>
          </a:p>
        </p:txBody>
      </p:sp>
      <p:pic>
        <p:nvPicPr>
          <p:cNvPr id="21509" name="Picture 8"/>
          <p:cNvPicPr>
            <a:picLocks noChangeAspect="1" noChangeArrowheads="1"/>
          </p:cNvPicPr>
          <p:nvPr/>
        </p:nvPicPr>
        <p:blipFill>
          <a:blip r:embed="rId3" cstate="print"/>
          <a:srcRect/>
          <a:stretch>
            <a:fillRect/>
          </a:stretch>
        </p:blipFill>
        <p:spPr bwMode="auto">
          <a:xfrm>
            <a:off x="2508250" y="4150895"/>
            <a:ext cx="4094163" cy="2459455"/>
          </a:xfrm>
          <a:prstGeom prst="rect">
            <a:avLst/>
          </a:prstGeom>
          <a:noFill/>
          <a:ln w="9525">
            <a:noFill/>
            <a:miter lim="800000"/>
            <a:headEnd/>
            <a:tailEnd/>
          </a:ln>
        </p:spPr>
      </p:pic>
      <p:pic>
        <p:nvPicPr>
          <p:cNvPr id="21510" name="Picture 7"/>
          <p:cNvPicPr>
            <a:picLocks noChangeAspect="1" noChangeArrowheads="1"/>
          </p:cNvPicPr>
          <p:nvPr/>
        </p:nvPicPr>
        <p:blipFill>
          <a:blip r:embed="rId4" cstate="print"/>
          <a:srcRect/>
          <a:stretch>
            <a:fillRect/>
          </a:stretch>
        </p:blipFill>
        <p:spPr bwMode="auto">
          <a:xfrm>
            <a:off x="7485063" y="65088"/>
            <a:ext cx="1111250" cy="125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The results of a </a:t>
            </a:r>
            <a:r>
              <a:rPr lang="en-US" dirty="0" smtClean="0">
                <a:solidFill>
                  <a:srgbClr val="0A457D"/>
                </a:solidFill>
              </a:rPr>
              <a:t>Query </a:t>
            </a:r>
            <a:r>
              <a:rPr lang="en-US" dirty="0">
                <a:solidFill>
                  <a:srgbClr val="0A457D"/>
                </a:solidFill>
              </a:rPr>
              <a:t>G</a:t>
            </a:r>
            <a:r>
              <a:rPr lang="en-US" dirty="0" smtClean="0">
                <a:solidFill>
                  <a:srgbClr val="0A457D"/>
                </a:solidFill>
              </a:rPr>
              <a:t>rid </a:t>
            </a:r>
            <a:r>
              <a:rPr lang="en-US" dirty="0">
                <a:solidFill>
                  <a:srgbClr val="0A457D"/>
                </a:solidFill>
              </a:rPr>
              <a:t>are overwhelming; you are interested in the orders with the highest obligated amount being at the beginning of the report – how would you do this?</a:t>
            </a:r>
          </a:p>
        </p:txBody>
      </p:sp>
      <p:pic>
        <p:nvPicPr>
          <p:cNvPr id="115714" name="Picture 22"/>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45412" name="Rectangle 3"/>
          <p:cNvSpPr>
            <a:spLocks noChangeArrowheads="1"/>
          </p:cNvSpPr>
          <p:nvPr/>
        </p:nvSpPr>
        <p:spPr bwMode="auto">
          <a:xfrm>
            <a:off x="520700" y="1462088"/>
            <a:ext cx="8086725" cy="3048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Re-run the query with a ‘greater than’ operator to create a minimum threshold of query results</a:t>
            </a:r>
          </a:p>
        </p:txBody>
      </p:sp>
      <p:sp>
        <p:nvSpPr>
          <p:cNvPr id="115716" name="Rectangle 3"/>
          <p:cNvSpPr>
            <a:spLocks noChangeArrowheads="1"/>
          </p:cNvSpPr>
          <p:nvPr/>
        </p:nvSpPr>
        <p:spPr bwMode="auto">
          <a:xfrm>
            <a:off x="520700" y="1876425"/>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Click Sort to sort the data by obligated amount, then uncheck the ascending box</a:t>
            </a:r>
          </a:p>
        </p:txBody>
      </p:sp>
      <p:sp>
        <p:nvSpPr>
          <p:cNvPr id="145415" name="Rectangle 3"/>
          <p:cNvSpPr>
            <a:spLocks noChangeArrowheads="1"/>
          </p:cNvSpPr>
          <p:nvPr/>
        </p:nvSpPr>
        <p:spPr bwMode="auto">
          <a:xfrm>
            <a:off x="520700" y="2262188"/>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Click ‘Filter’ and filter the data for orders above your dollar threshold of interest</a:t>
            </a:r>
          </a:p>
        </p:txBody>
      </p:sp>
      <p:sp>
        <p:nvSpPr>
          <p:cNvPr id="145416" name="Rectangle 3"/>
          <p:cNvSpPr>
            <a:spLocks noChangeArrowheads="1"/>
          </p:cNvSpPr>
          <p:nvPr/>
        </p:nvSpPr>
        <p:spPr bwMode="auto">
          <a:xfrm>
            <a:off x="520700" y="2673350"/>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a:solidFill>
                  <a:srgbClr val="0A457D"/>
                </a:solidFill>
              </a:rPr>
              <a:t>If you ran a non-query grid report, try running a query grid report with more stringent parameters</a:t>
            </a:r>
          </a:p>
        </p:txBody>
      </p:sp>
      <p:pic>
        <p:nvPicPr>
          <p:cNvPr id="116743" name="Picture 16"/>
          <p:cNvPicPr>
            <a:picLocks noChangeAspect="1" noChangeArrowheads="1"/>
          </p:cNvPicPr>
          <p:nvPr/>
        </p:nvPicPr>
        <p:blipFill>
          <a:blip r:embed="rId4" cstate="print"/>
          <a:srcRect r="54128"/>
          <a:stretch>
            <a:fillRect/>
          </a:stretch>
        </p:blipFill>
        <p:spPr bwMode="auto">
          <a:xfrm>
            <a:off x="348915" y="3887788"/>
            <a:ext cx="3826209" cy="2047875"/>
          </a:xfrm>
          <a:prstGeom prst="rect">
            <a:avLst/>
          </a:prstGeom>
          <a:noFill/>
          <a:ln w="9525">
            <a:solidFill>
              <a:schemeClr val="tx1"/>
            </a:solidFill>
            <a:miter lim="800000"/>
            <a:headEnd/>
            <a:tailEnd/>
          </a:ln>
        </p:spPr>
      </p:pic>
      <p:pic>
        <p:nvPicPr>
          <p:cNvPr id="116745" name="Picture 2"/>
          <p:cNvPicPr>
            <a:picLocks noChangeAspect="1" noChangeArrowheads="1"/>
          </p:cNvPicPr>
          <p:nvPr/>
        </p:nvPicPr>
        <p:blipFill>
          <a:blip r:embed="rId5" cstate="print"/>
          <a:srcRect/>
          <a:stretch>
            <a:fillRect/>
          </a:stretch>
        </p:blipFill>
        <p:spPr bwMode="auto">
          <a:xfrm>
            <a:off x="4541838" y="3887788"/>
            <a:ext cx="4241215" cy="2049462"/>
          </a:xfrm>
          <a:prstGeom prst="rect">
            <a:avLst/>
          </a:prstGeom>
          <a:noFill/>
          <a:ln w="9525">
            <a:solidFill>
              <a:schemeClr val="tx1"/>
            </a:solidFill>
            <a:miter lim="800000"/>
            <a:headEnd/>
            <a:tailEnd/>
          </a:ln>
        </p:spPr>
      </p:pic>
      <p:sp>
        <p:nvSpPr>
          <p:cNvPr id="116746" name="Oval 10"/>
          <p:cNvSpPr>
            <a:spLocks noChangeArrowheads="1"/>
          </p:cNvSpPr>
          <p:nvPr/>
        </p:nvSpPr>
        <p:spPr bwMode="auto">
          <a:xfrm>
            <a:off x="2139950" y="4171950"/>
            <a:ext cx="1046163" cy="366713"/>
          </a:xfrm>
          <a:prstGeom prst="ellipse">
            <a:avLst/>
          </a:prstGeom>
          <a:noFill/>
          <a:ln w="9525">
            <a:solidFill>
              <a:srgbClr val="FF0000"/>
            </a:solidFill>
            <a:round/>
            <a:headEnd/>
            <a:tailEnd/>
          </a:ln>
        </p:spPr>
        <p:txBody>
          <a:bodyPr wrap="none" anchor="ctr"/>
          <a:lstStyle/>
          <a:p>
            <a:endParaRPr lang="en-US"/>
          </a:p>
        </p:txBody>
      </p:sp>
      <p:sp>
        <p:nvSpPr>
          <p:cNvPr id="116747" name="Oval 11"/>
          <p:cNvSpPr>
            <a:spLocks noChangeArrowheads="1"/>
          </p:cNvSpPr>
          <p:nvPr/>
        </p:nvSpPr>
        <p:spPr bwMode="auto">
          <a:xfrm>
            <a:off x="5634038" y="4532313"/>
            <a:ext cx="749300" cy="200025"/>
          </a:xfrm>
          <a:prstGeom prst="ellipse">
            <a:avLst/>
          </a:prstGeom>
          <a:noFill/>
          <a:ln w="9525">
            <a:solidFill>
              <a:srgbClr val="FF0000"/>
            </a:solidFill>
            <a:round/>
            <a:headEnd/>
            <a:tailEnd/>
          </a:ln>
        </p:spPr>
        <p:txBody>
          <a:bodyPr wrap="none" anchor="ctr"/>
          <a:lstStyle/>
          <a:p>
            <a:endParaRPr lang="en-US"/>
          </a:p>
        </p:txBody>
      </p:sp>
      <p:sp>
        <p:nvSpPr>
          <p:cNvPr id="116748" name="Oval 12"/>
          <p:cNvSpPr>
            <a:spLocks noChangeArrowheads="1"/>
          </p:cNvSpPr>
          <p:nvPr/>
        </p:nvSpPr>
        <p:spPr bwMode="auto">
          <a:xfrm>
            <a:off x="7885113" y="4398963"/>
            <a:ext cx="641350" cy="404812"/>
          </a:xfrm>
          <a:prstGeom prst="ellipse">
            <a:avLst/>
          </a:prstGeom>
          <a:noFill/>
          <a:ln w="9525">
            <a:solidFill>
              <a:srgbClr val="FF0000"/>
            </a:solidFill>
            <a:round/>
            <a:headEnd/>
            <a:tailEnd/>
          </a:ln>
        </p:spPr>
        <p:txBody>
          <a:bodyPr wrap="none" anchor="ctr"/>
          <a:lstStyle/>
          <a:p>
            <a:endParaRPr lang="en-US"/>
          </a:p>
        </p:txBody>
      </p:sp>
      <p:sp>
        <p:nvSpPr>
          <p:cNvPr id="115725"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0256EA8A-48AB-4BF2-8729-4261F9EC4012}" type="slidenum">
              <a:rPr lang="en-US" sz="1200" b="0">
                <a:ea typeface="ヒラギノ角ゴ Pro W3"/>
                <a:cs typeface="ヒラギノ角ゴ Pro W3"/>
              </a:rPr>
              <a:pPr algn="ctr" eaLnBrk="0" hangingPunct="0"/>
              <a:t>40</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5412"/>
                                        </p:tgtEl>
                                        <p:attrNameLst>
                                          <p:attrName>ppt_x</p:attrName>
                                        </p:attrNameLst>
                                      </p:cBhvr>
                                      <p:tavLst>
                                        <p:tav tm="0">
                                          <p:val>
                                            <p:strVal val="ppt_x"/>
                                          </p:val>
                                        </p:tav>
                                        <p:tav tm="100000">
                                          <p:val>
                                            <p:strVal val="ppt_x"/>
                                          </p:val>
                                        </p:tav>
                                      </p:tavLst>
                                    </p:anim>
                                    <p:anim calcmode="lin" valueType="num">
                                      <p:cBhvr additive="base">
                                        <p:cTn id="7" dur="500"/>
                                        <p:tgtEl>
                                          <p:spTgt spid="145412"/>
                                        </p:tgtEl>
                                        <p:attrNameLst>
                                          <p:attrName>ppt_y</p:attrName>
                                        </p:attrNameLst>
                                      </p:cBhvr>
                                      <p:tavLst>
                                        <p:tav tm="0">
                                          <p:val>
                                            <p:strVal val="ppt_y"/>
                                          </p:val>
                                        </p:tav>
                                        <p:tav tm="100000">
                                          <p:val>
                                            <p:strVal val="1+ppt_h/2"/>
                                          </p:val>
                                        </p:tav>
                                      </p:tavLst>
                                    </p:anim>
                                    <p:set>
                                      <p:cBhvr>
                                        <p:cTn id="8" dur="1" fill="hold">
                                          <p:stCondLst>
                                            <p:cond delay="499"/>
                                          </p:stCondLst>
                                        </p:cTn>
                                        <p:tgtEl>
                                          <p:spTgt spid="14541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45415"/>
                                        </p:tgtEl>
                                        <p:attrNameLst>
                                          <p:attrName>ppt_x</p:attrName>
                                        </p:attrNameLst>
                                      </p:cBhvr>
                                      <p:tavLst>
                                        <p:tav tm="0">
                                          <p:val>
                                            <p:strVal val="ppt_x"/>
                                          </p:val>
                                        </p:tav>
                                        <p:tav tm="100000">
                                          <p:val>
                                            <p:strVal val="ppt_x"/>
                                          </p:val>
                                        </p:tav>
                                      </p:tavLst>
                                    </p:anim>
                                    <p:anim calcmode="lin" valueType="num">
                                      <p:cBhvr additive="base">
                                        <p:cTn id="11" dur="500"/>
                                        <p:tgtEl>
                                          <p:spTgt spid="145415"/>
                                        </p:tgtEl>
                                        <p:attrNameLst>
                                          <p:attrName>ppt_y</p:attrName>
                                        </p:attrNameLst>
                                      </p:cBhvr>
                                      <p:tavLst>
                                        <p:tav tm="0">
                                          <p:val>
                                            <p:strVal val="ppt_y"/>
                                          </p:val>
                                        </p:tav>
                                        <p:tav tm="100000">
                                          <p:val>
                                            <p:strVal val="1+ppt_h/2"/>
                                          </p:val>
                                        </p:tav>
                                      </p:tavLst>
                                    </p:anim>
                                    <p:set>
                                      <p:cBhvr>
                                        <p:cTn id="12" dur="1" fill="hold">
                                          <p:stCondLst>
                                            <p:cond delay="499"/>
                                          </p:stCondLst>
                                        </p:cTn>
                                        <p:tgtEl>
                                          <p:spTgt spid="14541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45416"/>
                                        </p:tgtEl>
                                        <p:attrNameLst>
                                          <p:attrName>ppt_x</p:attrName>
                                        </p:attrNameLst>
                                      </p:cBhvr>
                                      <p:tavLst>
                                        <p:tav tm="0">
                                          <p:val>
                                            <p:strVal val="ppt_x"/>
                                          </p:val>
                                        </p:tav>
                                        <p:tav tm="100000">
                                          <p:val>
                                            <p:strVal val="ppt_x"/>
                                          </p:val>
                                        </p:tav>
                                      </p:tavLst>
                                    </p:anim>
                                    <p:anim calcmode="lin" valueType="num">
                                      <p:cBhvr additive="base">
                                        <p:cTn id="15" dur="500"/>
                                        <p:tgtEl>
                                          <p:spTgt spid="145416"/>
                                        </p:tgtEl>
                                        <p:attrNameLst>
                                          <p:attrName>ppt_y</p:attrName>
                                        </p:attrNameLst>
                                      </p:cBhvr>
                                      <p:tavLst>
                                        <p:tav tm="0">
                                          <p:val>
                                            <p:strVal val="ppt_y"/>
                                          </p:val>
                                        </p:tav>
                                        <p:tav tm="100000">
                                          <p:val>
                                            <p:strVal val="1+ppt_h/2"/>
                                          </p:val>
                                        </p:tav>
                                      </p:tavLst>
                                    </p:anim>
                                    <p:set>
                                      <p:cBhvr>
                                        <p:cTn id="16" dur="1" fill="hold">
                                          <p:stCondLst>
                                            <p:cond delay="499"/>
                                          </p:stCondLst>
                                        </p:cTn>
                                        <p:tgtEl>
                                          <p:spTgt spid="1454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6743"/>
                                        </p:tgtEl>
                                        <p:attrNameLst>
                                          <p:attrName>style.visibility</p:attrName>
                                        </p:attrNameLst>
                                      </p:cBhvr>
                                      <p:to>
                                        <p:strVal val="visible"/>
                                      </p:to>
                                    </p:set>
                                    <p:anim calcmode="lin" valueType="num">
                                      <p:cBhvr additive="base">
                                        <p:cTn id="21" dur="500" fill="hold"/>
                                        <p:tgtEl>
                                          <p:spTgt spid="116743"/>
                                        </p:tgtEl>
                                        <p:attrNameLst>
                                          <p:attrName>ppt_x</p:attrName>
                                        </p:attrNameLst>
                                      </p:cBhvr>
                                      <p:tavLst>
                                        <p:tav tm="0">
                                          <p:val>
                                            <p:strVal val="#ppt_x"/>
                                          </p:val>
                                        </p:tav>
                                        <p:tav tm="100000">
                                          <p:val>
                                            <p:strVal val="#ppt_x"/>
                                          </p:val>
                                        </p:tav>
                                      </p:tavLst>
                                    </p:anim>
                                    <p:anim calcmode="lin" valueType="num">
                                      <p:cBhvr additive="base">
                                        <p:cTn id="22" dur="500" fill="hold"/>
                                        <p:tgtEl>
                                          <p:spTgt spid="11674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6745"/>
                                        </p:tgtEl>
                                        <p:attrNameLst>
                                          <p:attrName>style.visibility</p:attrName>
                                        </p:attrNameLst>
                                      </p:cBhvr>
                                      <p:to>
                                        <p:strVal val="visible"/>
                                      </p:to>
                                    </p:set>
                                    <p:anim calcmode="lin" valueType="num">
                                      <p:cBhvr additive="base">
                                        <p:cTn id="25" dur="500" fill="hold"/>
                                        <p:tgtEl>
                                          <p:spTgt spid="116745"/>
                                        </p:tgtEl>
                                        <p:attrNameLst>
                                          <p:attrName>ppt_x</p:attrName>
                                        </p:attrNameLst>
                                      </p:cBhvr>
                                      <p:tavLst>
                                        <p:tav tm="0">
                                          <p:val>
                                            <p:strVal val="#ppt_x"/>
                                          </p:val>
                                        </p:tav>
                                        <p:tav tm="100000">
                                          <p:val>
                                            <p:strVal val="#ppt_x"/>
                                          </p:val>
                                        </p:tav>
                                      </p:tavLst>
                                    </p:anim>
                                    <p:anim calcmode="lin" valueType="num">
                                      <p:cBhvr additive="base">
                                        <p:cTn id="26" dur="500" fill="hold"/>
                                        <p:tgtEl>
                                          <p:spTgt spid="11674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67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6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P spid="145415" grpId="0"/>
      <p:bldP spid="145416" grpId="0"/>
      <p:bldP spid="116746" grpId="0" animBg="1"/>
      <p:bldP spid="116747" grpId="0" animBg="1"/>
      <p:bldP spid="11674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1" name="Picture 4"/>
          <p:cNvPicPr>
            <a:picLocks noChangeAspect="1" noChangeArrowheads="1"/>
          </p:cNvPicPr>
          <p:nvPr/>
        </p:nvPicPr>
        <p:blipFill>
          <a:blip r:embed="rId3" cstate="print"/>
          <a:srcRect/>
          <a:stretch>
            <a:fillRect/>
          </a:stretch>
        </p:blipFill>
        <p:spPr bwMode="auto">
          <a:xfrm>
            <a:off x="5357813" y="2679700"/>
            <a:ext cx="3463925" cy="2146300"/>
          </a:xfrm>
          <a:prstGeom prst="rect">
            <a:avLst/>
          </a:prstGeom>
          <a:noFill/>
          <a:ln w="9525">
            <a:solidFill>
              <a:schemeClr val="tx1"/>
            </a:solidFill>
            <a:miter lim="800000"/>
            <a:headEnd/>
            <a:tailEnd/>
          </a:ln>
        </p:spPr>
      </p:pic>
      <p:sp>
        <p:nvSpPr>
          <p:cNvPr id="11776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562EF66E-1D47-4551-B326-BD3FC72FA707}" type="slidenum">
              <a:rPr lang="en-US" sz="1200" b="0">
                <a:ea typeface="ヒラギノ角ゴ Pro W3"/>
                <a:cs typeface="ヒラギノ角ゴ Pro W3"/>
              </a:rPr>
              <a:pPr algn="ctr" eaLnBrk="0" hangingPunct="0"/>
              <a:t>41</a:t>
            </a:fld>
            <a:endParaRPr lang="en-US" sz="1200" b="0">
              <a:ea typeface="ヒラギノ角ゴ Pro W3"/>
              <a:cs typeface="ヒラギノ角ゴ Pro W3"/>
            </a:endParaRPr>
          </a:p>
        </p:txBody>
      </p:sp>
      <p:sp>
        <p:nvSpPr>
          <p:cNvPr id="117763"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FMIS users are able to save queries directly to their workstation or network client drives for ease of access</a:t>
            </a:r>
          </a:p>
          <a:p>
            <a:endParaRPr lang="en-US">
              <a:solidFill>
                <a:srgbClr val="0A457D"/>
              </a:solidFill>
            </a:endParaRPr>
          </a:p>
        </p:txBody>
      </p:sp>
      <p:sp>
        <p:nvSpPr>
          <p:cNvPr id="117764" name="Rectangle 3"/>
          <p:cNvSpPr>
            <a:spLocks noChangeArrowheads="1"/>
          </p:cNvSpPr>
          <p:nvPr/>
        </p:nvSpPr>
        <p:spPr bwMode="auto">
          <a:xfrm>
            <a:off x="520700" y="1462088"/>
            <a:ext cx="4802188" cy="3173176"/>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a:solidFill>
                  <a:srgbClr val="0A457D"/>
                </a:solidFill>
              </a:rPr>
              <a:t>To save a report generated in FMIS, follow the five steps below:</a:t>
            </a:r>
          </a:p>
          <a:p>
            <a:pPr marL="800100" lvl="1" indent="-342900" eaLnBrk="0" hangingPunct="0">
              <a:lnSpc>
                <a:spcPct val="90000"/>
              </a:lnSpc>
              <a:spcBef>
                <a:spcPct val="40000"/>
              </a:spcBef>
              <a:buClr>
                <a:srgbClr val="0A457D"/>
              </a:buClr>
              <a:buFont typeface="Webdings" pitchFamily="18" charset="2"/>
              <a:buAutoNum type="arabicParenR"/>
            </a:pPr>
            <a:r>
              <a:rPr lang="en-US" sz="1400" b="0" dirty="0">
                <a:solidFill>
                  <a:srgbClr val="0A457D"/>
                </a:solidFill>
              </a:rPr>
              <a:t>Select ‘File Save As’ or by clicking ‘Save Data’ button</a:t>
            </a:r>
          </a:p>
          <a:p>
            <a:pPr marL="800100" lvl="1" indent="-342900" eaLnBrk="0" hangingPunct="0">
              <a:lnSpc>
                <a:spcPct val="90000"/>
              </a:lnSpc>
              <a:spcBef>
                <a:spcPct val="40000"/>
              </a:spcBef>
              <a:buClr>
                <a:srgbClr val="0A457D"/>
              </a:buClr>
              <a:buFont typeface="Webdings" pitchFamily="18" charset="2"/>
              <a:buAutoNum type="arabicParenR"/>
            </a:pPr>
            <a:r>
              <a:rPr lang="en-US" sz="1400" b="0" dirty="0">
                <a:solidFill>
                  <a:srgbClr val="0A457D"/>
                </a:solidFill>
              </a:rPr>
              <a:t>The default file format is text (.txt) with headers. Change the file type by selecting from the drop-down list labeled ‘Save as Type’ to ‘Excel with Header’ </a:t>
            </a:r>
          </a:p>
          <a:p>
            <a:pPr marL="800100" lvl="1" indent="-342900" eaLnBrk="0" hangingPunct="0">
              <a:lnSpc>
                <a:spcPct val="90000"/>
              </a:lnSpc>
              <a:spcBef>
                <a:spcPct val="40000"/>
              </a:spcBef>
              <a:buClr>
                <a:srgbClr val="0A457D"/>
              </a:buClr>
              <a:buFont typeface="Webdings" pitchFamily="18" charset="2"/>
              <a:buAutoNum type="arabicParenR"/>
            </a:pPr>
            <a:r>
              <a:rPr lang="en-US" sz="1400" b="0" dirty="0">
                <a:solidFill>
                  <a:srgbClr val="0A457D"/>
                </a:solidFill>
              </a:rPr>
              <a:t>Second, name the file, keeping the file extension for the application (e.g. .</a:t>
            </a:r>
            <a:r>
              <a:rPr lang="en-US" sz="1400" b="0" dirty="0" err="1">
                <a:solidFill>
                  <a:srgbClr val="0A457D"/>
                </a:solidFill>
              </a:rPr>
              <a:t>xls</a:t>
            </a:r>
            <a:r>
              <a:rPr lang="en-US" sz="1400" b="0" dirty="0">
                <a:solidFill>
                  <a:srgbClr val="0A457D"/>
                </a:solidFill>
              </a:rPr>
              <a:t> for Excel)</a:t>
            </a:r>
          </a:p>
          <a:p>
            <a:pPr marL="800100" lvl="1" indent="-342900" eaLnBrk="0" hangingPunct="0">
              <a:lnSpc>
                <a:spcPct val="90000"/>
              </a:lnSpc>
              <a:spcBef>
                <a:spcPct val="40000"/>
              </a:spcBef>
              <a:buClr>
                <a:srgbClr val="0A457D"/>
              </a:buClr>
              <a:buFont typeface="Webdings" pitchFamily="18" charset="2"/>
              <a:buAutoNum type="arabicParenR"/>
            </a:pPr>
            <a:r>
              <a:rPr lang="en-US" sz="1400" b="0" dirty="0">
                <a:solidFill>
                  <a:srgbClr val="0A457D"/>
                </a:solidFill>
              </a:rPr>
              <a:t>Select </a:t>
            </a:r>
            <a:r>
              <a:rPr lang="en-US" sz="1400" b="0" dirty="0" smtClean="0">
                <a:solidFill>
                  <a:srgbClr val="0A457D"/>
                </a:solidFill>
              </a:rPr>
              <a:t>C$ on Client drive for the file’s location</a:t>
            </a:r>
            <a:endParaRPr lang="en-US" sz="1400" b="0" dirty="0">
              <a:solidFill>
                <a:srgbClr val="0A457D"/>
              </a:solidFill>
            </a:endParaRPr>
          </a:p>
          <a:p>
            <a:pPr marL="800100" lvl="1" indent="-342900" eaLnBrk="0" hangingPunct="0">
              <a:lnSpc>
                <a:spcPct val="90000"/>
              </a:lnSpc>
              <a:spcBef>
                <a:spcPct val="40000"/>
              </a:spcBef>
              <a:buClr>
                <a:srgbClr val="0A457D"/>
              </a:buClr>
              <a:buFont typeface="Webdings" pitchFamily="18" charset="2"/>
              <a:buAutoNum type="arabicParenR"/>
            </a:pPr>
            <a:endParaRPr lang="en-US" sz="1400" b="0" dirty="0" smtClean="0">
              <a:solidFill>
                <a:srgbClr val="0A457D"/>
              </a:solidFill>
            </a:endParaRPr>
          </a:p>
          <a:p>
            <a:pPr marL="800100" lvl="1" indent="-342900" eaLnBrk="0" hangingPunct="0">
              <a:lnSpc>
                <a:spcPct val="90000"/>
              </a:lnSpc>
              <a:spcBef>
                <a:spcPct val="40000"/>
              </a:spcBef>
              <a:buClr>
                <a:srgbClr val="0A457D"/>
              </a:buClr>
              <a:buFont typeface="Webdings" pitchFamily="18" charset="2"/>
              <a:buAutoNum type="arabicParenR"/>
            </a:pPr>
            <a:r>
              <a:rPr lang="en-US" sz="1400" b="0" dirty="0" smtClean="0">
                <a:solidFill>
                  <a:srgbClr val="0A457D"/>
                </a:solidFill>
              </a:rPr>
              <a:t>Click </a:t>
            </a:r>
            <a:r>
              <a:rPr lang="en-US" sz="1400" b="0" dirty="0">
                <a:solidFill>
                  <a:srgbClr val="0A457D"/>
                </a:solidFill>
              </a:rPr>
              <a:t>‘Save’</a:t>
            </a:r>
          </a:p>
        </p:txBody>
      </p:sp>
      <p:sp>
        <p:nvSpPr>
          <p:cNvPr id="64523" name="Oval 11"/>
          <p:cNvSpPr>
            <a:spLocks noChangeArrowheads="1"/>
          </p:cNvSpPr>
          <p:nvPr/>
        </p:nvSpPr>
        <p:spPr bwMode="gray">
          <a:xfrm>
            <a:off x="1000125" y="20002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64524" name="Oval 12"/>
          <p:cNvSpPr>
            <a:spLocks noChangeArrowheads="1"/>
          </p:cNvSpPr>
          <p:nvPr/>
        </p:nvSpPr>
        <p:spPr bwMode="gray">
          <a:xfrm>
            <a:off x="1000125" y="24590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64525" name="Oval 13"/>
          <p:cNvSpPr>
            <a:spLocks noChangeArrowheads="1"/>
          </p:cNvSpPr>
          <p:nvPr/>
        </p:nvSpPr>
        <p:spPr bwMode="gray">
          <a:xfrm>
            <a:off x="1000125" y="32908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64526" name="Oval 14"/>
          <p:cNvSpPr>
            <a:spLocks noChangeArrowheads="1"/>
          </p:cNvSpPr>
          <p:nvPr/>
        </p:nvSpPr>
        <p:spPr bwMode="gray">
          <a:xfrm>
            <a:off x="1000125" y="37544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117769" name="Line 17"/>
          <p:cNvSpPr>
            <a:spLocks noChangeShapeType="1"/>
          </p:cNvSpPr>
          <p:nvPr/>
        </p:nvSpPr>
        <p:spPr bwMode="auto">
          <a:xfrm flipV="1">
            <a:off x="5951538" y="4733925"/>
            <a:ext cx="161925" cy="236538"/>
          </a:xfrm>
          <a:prstGeom prst="line">
            <a:avLst/>
          </a:prstGeom>
          <a:noFill/>
          <a:ln w="9525">
            <a:solidFill>
              <a:schemeClr val="tx1"/>
            </a:solidFill>
            <a:round/>
            <a:headEnd/>
            <a:tailEnd type="triangle" w="med" len="med"/>
          </a:ln>
        </p:spPr>
        <p:txBody>
          <a:bodyPr wrap="none" anchor="ctr"/>
          <a:lstStyle/>
          <a:p>
            <a:endParaRPr lang="en-US"/>
          </a:p>
        </p:txBody>
      </p:sp>
      <p:sp>
        <p:nvSpPr>
          <p:cNvPr id="64527" name="Oval 15"/>
          <p:cNvSpPr>
            <a:spLocks noChangeArrowheads="1"/>
          </p:cNvSpPr>
          <p:nvPr/>
        </p:nvSpPr>
        <p:spPr bwMode="gray">
          <a:xfrm>
            <a:off x="5794375" y="49371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117771" name="Line 18"/>
          <p:cNvSpPr>
            <a:spLocks noChangeShapeType="1"/>
          </p:cNvSpPr>
          <p:nvPr/>
        </p:nvSpPr>
        <p:spPr bwMode="auto">
          <a:xfrm flipH="1" flipV="1">
            <a:off x="6688138" y="4441825"/>
            <a:ext cx="717550" cy="541338"/>
          </a:xfrm>
          <a:prstGeom prst="line">
            <a:avLst/>
          </a:prstGeom>
          <a:noFill/>
          <a:ln w="9525">
            <a:solidFill>
              <a:schemeClr val="tx1"/>
            </a:solidFill>
            <a:round/>
            <a:headEnd/>
            <a:tailEnd type="triangle" w="med" len="med"/>
          </a:ln>
        </p:spPr>
        <p:txBody>
          <a:bodyPr wrap="none" anchor="ctr"/>
          <a:lstStyle/>
          <a:p>
            <a:endParaRPr lang="en-US"/>
          </a:p>
        </p:txBody>
      </p:sp>
      <p:sp>
        <p:nvSpPr>
          <p:cNvPr id="64531" name="Oval 19"/>
          <p:cNvSpPr>
            <a:spLocks noChangeArrowheads="1"/>
          </p:cNvSpPr>
          <p:nvPr/>
        </p:nvSpPr>
        <p:spPr bwMode="gray">
          <a:xfrm>
            <a:off x="7323138" y="49371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117773" name="Line 22"/>
          <p:cNvSpPr>
            <a:spLocks noChangeShapeType="1"/>
          </p:cNvSpPr>
          <p:nvPr/>
        </p:nvSpPr>
        <p:spPr bwMode="auto">
          <a:xfrm flipH="1">
            <a:off x="7523163" y="2520950"/>
            <a:ext cx="65087" cy="439738"/>
          </a:xfrm>
          <a:prstGeom prst="line">
            <a:avLst/>
          </a:prstGeom>
          <a:noFill/>
          <a:ln w="9525">
            <a:solidFill>
              <a:schemeClr val="tx1"/>
            </a:solidFill>
            <a:round/>
            <a:headEnd/>
            <a:tailEnd type="triangle" w="med" len="med"/>
          </a:ln>
        </p:spPr>
        <p:txBody>
          <a:bodyPr wrap="none" anchor="ctr"/>
          <a:lstStyle/>
          <a:p>
            <a:endParaRPr lang="en-US"/>
          </a:p>
        </p:txBody>
      </p:sp>
      <p:sp>
        <p:nvSpPr>
          <p:cNvPr id="64535" name="Oval 23"/>
          <p:cNvSpPr>
            <a:spLocks noChangeArrowheads="1"/>
          </p:cNvSpPr>
          <p:nvPr/>
        </p:nvSpPr>
        <p:spPr bwMode="gray">
          <a:xfrm>
            <a:off x="7473950" y="23828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pic>
        <p:nvPicPr>
          <p:cNvPr id="117775" name="Picture 26"/>
          <p:cNvPicPr>
            <a:picLocks noChangeAspect="1" noChangeArrowheads="1"/>
          </p:cNvPicPr>
          <p:nvPr/>
        </p:nvPicPr>
        <p:blipFill>
          <a:blip r:embed="rId4" cstate="print"/>
          <a:srcRect r="52545" b="83318"/>
          <a:stretch>
            <a:fillRect/>
          </a:stretch>
        </p:blipFill>
        <p:spPr bwMode="auto">
          <a:xfrm>
            <a:off x="5394325" y="1647825"/>
            <a:ext cx="3462338" cy="684213"/>
          </a:xfrm>
          <a:prstGeom prst="rect">
            <a:avLst/>
          </a:prstGeom>
          <a:noFill/>
          <a:ln w="9525">
            <a:solidFill>
              <a:schemeClr val="tx1"/>
            </a:solidFill>
            <a:miter lim="800000"/>
            <a:headEnd/>
            <a:tailEnd/>
          </a:ln>
        </p:spPr>
      </p:pic>
      <p:sp>
        <p:nvSpPr>
          <p:cNvPr id="117776" name="Line 27"/>
          <p:cNvSpPr>
            <a:spLocks noChangeShapeType="1"/>
          </p:cNvSpPr>
          <p:nvPr/>
        </p:nvSpPr>
        <p:spPr bwMode="auto">
          <a:xfrm>
            <a:off x="6216650" y="1465263"/>
            <a:ext cx="263525" cy="501650"/>
          </a:xfrm>
          <a:prstGeom prst="line">
            <a:avLst/>
          </a:prstGeom>
          <a:noFill/>
          <a:ln w="9525">
            <a:solidFill>
              <a:schemeClr val="tx1"/>
            </a:solidFill>
            <a:round/>
            <a:headEnd/>
            <a:tailEnd type="triangle" w="med" len="med"/>
          </a:ln>
        </p:spPr>
        <p:txBody>
          <a:bodyPr wrap="none" anchor="ctr"/>
          <a:lstStyle/>
          <a:p>
            <a:endParaRPr lang="en-US"/>
          </a:p>
        </p:txBody>
      </p:sp>
      <p:sp>
        <p:nvSpPr>
          <p:cNvPr id="64541" name="Oval 29"/>
          <p:cNvSpPr>
            <a:spLocks noChangeArrowheads="1"/>
          </p:cNvSpPr>
          <p:nvPr/>
        </p:nvSpPr>
        <p:spPr bwMode="gray">
          <a:xfrm>
            <a:off x="996950" y="4300371"/>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5</a:t>
            </a:r>
          </a:p>
        </p:txBody>
      </p:sp>
      <p:sp>
        <p:nvSpPr>
          <p:cNvPr id="117778" name="Line 30"/>
          <p:cNvSpPr>
            <a:spLocks noChangeShapeType="1"/>
          </p:cNvSpPr>
          <p:nvPr/>
        </p:nvSpPr>
        <p:spPr bwMode="auto">
          <a:xfrm flipV="1">
            <a:off x="7956550" y="4457700"/>
            <a:ext cx="188913" cy="533400"/>
          </a:xfrm>
          <a:prstGeom prst="line">
            <a:avLst/>
          </a:prstGeom>
          <a:noFill/>
          <a:ln w="9525">
            <a:solidFill>
              <a:schemeClr val="tx1"/>
            </a:solidFill>
            <a:round/>
            <a:headEnd/>
            <a:tailEnd type="triangle" w="med" len="med"/>
          </a:ln>
        </p:spPr>
        <p:txBody>
          <a:bodyPr wrap="none" anchor="ctr"/>
          <a:lstStyle/>
          <a:p>
            <a:endParaRPr lang="en-US"/>
          </a:p>
        </p:txBody>
      </p:sp>
      <p:sp>
        <p:nvSpPr>
          <p:cNvPr id="64543" name="Oval 31"/>
          <p:cNvSpPr>
            <a:spLocks noChangeArrowheads="1"/>
          </p:cNvSpPr>
          <p:nvPr/>
        </p:nvSpPr>
        <p:spPr bwMode="gray">
          <a:xfrm>
            <a:off x="7820025" y="49371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sp>
        <p:nvSpPr>
          <p:cNvPr id="64544" name="Oval 32"/>
          <p:cNvSpPr>
            <a:spLocks noChangeArrowheads="1"/>
          </p:cNvSpPr>
          <p:nvPr/>
        </p:nvSpPr>
        <p:spPr bwMode="gray">
          <a:xfrm>
            <a:off x="6080125" y="13255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pic>
        <p:nvPicPr>
          <p:cNvPr id="117781" name="Picture 24"/>
          <p:cNvPicPr>
            <a:picLocks noChangeAspect="1" noChangeArrowheads="1"/>
          </p:cNvPicPr>
          <p:nvPr/>
        </p:nvPicPr>
        <p:blipFill>
          <a:blip r:embed="rId5" cstate="print"/>
          <a:srcRect/>
          <a:stretch>
            <a:fillRect/>
          </a:stretch>
        </p:blipFill>
        <p:spPr bwMode="auto">
          <a:xfrm>
            <a:off x="7485063" y="65088"/>
            <a:ext cx="1123950" cy="127000"/>
          </a:xfrm>
          <a:prstGeom prst="rect">
            <a:avLst/>
          </a:prstGeom>
          <a:noFill/>
          <a:ln w="9525">
            <a:noFill/>
            <a:miter lim="800000"/>
            <a:headEnd/>
            <a:tailEnd/>
          </a:ln>
        </p:spPr>
      </p:pic>
      <p:sp>
        <p:nvSpPr>
          <p:cNvPr id="117782" name="Text Box 2"/>
          <p:cNvSpPr txBox="1">
            <a:spLocks noChangeArrowheads="1"/>
          </p:cNvSpPr>
          <p:nvPr/>
        </p:nvSpPr>
        <p:spPr bwMode="auto">
          <a:xfrm>
            <a:off x="312821" y="5561348"/>
            <a:ext cx="8422105" cy="382252"/>
          </a:xfrm>
          <a:prstGeom prst="rect">
            <a:avLst/>
          </a:prstGeom>
          <a:noFill/>
          <a:ln w="9525" algn="ctr">
            <a:solidFill>
              <a:schemeClr val="tx1"/>
            </a:solidFill>
            <a:miter lim="800000"/>
            <a:headEnd/>
            <a:tailEnd/>
          </a:ln>
        </p:spPr>
        <p:txBody>
          <a:bodyPr/>
          <a:lstStyle/>
          <a:p>
            <a:r>
              <a:rPr lang="en-US" i="1" dirty="0">
                <a:solidFill>
                  <a:srgbClr val="0A457D"/>
                </a:solidFill>
              </a:rPr>
              <a:t>Important Note: </a:t>
            </a:r>
            <a:r>
              <a:rPr lang="en-US" b="0" i="1" dirty="0">
                <a:solidFill>
                  <a:srgbClr val="0A457D"/>
                </a:solidFill>
              </a:rPr>
              <a:t>To save your query you must be logged-in </a:t>
            </a:r>
            <a:r>
              <a:rPr lang="en-US" b="0" i="1" dirty="0" smtClean="0">
                <a:solidFill>
                  <a:srgbClr val="0A457D"/>
                </a:solidFill>
              </a:rPr>
              <a:t>with </a:t>
            </a:r>
            <a:r>
              <a:rPr lang="en-US" b="0" i="1" dirty="0">
                <a:solidFill>
                  <a:srgbClr val="0A457D"/>
                </a:solidFill>
              </a:rPr>
              <a:t>‘</a:t>
            </a:r>
            <a:r>
              <a:rPr lang="en-US" b="0" i="1" dirty="0" smtClean="0">
                <a:solidFill>
                  <a:srgbClr val="0A457D"/>
                </a:solidFill>
              </a:rPr>
              <a:t>Full Access</a:t>
            </a:r>
            <a:r>
              <a:rPr lang="en-US" b="0" i="1" dirty="0">
                <a:solidFill>
                  <a:srgbClr val="0A457D"/>
                </a:solidFill>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38DC3677-3947-4A65-BA1F-FBC68BBC036A}" type="slidenum">
              <a:rPr lang="en-US" sz="1200" b="0">
                <a:ea typeface="ヒラギノ角ゴ Pro W3"/>
                <a:cs typeface="ヒラギノ角ゴ Pro W3"/>
              </a:rPr>
              <a:pPr algn="ctr" eaLnBrk="0" hangingPunct="0"/>
              <a:t>42</a:t>
            </a:fld>
            <a:endParaRPr lang="en-US" sz="1200" b="0">
              <a:ea typeface="ヒラギノ角ゴ Pro W3"/>
              <a:cs typeface="ヒラギノ角ゴ Pro W3"/>
            </a:endParaRPr>
          </a:p>
        </p:txBody>
      </p:sp>
      <p:sp>
        <p:nvSpPr>
          <p:cNvPr id="11981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FMIS users can also print query reports to networked printers directly from the FMIS application</a:t>
            </a:r>
          </a:p>
          <a:p>
            <a:endParaRPr lang="en-US">
              <a:solidFill>
                <a:srgbClr val="0A457D"/>
              </a:solidFill>
            </a:endParaRPr>
          </a:p>
        </p:txBody>
      </p:sp>
      <p:sp>
        <p:nvSpPr>
          <p:cNvPr id="119811" name="Rectangle 3"/>
          <p:cNvSpPr>
            <a:spLocks noChangeArrowheads="1"/>
          </p:cNvSpPr>
          <p:nvPr/>
        </p:nvSpPr>
        <p:spPr bwMode="auto">
          <a:xfrm>
            <a:off x="520700" y="1462088"/>
            <a:ext cx="4802188" cy="28670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To print a query report generated in FMIS, follow the five steps below:</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the ‘Print’ button or at the main menu, click ‘File,’ and choose ‘Print.’  </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You can choose to print a report in portrait or landscape format. It is recommended that you print reports in Landscape format</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You will also be prompted to print a specific page or a range of pages (eg. 3-10) of report, or the entire report </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Enter the number of copies you wish to print</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‘OK’</a:t>
            </a:r>
          </a:p>
        </p:txBody>
      </p:sp>
      <p:pic>
        <p:nvPicPr>
          <p:cNvPr id="119812" name="Picture 23"/>
          <p:cNvPicPr>
            <a:picLocks noChangeAspect="1" noChangeArrowheads="1"/>
          </p:cNvPicPr>
          <p:nvPr/>
        </p:nvPicPr>
        <p:blipFill>
          <a:blip r:embed="rId3" cstate="print"/>
          <a:srcRect/>
          <a:stretch>
            <a:fillRect/>
          </a:stretch>
        </p:blipFill>
        <p:spPr bwMode="auto">
          <a:xfrm>
            <a:off x="5407025" y="2747963"/>
            <a:ext cx="3231649" cy="2770187"/>
          </a:xfrm>
          <a:prstGeom prst="rect">
            <a:avLst/>
          </a:prstGeom>
          <a:noFill/>
          <a:ln w="9525">
            <a:solidFill>
              <a:schemeClr val="tx1"/>
            </a:solidFill>
            <a:miter lim="800000"/>
            <a:headEnd/>
            <a:tailEnd/>
          </a:ln>
        </p:spPr>
      </p:pic>
      <p:pic>
        <p:nvPicPr>
          <p:cNvPr id="119813" name="Picture 24"/>
          <p:cNvPicPr>
            <a:picLocks noChangeAspect="1" noChangeArrowheads="1"/>
          </p:cNvPicPr>
          <p:nvPr/>
        </p:nvPicPr>
        <p:blipFill>
          <a:blip r:embed="rId4" cstate="print"/>
          <a:srcRect r="52545" b="83318"/>
          <a:stretch>
            <a:fillRect/>
          </a:stretch>
        </p:blipFill>
        <p:spPr bwMode="auto">
          <a:xfrm>
            <a:off x="5394325" y="1647825"/>
            <a:ext cx="3220286" cy="684213"/>
          </a:xfrm>
          <a:prstGeom prst="rect">
            <a:avLst/>
          </a:prstGeom>
          <a:noFill/>
          <a:ln w="9525">
            <a:solidFill>
              <a:schemeClr val="tx1"/>
            </a:solidFill>
            <a:miter lim="800000"/>
            <a:headEnd/>
            <a:tailEnd/>
          </a:ln>
        </p:spPr>
      </p:pic>
      <p:sp>
        <p:nvSpPr>
          <p:cNvPr id="78873" name="Oval 25"/>
          <p:cNvSpPr>
            <a:spLocks noChangeArrowheads="1"/>
          </p:cNvSpPr>
          <p:nvPr/>
        </p:nvSpPr>
        <p:spPr bwMode="gray">
          <a:xfrm>
            <a:off x="1000125" y="19780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78874" name="Oval 26"/>
          <p:cNvSpPr>
            <a:spLocks noChangeArrowheads="1"/>
          </p:cNvSpPr>
          <p:nvPr/>
        </p:nvSpPr>
        <p:spPr bwMode="gray">
          <a:xfrm>
            <a:off x="1000125" y="24368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78875" name="Oval 27"/>
          <p:cNvSpPr>
            <a:spLocks noChangeArrowheads="1"/>
          </p:cNvSpPr>
          <p:nvPr/>
        </p:nvSpPr>
        <p:spPr bwMode="gray">
          <a:xfrm>
            <a:off x="1000125" y="31130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78876" name="Oval 28"/>
          <p:cNvSpPr>
            <a:spLocks noChangeArrowheads="1"/>
          </p:cNvSpPr>
          <p:nvPr/>
        </p:nvSpPr>
        <p:spPr bwMode="gray">
          <a:xfrm>
            <a:off x="1000125" y="37655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119818" name="Line 29"/>
          <p:cNvSpPr>
            <a:spLocks noChangeShapeType="1"/>
          </p:cNvSpPr>
          <p:nvPr/>
        </p:nvSpPr>
        <p:spPr bwMode="auto">
          <a:xfrm flipH="1">
            <a:off x="5770563" y="1498600"/>
            <a:ext cx="401637" cy="542925"/>
          </a:xfrm>
          <a:prstGeom prst="line">
            <a:avLst/>
          </a:prstGeom>
          <a:noFill/>
          <a:ln w="9525">
            <a:solidFill>
              <a:schemeClr val="tx1"/>
            </a:solidFill>
            <a:round/>
            <a:headEnd/>
            <a:tailEnd type="triangle" w="med" len="med"/>
          </a:ln>
        </p:spPr>
        <p:txBody>
          <a:bodyPr wrap="none" anchor="ctr"/>
          <a:lstStyle/>
          <a:p>
            <a:endParaRPr lang="en-US"/>
          </a:p>
        </p:txBody>
      </p:sp>
      <p:sp>
        <p:nvSpPr>
          <p:cNvPr id="78878" name="Oval 30"/>
          <p:cNvSpPr>
            <a:spLocks noChangeArrowheads="1"/>
          </p:cNvSpPr>
          <p:nvPr/>
        </p:nvSpPr>
        <p:spPr bwMode="gray">
          <a:xfrm>
            <a:off x="6080125" y="13255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119820" name="Line 31"/>
          <p:cNvSpPr>
            <a:spLocks noChangeShapeType="1"/>
          </p:cNvSpPr>
          <p:nvPr/>
        </p:nvSpPr>
        <p:spPr bwMode="auto">
          <a:xfrm flipH="1">
            <a:off x="5772150" y="2608263"/>
            <a:ext cx="487363" cy="565150"/>
          </a:xfrm>
          <a:prstGeom prst="line">
            <a:avLst/>
          </a:prstGeom>
          <a:noFill/>
          <a:ln w="9525">
            <a:solidFill>
              <a:schemeClr val="tx1"/>
            </a:solidFill>
            <a:round/>
            <a:headEnd/>
            <a:tailEnd type="triangle" w="med" len="med"/>
          </a:ln>
        </p:spPr>
        <p:txBody>
          <a:bodyPr wrap="none" anchor="ctr"/>
          <a:lstStyle/>
          <a:p>
            <a:endParaRPr lang="en-US"/>
          </a:p>
        </p:txBody>
      </p:sp>
      <p:sp>
        <p:nvSpPr>
          <p:cNvPr id="78880" name="Oval 32"/>
          <p:cNvSpPr>
            <a:spLocks noChangeArrowheads="1"/>
          </p:cNvSpPr>
          <p:nvPr/>
        </p:nvSpPr>
        <p:spPr bwMode="gray">
          <a:xfrm>
            <a:off x="6167438" y="24082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119822" name="Line 33"/>
          <p:cNvSpPr>
            <a:spLocks noChangeShapeType="1"/>
          </p:cNvSpPr>
          <p:nvPr/>
        </p:nvSpPr>
        <p:spPr bwMode="auto">
          <a:xfrm flipH="1">
            <a:off x="6999288" y="2619375"/>
            <a:ext cx="304800" cy="1101725"/>
          </a:xfrm>
          <a:prstGeom prst="line">
            <a:avLst/>
          </a:prstGeom>
          <a:noFill/>
          <a:ln w="9525">
            <a:solidFill>
              <a:schemeClr val="tx1"/>
            </a:solidFill>
            <a:round/>
            <a:headEnd/>
            <a:tailEnd type="triangle" w="med" len="med"/>
          </a:ln>
        </p:spPr>
        <p:txBody>
          <a:bodyPr wrap="none" anchor="ctr"/>
          <a:lstStyle/>
          <a:p>
            <a:endParaRPr lang="en-US"/>
          </a:p>
        </p:txBody>
      </p:sp>
      <p:sp>
        <p:nvSpPr>
          <p:cNvPr id="78882" name="Oval 34"/>
          <p:cNvSpPr>
            <a:spLocks noChangeArrowheads="1"/>
          </p:cNvSpPr>
          <p:nvPr/>
        </p:nvSpPr>
        <p:spPr bwMode="gray">
          <a:xfrm>
            <a:off x="7212013" y="24193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119824" name="Line 35"/>
          <p:cNvSpPr>
            <a:spLocks noChangeShapeType="1"/>
          </p:cNvSpPr>
          <p:nvPr/>
        </p:nvSpPr>
        <p:spPr bwMode="auto">
          <a:xfrm flipH="1">
            <a:off x="7772400" y="2630488"/>
            <a:ext cx="433388" cy="1092200"/>
          </a:xfrm>
          <a:prstGeom prst="line">
            <a:avLst/>
          </a:prstGeom>
          <a:noFill/>
          <a:ln w="9525">
            <a:solidFill>
              <a:schemeClr val="tx1"/>
            </a:solidFill>
            <a:round/>
            <a:headEnd/>
            <a:tailEnd type="triangle" w="med" len="med"/>
          </a:ln>
        </p:spPr>
        <p:txBody>
          <a:bodyPr wrap="none" anchor="ctr"/>
          <a:lstStyle/>
          <a:p>
            <a:endParaRPr lang="en-US"/>
          </a:p>
        </p:txBody>
      </p:sp>
      <p:sp>
        <p:nvSpPr>
          <p:cNvPr id="78884" name="Oval 36"/>
          <p:cNvSpPr>
            <a:spLocks noChangeArrowheads="1"/>
          </p:cNvSpPr>
          <p:nvPr/>
        </p:nvSpPr>
        <p:spPr bwMode="gray">
          <a:xfrm>
            <a:off x="8102600" y="24288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119826" name="Line 37"/>
          <p:cNvSpPr>
            <a:spLocks noChangeShapeType="1"/>
          </p:cNvSpPr>
          <p:nvPr/>
        </p:nvSpPr>
        <p:spPr bwMode="auto">
          <a:xfrm flipH="1" flipV="1">
            <a:off x="6384925" y="5354638"/>
            <a:ext cx="701675" cy="350837"/>
          </a:xfrm>
          <a:prstGeom prst="line">
            <a:avLst/>
          </a:prstGeom>
          <a:noFill/>
          <a:ln w="9525">
            <a:solidFill>
              <a:schemeClr val="tx1"/>
            </a:solidFill>
            <a:round/>
            <a:headEnd/>
            <a:tailEnd type="triangle" w="med" len="med"/>
          </a:ln>
        </p:spPr>
        <p:txBody>
          <a:bodyPr wrap="none" anchor="ctr"/>
          <a:lstStyle/>
          <a:p>
            <a:endParaRPr lang="en-US"/>
          </a:p>
        </p:txBody>
      </p:sp>
      <p:sp>
        <p:nvSpPr>
          <p:cNvPr id="78886" name="Oval 38"/>
          <p:cNvSpPr>
            <a:spLocks noChangeArrowheads="1"/>
          </p:cNvSpPr>
          <p:nvPr/>
        </p:nvSpPr>
        <p:spPr bwMode="gray">
          <a:xfrm>
            <a:off x="6911975" y="55546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sp>
        <p:nvSpPr>
          <p:cNvPr id="78887" name="Oval 39"/>
          <p:cNvSpPr>
            <a:spLocks noChangeArrowheads="1"/>
          </p:cNvSpPr>
          <p:nvPr/>
        </p:nvSpPr>
        <p:spPr bwMode="gray">
          <a:xfrm>
            <a:off x="1008063" y="405130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sp>
        <p:nvSpPr>
          <p:cNvPr id="119829" name="Text Box 2"/>
          <p:cNvSpPr txBox="1">
            <a:spLocks noChangeArrowheads="1"/>
          </p:cNvSpPr>
          <p:nvPr/>
        </p:nvSpPr>
        <p:spPr bwMode="auto">
          <a:xfrm>
            <a:off x="288758" y="5910264"/>
            <a:ext cx="8446168" cy="394284"/>
          </a:xfrm>
          <a:prstGeom prst="rect">
            <a:avLst/>
          </a:prstGeom>
          <a:noFill/>
          <a:ln w="9525" algn="ctr">
            <a:solidFill>
              <a:schemeClr val="tx1"/>
            </a:solidFill>
            <a:miter lim="800000"/>
            <a:headEnd/>
            <a:tailEnd/>
          </a:ln>
        </p:spPr>
        <p:txBody>
          <a:bodyPr/>
          <a:lstStyle/>
          <a:p>
            <a:r>
              <a:rPr lang="en-US" i="1" dirty="0">
                <a:solidFill>
                  <a:srgbClr val="0A457D"/>
                </a:solidFill>
              </a:rPr>
              <a:t>Important Note: </a:t>
            </a:r>
            <a:r>
              <a:rPr lang="en-US" b="0" i="1" dirty="0">
                <a:solidFill>
                  <a:srgbClr val="0A457D"/>
                </a:solidFill>
              </a:rPr>
              <a:t>To print your query you must be logged-in </a:t>
            </a:r>
            <a:r>
              <a:rPr lang="en-US" b="0" i="1" dirty="0" smtClean="0">
                <a:solidFill>
                  <a:srgbClr val="0A457D"/>
                </a:solidFill>
              </a:rPr>
              <a:t>with </a:t>
            </a:r>
            <a:r>
              <a:rPr lang="en-US" b="0" i="1" dirty="0">
                <a:solidFill>
                  <a:srgbClr val="0A457D"/>
                </a:solidFill>
              </a:rPr>
              <a:t>‘Full Access’</a:t>
            </a:r>
          </a:p>
        </p:txBody>
      </p:sp>
      <p:pic>
        <p:nvPicPr>
          <p:cNvPr id="119830" name="Picture 23"/>
          <p:cNvPicPr>
            <a:picLocks noChangeAspect="1" noChangeArrowheads="1"/>
          </p:cNvPicPr>
          <p:nvPr/>
        </p:nvPicPr>
        <p:blipFill>
          <a:blip r:embed="rId5"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You want to save a query to </a:t>
            </a:r>
            <a:r>
              <a:rPr lang="en-US" strike="sngStrike" dirty="0">
                <a:solidFill>
                  <a:srgbClr val="0A457D"/>
                </a:solidFill>
              </a:rPr>
              <a:t>the Client </a:t>
            </a:r>
            <a:r>
              <a:rPr lang="en-US" dirty="0" smtClean="0">
                <a:solidFill>
                  <a:srgbClr val="0A457D"/>
                </a:solidFill>
              </a:rPr>
              <a:t>your H: drive </a:t>
            </a:r>
            <a:r>
              <a:rPr lang="en-US" dirty="0">
                <a:solidFill>
                  <a:srgbClr val="0A457D"/>
                </a:solidFill>
              </a:rPr>
              <a:t>on the Network – how do you do that?</a:t>
            </a:r>
          </a:p>
        </p:txBody>
      </p:sp>
      <p:pic>
        <p:nvPicPr>
          <p:cNvPr id="121858" name="Picture 23"/>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47460" name="Rectangle 3"/>
          <p:cNvSpPr>
            <a:spLocks noChangeArrowheads="1"/>
          </p:cNvSpPr>
          <p:nvPr/>
        </p:nvSpPr>
        <p:spPr bwMode="auto">
          <a:xfrm>
            <a:off x="520700" y="1462088"/>
            <a:ext cx="8086725" cy="3048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Drag the Query to your desktop – it will be saved in Excel format</a:t>
            </a:r>
          </a:p>
        </p:txBody>
      </p:sp>
      <p:sp>
        <p:nvSpPr>
          <p:cNvPr id="147462" name="Rectangle 3"/>
          <p:cNvSpPr>
            <a:spLocks noChangeArrowheads="1"/>
          </p:cNvSpPr>
          <p:nvPr/>
        </p:nvSpPr>
        <p:spPr bwMode="auto">
          <a:xfrm>
            <a:off x="520700" y="1870075"/>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Click File </a:t>
            </a:r>
            <a:r>
              <a:rPr lang="en-US" sz="1400" b="0">
                <a:solidFill>
                  <a:srgbClr val="0A457D"/>
                </a:solidFill>
                <a:sym typeface="Wingdings" pitchFamily="2" charset="2"/>
              </a:rPr>
              <a:t> Save As  Name file  Save as ‘Text with Headers’  Choose ‘My Documents’  Click ‘Save’</a:t>
            </a:r>
          </a:p>
        </p:txBody>
      </p:sp>
      <p:sp>
        <p:nvSpPr>
          <p:cNvPr id="121861" name="Rectangle 3"/>
          <p:cNvSpPr>
            <a:spLocks noChangeArrowheads="1"/>
          </p:cNvSpPr>
          <p:nvPr/>
        </p:nvSpPr>
        <p:spPr bwMode="auto">
          <a:xfrm>
            <a:off x="520700" y="2489200"/>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Click the Save Data icon </a:t>
            </a:r>
            <a:r>
              <a:rPr lang="en-US" sz="1400" b="0">
                <a:solidFill>
                  <a:srgbClr val="0A457D"/>
                </a:solidFill>
                <a:sym typeface="Wingdings" pitchFamily="2" charset="2"/>
              </a:rPr>
              <a:t> Choose to save the file as ‘Excel with Headers  Name the file  Choose the Directory and Sub-directory to save the file  Click ‘Save’</a:t>
            </a:r>
          </a:p>
        </p:txBody>
      </p:sp>
      <p:sp>
        <p:nvSpPr>
          <p:cNvPr id="147464" name="Rectangle 3"/>
          <p:cNvSpPr>
            <a:spLocks noChangeArrowheads="1"/>
          </p:cNvSpPr>
          <p:nvPr/>
        </p:nvSpPr>
        <p:spPr bwMode="auto">
          <a:xfrm>
            <a:off x="520700" y="3119438"/>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dirty="0">
                <a:solidFill>
                  <a:srgbClr val="0A457D"/>
                </a:solidFill>
              </a:rPr>
              <a:t>Nothing - all queries are automatically saved for one day on the network drive when you log-in to FMIS with Full Access rights</a:t>
            </a:r>
          </a:p>
        </p:txBody>
      </p:sp>
      <p:pic>
        <p:nvPicPr>
          <p:cNvPr id="122888" name="Picture 5"/>
          <p:cNvPicPr>
            <a:picLocks noChangeAspect="1" noChangeArrowheads="1"/>
          </p:cNvPicPr>
          <p:nvPr/>
        </p:nvPicPr>
        <p:blipFill>
          <a:blip r:embed="rId4" cstate="print"/>
          <a:srcRect r="80000" b="93716"/>
          <a:stretch>
            <a:fillRect/>
          </a:stretch>
        </p:blipFill>
        <p:spPr bwMode="auto">
          <a:xfrm>
            <a:off x="385011" y="4051300"/>
            <a:ext cx="2647114" cy="517525"/>
          </a:xfrm>
          <a:prstGeom prst="rect">
            <a:avLst/>
          </a:prstGeom>
          <a:noFill/>
          <a:ln w="9525">
            <a:solidFill>
              <a:schemeClr val="tx1"/>
            </a:solidFill>
            <a:miter lim="800000"/>
            <a:headEnd/>
            <a:tailEnd/>
          </a:ln>
        </p:spPr>
      </p:pic>
      <p:pic>
        <p:nvPicPr>
          <p:cNvPr id="122890" name="Picture 4"/>
          <p:cNvPicPr>
            <a:picLocks noChangeAspect="1" noChangeArrowheads="1"/>
          </p:cNvPicPr>
          <p:nvPr/>
        </p:nvPicPr>
        <p:blipFill>
          <a:blip r:embed="rId5" cstate="print"/>
          <a:srcRect/>
          <a:stretch>
            <a:fillRect/>
          </a:stretch>
        </p:blipFill>
        <p:spPr bwMode="auto">
          <a:xfrm>
            <a:off x="3265488" y="4060825"/>
            <a:ext cx="2741612" cy="1698625"/>
          </a:xfrm>
          <a:prstGeom prst="rect">
            <a:avLst/>
          </a:prstGeom>
          <a:noFill/>
          <a:ln w="9525">
            <a:solidFill>
              <a:schemeClr val="tx1"/>
            </a:solidFill>
            <a:miter lim="800000"/>
            <a:headEnd/>
            <a:tailEnd/>
          </a:ln>
        </p:spPr>
      </p:pic>
      <p:pic>
        <p:nvPicPr>
          <p:cNvPr id="122891" name="Picture 6"/>
          <p:cNvPicPr>
            <a:picLocks noChangeAspect="1" noChangeArrowheads="1"/>
          </p:cNvPicPr>
          <p:nvPr/>
        </p:nvPicPr>
        <p:blipFill>
          <a:blip r:embed="rId6" cstate="print"/>
          <a:srcRect/>
          <a:stretch>
            <a:fillRect/>
          </a:stretch>
        </p:blipFill>
        <p:spPr bwMode="auto">
          <a:xfrm>
            <a:off x="6242051" y="4062413"/>
            <a:ext cx="2528970" cy="1698625"/>
          </a:xfrm>
          <a:prstGeom prst="rect">
            <a:avLst/>
          </a:prstGeom>
          <a:noFill/>
          <a:ln w="9525">
            <a:solidFill>
              <a:schemeClr val="tx1"/>
            </a:solidFill>
            <a:miter lim="800000"/>
            <a:headEnd/>
            <a:tailEnd/>
          </a:ln>
        </p:spPr>
      </p:pic>
      <p:sp>
        <p:nvSpPr>
          <p:cNvPr id="122892" name="Oval 12"/>
          <p:cNvSpPr>
            <a:spLocks noChangeArrowheads="1"/>
          </p:cNvSpPr>
          <p:nvPr/>
        </p:nvSpPr>
        <p:spPr bwMode="auto">
          <a:xfrm>
            <a:off x="628650" y="4267200"/>
            <a:ext cx="404813" cy="401638"/>
          </a:xfrm>
          <a:prstGeom prst="ellipse">
            <a:avLst/>
          </a:prstGeom>
          <a:noFill/>
          <a:ln w="9525">
            <a:solidFill>
              <a:srgbClr val="FF0000"/>
            </a:solidFill>
            <a:round/>
            <a:headEnd/>
            <a:tailEnd/>
          </a:ln>
        </p:spPr>
        <p:txBody>
          <a:bodyPr wrap="none" anchor="ctr"/>
          <a:lstStyle/>
          <a:p>
            <a:endParaRPr lang="en-US"/>
          </a:p>
        </p:txBody>
      </p:sp>
      <p:sp>
        <p:nvSpPr>
          <p:cNvPr id="122893" name="Oval 13"/>
          <p:cNvSpPr>
            <a:spLocks noChangeArrowheads="1"/>
          </p:cNvSpPr>
          <p:nvPr/>
        </p:nvSpPr>
        <p:spPr bwMode="auto">
          <a:xfrm>
            <a:off x="3567113" y="5292725"/>
            <a:ext cx="1068387" cy="198438"/>
          </a:xfrm>
          <a:prstGeom prst="ellipse">
            <a:avLst/>
          </a:prstGeom>
          <a:noFill/>
          <a:ln w="9525">
            <a:solidFill>
              <a:srgbClr val="FF0000"/>
            </a:solidFill>
            <a:round/>
            <a:headEnd/>
            <a:tailEnd/>
          </a:ln>
        </p:spPr>
        <p:txBody>
          <a:bodyPr wrap="none" anchor="ctr"/>
          <a:lstStyle/>
          <a:p>
            <a:endParaRPr lang="en-US"/>
          </a:p>
        </p:txBody>
      </p:sp>
      <p:sp>
        <p:nvSpPr>
          <p:cNvPr id="122894" name="Oval 14"/>
          <p:cNvSpPr>
            <a:spLocks noChangeArrowheads="1"/>
          </p:cNvSpPr>
          <p:nvPr/>
        </p:nvSpPr>
        <p:spPr bwMode="auto">
          <a:xfrm>
            <a:off x="3567113" y="5500688"/>
            <a:ext cx="1068387" cy="198437"/>
          </a:xfrm>
          <a:prstGeom prst="ellipse">
            <a:avLst/>
          </a:prstGeom>
          <a:noFill/>
          <a:ln w="9525">
            <a:solidFill>
              <a:srgbClr val="FF0000"/>
            </a:solidFill>
            <a:round/>
            <a:headEnd/>
            <a:tailEnd/>
          </a:ln>
        </p:spPr>
        <p:txBody>
          <a:bodyPr wrap="none" anchor="ctr"/>
          <a:lstStyle/>
          <a:p>
            <a:endParaRPr lang="en-US"/>
          </a:p>
        </p:txBody>
      </p:sp>
      <p:sp>
        <p:nvSpPr>
          <p:cNvPr id="122895" name="Oval 15"/>
          <p:cNvSpPr>
            <a:spLocks noChangeArrowheads="1"/>
          </p:cNvSpPr>
          <p:nvPr/>
        </p:nvSpPr>
        <p:spPr bwMode="auto">
          <a:xfrm>
            <a:off x="6538913" y="4395788"/>
            <a:ext cx="1068387" cy="1255712"/>
          </a:xfrm>
          <a:prstGeom prst="ellipse">
            <a:avLst/>
          </a:prstGeom>
          <a:noFill/>
          <a:ln w="9525">
            <a:solidFill>
              <a:srgbClr val="FF0000"/>
            </a:solidFill>
            <a:round/>
            <a:headEnd/>
            <a:tailEnd/>
          </a:ln>
        </p:spPr>
        <p:txBody>
          <a:bodyPr wrap="none" anchor="ctr"/>
          <a:lstStyle/>
          <a:p>
            <a:endParaRPr lang="en-US"/>
          </a:p>
        </p:txBody>
      </p:sp>
      <p:sp>
        <p:nvSpPr>
          <p:cNvPr id="122896" name="Oval 16"/>
          <p:cNvSpPr>
            <a:spLocks noChangeArrowheads="1"/>
          </p:cNvSpPr>
          <p:nvPr/>
        </p:nvSpPr>
        <p:spPr bwMode="auto">
          <a:xfrm>
            <a:off x="8224838" y="5321300"/>
            <a:ext cx="844550" cy="209550"/>
          </a:xfrm>
          <a:prstGeom prst="ellipse">
            <a:avLst/>
          </a:prstGeom>
          <a:noFill/>
          <a:ln w="9525">
            <a:solidFill>
              <a:srgbClr val="FF0000"/>
            </a:solidFill>
            <a:round/>
            <a:headEnd/>
            <a:tailEnd/>
          </a:ln>
        </p:spPr>
        <p:txBody>
          <a:bodyPr wrap="none" anchor="ctr"/>
          <a:lstStyle/>
          <a:p>
            <a:endParaRPr lang="en-US"/>
          </a:p>
        </p:txBody>
      </p:sp>
      <p:sp>
        <p:nvSpPr>
          <p:cNvPr id="12187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8B482C48-1A3E-41FB-B032-A2549204C13B}" type="slidenum">
              <a:rPr lang="en-US" sz="1200" b="0">
                <a:ea typeface="ヒラギノ角ゴ Pro W3"/>
                <a:cs typeface="ヒラギノ角ゴ Pro W3"/>
              </a:rPr>
              <a:pPr algn="ctr" eaLnBrk="0" hangingPunct="0"/>
              <a:t>43</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7460"/>
                                        </p:tgtEl>
                                        <p:attrNameLst>
                                          <p:attrName>ppt_x</p:attrName>
                                        </p:attrNameLst>
                                      </p:cBhvr>
                                      <p:tavLst>
                                        <p:tav tm="0">
                                          <p:val>
                                            <p:strVal val="ppt_x"/>
                                          </p:val>
                                        </p:tav>
                                        <p:tav tm="100000">
                                          <p:val>
                                            <p:strVal val="ppt_x"/>
                                          </p:val>
                                        </p:tav>
                                      </p:tavLst>
                                    </p:anim>
                                    <p:anim calcmode="lin" valueType="num">
                                      <p:cBhvr additive="base">
                                        <p:cTn id="7" dur="500"/>
                                        <p:tgtEl>
                                          <p:spTgt spid="147460"/>
                                        </p:tgtEl>
                                        <p:attrNameLst>
                                          <p:attrName>ppt_y</p:attrName>
                                        </p:attrNameLst>
                                      </p:cBhvr>
                                      <p:tavLst>
                                        <p:tav tm="0">
                                          <p:val>
                                            <p:strVal val="ppt_y"/>
                                          </p:val>
                                        </p:tav>
                                        <p:tav tm="100000">
                                          <p:val>
                                            <p:strVal val="1+ppt_h/2"/>
                                          </p:val>
                                        </p:tav>
                                      </p:tavLst>
                                    </p:anim>
                                    <p:set>
                                      <p:cBhvr>
                                        <p:cTn id="8" dur="1" fill="hold">
                                          <p:stCondLst>
                                            <p:cond delay="499"/>
                                          </p:stCondLst>
                                        </p:cTn>
                                        <p:tgtEl>
                                          <p:spTgt spid="14746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47462"/>
                                        </p:tgtEl>
                                        <p:attrNameLst>
                                          <p:attrName>ppt_x</p:attrName>
                                        </p:attrNameLst>
                                      </p:cBhvr>
                                      <p:tavLst>
                                        <p:tav tm="0">
                                          <p:val>
                                            <p:strVal val="ppt_x"/>
                                          </p:val>
                                        </p:tav>
                                        <p:tav tm="100000">
                                          <p:val>
                                            <p:strVal val="ppt_x"/>
                                          </p:val>
                                        </p:tav>
                                      </p:tavLst>
                                    </p:anim>
                                    <p:anim calcmode="lin" valueType="num">
                                      <p:cBhvr additive="base">
                                        <p:cTn id="11" dur="500"/>
                                        <p:tgtEl>
                                          <p:spTgt spid="147462"/>
                                        </p:tgtEl>
                                        <p:attrNameLst>
                                          <p:attrName>ppt_y</p:attrName>
                                        </p:attrNameLst>
                                      </p:cBhvr>
                                      <p:tavLst>
                                        <p:tav tm="0">
                                          <p:val>
                                            <p:strVal val="ppt_y"/>
                                          </p:val>
                                        </p:tav>
                                        <p:tav tm="100000">
                                          <p:val>
                                            <p:strVal val="1+ppt_h/2"/>
                                          </p:val>
                                        </p:tav>
                                      </p:tavLst>
                                    </p:anim>
                                    <p:set>
                                      <p:cBhvr>
                                        <p:cTn id="12" dur="1" fill="hold">
                                          <p:stCondLst>
                                            <p:cond delay="499"/>
                                          </p:stCondLst>
                                        </p:cTn>
                                        <p:tgtEl>
                                          <p:spTgt spid="147462"/>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47464"/>
                                        </p:tgtEl>
                                        <p:attrNameLst>
                                          <p:attrName>ppt_x</p:attrName>
                                        </p:attrNameLst>
                                      </p:cBhvr>
                                      <p:tavLst>
                                        <p:tav tm="0">
                                          <p:val>
                                            <p:strVal val="ppt_x"/>
                                          </p:val>
                                        </p:tav>
                                        <p:tav tm="100000">
                                          <p:val>
                                            <p:strVal val="ppt_x"/>
                                          </p:val>
                                        </p:tav>
                                      </p:tavLst>
                                    </p:anim>
                                    <p:anim calcmode="lin" valueType="num">
                                      <p:cBhvr additive="base">
                                        <p:cTn id="15" dur="500"/>
                                        <p:tgtEl>
                                          <p:spTgt spid="147464"/>
                                        </p:tgtEl>
                                        <p:attrNameLst>
                                          <p:attrName>ppt_y</p:attrName>
                                        </p:attrNameLst>
                                      </p:cBhvr>
                                      <p:tavLst>
                                        <p:tav tm="0">
                                          <p:val>
                                            <p:strVal val="ppt_y"/>
                                          </p:val>
                                        </p:tav>
                                        <p:tav tm="100000">
                                          <p:val>
                                            <p:strVal val="1+ppt_h/2"/>
                                          </p:val>
                                        </p:tav>
                                      </p:tavLst>
                                    </p:anim>
                                    <p:set>
                                      <p:cBhvr>
                                        <p:cTn id="16" dur="1" fill="hold">
                                          <p:stCondLst>
                                            <p:cond delay="499"/>
                                          </p:stCondLst>
                                        </p:cTn>
                                        <p:tgtEl>
                                          <p:spTgt spid="14746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2888"/>
                                        </p:tgtEl>
                                        <p:attrNameLst>
                                          <p:attrName>style.visibility</p:attrName>
                                        </p:attrNameLst>
                                      </p:cBhvr>
                                      <p:to>
                                        <p:strVal val="visible"/>
                                      </p:to>
                                    </p:set>
                                    <p:anim calcmode="lin" valueType="num">
                                      <p:cBhvr additive="base">
                                        <p:cTn id="21" dur="500" fill="hold"/>
                                        <p:tgtEl>
                                          <p:spTgt spid="122888"/>
                                        </p:tgtEl>
                                        <p:attrNameLst>
                                          <p:attrName>ppt_x</p:attrName>
                                        </p:attrNameLst>
                                      </p:cBhvr>
                                      <p:tavLst>
                                        <p:tav tm="0">
                                          <p:val>
                                            <p:strVal val="#ppt_x"/>
                                          </p:val>
                                        </p:tav>
                                        <p:tav tm="100000">
                                          <p:val>
                                            <p:strVal val="#ppt_x"/>
                                          </p:val>
                                        </p:tav>
                                      </p:tavLst>
                                    </p:anim>
                                    <p:anim calcmode="lin" valueType="num">
                                      <p:cBhvr additive="base">
                                        <p:cTn id="22" dur="500" fill="hold"/>
                                        <p:tgtEl>
                                          <p:spTgt spid="12288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890"/>
                                        </p:tgtEl>
                                        <p:attrNameLst>
                                          <p:attrName>style.visibility</p:attrName>
                                        </p:attrNameLst>
                                      </p:cBhvr>
                                      <p:to>
                                        <p:strVal val="visible"/>
                                      </p:to>
                                    </p:set>
                                    <p:anim calcmode="lin" valueType="num">
                                      <p:cBhvr additive="base">
                                        <p:cTn id="25" dur="500" fill="hold"/>
                                        <p:tgtEl>
                                          <p:spTgt spid="122890"/>
                                        </p:tgtEl>
                                        <p:attrNameLst>
                                          <p:attrName>ppt_x</p:attrName>
                                        </p:attrNameLst>
                                      </p:cBhvr>
                                      <p:tavLst>
                                        <p:tav tm="0">
                                          <p:val>
                                            <p:strVal val="#ppt_x"/>
                                          </p:val>
                                        </p:tav>
                                        <p:tav tm="100000">
                                          <p:val>
                                            <p:strVal val="#ppt_x"/>
                                          </p:val>
                                        </p:tav>
                                      </p:tavLst>
                                    </p:anim>
                                    <p:anim calcmode="lin" valueType="num">
                                      <p:cBhvr additive="base">
                                        <p:cTn id="26" dur="500" fill="hold"/>
                                        <p:tgtEl>
                                          <p:spTgt spid="12289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891"/>
                                        </p:tgtEl>
                                        <p:attrNameLst>
                                          <p:attrName>style.visibility</p:attrName>
                                        </p:attrNameLst>
                                      </p:cBhvr>
                                      <p:to>
                                        <p:strVal val="visible"/>
                                      </p:to>
                                    </p:set>
                                    <p:anim calcmode="lin" valueType="num">
                                      <p:cBhvr additive="base">
                                        <p:cTn id="29" dur="500" fill="hold"/>
                                        <p:tgtEl>
                                          <p:spTgt spid="122891"/>
                                        </p:tgtEl>
                                        <p:attrNameLst>
                                          <p:attrName>ppt_x</p:attrName>
                                        </p:attrNameLst>
                                      </p:cBhvr>
                                      <p:tavLst>
                                        <p:tav tm="0">
                                          <p:val>
                                            <p:strVal val="#ppt_x"/>
                                          </p:val>
                                        </p:tav>
                                        <p:tav tm="100000">
                                          <p:val>
                                            <p:strVal val="#ppt_x"/>
                                          </p:val>
                                        </p:tav>
                                      </p:tavLst>
                                    </p:anim>
                                    <p:anim calcmode="lin" valueType="num">
                                      <p:cBhvr additive="base">
                                        <p:cTn id="30" dur="500" fill="hold"/>
                                        <p:tgtEl>
                                          <p:spTgt spid="1228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8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8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289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28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2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p:bldP spid="147462" grpId="0"/>
      <p:bldP spid="147464" grpId="0"/>
      <p:bldP spid="122892" grpId="0" animBg="1"/>
      <p:bldP spid="122893" grpId="0" animBg="1"/>
      <p:bldP spid="122894" grpId="0" animBg="1"/>
      <p:bldP spid="122895" grpId="0" animBg="1"/>
      <p:bldP spid="12289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When you attempt to print your query, your printer is not available – how should you trouble shoot this?</a:t>
            </a:r>
          </a:p>
        </p:txBody>
      </p:sp>
      <p:pic>
        <p:nvPicPr>
          <p:cNvPr id="123906" name="Picture 23"/>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24931" name="Rectangle 3"/>
          <p:cNvSpPr>
            <a:spLocks noChangeArrowheads="1"/>
          </p:cNvSpPr>
          <p:nvPr/>
        </p:nvSpPr>
        <p:spPr bwMode="auto">
          <a:xfrm>
            <a:off x="520700" y="1462088"/>
            <a:ext cx="8086725" cy="3048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a:solidFill>
                  <a:srgbClr val="0A457D"/>
                </a:solidFill>
              </a:rPr>
              <a:t>Log-out of FMIS </a:t>
            </a:r>
            <a:r>
              <a:rPr lang="en-US" sz="1400" b="0">
                <a:solidFill>
                  <a:srgbClr val="0A457D"/>
                </a:solidFill>
                <a:sym typeface="Wingdings" pitchFamily="2" charset="2"/>
              </a:rPr>
              <a:t> </a:t>
            </a:r>
            <a:r>
              <a:rPr lang="en-US" sz="1400" b="0">
                <a:solidFill>
                  <a:srgbClr val="0A457D"/>
                </a:solidFill>
              </a:rPr>
              <a:t>Log-in to FMIS </a:t>
            </a:r>
            <a:r>
              <a:rPr lang="en-US" sz="1400" b="0">
                <a:solidFill>
                  <a:srgbClr val="0A457D"/>
                </a:solidFill>
                <a:sym typeface="Wingdings" pitchFamily="2" charset="2"/>
              </a:rPr>
              <a:t> Re-run your query and trying printing again</a:t>
            </a:r>
            <a:endParaRPr lang="en-US" sz="1400" b="0">
              <a:solidFill>
                <a:srgbClr val="0A457D"/>
              </a:solidFill>
            </a:endParaRPr>
          </a:p>
        </p:txBody>
      </p:sp>
      <p:sp>
        <p:nvSpPr>
          <p:cNvPr id="123908" name="Rectangle 3"/>
          <p:cNvSpPr>
            <a:spLocks noChangeArrowheads="1"/>
          </p:cNvSpPr>
          <p:nvPr/>
        </p:nvSpPr>
        <p:spPr bwMode="auto">
          <a:xfrm>
            <a:off x="520700" y="1914525"/>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Check that you are logged-in with Full Access</a:t>
            </a:r>
          </a:p>
        </p:txBody>
      </p:sp>
      <p:sp>
        <p:nvSpPr>
          <p:cNvPr id="124935" name="Rectangle 3"/>
          <p:cNvSpPr>
            <a:spLocks noChangeArrowheads="1"/>
          </p:cNvSpPr>
          <p:nvPr/>
        </p:nvSpPr>
        <p:spPr bwMode="auto">
          <a:xfrm>
            <a:off x="520700" y="2355850"/>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Contact the IT Service Desk</a:t>
            </a:r>
          </a:p>
        </p:txBody>
      </p:sp>
      <p:sp>
        <p:nvSpPr>
          <p:cNvPr id="123910" name="Rectangle 3"/>
          <p:cNvSpPr>
            <a:spLocks noChangeArrowheads="1"/>
          </p:cNvSpPr>
          <p:nvPr/>
        </p:nvSpPr>
        <p:spPr bwMode="auto">
          <a:xfrm>
            <a:off x="520700" y="2852738"/>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a:solidFill>
                  <a:srgbClr val="0A457D"/>
                </a:solidFill>
              </a:rPr>
              <a:t>Contact the OCFO Service Desk</a:t>
            </a:r>
          </a:p>
        </p:txBody>
      </p:sp>
      <p:pic>
        <p:nvPicPr>
          <p:cNvPr id="124936" name="Picture 5"/>
          <p:cNvPicPr>
            <a:picLocks noChangeAspect="1" noChangeArrowheads="1"/>
          </p:cNvPicPr>
          <p:nvPr/>
        </p:nvPicPr>
        <p:blipFill>
          <a:blip r:embed="rId4" cstate="print"/>
          <a:srcRect/>
          <a:stretch>
            <a:fillRect/>
          </a:stretch>
        </p:blipFill>
        <p:spPr bwMode="auto">
          <a:xfrm>
            <a:off x="1812925" y="3409950"/>
            <a:ext cx="2019300" cy="2673350"/>
          </a:xfrm>
          <a:prstGeom prst="rect">
            <a:avLst/>
          </a:prstGeom>
          <a:noFill/>
          <a:ln w="9525">
            <a:solidFill>
              <a:schemeClr val="tx1"/>
            </a:solidFill>
            <a:miter lim="800000"/>
            <a:headEnd/>
            <a:tailEnd/>
          </a:ln>
        </p:spPr>
      </p:pic>
      <p:sp>
        <p:nvSpPr>
          <p:cNvPr id="124937" name="Oval 9"/>
          <p:cNvSpPr>
            <a:spLocks noChangeArrowheads="1"/>
          </p:cNvSpPr>
          <p:nvPr/>
        </p:nvSpPr>
        <p:spPr bwMode="auto">
          <a:xfrm>
            <a:off x="1811338" y="4700588"/>
            <a:ext cx="1068387" cy="198437"/>
          </a:xfrm>
          <a:prstGeom prst="ellipse">
            <a:avLst/>
          </a:prstGeom>
          <a:noFill/>
          <a:ln w="9525">
            <a:solidFill>
              <a:srgbClr val="FF0000"/>
            </a:solidFill>
            <a:round/>
            <a:headEnd/>
            <a:tailEnd/>
          </a:ln>
        </p:spPr>
        <p:txBody>
          <a:bodyPr wrap="none" anchor="ctr"/>
          <a:lstStyle/>
          <a:p>
            <a:endParaRPr lang="en-US"/>
          </a:p>
        </p:txBody>
      </p:sp>
      <p:sp>
        <p:nvSpPr>
          <p:cNvPr id="124938" name="Text Box 10"/>
          <p:cNvSpPr txBox="1">
            <a:spLocks noChangeArrowheads="1"/>
          </p:cNvSpPr>
          <p:nvPr/>
        </p:nvSpPr>
        <p:spPr bwMode="auto">
          <a:xfrm>
            <a:off x="4440238" y="3332163"/>
            <a:ext cx="3465512" cy="1054100"/>
          </a:xfrm>
          <a:prstGeom prst="rect">
            <a:avLst/>
          </a:prstGeom>
          <a:noFill/>
          <a:ln w="9525">
            <a:noFill/>
            <a:miter lim="800000"/>
            <a:headEnd/>
            <a:tailEnd/>
          </a:ln>
        </p:spPr>
        <p:txBody>
          <a:bodyPr>
            <a:spAutoFit/>
          </a:bodyPr>
          <a:lstStyle/>
          <a:p>
            <a:pPr algn="ctr">
              <a:spcBef>
                <a:spcPct val="50000"/>
              </a:spcBef>
            </a:pPr>
            <a:r>
              <a:rPr lang="en-US" b="0">
                <a:solidFill>
                  <a:srgbClr val="0A457D"/>
                </a:solidFill>
              </a:rPr>
              <a:t>This error requires the OCFO Service Desk’s support:</a:t>
            </a:r>
          </a:p>
          <a:p>
            <a:pPr algn="ctr">
              <a:spcBef>
                <a:spcPct val="50000"/>
              </a:spcBef>
            </a:pPr>
            <a:endParaRPr lang="en-US"/>
          </a:p>
        </p:txBody>
      </p:sp>
      <p:pic>
        <p:nvPicPr>
          <p:cNvPr id="123915" name="Picture 11"/>
          <p:cNvPicPr>
            <a:picLocks noChangeAspect="1" noChangeArrowheads="1"/>
          </p:cNvPicPr>
          <p:nvPr/>
        </p:nvPicPr>
        <p:blipFill>
          <a:blip r:embed="rId5" cstate="print"/>
          <a:srcRect/>
          <a:stretch>
            <a:fillRect/>
          </a:stretch>
        </p:blipFill>
        <p:spPr bwMode="auto">
          <a:xfrm>
            <a:off x="4559300" y="4017963"/>
            <a:ext cx="3228975" cy="1133475"/>
          </a:xfrm>
          <a:prstGeom prst="rect">
            <a:avLst/>
          </a:prstGeom>
          <a:noFill/>
          <a:ln w="9525">
            <a:solidFill>
              <a:schemeClr val="tx1"/>
            </a:solidFill>
            <a:miter lim="800000"/>
            <a:headEnd/>
            <a:tailEnd/>
          </a:ln>
        </p:spPr>
      </p:pic>
      <p:sp>
        <p:nvSpPr>
          <p:cNvPr id="123916"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DAD40B94-94C1-4E28-8704-8C102C8D4AA2}" type="slidenum">
              <a:rPr lang="en-US" sz="1200" b="0">
                <a:ea typeface="ヒラギノ角ゴ Pro W3"/>
                <a:cs typeface="ヒラギノ角ゴ Pro W3"/>
              </a:rPr>
              <a:pPr algn="ctr" eaLnBrk="0" hangingPunct="0"/>
              <a:t>44</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4931"/>
                                        </p:tgtEl>
                                        <p:attrNameLst>
                                          <p:attrName>ppt_x</p:attrName>
                                        </p:attrNameLst>
                                      </p:cBhvr>
                                      <p:tavLst>
                                        <p:tav tm="0">
                                          <p:val>
                                            <p:strVal val="ppt_x"/>
                                          </p:val>
                                        </p:tav>
                                        <p:tav tm="100000">
                                          <p:val>
                                            <p:strVal val="ppt_x"/>
                                          </p:val>
                                        </p:tav>
                                      </p:tavLst>
                                    </p:anim>
                                    <p:anim calcmode="lin" valueType="num">
                                      <p:cBhvr additive="base">
                                        <p:cTn id="7" dur="500"/>
                                        <p:tgtEl>
                                          <p:spTgt spid="124931"/>
                                        </p:tgtEl>
                                        <p:attrNameLst>
                                          <p:attrName>ppt_y</p:attrName>
                                        </p:attrNameLst>
                                      </p:cBhvr>
                                      <p:tavLst>
                                        <p:tav tm="0">
                                          <p:val>
                                            <p:strVal val="ppt_y"/>
                                          </p:val>
                                        </p:tav>
                                        <p:tav tm="100000">
                                          <p:val>
                                            <p:strVal val="1+ppt_h/2"/>
                                          </p:val>
                                        </p:tav>
                                      </p:tavLst>
                                    </p:anim>
                                    <p:set>
                                      <p:cBhvr>
                                        <p:cTn id="8" dur="1" fill="hold">
                                          <p:stCondLst>
                                            <p:cond delay="499"/>
                                          </p:stCondLst>
                                        </p:cTn>
                                        <p:tgtEl>
                                          <p:spTgt spid="124931"/>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24935"/>
                                        </p:tgtEl>
                                        <p:attrNameLst>
                                          <p:attrName>ppt_x</p:attrName>
                                        </p:attrNameLst>
                                      </p:cBhvr>
                                      <p:tavLst>
                                        <p:tav tm="0">
                                          <p:val>
                                            <p:strVal val="ppt_x"/>
                                          </p:val>
                                        </p:tav>
                                        <p:tav tm="100000">
                                          <p:val>
                                            <p:strVal val="ppt_x"/>
                                          </p:val>
                                        </p:tav>
                                      </p:tavLst>
                                    </p:anim>
                                    <p:anim calcmode="lin" valueType="num">
                                      <p:cBhvr additive="base">
                                        <p:cTn id="11" dur="500"/>
                                        <p:tgtEl>
                                          <p:spTgt spid="124935"/>
                                        </p:tgtEl>
                                        <p:attrNameLst>
                                          <p:attrName>ppt_y</p:attrName>
                                        </p:attrNameLst>
                                      </p:cBhvr>
                                      <p:tavLst>
                                        <p:tav tm="0">
                                          <p:val>
                                            <p:strVal val="ppt_y"/>
                                          </p:val>
                                        </p:tav>
                                        <p:tav tm="100000">
                                          <p:val>
                                            <p:strVal val="1+ppt_h/2"/>
                                          </p:val>
                                        </p:tav>
                                      </p:tavLst>
                                    </p:anim>
                                    <p:set>
                                      <p:cBhvr>
                                        <p:cTn id="12" dur="1" fill="hold">
                                          <p:stCondLst>
                                            <p:cond delay="499"/>
                                          </p:stCondLst>
                                        </p:cTn>
                                        <p:tgtEl>
                                          <p:spTgt spid="12493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4936"/>
                                        </p:tgtEl>
                                        <p:attrNameLst>
                                          <p:attrName>style.visibility</p:attrName>
                                        </p:attrNameLst>
                                      </p:cBhvr>
                                      <p:to>
                                        <p:strVal val="visible"/>
                                      </p:to>
                                    </p:set>
                                    <p:anim calcmode="lin" valueType="num">
                                      <p:cBhvr additive="base">
                                        <p:cTn id="17" dur="500" fill="hold"/>
                                        <p:tgtEl>
                                          <p:spTgt spid="124936"/>
                                        </p:tgtEl>
                                        <p:attrNameLst>
                                          <p:attrName>ppt_x</p:attrName>
                                        </p:attrNameLst>
                                      </p:cBhvr>
                                      <p:tavLst>
                                        <p:tav tm="0">
                                          <p:val>
                                            <p:strVal val="#ppt_x"/>
                                          </p:val>
                                        </p:tav>
                                        <p:tav tm="100000">
                                          <p:val>
                                            <p:strVal val="#ppt_x"/>
                                          </p:val>
                                        </p:tav>
                                      </p:tavLst>
                                    </p:anim>
                                    <p:anim calcmode="lin" valueType="num">
                                      <p:cBhvr additive="base">
                                        <p:cTn id="18" dur="500" fill="hold"/>
                                        <p:tgtEl>
                                          <p:spTgt spid="12493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4938"/>
                                        </p:tgtEl>
                                        <p:attrNameLst>
                                          <p:attrName>style.visibility</p:attrName>
                                        </p:attrNameLst>
                                      </p:cBhvr>
                                      <p:to>
                                        <p:strVal val="visible"/>
                                      </p:to>
                                    </p:set>
                                    <p:anim calcmode="lin" valueType="num">
                                      <p:cBhvr additive="base">
                                        <p:cTn id="21" dur="500" fill="hold"/>
                                        <p:tgtEl>
                                          <p:spTgt spid="124938"/>
                                        </p:tgtEl>
                                        <p:attrNameLst>
                                          <p:attrName>ppt_x</p:attrName>
                                        </p:attrNameLst>
                                      </p:cBhvr>
                                      <p:tavLst>
                                        <p:tav tm="0">
                                          <p:val>
                                            <p:strVal val="#ppt_x"/>
                                          </p:val>
                                        </p:tav>
                                        <p:tav tm="100000">
                                          <p:val>
                                            <p:strVal val="#ppt_x"/>
                                          </p:val>
                                        </p:tav>
                                      </p:tavLst>
                                    </p:anim>
                                    <p:anim calcmode="lin" valueType="num">
                                      <p:cBhvr additive="base">
                                        <p:cTn id="22" dur="500" fill="hold"/>
                                        <p:tgtEl>
                                          <p:spTgt spid="124938"/>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937"/>
                                        </p:tgtEl>
                                        <p:attrNameLst>
                                          <p:attrName>style.visibility</p:attrName>
                                        </p:attrNameLst>
                                      </p:cBhvr>
                                      <p:to>
                                        <p:strVal val="visible"/>
                                      </p:to>
                                    </p:set>
                                  </p:childTnLst>
                                </p:cTn>
                              </p:par>
                              <p:par>
                                <p:cTn id="26" presetID="2" presetClass="entr" presetSubtype="4" fill="hold" nodeType="withEffect">
                                  <p:stCondLst>
                                    <p:cond delay="0"/>
                                  </p:stCondLst>
                                  <p:childTnLst>
                                    <p:set>
                                      <p:cBhvr>
                                        <p:cTn id="27" dur="1" fill="hold">
                                          <p:stCondLst>
                                            <p:cond delay="0"/>
                                          </p:stCondLst>
                                        </p:cTn>
                                        <p:tgtEl>
                                          <p:spTgt spid="123915"/>
                                        </p:tgtEl>
                                        <p:attrNameLst>
                                          <p:attrName>style.visibility</p:attrName>
                                        </p:attrNameLst>
                                      </p:cBhvr>
                                      <p:to>
                                        <p:strVal val="visible"/>
                                      </p:to>
                                    </p:set>
                                    <p:anim calcmode="lin" valueType="num">
                                      <p:cBhvr additive="base">
                                        <p:cTn id="28" dur="500" fill="hold"/>
                                        <p:tgtEl>
                                          <p:spTgt spid="123915"/>
                                        </p:tgtEl>
                                        <p:attrNameLst>
                                          <p:attrName>ppt_x</p:attrName>
                                        </p:attrNameLst>
                                      </p:cBhvr>
                                      <p:tavLst>
                                        <p:tav tm="0">
                                          <p:val>
                                            <p:strVal val="#ppt_x"/>
                                          </p:val>
                                        </p:tav>
                                        <p:tav tm="100000">
                                          <p:val>
                                            <p:strVal val="#ppt_x"/>
                                          </p:val>
                                        </p:tav>
                                      </p:tavLst>
                                    </p:anim>
                                    <p:anim calcmode="lin" valueType="num">
                                      <p:cBhvr additive="base">
                                        <p:cTn id="29" dur="500" fill="hold"/>
                                        <p:tgtEl>
                                          <p:spTgt spid="123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P spid="124935" grpId="0"/>
      <p:bldP spid="124937" grpId="0" animBg="1"/>
      <p:bldP spid="12493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59444719-2A31-4345-B651-4CBEE65BA55F}" type="slidenum">
              <a:rPr lang="en-US" sz="1200" b="0">
                <a:ea typeface="ヒラギノ角ゴ Pro W3"/>
                <a:cs typeface="ヒラギノ角ゴ Pro W3"/>
              </a:rPr>
              <a:pPr algn="ctr" eaLnBrk="0" hangingPunct="0"/>
              <a:t>45</a:t>
            </a:fld>
            <a:endParaRPr lang="en-US" sz="1200" b="0">
              <a:ea typeface="ヒラギノ角ゴ Pro W3"/>
              <a:cs typeface="ヒラギノ角ゴ Pro W3"/>
            </a:endParaRPr>
          </a:p>
        </p:txBody>
      </p:sp>
      <p:sp>
        <p:nvSpPr>
          <p:cNvPr id="125954"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In closing, keep in mind the following points when using FMIS</a:t>
            </a:r>
          </a:p>
        </p:txBody>
      </p:sp>
      <p:sp>
        <p:nvSpPr>
          <p:cNvPr id="125955" name="Rectangle 3"/>
          <p:cNvSpPr>
            <a:spLocks noChangeArrowheads="1"/>
          </p:cNvSpPr>
          <p:nvPr/>
        </p:nvSpPr>
        <p:spPr bwMode="auto">
          <a:xfrm>
            <a:off x="520700" y="1462088"/>
            <a:ext cx="7696200" cy="4195762"/>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i="1">
                <a:solidFill>
                  <a:srgbClr val="0A457D"/>
                </a:solidFill>
              </a:rPr>
              <a:t>Remember:</a:t>
            </a:r>
          </a:p>
          <a:p>
            <a:pPr marL="800100" lvl="1" indent="-342900" eaLnBrk="0" hangingPunct="0">
              <a:spcBef>
                <a:spcPct val="100000"/>
              </a:spcBef>
              <a:buFont typeface="Arial" charset="0"/>
              <a:buChar char="–"/>
            </a:pPr>
            <a:r>
              <a:rPr lang="en-US" sz="1400" b="0">
                <a:solidFill>
                  <a:srgbClr val="0A457D"/>
                </a:solidFill>
              </a:rPr>
              <a:t>If you have trouble printing or saving your queries, first be sure to check that you are logged-in to FMIS with Full Access rights – then contact the OCFO Service Desk</a:t>
            </a:r>
          </a:p>
          <a:p>
            <a:pPr marL="800100" lvl="1" indent="-342900" eaLnBrk="0" hangingPunct="0">
              <a:spcBef>
                <a:spcPct val="100000"/>
              </a:spcBef>
              <a:buFont typeface="Arial" charset="0"/>
              <a:buChar char="–"/>
            </a:pPr>
            <a:r>
              <a:rPr lang="en-US" sz="1400" b="0">
                <a:solidFill>
                  <a:srgbClr val="0A457D"/>
                </a:solidFill>
              </a:rPr>
              <a:t>Be sure to update both your Citrix and FMIS passwords before the 90-day password expiration date</a:t>
            </a:r>
          </a:p>
          <a:p>
            <a:pPr marL="800100" lvl="1" indent="-342900" eaLnBrk="0" hangingPunct="0">
              <a:spcBef>
                <a:spcPct val="100000"/>
              </a:spcBef>
              <a:buFont typeface="Arial" charset="0"/>
              <a:buChar char="–"/>
            </a:pPr>
            <a:r>
              <a:rPr lang="en-US" sz="1400" b="0">
                <a:solidFill>
                  <a:srgbClr val="0A457D"/>
                </a:solidFill>
              </a:rPr>
              <a:t>The VAT Search query is useful for searching a specific VAT to locate off-setting posting in multiple funds and SGL’s</a:t>
            </a:r>
          </a:p>
          <a:p>
            <a:pPr marL="800100" lvl="1" indent="-342900" eaLnBrk="0" hangingPunct="0">
              <a:spcBef>
                <a:spcPct val="100000"/>
              </a:spcBef>
              <a:buFont typeface="Arial" charset="0"/>
              <a:buChar char="–"/>
            </a:pPr>
            <a:r>
              <a:rPr lang="en-US" sz="1400" b="0">
                <a:solidFill>
                  <a:srgbClr val="0A457D"/>
                </a:solidFill>
              </a:rPr>
              <a:t>Obligation reports will allow you to determine the status of obligations for a Fund, Region, Object class, Budget activity, and Cost element, as well as prepare the monthly Budget to Actual Report for clients</a:t>
            </a:r>
            <a:r>
              <a:rPr lang="en-US"/>
              <a:t> </a:t>
            </a:r>
            <a:endParaRPr lang="en-US" b="0">
              <a:solidFill>
                <a:srgbClr val="005390"/>
              </a:solidFill>
            </a:endParaRPr>
          </a:p>
          <a:p>
            <a:pPr marL="800100" lvl="1" indent="-342900" eaLnBrk="0" hangingPunct="0">
              <a:spcBef>
                <a:spcPct val="100000"/>
              </a:spcBef>
              <a:buFont typeface="Arial" charset="0"/>
              <a:buChar char="–"/>
            </a:pPr>
            <a:r>
              <a:rPr lang="en-US" sz="1400" b="0">
                <a:solidFill>
                  <a:srgbClr val="0A457D"/>
                </a:solidFill>
              </a:rPr>
              <a:t>Use the ‘Database’ functions as a reference for the data available in FMIS</a:t>
            </a:r>
          </a:p>
          <a:p>
            <a:pPr marL="800100" lvl="1" indent="-342900" eaLnBrk="0" hangingPunct="0">
              <a:spcBef>
                <a:spcPct val="100000"/>
              </a:spcBef>
              <a:buFont typeface="Arial" charset="0"/>
              <a:buChar char="–"/>
            </a:pPr>
            <a:r>
              <a:rPr lang="en-US" sz="1400" b="0">
                <a:solidFill>
                  <a:srgbClr val="0A457D"/>
                </a:solidFill>
              </a:rPr>
              <a:t>The User Training Manual and Quick Reference Cards for each knowledge area are available on the FMIS website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43F6F958-21B1-4BC5-9185-496945317E08}" type="slidenum">
              <a:rPr lang="en-US" sz="1200" b="0">
                <a:ea typeface="ヒラギノ角ゴ Pro W3"/>
                <a:cs typeface="ヒラギノ角ゴ Pro W3"/>
              </a:rPr>
              <a:pPr algn="ctr" eaLnBrk="0" hangingPunct="0"/>
              <a:t>46</a:t>
            </a:fld>
            <a:endParaRPr lang="en-US" sz="1200" b="0">
              <a:ea typeface="ヒラギノ角ゴ Pro W3"/>
              <a:cs typeface="ヒラギノ角ゴ Pro W3"/>
            </a:endParaRPr>
          </a:p>
        </p:txBody>
      </p:sp>
      <p:sp>
        <p:nvSpPr>
          <p:cNvPr id="12800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smtClean="0">
                <a:solidFill>
                  <a:srgbClr val="0A457D"/>
                </a:solidFill>
              </a:rPr>
              <a:t>Contact </a:t>
            </a:r>
            <a:r>
              <a:rPr lang="en-US" dirty="0">
                <a:solidFill>
                  <a:srgbClr val="0A457D"/>
                </a:solidFill>
              </a:rPr>
              <a:t>the OCFO Service Desk for </a:t>
            </a:r>
            <a:r>
              <a:rPr lang="en-US" dirty="0" smtClean="0">
                <a:solidFill>
                  <a:srgbClr val="0A457D"/>
                </a:solidFill>
              </a:rPr>
              <a:t>additional user </a:t>
            </a:r>
            <a:r>
              <a:rPr lang="en-US" dirty="0">
                <a:solidFill>
                  <a:srgbClr val="0A457D"/>
                </a:solidFill>
              </a:rPr>
              <a:t>support </a:t>
            </a:r>
          </a:p>
          <a:p>
            <a:endParaRPr lang="en-US" dirty="0">
              <a:solidFill>
                <a:srgbClr val="0A457D"/>
              </a:solidFill>
            </a:endParaRPr>
          </a:p>
        </p:txBody>
      </p:sp>
      <p:sp>
        <p:nvSpPr>
          <p:cNvPr id="128003" name="Rectangle 3"/>
          <p:cNvSpPr>
            <a:spLocks noChangeArrowheads="1"/>
          </p:cNvSpPr>
          <p:nvPr/>
        </p:nvSpPr>
        <p:spPr bwMode="auto">
          <a:xfrm>
            <a:off x="520700" y="1462088"/>
            <a:ext cx="7696200" cy="28670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Please contact OCFO Service Desk for the following issues:</a:t>
            </a:r>
          </a:p>
          <a:p>
            <a:pPr marL="800100" lvl="1" indent="-342900" eaLnBrk="0" hangingPunct="0">
              <a:lnSpc>
                <a:spcPct val="90000"/>
              </a:lnSpc>
              <a:spcBef>
                <a:spcPct val="40000"/>
              </a:spcBef>
              <a:buFont typeface="Arial" charset="0"/>
              <a:buChar char="–"/>
            </a:pPr>
            <a:r>
              <a:rPr lang="en-US" sz="1400" b="0">
                <a:solidFill>
                  <a:srgbClr val="0A457D"/>
                </a:solidFill>
              </a:rPr>
              <a:t>Create New User Accounts </a:t>
            </a:r>
          </a:p>
          <a:p>
            <a:pPr marL="800100" lvl="1" indent="-342900" eaLnBrk="0" hangingPunct="0">
              <a:lnSpc>
                <a:spcPct val="90000"/>
              </a:lnSpc>
              <a:spcBef>
                <a:spcPct val="40000"/>
              </a:spcBef>
              <a:buFont typeface="Arial" charset="0"/>
              <a:buChar char="–"/>
            </a:pPr>
            <a:r>
              <a:rPr lang="en-US" sz="1400" b="0">
                <a:solidFill>
                  <a:srgbClr val="0A457D"/>
                </a:solidFill>
              </a:rPr>
              <a:t>Report Log-in Problems </a:t>
            </a:r>
          </a:p>
          <a:p>
            <a:pPr marL="800100" lvl="1" indent="-342900" eaLnBrk="0" hangingPunct="0">
              <a:lnSpc>
                <a:spcPct val="90000"/>
              </a:lnSpc>
              <a:spcBef>
                <a:spcPct val="40000"/>
              </a:spcBef>
              <a:buFont typeface="Arial" charset="0"/>
              <a:buChar char="–"/>
            </a:pPr>
            <a:r>
              <a:rPr lang="en-US" sz="1400" b="0">
                <a:solidFill>
                  <a:srgbClr val="0A457D"/>
                </a:solidFill>
              </a:rPr>
              <a:t>Report Printing Problems </a:t>
            </a:r>
          </a:p>
          <a:p>
            <a:pPr marL="800100" lvl="1" indent="-342900" eaLnBrk="0" hangingPunct="0">
              <a:lnSpc>
                <a:spcPct val="90000"/>
              </a:lnSpc>
              <a:spcBef>
                <a:spcPct val="40000"/>
              </a:spcBef>
              <a:buFont typeface="Arial" charset="0"/>
              <a:buChar char="–"/>
            </a:pPr>
            <a:r>
              <a:rPr lang="en-US" sz="1400" b="0">
                <a:solidFill>
                  <a:srgbClr val="0A457D"/>
                </a:solidFill>
              </a:rPr>
              <a:t>Report Data-Related Problems </a:t>
            </a:r>
          </a:p>
          <a:p>
            <a:pPr marL="800100" lvl="1" indent="-342900" eaLnBrk="0" hangingPunct="0">
              <a:lnSpc>
                <a:spcPct val="90000"/>
              </a:lnSpc>
              <a:spcBef>
                <a:spcPct val="40000"/>
              </a:spcBef>
              <a:buFont typeface="Arial" charset="0"/>
              <a:buChar char="–"/>
            </a:pPr>
            <a:r>
              <a:rPr lang="en-US" sz="1400" b="0">
                <a:solidFill>
                  <a:srgbClr val="0A457D"/>
                </a:solidFill>
              </a:rPr>
              <a:t>All Other Technical Issues </a:t>
            </a:r>
          </a:p>
          <a:p>
            <a:pPr marL="342900" indent="-342900" eaLnBrk="0" hangingPunct="0">
              <a:spcBef>
                <a:spcPct val="100000"/>
              </a:spcBef>
              <a:buClr>
                <a:srgbClr val="0A457D"/>
              </a:buClr>
              <a:buFont typeface="Webdings" pitchFamily="18" charset="2"/>
              <a:buChar char="4"/>
            </a:pPr>
            <a:r>
              <a:rPr lang="en-US" sz="1400" b="0">
                <a:solidFill>
                  <a:srgbClr val="0A457D"/>
                </a:solidFill>
              </a:rPr>
              <a:t>Contact Information</a:t>
            </a:r>
          </a:p>
          <a:p>
            <a:pPr marL="800100" lvl="1" indent="-342900" eaLnBrk="0" hangingPunct="0">
              <a:lnSpc>
                <a:spcPct val="90000"/>
              </a:lnSpc>
              <a:spcBef>
                <a:spcPct val="40000"/>
              </a:spcBef>
              <a:buFont typeface="Arial" charset="0"/>
              <a:buChar char="–"/>
            </a:pPr>
            <a:r>
              <a:rPr lang="en-US" sz="1400" b="0">
                <a:solidFill>
                  <a:srgbClr val="0A457D"/>
                </a:solidFill>
              </a:rPr>
              <a:t>Phone : 1-866-450-6588 (Mon-Fri 7:30am – 7:30pm EST) </a:t>
            </a:r>
          </a:p>
          <a:p>
            <a:pPr marL="800100" lvl="1" indent="-342900" eaLnBrk="0" hangingPunct="0">
              <a:lnSpc>
                <a:spcPct val="90000"/>
              </a:lnSpc>
              <a:spcBef>
                <a:spcPct val="40000"/>
              </a:spcBef>
              <a:buFont typeface="Arial" charset="0"/>
              <a:buChar char="–"/>
            </a:pPr>
            <a:r>
              <a:rPr lang="en-US" sz="1400" b="0">
                <a:solidFill>
                  <a:srgbClr val="0A457D"/>
                </a:solidFill>
              </a:rPr>
              <a:t>Email: </a:t>
            </a:r>
            <a:r>
              <a:rPr lang="en-US" sz="1400" b="0" u="sng">
                <a:solidFill>
                  <a:schemeClr val="accent2"/>
                </a:solidFill>
              </a:rPr>
              <a:t>OCFOServiceDesk@gsa.gov</a:t>
            </a:r>
            <a:r>
              <a:rPr lang="en-US" sz="1400" b="0">
                <a:solidFill>
                  <a:srgbClr val="0A457D"/>
                </a:solidFill>
              </a:rPr>
              <a:t> </a:t>
            </a:r>
            <a:br>
              <a:rPr lang="en-US" sz="1400" b="0">
                <a:solidFill>
                  <a:srgbClr val="0A457D"/>
                </a:solidFill>
              </a:rPr>
            </a:br>
            <a:endParaRPr lang="en-US" sz="1400" b="0">
              <a:solidFill>
                <a:srgbClr val="0A457D"/>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6EF6EACF-EBF7-48E5-8E4B-AF08375F2B2D}" type="slidenum">
              <a:rPr lang="en-US" sz="1200" b="0">
                <a:ea typeface="ヒラギノ角ゴ Pro W3"/>
                <a:cs typeface="ヒラギノ角ゴ Pro W3"/>
              </a:rPr>
              <a:pPr algn="ctr" eaLnBrk="0" hangingPunct="0"/>
              <a:t>5</a:t>
            </a:fld>
            <a:endParaRPr lang="en-US" sz="1200" b="0">
              <a:ea typeface="ヒラギノ角ゴ Pro W3"/>
              <a:cs typeface="ヒラギノ角ゴ Pro W3"/>
            </a:endParaRPr>
          </a:p>
        </p:txBody>
      </p:sp>
      <p:sp>
        <p:nvSpPr>
          <p:cNvPr id="23554"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Data available in FMIS is largely driven by Valid Accounting Transactions (</a:t>
            </a:r>
            <a:r>
              <a:rPr lang="en-US" dirty="0" smtClean="0">
                <a:solidFill>
                  <a:srgbClr val="0A457D"/>
                </a:solidFill>
              </a:rPr>
              <a:t>VATs) </a:t>
            </a:r>
            <a:r>
              <a:rPr lang="en-US" dirty="0">
                <a:solidFill>
                  <a:srgbClr val="0A457D"/>
                </a:solidFill>
              </a:rPr>
              <a:t>from Pegasys</a:t>
            </a:r>
          </a:p>
          <a:p>
            <a:endParaRPr lang="en-US" dirty="0">
              <a:solidFill>
                <a:srgbClr val="0A457D"/>
              </a:solidFill>
            </a:endParaRPr>
          </a:p>
          <a:p>
            <a:endParaRPr lang="en-US" dirty="0">
              <a:solidFill>
                <a:srgbClr val="0A457D"/>
              </a:solidFill>
            </a:endParaRPr>
          </a:p>
        </p:txBody>
      </p:sp>
      <p:sp>
        <p:nvSpPr>
          <p:cNvPr id="23555" name="Rectangle 5"/>
          <p:cNvSpPr>
            <a:spLocks noChangeArrowheads="1"/>
          </p:cNvSpPr>
          <p:nvPr/>
        </p:nvSpPr>
        <p:spPr bwMode="gray">
          <a:xfrm>
            <a:off x="565150" y="1495425"/>
            <a:ext cx="8245475" cy="1174750"/>
          </a:xfrm>
          <a:prstGeom prst="rect">
            <a:avLst/>
          </a:prstGeom>
          <a:solidFill>
            <a:schemeClr val="bg1"/>
          </a:solidFill>
          <a:ln w="9525">
            <a:noFill/>
            <a:miter lim="800000"/>
            <a:headEnd/>
            <a:tailEnd/>
          </a:ln>
        </p:spPr>
        <p:txBody>
          <a:bodyPr lIns="12700" tIns="12700" rIns="12700" bIns="12700">
            <a:spAutoFit/>
          </a:bodyPr>
          <a:lstStyle/>
          <a:p>
            <a:pPr marL="342900" indent="-342900" eaLnBrk="0" hangingPunct="0">
              <a:spcBef>
                <a:spcPct val="20000"/>
              </a:spcBef>
              <a:buClr>
                <a:srgbClr val="0B1F65"/>
              </a:buClr>
              <a:buFont typeface="Webdings" pitchFamily="18" charset="2"/>
              <a:buChar char="4"/>
            </a:pPr>
            <a:r>
              <a:rPr lang="en-US" sz="1400" b="0" dirty="0">
                <a:solidFill>
                  <a:srgbClr val="0A457D"/>
                </a:solidFill>
              </a:rPr>
              <a:t>VATs are detailed Pegasys journal entries </a:t>
            </a:r>
          </a:p>
          <a:p>
            <a:pPr marL="742950" lvl="1" indent="-220663" eaLnBrk="0" hangingPunct="0">
              <a:spcBef>
                <a:spcPct val="20000"/>
              </a:spcBef>
              <a:buFont typeface="Arial" charset="0"/>
              <a:buChar char="–"/>
            </a:pPr>
            <a:r>
              <a:rPr lang="en-US" sz="1400" b="0" dirty="0">
                <a:solidFill>
                  <a:srgbClr val="0A457D"/>
                </a:solidFill>
              </a:rPr>
              <a:t>VATs are extracted from Pegasys each day from the accounting journal, transaction journal, general ledger journal and fixed assets journal</a:t>
            </a:r>
          </a:p>
          <a:p>
            <a:pPr marL="742950" lvl="1" indent="-220663" eaLnBrk="0" hangingPunct="0">
              <a:spcBef>
                <a:spcPct val="20000"/>
              </a:spcBef>
              <a:buFont typeface="Arial" charset="0"/>
              <a:buChar char="–"/>
            </a:pPr>
            <a:r>
              <a:rPr lang="en-US" sz="1400" b="0" dirty="0">
                <a:solidFill>
                  <a:srgbClr val="0A457D"/>
                </a:solidFill>
              </a:rPr>
              <a:t>Category Lists are pre-filtered by major Standard General Ledger (SGL) functional category and code</a:t>
            </a:r>
          </a:p>
        </p:txBody>
      </p:sp>
      <p:graphicFrame>
        <p:nvGraphicFramePr>
          <p:cNvPr id="23612" name="Group 60"/>
          <p:cNvGraphicFramePr>
            <a:graphicFrameLocks noGrp="1"/>
          </p:cNvGraphicFramePr>
          <p:nvPr/>
        </p:nvGraphicFramePr>
        <p:xfrm>
          <a:off x="1985210" y="2678113"/>
          <a:ext cx="5077326" cy="2426970"/>
        </p:xfrm>
        <a:graphic>
          <a:graphicData uri="http://schemas.openxmlformats.org/drawingml/2006/table">
            <a:tbl>
              <a:tblPr/>
              <a:tblGrid>
                <a:gridCol w="2538663"/>
                <a:gridCol w="2538663"/>
              </a:tblGrid>
              <a:tr h="248279">
                <a:tc>
                  <a:txBody>
                    <a:bodyPr/>
                    <a:lstStyle/>
                    <a:p>
                      <a:pPr marL="0" marR="0" lvl="0" indent="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1" i="0" u="none" strike="noStrike" cap="none" normalizeH="0" baseline="0" dirty="0" smtClean="0">
                          <a:ln>
                            <a:noFill/>
                          </a:ln>
                          <a:solidFill>
                            <a:schemeClr val="bg1"/>
                          </a:solidFill>
                          <a:effectLst/>
                          <a:latin typeface="Arial" charset="0"/>
                        </a:rPr>
                        <a:t>Category</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D5F9C"/>
                    </a:solidFill>
                  </a:tcPr>
                </a:tc>
                <a:tc>
                  <a:txBody>
                    <a:bodyPr/>
                    <a:lstStyle/>
                    <a:p>
                      <a:pPr marL="0" marR="0" lvl="0" indent="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1" i="0" u="none" strike="noStrike" cap="none" normalizeH="0" baseline="0" smtClean="0">
                          <a:ln>
                            <a:noFill/>
                          </a:ln>
                          <a:solidFill>
                            <a:schemeClr val="bg1"/>
                          </a:solidFill>
                          <a:effectLst/>
                          <a:latin typeface="Arial" charset="0"/>
                        </a:rPr>
                        <a:t>Code</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D5F9C"/>
                    </a:solid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Assets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a:solidFill>
                            <a:srgbClr val="0060A0"/>
                          </a:solidFill>
                          <a:latin typeface="Arial"/>
                          <a:ea typeface="Calibri"/>
                        </a:rPr>
                        <a:t>14XX, 15XX, 16XX, 17XX, 18XX, 19XX</a:t>
                      </a:r>
                      <a:endParaRPr lang="en-US" sz="110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Income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dirty="0" smtClean="0">
                          <a:solidFill>
                            <a:srgbClr val="0060A0"/>
                          </a:solidFill>
                          <a:latin typeface="+mn-lt"/>
                          <a:ea typeface="Calibri"/>
                        </a:rPr>
                        <a:t>5XXX and 71XX, excluding 5610</a:t>
                      </a:r>
                      <a:endParaRPr lang="en-US" sz="1100" dirty="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dirty="0" smtClean="0">
                          <a:ln>
                            <a:noFill/>
                          </a:ln>
                          <a:solidFill>
                            <a:srgbClr val="005390"/>
                          </a:solidFill>
                          <a:effectLst/>
                          <a:latin typeface="Arial" charset="0"/>
                        </a:rPr>
                        <a:t>Expense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dirty="0">
                          <a:solidFill>
                            <a:srgbClr val="0060A0"/>
                          </a:solidFill>
                          <a:latin typeface="Arial"/>
                          <a:ea typeface="Calibri"/>
                        </a:rPr>
                        <a:t>6XXX, 72XX</a:t>
                      </a:r>
                      <a:endParaRPr lang="en-US" sz="1100" dirty="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558">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Obligations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a:solidFill>
                            <a:srgbClr val="0060A0"/>
                          </a:solidFill>
                          <a:latin typeface="Arial"/>
                          <a:ea typeface="Calibri"/>
                        </a:rPr>
                        <a:t>4801, 4802, 4899, 4901, 4902, 4881, 4882, 4981, 4982</a:t>
                      </a:r>
                      <a:endParaRPr lang="en-US" sz="110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Delivered Orders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a:solidFill>
                            <a:srgbClr val="0060A0"/>
                          </a:solidFill>
                          <a:latin typeface="Arial"/>
                          <a:ea typeface="Calibri"/>
                        </a:rPr>
                        <a:t>4901, 4902</a:t>
                      </a:r>
                      <a:endParaRPr lang="en-US" sz="110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Prior-year Recoveries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a:solidFill>
                            <a:srgbClr val="0060A0"/>
                          </a:solidFill>
                          <a:latin typeface="Arial"/>
                          <a:ea typeface="Calibri"/>
                        </a:rPr>
                        <a:t>4871, 4872, 4971, 4972</a:t>
                      </a:r>
                      <a:endParaRPr lang="en-US" sz="110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Deferred Income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a:solidFill>
                            <a:srgbClr val="0060A0"/>
                          </a:solidFill>
                          <a:latin typeface="Arial"/>
                          <a:ea typeface="Calibri"/>
                        </a:rPr>
                        <a:t>2320.01, 2310.04, 2310.01</a:t>
                      </a:r>
                      <a:endParaRPr lang="en-US" sz="110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dirty="0" smtClean="0">
                          <a:ln>
                            <a:noFill/>
                          </a:ln>
                          <a:solidFill>
                            <a:srgbClr val="005390"/>
                          </a:solidFill>
                          <a:effectLst/>
                          <a:latin typeface="Arial" charset="0"/>
                        </a:rPr>
                        <a:t>Unfilled Customer Orders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dirty="0">
                          <a:solidFill>
                            <a:srgbClr val="0060A0"/>
                          </a:solidFill>
                          <a:latin typeface="Arial"/>
                          <a:ea typeface="Calibri"/>
                        </a:rPr>
                        <a:t>4221, 4222</a:t>
                      </a:r>
                      <a:endParaRPr lang="en-US" sz="1100" dirty="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88" name="Rectangle 70"/>
          <p:cNvSpPr>
            <a:spLocks noChangeArrowheads="1"/>
          </p:cNvSpPr>
          <p:nvPr/>
        </p:nvSpPr>
        <p:spPr bwMode="gray">
          <a:xfrm>
            <a:off x="568325" y="5143500"/>
            <a:ext cx="8245475" cy="1275221"/>
          </a:xfrm>
          <a:prstGeom prst="rect">
            <a:avLst/>
          </a:prstGeom>
          <a:solidFill>
            <a:schemeClr val="bg1"/>
          </a:solidFill>
          <a:ln w="9525">
            <a:noFill/>
            <a:miter lim="800000"/>
            <a:headEnd/>
            <a:tailEnd/>
          </a:ln>
        </p:spPr>
        <p:txBody>
          <a:bodyPr lIns="12700" tIns="12700" rIns="12700" bIns="12700">
            <a:spAutoFit/>
          </a:bodyPr>
          <a:lstStyle/>
          <a:p>
            <a:pPr marL="342900" indent="-342900" eaLnBrk="0" hangingPunct="0">
              <a:spcBef>
                <a:spcPct val="20000"/>
              </a:spcBef>
              <a:buClr>
                <a:srgbClr val="0B1F65"/>
              </a:buClr>
              <a:buFont typeface="Webdings" pitchFamily="18" charset="2"/>
              <a:buChar char="4"/>
            </a:pPr>
            <a:r>
              <a:rPr lang="en-US" sz="1400" b="0" dirty="0">
                <a:solidFill>
                  <a:srgbClr val="0A457D"/>
                </a:solidFill>
              </a:rPr>
              <a:t>Other data available in FMIS include:</a:t>
            </a:r>
          </a:p>
          <a:p>
            <a:pPr marL="742950" lvl="1" indent="-220663" eaLnBrk="0" hangingPunct="0">
              <a:spcBef>
                <a:spcPct val="20000"/>
              </a:spcBef>
              <a:buFont typeface="Arial" charset="0"/>
              <a:buChar char="–"/>
            </a:pPr>
            <a:r>
              <a:rPr lang="en-US" sz="1400" b="0" dirty="0">
                <a:solidFill>
                  <a:srgbClr val="0A457D"/>
                </a:solidFill>
              </a:rPr>
              <a:t>Pegasys Open Items – Daily cycle updated open obligations balances</a:t>
            </a:r>
          </a:p>
          <a:p>
            <a:pPr marL="742950" lvl="1" indent="-220663" eaLnBrk="0" hangingPunct="0">
              <a:spcBef>
                <a:spcPct val="20000"/>
              </a:spcBef>
              <a:buFont typeface="Arial" charset="0"/>
              <a:buChar char="–"/>
            </a:pPr>
            <a:r>
              <a:rPr lang="en-US" sz="1400" b="0" dirty="0">
                <a:solidFill>
                  <a:srgbClr val="0A457D"/>
                </a:solidFill>
              </a:rPr>
              <a:t>Pegasys Trial Balances – </a:t>
            </a:r>
            <a:r>
              <a:rPr lang="en-US" sz="1400" b="0" dirty="0" smtClean="0">
                <a:solidFill>
                  <a:srgbClr val="0A457D"/>
                </a:solidFill>
              </a:rPr>
              <a:t>Detailed </a:t>
            </a:r>
            <a:r>
              <a:rPr lang="en-US" sz="1400" b="0" dirty="0">
                <a:solidFill>
                  <a:srgbClr val="0A457D"/>
                </a:solidFill>
              </a:rPr>
              <a:t>trial balance from General Ledger (GL) summary tables</a:t>
            </a:r>
          </a:p>
          <a:p>
            <a:pPr marL="742950" lvl="1" indent="-220663" eaLnBrk="0" hangingPunct="0">
              <a:spcBef>
                <a:spcPct val="20000"/>
              </a:spcBef>
              <a:buFont typeface="Arial" charset="0"/>
              <a:buChar char="–"/>
            </a:pPr>
            <a:r>
              <a:rPr lang="en-US" sz="1400" b="0" dirty="0">
                <a:solidFill>
                  <a:srgbClr val="0A457D"/>
                </a:solidFill>
              </a:rPr>
              <a:t>NEAR/Pegasys </a:t>
            </a:r>
            <a:r>
              <a:rPr lang="en-US" sz="1400" b="0" dirty="0" smtClean="0">
                <a:solidFill>
                  <a:srgbClr val="0A457D"/>
                </a:solidFill>
              </a:rPr>
              <a:t>Crosswalks - NEAR general ledgers and corresponding SGLs</a:t>
            </a:r>
            <a:endParaRPr lang="en-US" sz="1400" b="0" dirty="0">
              <a:solidFill>
                <a:srgbClr val="0A457D"/>
              </a:solidFill>
            </a:endParaRPr>
          </a:p>
          <a:p>
            <a:pPr marL="742950" lvl="1" indent="-220663" eaLnBrk="0" hangingPunct="0">
              <a:spcBef>
                <a:spcPct val="20000"/>
              </a:spcBef>
              <a:buFont typeface="Arial" charset="0"/>
              <a:buChar char="–"/>
            </a:pPr>
            <a:r>
              <a:rPr lang="en-US" sz="1400" b="0" dirty="0">
                <a:solidFill>
                  <a:srgbClr val="0A457D"/>
                </a:solidFill>
              </a:rPr>
              <a:t>NEAR Edit Process </a:t>
            </a:r>
            <a:r>
              <a:rPr lang="en-US" sz="1400" b="0" dirty="0" smtClean="0">
                <a:solidFill>
                  <a:srgbClr val="0A457D"/>
                </a:solidFill>
              </a:rPr>
              <a:t>Query -  Rejected NEAR transactions and reason</a:t>
            </a:r>
            <a:endParaRPr lang="en-US" sz="1400" b="0" dirty="0">
              <a:solidFill>
                <a:srgbClr val="0A457D"/>
              </a:solidFill>
            </a:endParaRPr>
          </a:p>
        </p:txBody>
      </p:sp>
      <p:pic>
        <p:nvPicPr>
          <p:cNvPr id="23589" name="Picture 38"/>
          <p:cNvPicPr>
            <a:picLocks noChangeAspect="1" noChangeArrowheads="1"/>
          </p:cNvPicPr>
          <p:nvPr/>
        </p:nvPicPr>
        <p:blipFill>
          <a:blip r:embed="rId3" cstate="print"/>
          <a:srcRect/>
          <a:stretch>
            <a:fillRect/>
          </a:stretch>
        </p:blipFill>
        <p:spPr bwMode="auto">
          <a:xfrm>
            <a:off x="7485063" y="65088"/>
            <a:ext cx="1111250" cy="125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1FF1436-5203-4E62-9B83-CAF9A33CD990}" type="slidenum">
              <a:rPr lang="en-US" sz="1200" b="0">
                <a:ea typeface="ヒラギノ角ゴ Pro W3"/>
                <a:cs typeface="ヒラギノ角ゴ Pro W3"/>
              </a:rPr>
              <a:pPr algn="ctr" eaLnBrk="0" hangingPunct="0"/>
              <a:t>6</a:t>
            </a:fld>
            <a:endParaRPr lang="en-US" sz="1200" b="0">
              <a:ea typeface="ヒラギノ角ゴ Pro W3"/>
              <a:cs typeface="ヒラギノ角ゴ Pro W3"/>
            </a:endParaRPr>
          </a:p>
        </p:txBody>
      </p:sp>
      <p:sp>
        <p:nvSpPr>
          <p:cNvPr id="2560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The Pegasys and other data housed in FMIS is not in “real time” – it is updated overnight on a daily basis</a:t>
            </a:r>
          </a:p>
          <a:p>
            <a:endParaRPr lang="en-US" dirty="0">
              <a:solidFill>
                <a:srgbClr val="0A457D"/>
              </a:solidFill>
            </a:endParaRPr>
          </a:p>
        </p:txBody>
      </p:sp>
      <p:sp>
        <p:nvSpPr>
          <p:cNvPr id="25603" name="Rectangle 4"/>
          <p:cNvSpPr>
            <a:spLocks noChangeArrowheads="1"/>
          </p:cNvSpPr>
          <p:nvPr/>
        </p:nvSpPr>
        <p:spPr bwMode="gray">
          <a:xfrm>
            <a:off x="565150" y="1213886"/>
            <a:ext cx="8245475" cy="1770741"/>
          </a:xfrm>
          <a:prstGeom prst="rect">
            <a:avLst/>
          </a:prstGeom>
          <a:solidFill>
            <a:schemeClr val="bg1"/>
          </a:solidFill>
          <a:ln w="9525">
            <a:noFill/>
            <a:miter lim="800000"/>
            <a:headEnd/>
            <a:tailEnd/>
          </a:ln>
        </p:spPr>
        <p:txBody>
          <a:bodyPr lIns="12700" tIns="12700" rIns="12700" bIns="12700">
            <a:spAutoFit/>
          </a:bodyPr>
          <a:lstStyle/>
          <a:p>
            <a:pPr marL="342900" indent="-342900" eaLnBrk="0" hangingPunct="0">
              <a:spcBef>
                <a:spcPct val="50000"/>
              </a:spcBef>
              <a:spcAft>
                <a:spcPct val="5000"/>
              </a:spcAft>
              <a:buClr>
                <a:srgbClr val="0B1F65"/>
              </a:buClr>
              <a:buFont typeface="Webdings" pitchFamily="18" charset="2"/>
              <a:buChar char="4"/>
            </a:pPr>
            <a:r>
              <a:rPr lang="en-US" sz="1400" b="0" dirty="0">
                <a:solidFill>
                  <a:srgbClr val="0A457D"/>
                </a:solidFill>
              </a:rPr>
              <a:t>VAT data is pulled from Pegasys and up-loaded to FMIS each day, </a:t>
            </a:r>
            <a:r>
              <a:rPr lang="en-US" sz="1400" b="0" dirty="0" smtClean="0">
                <a:solidFill>
                  <a:srgbClr val="0A457D"/>
                </a:solidFill>
              </a:rPr>
              <a:t>Monday-Saturday mornings, with a daily cutoff time of 05:00 GMT (weekends are merged into Sunday’s VAT and loaded Monday morning)</a:t>
            </a:r>
            <a:endParaRPr lang="en-US" sz="1400" b="0" dirty="0">
              <a:solidFill>
                <a:srgbClr val="0A457D"/>
              </a:solidFill>
            </a:endParaRPr>
          </a:p>
          <a:p>
            <a:pPr marL="342900" indent="-342900" eaLnBrk="0" hangingPunct="0">
              <a:spcBef>
                <a:spcPct val="50000"/>
              </a:spcBef>
              <a:spcAft>
                <a:spcPct val="5000"/>
              </a:spcAft>
              <a:buClr>
                <a:srgbClr val="0B1F65"/>
              </a:buClr>
              <a:buFont typeface="Webdings" pitchFamily="18" charset="2"/>
              <a:buChar char="4"/>
            </a:pPr>
            <a:r>
              <a:rPr lang="en-US" sz="1400" b="0" dirty="0">
                <a:solidFill>
                  <a:srgbClr val="0A457D"/>
                </a:solidFill>
              </a:rPr>
              <a:t>New journal items and updated accounting-related fields trigger an update in FMIS’ sweep of General Ledger updates</a:t>
            </a:r>
          </a:p>
          <a:p>
            <a:pPr marL="342900" indent="-342900" eaLnBrk="0" hangingPunct="0">
              <a:spcBef>
                <a:spcPct val="50000"/>
              </a:spcBef>
              <a:spcAft>
                <a:spcPct val="5000"/>
              </a:spcAft>
              <a:buClr>
                <a:srgbClr val="0B1F65"/>
              </a:buClr>
              <a:buFont typeface="Webdings" pitchFamily="18" charset="2"/>
              <a:buChar char="4"/>
            </a:pPr>
            <a:r>
              <a:rPr lang="en-US" sz="1400" b="0" dirty="0">
                <a:solidFill>
                  <a:srgbClr val="0A457D"/>
                </a:solidFill>
              </a:rPr>
              <a:t>Open Items and Trial Balance data from Pegasys are also available through FMIS; they are also refreshed each day, Monday-Saturday, at midnight EST</a:t>
            </a:r>
          </a:p>
        </p:txBody>
      </p:sp>
      <p:sp>
        <p:nvSpPr>
          <p:cNvPr id="25604" name="Text Box 8"/>
          <p:cNvSpPr txBox="1">
            <a:spLocks noChangeArrowheads="1"/>
          </p:cNvSpPr>
          <p:nvPr/>
        </p:nvSpPr>
        <p:spPr bwMode="gray">
          <a:xfrm>
            <a:off x="2566068" y="3054099"/>
            <a:ext cx="3989388" cy="304800"/>
          </a:xfrm>
          <a:prstGeom prst="rect">
            <a:avLst/>
          </a:prstGeom>
          <a:noFill/>
          <a:ln w="9525">
            <a:noFill/>
            <a:miter lim="800000"/>
            <a:headEnd/>
            <a:tailEnd/>
          </a:ln>
        </p:spPr>
        <p:txBody>
          <a:bodyPr wrap="none" lIns="45720" rIns="45720" anchor="ctr" anchorCtr="1">
            <a:spAutoFit/>
          </a:bodyPr>
          <a:lstStyle/>
          <a:p>
            <a:pPr algn="ctr" eaLnBrk="0" hangingPunct="0"/>
            <a:r>
              <a:rPr lang="en-US" sz="1400" dirty="0">
                <a:solidFill>
                  <a:srgbClr val="0A457D"/>
                </a:solidFill>
              </a:rPr>
              <a:t>Representation of FMIS Data Update Schedule</a:t>
            </a:r>
          </a:p>
        </p:txBody>
      </p:sp>
      <p:sp>
        <p:nvSpPr>
          <p:cNvPr id="25609" name="Freeform 15"/>
          <p:cNvSpPr>
            <a:spLocks/>
          </p:cNvSpPr>
          <p:nvPr/>
        </p:nvSpPr>
        <p:spPr bwMode="auto">
          <a:xfrm>
            <a:off x="4213225" y="5057775"/>
            <a:ext cx="1925638" cy="1674813"/>
          </a:xfrm>
          <a:custGeom>
            <a:avLst/>
            <a:gdLst>
              <a:gd name="T0" fmla="*/ 2147483647 w 169"/>
              <a:gd name="T1" fmla="*/ 0 h 147"/>
              <a:gd name="T2" fmla="*/ 2147483647 w 169"/>
              <a:gd name="T3" fmla="*/ 2147483647 h 147"/>
              <a:gd name="T4" fmla="*/ 2147483647 w 169"/>
              <a:gd name="T5" fmla="*/ 2147483647 h 147"/>
              <a:gd name="T6" fmla="*/ 0 w 169"/>
              <a:gd name="T7" fmla="*/ 2147483647 h 147"/>
              <a:gd name="T8" fmla="*/ 2147483647 w 169"/>
              <a:gd name="T9" fmla="*/ 2147483647 h 147"/>
              <a:gd name="T10" fmla="*/ 2147483647 w 169"/>
              <a:gd name="T11" fmla="*/ 2147483647 h 147"/>
              <a:gd name="T12" fmla="*/ 2147483647 w 169"/>
              <a:gd name="T13" fmla="*/ 2147483647 h 147"/>
              <a:gd name="T14" fmla="*/ 2147483647 w 169"/>
              <a:gd name="T15" fmla="*/ 2147483647 h 147"/>
              <a:gd name="T16" fmla="*/ 2147483647 w 169"/>
              <a:gd name="T17" fmla="*/ 0 h 1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9"/>
              <a:gd name="T28" fmla="*/ 0 h 147"/>
              <a:gd name="T29" fmla="*/ 169 w 169"/>
              <a:gd name="T30" fmla="*/ 147 h 1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9" h="147">
                <a:moveTo>
                  <a:pt x="113" y="0"/>
                </a:moveTo>
                <a:cubicBezTo>
                  <a:pt x="104" y="48"/>
                  <a:pt x="65" y="68"/>
                  <a:pt x="29" y="69"/>
                </a:cubicBezTo>
                <a:lnTo>
                  <a:pt x="29" y="46"/>
                </a:lnTo>
                <a:lnTo>
                  <a:pt x="0" y="93"/>
                </a:lnTo>
                <a:lnTo>
                  <a:pt x="29" y="147"/>
                </a:lnTo>
                <a:lnTo>
                  <a:pt x="29" y="125"/>
                </a:lnTo>
                <a:cubicBezTo>
                  <a:pt x="100" y="125"/>
                  <a:pt x="161" y="74"/>
                  <a:pt x="169" y="1"/>
                </a:cubicBezTo>
                <a:lnTo>
                  <a:pt x="143" y="17"/>
                </a:lnTo>
                <a:lnTo>
                  <a:pt x="113" y="0"/>
                </a:lnTo>
              </a:path>
            </a:pathLst>
          </a:custGeom>
          <a:solidFill>
            <a:srgbClr val="6E91BB"/>
          </a:solidFill>
          <a:ln w="12700">
            <a:solidFill>
              <a:srgbClr val="000000"/>
            </a:solidFill>
            <a:round/>
            <a:headEnd/>
            <a:tailEnd/>
          </a:ln>
        </p:spPr>
        <p:txBody>
          <a:bodyPr/>
          <a:lstStyle/>
          <a:p>
            <a:pPr algn="ctr"/>
            <a:endParaRPr lang="en-US"/>
          </a:p>
        </p:txBody>
      </p:sp>
      <p:pic>
        <p:nvPicPr>
          <p:cNvPr id="25613" name="Picture 14"/>
          <p:cNvPicPr>
            <a:picLocks noChangeAspect="1" noChangeArrowheads="1"/>
          </p:cNvPicPr>
          <p:nvPr/>
        </p:nvPicPr>
        <p:blipFill>
          <a:blip r:embed="rId3" cstate="print"/>
          <a:srcRect/>
          <a:stretch>
            <a:fillRect/>
          </a:stretch>
        </p:blipFill>
        <p:spPr bwMode="auto">
          <a:xfrm>
            <a:off x="7485063" y="65088"/>
            <a:ext cx="1111250" cy="125412"/>
          </a:xfrm>
          <a:prstGeom prst="rect">
            <a:avLst/>
          </a:prstGeom>
          <a:noFill/>
          <a:ln w="9525">
            <a:noFill/>
            <a:miter lim="800000"/>
            <a:headEnd/>
            <a:tailEnd/>
          </a:ln>
        </p:spPr>
      </p:pic>
      <p:grpSp>
        <p:nvGrpSpPr>
          <p:cNvPr id="19" name="Group 18"/>
          <p:cNvGrpSpPr/>
          <p:nvPr/>
        </p:nvGrpSpPr>
        <p:grpSpPr>
          <a:xfrm>
            <a:off x="1663700" y="3380874"/>
            <a:ext cx="6168858" cy="3092115"/>
            <a:chOff x="1663700" y="3076575"/>
            <a:chExt cx="6168858" cy="3503486"/>
          </a:xfrm>
        </p:grpSpPr>
        <p:sp>
          <p:nvSpPr>
            <p:cNvPr id="25605" name="Text Box 9"/>
            <p:cNvSpPr txBox="1">
              <a:spLocks noChangeArrowheads="1"/>
            </p:cNvSpPr>
            <p:nvPr/>
          </p:nvSpPr>
          <p:spPr bwMode="auto">
            <a:xfrm>
              <a:off x="1903413" y="3551238"/>
              <a:ext cx="1312862" cy="480522"/>
            </a:xfrm>
            <a:prstGeom prst="rect">
              <a:avLst/>
            </a:prstGeom>
            <a:noFill/>
            <a:ln w="9525">
              <a:noFill/>
              <a:miter lim="800000"/>
              <a:headEnd/>
              <a:tailEnd/>
            </a:ln>
          </p:spPr>
          <p:txBody>
            <a:bodyPr>
              <a:spAutoFit/>
            </a:bodyPr>
            <a:lstStyle/>
            <a:p>
              <a:pPr>
                <a:spcBef>
                  <a:spcPct val="50000"/>
                </a:spcBef>
              </a:pPr>
              <a:r>
                <a:rPr lang="en-US" sz="1200" b="0" dirty="0">
                  <a:solidFill>
                    <a:srgbClr val="0A457D"/>
                  </a:solidFill>
                </a:rPr>
                <a:t>Pegasys Open Items</a:t>
              </a:r>
            </a:p>
          </p:txBody>
        </p:sp>
        <p:sp>
          <p:nvSpPr>
            <p:cNvPr id="25606" name="Text Box 10"/>
            <p:cNvSpPr txBox="1">
              <a:spLocks noChangeArrowheads="1"/>
            </p:cNvSpPr>
            <p:nvPr/>
          </p:nvSpPr>
          <p:spPr bwMode="auto">
            <a:xfrm>
              <a:off x="6248400" y="3552825"/>
              <a:ext cx="1312863" cy="480522"/>
            </a:xfrm>
            <a:prstGeom prst="rect">
              <a:avLst/>
            </a:prstGeom>
            <a:noFill/>
            <a:ln w="9525">
              <a:noFill/>
              <a:miter lim="800000"/>
              <a:headEnd/>
              <a:tailEnd/>
            </a:ln>
          </p:spPr>
          <p:txBody>
            <a:bodyPr>
              <a:spAutoFit/>
            </a:bodyPr>
            <a:lstStyle/>
            <a:p>
              <a:pPr>
                <a:spcBef>
                  <a:spcPct val="50000"/>
                </a:spcBef>
              </a:pPr>
              <a:r>
                <a:rPr lang="en-US" sz="1200" b="0" dirty="0">
                  <a:solidFill>
                    <a:srgbClr val="0A457D"/>
                  </a:solidFill>
                </a:rPr>
                <a:t>Pegasys Trial Balances</a:t>
              </a:r>
            </a:p>
          </p:txBody>
        </p:sp>
        <p:sp>
          <p:nvSpPr>
            <p:cNvPr id="25607" name="Text Box 11"/>
            <p:cNvSpPr txBox="1">
              <a:spLocks noChangeArrowheads="1"/>
            </p:cNvSpPr>
            <p:nvPr/>
          </p:nvSpPr>
          <p:spPr bwMode="auto">
            <a:xfrm>
              <a:off x="1901825" y="5516563"/>
              <a:ext cx="1312863" cy="480522"/>
            </a:xfrm>
            <a:prstGeom prst="rect">
              <a:avLst/>
            </a:prstGeom>
            <a:noFill/>
            <a:ln w="9525">
              <a:noFill/>
              <a:miter lim="800000"/>
              <a:headEnd/>
              <a:tailEnd/>
            </a:ln>
          </p:spPr>
          <p:txBody>
            <a:bodyPr>
              <a:spAutoFit/>
            </a:bodyPr>
            <a:lstStyle/>
            <a:p>
              <a:pPr>
                <a:spcBef>
                  <a:spcPct val="50000"/>
                </a:spcBef>
              </a:pPr>
              <a:r>
                <a:rPr lang="en-US" sz="1200" b="0" dirty="0">
                  <a:solidFill>
                    <a:srgbClr val="0A457D"/>
                  </a:solidFill>
                </a:rPr>
                <a:t>FMIS </a:t>
              </a:r>
              <a:r>
                <a:rPr lang="en-US" sz="1200" b="0" dirty="0" smtClean="0">
                  <a:solidFill>
                    <a:srgbClr val="0A457D"/>
                  </a:solidFill>
                </a:rPr>
                <a:t>Database </a:t>
              </a:r>
              <a:r>
                <a:rPr lang="en-US" sz="1200" b="0" dirty="0">
                  <a:solidFill>
                    <a:srgbClr val="0A457D"/>
                  </a:solidFill>
                </a:rPr>
                <a:t>U</a:t>
              </a:r>
              <a:r>
                <a:rPr lang="en-US" sz="1200" b="0" dirty="0" smtClean="0">
                  <a:solidFill>
                    <a:srgbClr val="0A457D"/>
                  </a:solidFill>
                </a:rPr>
                <a:t>pdated</a:t>
              </a:r>
              <a:endParaRPr lang="en-US" sz="1200" b="0" dirty="0">
                <a:solidFill>
                  <a:srgbClr val="0A457D"/>
                </a:solidFill>
              </a:endParaRPr>
            </a:p>
          </p:txBody>
        </p:sp>
        <p:sp>
          <p:nvSpPr>
            <p:cNvPr id="25608" name="Freeform 14"/>
            <p:cNvSpPr>
              <a:spLocks/>
            </p:cNvSpPr>
            <p:nvPr/>
          </p:nvSpPr>
          <p:spPr bwMode="auto">
            <a:xfrm>
              <a:off x="2744788" y="4556125"/>
              <a:ext cx="1695450" cy="1914525"/>
            </a:xfrm>
            <a:custGeom>
              <a:avLst/>
              <a:gdLst>
                <a:gd name="T0" fmla="*/ 2147483647 w 149"/>
                <a:gd name="T1" fmla="*/ 2147483647 h 168"/>
                <a:gd name="T2" fmla="*/ 2147483647 w 149"/>
                <a:gd name="T3" fmla="*/ 2147483647 h 168"/>
                <a:gd name="T4" fmla="*/ 2147483647 w 149"/>
                <a:gd name="T5" fmla="*/ 2147483647 h 168"/>
                <a:gd name="T6" fmla="*/ 2147483647 w 149"/>
                <a:gd name="T7" fmla="*/ 0 h 168"/>
                <a:gd name="T8" fmla="*/ 0 w 149"/>
                <a:gd name="T9" fmla="*/ 2147483647 h 168"/>
                <a:gd name="T10" fmla="*/ 2147483647 w 149"/>
                <a:gd name="T11" fmla="*/ 2147483647 h 168"/>
                <a:gd name="T12" fmla="*/ 2147483647 w 149"/>
                <a:gd name="T13" fmla="*/ 2147483647 h 168"/>
                <a:gd name="T14" fmla="*/ 2147483647 w 149"/>
                <a:gd name="T15" fmla="*/ 2147483647 h 168"/>
                <a:gd name="T16" fmla="*/ 2147483647 w 149"/>
                <a:gd name="T17" fmla="*/ 2147483647 h 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9"/>
                <a:gd name="T28" fmla="*/ 0 h 168"/>
                <a:gd name="T29" fmla="*/ 149 w 149"/>
                <a:gd name="T30" fmla="*/ 168 h 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9" h="168">
                  <a:moveTo>
                    <a:pt x="149" y="112"/>
                  </a:moveTo>
                  <a:cubicBezTo>
                    <a:pt x="105" y="104"/>
                    <a:pt x="80" y="71"/>
                    <a:pt x="78" y="30"/>
                  </a:cubicBezTo>
                  <a:lnTo>
                    <a:pt x="100" y="30"/>
                  </a:lnTo>
                  <a:lnTo>
                    <a:pt x="52" y="0"/>
                  </a:lnTo>
                  <a:lnTo>
                    <a:pt x="0" y="30"/>
                  </a:lnTo>
                  <a:lnTo>
                    <a:pt x="22" y="30"/>
                  </a:lnTo>
                  <a:cubicBezTo>
                    <a:pt x="25" y="98"/>
                    <a:pt x="68" y="159"/>
                    <a:pt x="148" y="168"/>
                  </a:cubicBezTo>
                  <a:lnTo>
                    <a:pt x="130" y="137"/>
                  </a:lnTo>
                  <a:lnTo>
                    <a:pt x="149" y="112"/>
                  </a:lnTo>
                </a:path>
              </a:pathLst>
            </a:custGeom>
            <a:solidFill>
              <a:srgbClr val="2D5F9C"/>
            </a:solidFill>
            <a:ln w="12700">
              <a:solidFill>
                <a:srgbClr val="000000"/>
              </a:solidFill>
              <a:round/>
              <a:headEnd/>
              <a:tailEnd/>
            </a:ln>
          </p:spPr>
          <p:txBody>
            <a:bodyPr/>
            <a:lstStyle/>
            <a:p>
              <a:pPr algn="ctr"/>
              <a:endParaRPr lang="en-US"/>
            </a:p>
          </p:txBody>
        </p:sp>
        <p:sp>
          <p:nvSpPr>
            <p:cNvPr id="25610" name="Freeform 16"/>
            <p:cNvSpPr>
              <a:spLocks/>
            </p:cNvSpPr>
            <p:nvPr/>
          </p:nvSpPr>
          <p:spPr bwMode="auto">
            <a:xfrm>
              <a:off x="4714875" y="3327400"/>
              <a:ext cx="1685925" cy="1925638"/>
            </a:xfrm>
            <a:custGeom>
              <a:avLst/>
              <a:gdLst>
                <a:gd name="T0" fmla="*/ 0 w 148"/>
                <a:gd name="T1" fmla="*/ 2147483647 h 169"/>
                <a:gd name="T2" fmla="*/ 2147483647 w 148"/>
                <a:gd name="T3" fmla="*/ 2147483647 h 169"/>
                <a:gd name="T4" fmla="*/ 2147483647 w 148"/>
                <a:gd name="T5" fmla="*/ 2147483647 h 169"/>
                <a:gd name="T6" fmla="*/ 2147483647 w 148"/>
                <a:gd name="T7" fmla="*/ 2147483647 h 169"/>
                <a:gd name="T8" fmla="*/ 2147483647 w 148"/>
                <a:gd name="T9" fmla="*/ 2147483647 h 169"/>
                <a:gd name="T10" fmla="*/ 2147483647 w 148"/>
                <a:gd name="T11" fmla="*/ 2147483647 h 169"/>
                <a:gd name="T12" fmla="*/ 0 w 148"/>
                <a:gd name="T13" fmla="*/ 0 h 169"/>
                <a:gd name="T14" fmla="*/ 2147483647 w 148"/>
                <a:gd name="T15" fmla="*/ 2147483647 h 169"/>
                <a:gd name="T16" fmla="*/ 0 w 148"/>
                <a:gd name="T17" fmla="*/ 2147483647 h 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69"/>
                <a:gd name="T29" fmla="*/ 148 w 148"/>
                <a:gd name="T30" fmla="*/ 169 h 1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69">
                  <a:moveTo>
                    <a:pt x="0" y="57"/>
                  </a:moveTo>
                  <a:cubicBezTo>
                    <a:pt x="41" y="63"/>
                    <a:pt x="73" y="101"/>
                    <a:pt x="70" y="140"/>
                  </a:cubicBezTo>
                  <a:lnTo>
                    <a:pt x="47" y="140"/>
                  </a:lnTo>
                  <a:lnTo>
                    <a:pt x="98" y="169"/>
                  </a:lnTo>
                  <a:lnTo>
                    <a:pt x="148" y="140"/>
                  </a:lnTo>
                  <a:lnTo>
                    <a:pt x="126" y="140"/>
                  </a:lnTo>
                  <a:cubicBezTo>
                    <a:pt x="124" y="67"/>
                    <a:pt x="75" y="8"/>
                    <a:pt x="0" y="0"/>
                  </a:cubicBezTo>
                  <a:lnTo>
                    <a:pt x="18" y="30"/>
                  </a:lnTo>
                  <a:lnTo>
                    <a:pt x="0" y="57"/>
                  </a:lnTo>
                </a:path>
              </a:pathLst>
            </a:custGeom>
            <a:solidFill>
              <a:srgbClr val="BFD7F1"/>
            </a:solidFill>
            <a:ln w="12700">
              <a:solidFill>
                <a:srgbClr val="000000"/>
              </a:solidFill>
              <a:round/>
              <a:headEnd/>
              <a:tailEnd/>
            </a:ln>
          </p:spPr>
          <p:txBody>
            <a:bodyPr/>
            <a:lstStyle/>
            <a:p>
              <a:pPr algn="ctr"/>
              <a:endParaRPr lang="en-US"/>
            </a:p>
          </p:txBody>
        </p:sp>
        <p:sp>
          <p:nvSpPr>
            <p:cNvPr id="25611" name="Freeform 17"/>
            <p:cNvSpPr>
              <a:spLocks/>
            </p:cNvSpPr>
            <p:nvPr/>
          </p:nvSpPr>
          <p:spPr bwMode="auto">
            <a:xfrm>
              <a:off x="3006725" y="3076575"/>
              <a:ext cx="2038350" cy="1676400"/>
            </a:xfrm>
            <a:custGeom>
              <a:avLst/>
              <a:gdLst>
                <a:gd name="T0" fmla="*/ 2147483647 w 942"/>
                <a:gd name="T1" fmla="*/ 2147483647 h 775"/>
                <a:gd name="T2" fmla="*/ 2147483647 w 942"/>
                <a:gd name="T3" fmla="*/ 2147483647 h 775"/>
                <a:gd name="T4" fmla="*/ 2147483647 w 942"/>
                <a:gd name="T5" fmla="*/ 2147483647 h 775"/>
                <a:gd name="T6" fmla="*/ 2147483647 w 942"/>
                <a:gd name="T7" fmla="*/ 2147483647 h 775"/>
                <a:gd name="T8" fmla="*/ 2147483647 w 942"/>
                <a:gd name="T9" fmla="*/ 0 h 775"/>
                <a:gd name="T10" fmla="*/ 2147483647 w 942"/>
                <a:gd name="T11" fmla="*/ 2147483647 h 775"/>
                <a:gd name="T12" fmla="*/ 0 w 942"/>
                <a:gd name="T13" fmla="*/ 2147483647 h 775"/>
                <a:gd name="T14" fmla="*/ 2147483647 w 942"/>
                <a:gd name="T15" fmla="*/ 2147483647 h 775"/>
                <a:gd name="T16" fmla="*/ 2147483647 w 942"/>
                <a:gd name="T17" fmla="*/ 2147483647 h 7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2"/>
                <a:gd name="T28" fmla="*/ 0 h 775"/>
                <a:gd name="T29" fmla="*/ 942 w 942"/>
                <a:gd name="T30" fmla="*/ 775 h 7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2" h="775">
                  <a:moveTo>
                    <a:pt x="297" y="773"/>
                  </a:moveTo>
                  <a:cubicBezTo>
                    <a:pt x="339" y="552"/>
                    <a:pt x="500" y="400"/>
                    <a:pt x="758" y="411"/>
                  </a:cubicBezTo>
                  <a:lnTo>
                    <a:pt x="758" y="526"/>
                  </a:lnTo>
                  <a:lnTo>
                    <a:pt x="942" y="274"/>
                  </a:lnTo>
                  <a:lnTo>
                    <a:pt x="758" y="0"/>
                  </a:lnTo>
                  <a:lnTo>
                    <a:pt x="758" y="116"/>
                  </a:lnTo>
                  <a:cubicBezTo>
                    <a:pt x="358" y="105"/>
                    <a:pt x="42" y="378"/>
                    <a:pt x="0" y="773"/>
                  </a:cubicBezTo>
                  <a:cubicBezTo>
                    <a:pt x="76" y="728"/>
                    <a:pt x="153" y="684"/>
                    <a:pt x="153" y="684"/>
                  </a:cubicBezTo>
                  <a:lnTo>
                    <a:pt x="297" y="775"/>
                  </a:lnTo>
                </a:path>
              </a:pathLst>
            </a:custGeom>
            <a:solidFill>
              <a:srgbClr val="E7EFFA"/>
            </a:solidFill>
            <a:ln w="12700">
              <a:solidFill>
                <a:srgbClr val="000000"/>
              </a:solidFill>
              <a:round/>
              <a:headEnd/>
              <a:tailEnd/>
            </a:ln>
          </p:spPr>
          <p:txBody>
            <a:bodyPr/>
            <a:lstStyle/>
            <a:p>
              <a:pPr algn="ctr"/>
              <a:endParaRPr lang="en-US"/>
            </a:p>
          </p:txBody>
        </p:sp>
        <p:sp>
          <p:nvSpPr>
            <p:cNvPr id="25612" name="Text Box 20"/>
            <p:cNvSpPr txBox="1">
              <a:spLocks noChangeArrowheads="1"/>
            </p:cNvSpPr>
            <p:nvPr/>
          </p:nvSpPr>
          <p:spPr bwMode="auto">
            <a:xfrm>
              <a:off x="6248400" y="5522913"/>
              <a:ext cx="1584158" cy="1057148"/>
            </a:xfrm>
            <a:prstGeom prst="rect">
              <a:avLst/>
            </a:prstGeom>
            <a:noFill/>
            <a:ln w="9525">
              <a:noFill/>
              <a:miter lim="800000"/>
              <a:headEnd/>
              <a:tailEnd/>
            </a:ln>
          </p:spPr>
          <p:txBody>
            <a:bodyPr wrap="square">
              <a:spAutoFit/>
            </a:bodyPr>
            <a:lstStyle/>
            <a:p>
              <a:pPr>
                <a:spcBef>
                  <a:spcPct val="50000"/>
                </a:spcBef>
              </a:pPr>
              <a:r>
                <a:rPr lang="en-US" sz="1200" b="0" dirty="0">
                  <a:solidFill>
                    <a:srgbClr val="0A457D"/>
                  </a:solidFill>
                </a:rPr>
                <a:t>Other </a:t>
              </a:r>
              <a:r>
                <a:rPr lang="en-US" sz="1200" b="0" dirty="0" smtClean="0">
                  <a:solidFill>
                    <a:srgbClr val="0A457D"/>
                  </a:solidFill>
                </a:rPr>
                <a:t>Data </a:t>
              </a:r>
              <a:r>
                <a:rPr lang="en-US" sz="1200" b="0" dirty="0">
                  <a:solidFill>
                    <a:srgbClr val="0A457D"/>
                  </a:solidFill>
                </a:rPr>
                <a:t>U</a:t>
              </a:r>
              <a:r>
                <a:rPr lang="en-US" sz="1200" b="0" dirty="0" smtClean="0">
                  <a:solidFill>
                    <a:srgbClr val="0A457D"/>
                  </a:solidFill>
                </a:rPr>
                <a:t>pdates</a:t>
              </a:r>
              <a:r>
                <a:rPr lang="en-US" sz="1200" b="0" dirty="0">
                  <a:solidFill>
                    <a:srgbClr val="0A457D"/>
                  </a:solidFill>
                </a:rPr>
                <a:t>: NEAR/Pegasys Crosswalks, NEAR Edit Process Query, CCR</a:t>
              </a:r>
            </a:p>
          </p:txBody>
        </p:sp>
        <p:sp>
          <p:nvSpPr>
            <p:cNvPr id="25616" name="Oval 16"/>
            <p:cNvSpPr>
              <a:spLocks noChangeArrowheads="1"/>
            </p:cNvSpPr>
            <p:nvPr/>
          </p:nvSpPr>
          <p:spPr bwMode="gray">
            <a:xfrm>
              <a:off x="1665288" y="36528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25617" name="Oval 17"/>
            <p:cNvSpPr>
              <a:spLocks noChangeArrowheads="1"/>
            </p:cNvSpPr>
            <p:nvPr/>
          </p:nvSpPr>
          <p:spPr bwMode="gray">
            <a:xfrm>
              <a:off x="5956300" y="36528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25618" name="Oval 18"/>
            <p:cNvSpPr>
              <a:spLocks noChangeArrowheads="1"/>
            </p:cNvSpPr>
            <p:nvPr/>
          </p:nvSpPr>
          <p:spPr bwMode="gray">
            <a:xfrm>
              <a:off x="5956300" y="56181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25619" name="Oval 19"/>
            <p:cNvSpPr>
              <a:spLocks noChangeArrowheads="1"/>
            </p:cNvSpPr>
            <p:nvPr/>
          </p:nvSpPr>
          <p:spPr bwMode="gray">
            <a:xfrm>
              <a:off x="1663700" y="56181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i="1">
                  <a:solidFill>
                    <a:srgbClr val="FFFFFF"/>
                  </a:solidFill>
                </a:rPr>
                <a:t>4</a:t>
              </a:r>
            </a:p>
          </p:txBody>
        </p:sp>
      </p:grpSp>
      <p:sp>
        <p:nvSpPr>
          <p:cNvPr id="20" name="TextBox 19"/>
          <p:cNvSpPr txBox="1"/>
          <p:nvPr/>
        </p:nvSpPr>
        <p:spPr>
          <a:xfrm>
            <a:off x="3814012" y="4559969"/>
            <a:ext cx="1479884" cy="523220"/>
          </a:xfrm>
          <a:prstGeom prst="rect">
            <a:avLst/>
          </a:prstGeom>
          <a:noFill/>
        </p:spPr>
        <p:txBody>
          <a:bodyPr wrap="square" rtlCol="0">
            <a:spAutoFit/>
          </a:bodyPr>
          <a:lstStyle/>
          <a:p>
            <a:pPr algn="ctr"/>
            <a:r>
              <a:rPr lang="en-US" sz="1400" dirty="0" smtClean="0">
                <a:solidFill>
                  <a:srgbClr val="0A457D"/>
                </a:solidFill>
              </a:rPr>
              <a:t>Pegasys Transactions</a:t>
            </a:r>
            <a:endParaRPr lang="en-US" sz="1400" dirty="0">
              <a:solidFill>
                <a:srgbClr val="0A457D"/>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You know an order was processed in Pegasys this morning and cleared, but you cannot find it in FMIS – why not?</a:t>
            </a:r>
          </a:p>
          <a:p>
            <a:endParaRPr lang="en-US" dirty="0">
              <a:solidFill>
                <a:srgbClr val="0A457D"/>
              </a:solidFill>
            </a:endParaRPr>
          </a:p>
          <a:p>
            <a:endParaRPr lang="en-US" dirty="0">
              <a:solidFill>
                <a:srgbClr val="0A457D"/>
              </a:solidFill>
            </a:endParaRPr>
          </a:p>
        </p:txBody>
      </p:sp>
      <p:sp>
        <p:nvSpPr>
          <p:cNvPr id="27650" name="Rectangle 3"/>
          <p:cNvSpPr>
            <a:spLocks noChangeArrowheads="1"/>
          </p:cNvSpPr>
          <p:nvPr/>
        </p:nvSpPr>
        <p:spPr bwMode="auto">
          <a:xfrm>
            <a:off x="520700" y="1462088"/>
            <a:ext cx="8110538" cy="20313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Pegasys data is updated in FMIS once per day, so the order will not be available until tomorrow </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There is an error and </a:t>
            </a:r>
            <a:r>
              <a:rPr lang="en-US" sz="1400" b="0" dirty="0" smtClean="0">
                <a:solidFill>
                  <a:srgbClr val="0A457D"/>
                </a:solidFill>
              </a:rPr>
              <a:t>the FMIS </a:t>
            </a:r>
            <a:r>
              <a:rPr lang="en-US" sz="1400" b="0" dirty="0">
                <a:solidFill>
                  <a:srgbClr val="0A457D"/>
                </a:solidFill>
              </a:rPr>
              <a:t>data is likely compromised</a:t>
            </a:r>
          </a:p>
          <a:p>
            <a:pPr marL="342900" indent="-342900" eaLnBrk="0" hangingPunct="0">
              <a:spcBef>
                <a:spcPct val="100000"/>
              </a:spcBef>
              <a:buClr>
                <a:srgbClr val="0A457D"/>
              </a:buClr>
              <a:buFont typeface="Webdings" pitchFamily="18" charset="2"/>
              <a:buAutoNum type="alphaUcPeriod"/>
            </a:pPr>
            <a:r>
              <a:rPr lang="en-US" sz="1400" b="0" dirty="0" smtClean="0">
                <a:solidFill>
                  <a:srgbClr val="0A457D"/>
                </a:solidFill>
              </a:rPr>
              <a:t>The Pegasys data </a:t>
            </a:r>
            <a:r>
              <a:rPr lang="en-US" sz="1400" b="0" dirty="0">
                <a:solidFill>
                  <a:srgbClr val="0A457D"/>
                </a:solidFill>
              </a:rPr>
              <a:t>hasn’t replicated to Pegasys yet and should be available in </a:t>
            </a:r>
            <a:r>
              <a:rPr lang="en-US" sz="1400" b="0" dirty="0" smtClean="0">
                <a:solidFill>
                  <a:srgbClr val="0A457D"/>
                </a:solidFill>
              </a:rPr>
              <a:t>an hour</a:t>
            </a:r>
            <a:endParaRPr lang="en-US" sz="1400" b="0" dirty="0">
              <a:solidFill>
                <a:srgbClr val="0A457D"/>
              </a:solidFill>
            </a:endParaRP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Your Pegasys document number is incorrect</a:t>
            </a:r>
          </a:p>
          <a:p>
            <a:pPr marL="342900" indent="-342900" eaLnBrk="0" hangingPunct="0">
              <a:spcBef>
                <a:spcPct val="100000"/>
              </a:spcBef>
              <a:buClr>
                <a:srgbClr val="0A457D"/>
              </a:buClr>
              <a:buFont typeface="Webdings" pitchFamily="18" charset="2"/>
              <a:buChar char="4"/>
            </a:pPr>
            <a:endParaRPr lang="en-US" sz="1400" b="0" dirty="0">
              <a:solidFill>
                <a:srgbClr val="0A457D"/>
              </a:solidFill>
            </a:endParaRPr>
          </a:p>
        </p:txBody>
      </p:sp>
      <p:pic>
        <p:nvPicPr>
          <p:cNvPr id="27651" name="Picture 14"/>
          <p:cNvPicPr>
            <a:picLocks noChangeAspect="1" noChangeArrowheads="1"/>
          </p:cNvPicPr>
          <p:nvPr/>
        </p:nvPicPr>
        <p:blipFill>
          <a:blip r:embed="rId3" cstate="print"/>
          <a:srcRect/>
          <a:stretch>
            <a:fillRect/>
          </a:stretch>
        </p:blipFill>
        <p:spPr bwMode="auto">
          <a:xfrm>
            <a:off x="7485063" y="65088"/>
            <a:ext cx="1111250" cy="125412"/>
          </a:xfrm>
          <a:prstGeom prst="rect">
            <a:avLst/>
          </a:prstGeom>
          <a:noFill/>
          <a:ln w="9525">
            <a:noFill/>
            <a:miter lim="800000"/>
            <a:headEnd/>
            <a:tailEnd/>
          </a:ln>
        </p:spPr>
      </p:pic>
      <p:sp>
        <p:nvSpPr>
          <p:cNvPr id="27653" name="Text Box 5"/>
          <p:cNvSpPr txBox="1">
            <a:spLocks noChangeArrowheads="1"/>
          </p:cNvSpPr>
          <p:nvPr/>
        </p:nvSpPr>
        <p:spPr bwMode="auto">
          <a:xfrm>
            <a:off x="1111250" y="4251325"/>
            <a:ext cx="6884988" cy="923330"/>
          </a:xfrm>
          <a:prstGeom prst="rect">
            <a:avLst/>
          </a:prstGeom>
          <a:noFill/>
          <a:ln w="9525">
            <a:noFill/>
            <a:miter lim="800000"/>
            <a:headEnd/>
            <a:tailEnd/>
          </a:ln>
        </p:spPr>
        <p:txBody>
          <a:bodyPr>
            <a:spAutoFit/>
          </a:bodyPr>
          <a:lstStyle/>
          <a:p>
            <a:pPr algn="ctr">
              <a:spcBef>
                <a:spcPct val="50000"/>
              </a:spcBef>
            </a:pPr>
            <a:r>
              <a:rPr lang="en-US" b="0" dirty="0">
                <a:solidFill>
                  <a:srgbClr val="0A457D"/>
                </a:solidFill>
              </a:rPr>
              <a:t>The Pegasys data cut-off is at 05:00 GMT </a:t>
            </a:r>
            <a:r>
              <a:rPr lang="en-US" b="0" dirty="0" smtClean="0">
                <a:solidFill>
                  <a:srgbClr val="0A457D"/>
                </a:solidFill>
              </a:rPr>
              <a:t>(approx midnight) each </a:t>
            </a:r>
            <a:r>
              <a:rPr lang="en-US" b="0" dirty="0">
                <a:solidFill>
                  <a:srgbClr val="0A457D"/>
                </a:solidFill>
              </a:rPr>
              <a:t>morning to be updated in FMIS by </a:t>
            </a:r>
            <a:r>
              <a:rPr lang="en-US" b="0" dirty="0" smtClean="0">
                <a:solidFill>
                  <a:srgbClr val="0A457D"/>
                </a:solidFill>
              </a:rPr>
              <a:t>approximately 6:00 </a:t>
            </a:r>
            <a:r>
              <a:rPr lang="en-US" b="0" dirty="0">
                <a:solidFill>
                  <a:srgbClr val="0A457D"/>
                </a:solidFill>
              </a:rPr>
              <a:t>EST – data is not updated in real time</a:t>
            </a:r>
          </a:p>
        </p:txBody>
      </p:sp>
      <p:sp>
        <p:nvSpPr>
          <p:cNvPr id="27654"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B3D0ED7D-69DC-4606-9DEA-94C87D33B30A}" type="slidenum">
              <a:rPr lang="en-US" sz="1200" b="0">
                <a:ea typeface="ヒラギノ角ゴ Pro W3"/>
                <a:cs typeface="ヒラギノ角ゴ Pro W3"/>
              </a:rPr>
              <a:pPr algn="ctr" eaLnBrk="0" hangingPunct="0"/>
              <a:t>7</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7650">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27650">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27650">
                                            <p:txEl>
                                              <p:pRg st="1" end="1"/>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7650">
                                            <p:txEl>
                                              <p:pRg st="2" end="2"/>
                                            </p:txEl>
                                          </p:spTgt>
                                        </p:tgtEl>
                                        <p:attrNameLst>
                                          <p:attrName>ppt_x</p:attrName>
                                        </p:attrNameLst>
                                      </p:cBhvr>
                                      <p:tavLst>
                                        <p:tav tm="0">
                                          <p:val>
                                            <p:strVal val="ppt_x"/>
                                          </p:val>
                                        </p:tav>
                                        <p:tav tm="100000">
                                          <p:val>
                                            <p:strVal val="ppt_x"/>
                                          </p:val>
                                        </p:tav>
                                      </p:tavLst>
                                    </p:anim>
                                    <p:anim calcmode="lin" valueType="num">
                                      <p:cBhvr additive="base">
                                        <p:cTn id="11" dur="500"/>
                                        <p:tgtEl>
                                          <p:spTgt spid="27650">
                                            <p:txEl>
                                              <p:pRg st="2" end="2"/>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27650">
                                            <p:txEl>
                                              <p:pRg st="2" end="2"/>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27650">
                                            <p:txEl>
                                              <p:pRg st="3" end="3"/>
                                            </p:txEl>
                                          </p:spTgt>
                                        </p:tgtEl>
                                        <p:attrNameLst>
                                          <p:attrName>ppt_x</p:attrName>
                                        </p:attrNameLst>
                                      </p:cBhvr>
                                      <p:tavLst>
                                        <p:tav tm="0">
                                          <p:val>
                                            <p:strVal val="ppt_x"/>
                                          </p:val>
                                        </p:tav>
                                        <p:tav tm="100000">
                                          <p:val>
                                            <p:strVal val="ppt_x"/>
                                          </p:val>
                                        </p:tav>
                                      </p:tavLst>
                                    </p:anim>
                                    <p:anim calcmode="lin" valueType="num">
                                      <p:cBhvr additive="base">
                                        <p:cTn id="15" dur="500"/>
                                        <p:tgtEl>
                                          <p:spTgt spid="27650">
                                            <p:txEl>
                                              <p:pRg st="3" end="3"/>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27650">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653"/>
                                        </p:tgtEl>
                                        <p:attrNameLst>
                                          <p:attrName>style.visibility</p:attrName>
                                        </p:attrNameLst>
                                      </p:cBhvr>
                                      <p:to>
                                        <p:strVal val="visible"/>
                                      </p:to>
                                    </p:set>
                                    <p:anim calcmode="lin" valueType="num">
                                      <p:cBhvr additive="base">
                                        <p:cTn id="21" dur="500" fill="hold"/>
                                        <p:tgtEl>
                                          <p:spTgt spid="27653"/>
                                        </p:tgtEl>
                                        <p:attrNameLst>
                                          <p:attrName>ppt_x</p:attrName>
                                        </p:attrNameLst>
                                      </p:cBhvr>
                                      <p:tavLst>
                                        <p:tav tm="0">
                                          <p:val>
                                            <p:strVal val="#ppt_x"/>
                                          </p:val>
                                        </p:tav>
                                        <p:tav tm="100000">
                                          <p:val>
                                            <p:strVal val="#ppt_x"/>
                                          </p:val>
                                        </p:tav>
                                      </p:tavLst>
                                    </p:anim>
                                    <p:anim calcmode="lin" valueType="num">
                                      <p:cBhvr additive="base">
                                        <p:cTn id="22"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a:t>
            </a:r>
            <a:r>
              <a:rPr lang="en-US" dirty="0" smtClean="0">
                <a:solidFill>
                  <a:srgbClr val="0A457D"/>
                </a:solidFill>
              </a:rPr>
              <a:t>The description field of a document </a:t>
            </a:r>
            <a:r>
              <a:rPr lang="en-US" dirty="0">
                <a:solidFill>
                  <a:srgbClr val="0A457D"/>
                </a:solidFill>
              </a:rPr>
              <a:t>was updated in Pegasys yesterday but that update is not represented in FMIS today – why not?</a:t>
            </a:r>
          </a:p>
        </p:txBody>
      </p:sp>
      <p:sp>
        <p:nvSpPr>
          <p:cNvPr id="27650" name="Rectangle 3"/>
          <p:cNvSpPr>
            <a:spLocks noChangeArrowheads="1"/>
          </p:cNvSpPr>
          <p:nvPr/>
        </p:nvSpPr>
        <p:spPr bwMode="auto">
          <a:xfrm>
            <a:off x="520700" y="1462088"/>
            <a:ext cx="8110538" cy="20313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There has been an update error and FMIS’ data is likely compromised</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The cut-off amount for data updated in FMIS is any transaction above $100, so if the amount is below that, it won’t be updated</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Your search </a:t>
            </a:r>
            <a:r>
              <a:rPr lang="en-US" sz="1400" b="0" dirty="0" smtClean="0">
                <a:solidFill>
                  <a:srgbClr val="0A457D"/>
                </a:solidFill>
              </a:rPr>
              <a:t>probably contains </a:t>
            </a:r>
            <a:r>
              <a:rPr lang="en-US" sz="1400" b="0" dirty="0">
                <a:solidFill>
                  <a:srgbClr val="0A457D"/>
                </a:solidFill>
              </a:rPr>
              <a:t>inaccurate document numbers</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Not all updates trigger a new journal creation, so some data updated in Pegasys will not be caught by the FMIS update process</a:t>
            </a:r>
          </a:p>
        </p:txBody>
      </p:sp>
      <p:pic>
        <p:nvPicPr>
          <p:cNvPr id="29699" name="Picture 14"/>
          <p:cNvPicPr>
            <a:picLocks noChangeAspect="1" noChangeArrowheads="1"/>
          </p:cNvPicPr>
          <p:nvPr/>
        </p:nvPicPr>
        <p:blipFill>
          <a:blip r:embed="rId3" cstate="print"/>
          <a:srcRect/>
          <a:stretch>
            <a:fillRect/>
          </a:stretch>
        </p:blipFill>
        <p:spPr bwMode="auto">
          <a:xfrm>
            <a:off x="7485063" y="65088"/>
            <a:ext cx="1111250" cy="125412"/>
          </a:xfrm>
          <a:prstGeom prst="rect">
            <a:avLst/>
          </a:prstGeom>
          <a:noFill/>
          <a:ln w="9525">
            <a:noFill/>
            <a:miter lim="800000"/>
            <a:headEnd/>
            <a:tailEnd/>
          </a:ln>
        </p:spPr>
      </p:pic>
      <p:sp>
        <p:nvSpPr>
          <p:cNvPr id="27653" name="Text Box 5"/>
          <p:cNvSpPr txBox="1">
            <a:spLocks noChangeArrowheads="1"/>
          </p:cNvSpPr>
          <p:nvPr/>
        </p:nvSpPr>
        <p:spPr bwMode="auto">
          <a:xfrm>
            <a:off x="1123950" y="4251325"/>
            <a:ext cx="6884988" cy="641350"/>
          </a:xfrm>
          <a:prstGeom prst="rect">
            <a:avLst/>
          </a:prstGeom>
          <a:noFill/>
          <a:ln w="9525">
            <a:noFill/>
            <a:miter lim="800000"/>
            <a:headEnd/>
            <a:tailEnd/>
          </a:ln>
        </p:spPr>
        <p:txBody>
          <a:bodyPr>
            <a:spAutoFit/>
          </a:bodyPr>
          <a:lstStyle/>
          <a:p>
            <a:pPr algn="ctr">
              <a:spcBef>
                <a:spcPct val="50000"/>
              </a:spcBef>
            </a:pPr>
            <a:r>
              <a:rPr lang="en-US" b="0">
                <a:solidFill>
                  <a:srgbClr val="0A457D"/>
                </a:solidFill>
              </a:rPr>
              <a:t>Non-accounting related fields don’t trigger a journal entry, which are required to be ‘caught’ by FMIS’ update process</a:t>
            </a:r>
          </a:p>
        </p:txBody>
      </p:sp>
      <p:sp>
        <p:nvSpPr>
          <p:cNvPr id="2970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E8B0C67B-DA1E-4C07-B4D8-3E0E67E9F07C}" type="slidenum">
              <a:rPr lang="en-US" sz="1200" b="0">
                <a:ea typeface="ヒラギノ角ゴ Pro W3"/>
                <a:cs typeface="ヒラギノ角ゴ Pro W3"/>
              </a:rPr>
              <a:pPr algn="ctr" eaLnBrk="0" hangingPunct="0"/>
              <a:t>8</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7650">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27650">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27650">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7650">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27650">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27650">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27650">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27650">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27650">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653"/>
                                        </p:tgtEl>
                                        <p:attrNameLst>
                                          <p:attrName>style.visibility</p:attrName>
                                        </p:attrNameLst>
                                      </p:cBhvr>
                                      <p:to>
                                        <p:strVal val="visible"/>
                                      </p:to>
                                    </p:set>
                                    <p:anim calcmode="lin" valueType="num">
                                      <p:cBhvr additive="base">
                                        <p:cTn id="21" dur="500" fill="hold"/>
                                        <p:tgtEl>
                                          <p:spTgt spid="27653"/>
                                        </p:tgtEl>
                                        <p:attrNameLst>
                                          <p:attrName>ppt_x</p:attrName>
                                        </p:attrNameLst>
                                      </p:cBhvr>
                                      <p:tavLst>
                                        <p:tav tm="0">
                                          <p:val>
                                            <p:strVal val="#ppt_x"/>
                                          </p:val>
                                        </p:tav>
                                        <p:tav tm="100000">
                                          <p:val>
                                            <p:strVal val="#ppt_x"/>
                                          </p:val>
                                        </p:tav>
                                      </p:tavLst>
                                    </p:anim>
                                    <p:anim calcmode="lin" valueType="num">
                                      <p:cBhvr additive="base">
                                        <p:cTn id="22"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p:nvPr/>
        </p:nvPicPr>
        <p:blipFill>
          <a:blip r:embed="rId3" cstate="print"/>
          <a:srcRect/>
          <a:stretch>
            <a:fillRect/>
          </a:stretch>
        </p:blipFill>
        <p:spPr bwMode="auto">
          <a:xfrm>
            <a:off x="5606717" y="1359568"/>
            <a:ext cx="2946606" cy="1419727"/>
          </a:xfrm>
          <a:prstGeom prst="rect">
            <a:avLst/>
          </a:prstGeom>
          <a:noFill/>
          <a:ln w="9525">
            <a:solidFill>
              <a:schemeClr val="tx1"/>
            </a:solidFill>
            <a:miter lim="800000"/>
            <a:headEnd/>
            <a:tailEnd/>
          </a:ln>
        </p:spPr>
      </p:pic>
      <p:sp>
        <p:nvSpPr>
          <p:cNvPr id="31745"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F57E553D-C930-46E1-A630-224238DB3F58}" type="slidenum">
              <a:rPr lang="en-US" sz="1200" b="0">
                <a:ea typeface="ヒラギノ角ゴ Pro W3"/>
                <a:cs typeface="ヒラギノ角ゴ Pro W3"/>
              </a:rPr>
              <a:pPr algn="ctr" eaLnBrk="0" hangingPunct="0"/>
              <a:t>9</a:t>
            </a:fld>
            <a:endParaRPr lang="en-US" sz="1200" b="0">
              <a:ea typeface="ヒラギノ角ゴ Pro W3"/>
              <a:cs typeface="ヒラギノ角ゴ Pro W3"/>
            </a:endParaRPr>
          </a:p>
        </p:txBody>
      </p:sp>
      <p:sp>
        <p:nvSpPr>
          <p:cNvPr id="31746"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Accessing and logging-in to FMIS is a quick, four-step process </a:t>
            </a:r>
            <a:r>
              <a:rPr lang="en-US" dirty="0" smtClean="0">
                <a:solidFill>
                  <a:srgbClr val="0A457D"/>
                </a:solidFill>
              </a:rPr>
              <a:t>that you </a:t>
            </a:r>
            <a:r>
              <a:rPr lang="en-US" dirty="0">
                <a:solidFill>
                  <a:srgbClr val="0A457D"/>
                </a:solidFill>
              </a:rPr>
              <a:t>can complete inside or outside of the GSA network</a:t>
            </a:r>
          </a:p>
        </p:txBody>
      </p:sp>
      <p:sp>
        <p:nvSpPr>
          <p:cNvPr id="31747" name="Rectangle 3"/>
          <p:cNvSpPr>
            <a:spLocks noChangeArrowheads="1"/>
          </p:cNvSpPr>
          <p:nvPr/>
        </p:nvSpPr>
        <p:spPr bwMode="auto">
          <a:xfrm>
            <a:off x="596900" y="2817813"/>
            <a:ext cx="4586288" cy="2006600"/>
          </a:xfrm>
          <a:prstGeom prst="rect">
            <a:avLst/>
          </a:prstGeom>
          <a:noFill/>
          <a:ln w="9525" algn="ctr">
            <a:noFill/>
            <a:miter lim="800000"/>
            <a:headEnd/>
            <a:tailEnd/>
          </a:ln>
        </p:spPr>
        <p:txBody>
          <a:bodyPr>
            <a:spAutoFit/>
          </a:bodyPr>
          <a:lstStyle/>
          <a:p>
            <a:pPr marL="342900" indent="-342900" eaLnBrk="0" hangingPunct="0">
              <a:spcBef>
                <a:spcPct val="50000"/>
              </a:spcBef>
              <a:buFont typeface="Arial" charset="0"/>
              <a:buAutoNum type="arabicParenR"/>
            </a:pPr>
            <a:r>
              <a:rPr lang="en-US" sz="1400" b="0">
                <a:solidFill>
                  <a:srgbClr val="0A457D"/>
                </a:solidFill>
                <a:ea typeface="Times New Roman" pitchFamily="18" charset="0"/>
                <a:cs typeface="Arial" charset="0"/>
              </a:rPr>
              <a:t>The Citrix client web interface will launch. Log-in with your FMIS ID and your password – you will be prompted to change your password after logging in for the first time</a:t>
            </a:r>
          </a:p>
          <a:p>
            <a:pPr marL="342900" indent="-342900" eaLnBrk="0" hangingPunct="0">
              <a:spcBef>
                <a:spcPct val="50000"/>
              </a:spcBef>
              <a:buFont typeface="Arial" charset="0"/>
              <a:buAutoNum type="arabicParenR"/>
            </a:pPr>
            <a:r>
              <a:rPr lang="en-US" sz="1400" b="0">
                <a:solidFill>
                  <a:srgbClr val="0A457D"/>
                </a:solidFill>
                <a:ea typeface="Times New Roman" pitchFamily="18" charset="0"/>
                <a:cs typeface="Arial" charset="0"/>
              </a:rPr>
              <a:t>At the Citrix Application Menu, click the FMIS logo</a:t>
            </a:r>
          </a:p>
          <a:p>
            <a:pPr marL="342900" indent="-342900" eaLnBrk="0" hangingPunct="0">
              <a:spcBef>
                <a:spcPct val="50000"/>
              </a:spcBef>
              <a:buFont typeface="Arial" charset="0"/>
              <a:buAutoNum type="arabicParenR"/>
            </a:pPr>
            <a:r>
              <a:rPr lang="en-US" sz="1400" b="0">
                <a:solidFill>
                  <a:srgbClr val="0A457D"/>
                </a:solidFill>
                <a:ea typeface="Times New Roman" pitchFamily="18" charset="0"/>
                <a:cs typeface="Arial" charset="0"/>
              </a:rPr>
              <a:t>You will be prompted to log-in a second time, this time to access FMIS. Use your log-in credentials provided by the OCFO IT team</a:t>
            </a:r>
          </a:p>
        </p:txBody>
      </p:sp>
      <p:pic>
        <p:nvPicPr>
          <p:cNvPr id="31748" name="Picture 8"/>
          <p:cNvPicPr>
            <a:picLocks noChangeAspect="1" noChangeArrowheads="1"/>
          </p:cNvPicPr>
          <p:nvPr/>
        </p:nvPicPr>
        <p:blipFill>
          <a:blip r:embed="rId4" cstate="print"/>
          <a:srcRect/>
          <a:stretch>
            <a:fillRect/>
          </a:stretch>
        </p:blipFill>
        <p:spPr bwMode="auto">
          <a:xfrm>
            <a:off x="5624513" y="5381625"/>
            <a:ext cx="2366962" cy="1379538"/>
          </a:xfrm>
          <a:prstGeom prst="rect">
            <a:avLst/>
          </a:prstGeom>
          <a:noFill/>
          <a:ln w="9525">
            <a:solidFill>
              <a:schemeClr val="tx1"/>
            </a:solidFill>
            <a:miter lim="800000"/>
            <a:headEnd/>
            <a:tailEnd/>
          </a:ln>
        </p:spPr>
      </p:pic>
      <p:sp>
        <p:nvSpPr>
          <p:cNvPr id="31749" name="Rectangle 3"/>
          <p:cNvSpPr>
            <a:spLocks noChangeArrowheads="1"/>
          </p:cNvSpPr>
          <p:nvPr/>
        </p:nvSpPr>
        <p:spPr bwMode="auto">
          <a:xfrm>
            <a:off x="593725" y="1484313"/>
            <a:ext cx="4402138" cy="1368425"/>
          </a:xfrm>
          <a:prstGeom prst="rect">
            <a:avLst/>
          </a:prstGeom>
          <a:noFill/>
          <a:ln w="9525" algn="ctr">
            <a:noFill/>
            <a:miter lim="800000"/>
            <a:headEnd/>
            <a:tailEnd/>
          </a:ln>
        </p:spPr>
        <p:txBody>
          <a:bodyPr>
            <a:spAutoFit/>
          </a:bodyPr>
          <a:lstStyle/>
          <a:p>
            <a:pPr marL="342900" indent="-342900" eaLnBrk="0" hangingPunct="0">
              <a:spcBef>
                <a:spcPct val="50000"/>
              </a:spcBef>
              <a:buClr>
                <a:srgbClr val="0A457D"/>
              </a:buClr>
              <a:buFont typeface="Webdings" pitchFamily="18" charset="2"/>
              <a:buChar char="4"/>
            </a:pPr>
            <a:r>
              <a:rPr lang="en-US" sz="1400" b="0">
                <a:solidFill>
                  <a:srgbClr val="0A457D"/>
                </a:solidFill>
                <a:ea typeface="Times New Roman" pitchFamily="18" charset="0"/>
                <a:cs typeface="Arial" charset="0"/>
              </a:rPr>
              <a:t>Navigate to the FMIS website and click ‘FMIS:’</a:t>
            </a:r>
          </a:p>
          <a:p>
            <a:pPr marL="800100" lvl="1" indent="-342900" eaLnBrk="0" hangingPunct="0">
              <a:spcBef>
                <a:spcPct val="50000"/>
              </a:spcBef>
              <a:buFont typeface="Arial" charset="0"/>
              <a:buChar char="–"/>
            </a:pPr>
            <a:r>
              <a:rPr lang="en-US" sz="1400" b="0">
                <a:solidFill>
                  <a:srgbClr val="0A457D"/>
                </a:solidFill>
                <a:ea typeface="Times New Roman" pitchFamily="18" charset="0"/>
                <a:cs typeface="Arial" charset="0"/>
              </a:rPr>
              <a:t>Users on the GSA network: http://cfo.fmis.gsa.gov</a:t>
            </a:r>
            <a:endParaRPr lang="en-US" sz="1400" b="0">
              <a:solidFill>
                <a:srgbClr val="0A457D"/>
              </a:solidFill>
            </a:endParaRPr>
          </a:p>
          <a:p>
            <a:pPr marL="800100" lvl="1" indent="-342900" eaLnBrk="0" hangingPunct="0">
              <a:spcBef>
                <a:spcPct val="50000"/>
              </a:spcBef>
              <a:buFont typeface="Arial" charset="0"/>
              <a:buChar char="–"/>
            </a:pPr>
            <a:r>
              <a:rPr lang="en-US" sz="1400" b="0">
                <a:solidFill>
                  <a:srgbClr val="0A457D"/>
                </a:solidFill>
              </a:rPr>
              <a:t>GSA external clients outside of GSA’s network: https://xpwi.gsa.gov</a:t>
            </a:r>
          </a:p>
        </p:txBody>
      </p:sp>
      <p:sp>
        <p:nvSpPr>
          <p:cNvPr id="31763" name="Oval 19"/>
          <p:cNvSpPr>
            <a:spLocks noChangeArrowheads="1"/>
          </p:cNvSpPr>
          <p:nvPr/>
        </p:nvSpPr>
        <p:spPr bwMode="gray">
          <a:xfrm>
            <a:off x="630238" y="28511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2" name="Oval 19"/>
          <p:cNvSpPr>
            <a:spLocks noChangeArrowheads="1"/>
          </p:cNvSpPr>
          <p:nvPr/>
        </p:nvSpPr>
        <p:spPr bwMode="gray">
          <a:xfrm>
            <a:off x="630238" y="38147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4" name="Oval 19"/>
          <p:cNvSpPr>
            <a:spLocks noChangeArrowheads="1"/>
          </p:cNvSpPr>
          <p:nvPr/>
        </p:nvSpPr>
        <p:spPr bwMode="gray">
          <a:xfrm>
            <a:off x="5291138" y="53705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6" name="Oval 19"/>
          <p:cNvSpPr>
            <a:spLocks noChangeArrowheads="1"/>
          </p:cNvSpPr>
          <p:nvPr/>
        </p:nvSpPr>
        <p:spPr bwMode="gray">
          <a:xfrm>
            <a:off x="631825" y="41370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7" name="Oval 19"/>
          <p:cNvSpPr>
            <a:spLocks noChangeArrowheads="1"/>
          </p:cNvSpPr>
          <p:nvPr/>
        </p:nvSpPr>
        <p:spPr bwMode="gray">
          <a:xfrm>
            <a:off x="631825" y="15192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pic>
        <p:nvPicPr>
          <p:cNvPr id="31755" name="Picture 17"/>
          <p:cNvPicPr>
            <a:picLocks noChangeAspect="1" noChangeArrowheads="1"/>
          </p:cNvPicPr>
          <p:nvPr/>
        </p:nvPicPr>
        <p:blipFill>
          <a:blip r:embed="rId5" cstate="print"/>
          <a:srcRect/>
          <a:stretch>
            <a:fillRect/>
          </a:stretch>
        </p:blipFill>
        <p:spPr bwMode="auto">
          <a:xfrm>
            <a:off x="7485063" y="65088"/>
            <a:ext cx="1123950" cy="127000"/>
          </a:xfrm>
          <a:prstGeom prst="rect">
            <a:avLst/>
          </a:prstGeom>
          <a:noFill/>
          <a:ln w="9525">
            <a:noFill/>
            <a:miter lim="800000"/>
            <a:headEnd/>
            <a:tailEnd/>
          </a:ln>
        </p:spPr>
      </p:pic>
      <p:pic>
        <p:nvPicPr>
          <p:cNvPr id="31757" name="Picture 9"/>
          <p:cNvPicPr>
            <a:picLocks noChangeAspect="1" noChangeArrowheads="1"/>
          </p:cNvPicPr>
          <p:nvPr/>
        </p:nvPicPr>
        <p:blipFill>
          <a:blip r:embed="rId6" cstate="print"/>
          <a:srcRect l="29179" t="40450" r="29179" b="13483"/>
          <a:stretch>
            <a:fillRect/>
          </a:stretch>
        </p:blipFill>
        <p:spPr bwMode="auto">
          <a:xfrm>
            <a:off x="5614988" y="2814638"/>
            <a:ext cx="2366962" cy="938212"/>
          </a:xfrm>
          <a:prstGeom prst="rect">
            <a:avLst/>
          </a:prstGeom>
          <a:noFill/>
          <a:ln w="9525">
            <a:solidFill>
              <a:schemeClr val="tx1"/>
            </a:solidFill>
            <a:miter lim="800000"/>
            <a:headEnd/>
            <a:tailEnd/>
          </a:ln>
        </p:spPr>
      </p:pic>
      <p:pic>
        <p:nvPicPr>
          <p:cNvPr id="31758" name="Picture 17"/>
          <p:cNvPicPr>
            <a:picLocks noChangeAspect="1" noChangeArrowheads="1"/>
          </p:cNvPicPr>
          <p:nvPr/>
        </p:nvPicPr>
        <p:blipFill>
          <a:blip r:embed="rId7" cstate="print"/>
          <a:srcRect/>
          <a:stretch>
            <a:fillRect/>
          </a:stretch>
        </p:blipFill>
        <p:spPr bwMode="auto">
          <a:xfrm>
            <a:off x="5614988" y="3802063"/>
            <a:ext cx="2906712" cy="1530350"/>
          </a:xfrm>
          <a:prstGeom prst="rect">
            <a:avLst/>
          </a:prstGeom>
          <a:noFill/>
          <a:ln w="9525">
            <a:solidFill>
              <a:schemeClr val="tx1"/>
            </a:solidFill>
            <a:miter lim="800000"/>
            <a:headEnd/>
            <a:tailEnd/>
          </a:ln>
        </p:spPr>
      </p:pic>
      <p:sp>
        <p:nvSpPr>
          <p:cNvPr id="3" name="Oval 19"/>
          <p:cNvSpPr>
            <a:spLocks noChangeArrowheads="1"/>
          </p:cNvSpPr>
          <p:nvPr/>
        </p:nvSpPr>
        <p:spPr bwMode="gray">
          <a:xfrm>
            <a:off x="5289550" y="27987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31760" name="Line 28"/>
          <p:cNvSpPr>
            <a:spLocks noChangeShapeType="1"/>
          </p:cNvSpPr>
          <p:nvPr/>
        </p:nvSpPr>
        <p:spPr bwMode="auto">
          <a:xfrm>
            <a:off x="5384800" y="1338264"/>
            <a:ext cx="1930400" cy="695074"/>
          </a:xfrm>
          <a:prstGeom prst="line">
            <a:avLst/>
          </a:prstGeom>
          <a:noFill/>
          <a:ln w="9525">
            <a:solidFill>
              <a:schemeClr val="tx1"/>
            </a:solidFill>
            <a:round/>
            <a:headEnd/>
            <a:tailEnd type="triangle" w="med" len="med"/>
          </a:ln>
        </p:spPr>
        <p:txBody>
          <a:bodyPr wrap="none" anchor="ctr"/>
          <a:lstStyle/>
          <a:p>
            <a:endParaRPr lang="en-US"/>
          </a:p>
        </p:txBody>
      </p:sp>
      <p:sp>
        <p:nvSpPr>
          <p:cNvPr id="5" name="Oval 19"/>
          <p:cNvSpPr>
            <a:spLocks noChangeArrowheads="1"/>
          </p:cNvSpPr>
          <p:nvPr/>
        </p:nvSpPr>
        <p:spPr bwMode="gray">
          <a:xfrm>
            <a:off x="5289550" y="123190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31762" name="Line 28"/>
          <p:cNvSpPr>
            <a:spLocks noChangeShapeType="1"/>
          </p:cNvSpPr>
          <p:nvPr/>
        </p:nvSpPr>
        <p:spPr bwMode="auto">
          <a:xfrm>
            <a:off x="5360988" y="3857625"/>
            <a:ext cx="774700" cy="763588"/>
          </a:xfrm>
          <a:prstGeom prst="line">
            <a:avLst/>
          </a:prstGeom>
          <a:noFill/>
          <a:ln w="9525">
            <a:solidFill>
              <a:schemeClr val="tx1"/>
            </a:solidFill>
            <a:round/>
            <a:headEnd/>
            <a:tailEnd type="triangle" w="med" len="med"/>
          </a:ln>
        </p:spPr>
        <p:txBody>
          <a:bodyPr wrap="none" anchor="ctr"/>
          <a:lstStyle/>
          <a:p>
            <a:endParaRPr lang="en-US"/>
          </a:p>
        </p:txBody>
      </p:sp>
      <p:sp>
        <p:nvSpPr>
          <p:cNvPr id="8" name="Oval 19"/>
          <p:cNvSpPr>
            <a:spLocks noChangeArrowheads="1"/>
          </p:cNvSpPr>
          <p:nvPr/>
        </p:nvSpPr>
        <p:spPr bwMode="gray">
          <a:xfrm>
            <a:off x="5289550" y="37877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31764" name="Text Box 21"/>
          <p:cNvSpPr txBox="1">
            <a:spLocks noChangeArrowheads="1"/>
          </p:cNvSpPr>
          <p:nvPr/>
        </p:nvSpPr>
        <p:spPr bwMode="auto">
          <a:xfrm>
            <a:off x="637674" y="5270500"/>
            <a:ext cx="4247147" cy="923330"/>
          </a:xfrm>
          <a:prstGeom prst="rect">
            <a:avLst/>
          </a:prstGeom>
          <a:noFill/>
          <a:ln w="9525">
            <a:solidFill>
              <a:schemeClr val="tx1"/>
            </a:solidFill>
            <a:miter lim="800000"/>
            <a:headEnd/>
            <a:tailEnd/>
          </a:ln>
        </p:spPr>
        <p:txBody>
          <a:bodyPr wrap="square">
            <a:spAutoFit/>
          </a:bodyPr>
          <a:lstStyle/>
          <a:p>
            <a:pPr>
              <a:spcBef>
                <a:spcPct val="50000"/>
              </a:spcBef>
            </a:pPr>
            <a:r>
              <a:rPr lang="en-US" i="1" dirty="0">
                <a:solidFill>
                  <a:srgbClr val="0A457D"/>
                </a:solidFill>
              </a:rPr>
              <a:t>Important Note:</a:t>
            </a:r>
            <a:r>
              <a:rPr lang="en-US" b="0" dirty="0">
                <a:solidFill>
                  <a:srgbClr val="0A457D"/>
                </a:solidFill>
              </a:rPr>
              <a:t> </a:t>
            </a:r>
            <a:r>
              <a:rPr lang="en-US" b="0" i="1" dirty="0">
                <a:solidFill>
                  <a:srgbClr val="0A457D"/>
                </a:solidFill>
              </a:rPr>
              <a:t>Teleworkers should </a:t>
            </a:r>
            <a:r>
              <a:rPr lang="en-US" i="1" dirty="0">
                <a:solidFill>
                  <a:srgbClr val="0A457D"/>
                </a:solidFill>
              </a:rPr>
              <a:t>FIRST</a:t>
            </a:r>
            <a:r>
              <a:rPr lang="en-US" b="0" i="1" dirty="0">
                <a:solidFill>
                  <a:srgbClr val="0A457D"/>
                </a:solidFill>
              </a:rPr>
              <a:t> establish a connection through the VPN before </a:t>
            </a:r>
            <a:r>
              <a:rPr lang="en-US" b="0" i="1" dirty="0" smtClean="0">
                <a:solidFill>
                  <a:srgbClr val="0A457D"/>
                </a:solidFill>
              </a:rPr>
              <a:t>completing step </a:t>
            </a:r>
            <a:r>
              <a:rPr lang="en-US" b="0" i="1" dirty="0">
                <a:solidFill>
                  <a:srgbClr val="0A457D"/>
                </a:solidFill>
              </a:rPr>
              <a:t>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GSA HWE Edit">
  <a:themeElements>
    <a:clrScheme name="1_GSA HWE Edi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GSA HWE Ed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1_GSA HWE Edi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GSA HWE Edi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GSA HWE Edi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GSA HWE Edi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GSA HWE Edi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GSA HWE Ed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GSA HWE Edi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26245</TotalTime>
  <Words>5938</Words>
  <Application>Microsoft Office PowerPoint</Application>
  <PresentationFormat>On-screen Show (4:3)</PresentationFormat>
  <Paragraphs>641</Paragraphs>
  <Slides>46</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1_GSA HWE Edit</vt:lpstr>
      <vt:lpstr>Bitmap 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Company>GSA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PeterJRusselburg</dc:creator>
  <cp:lastModifiedBy>jayabrosch</cp:lastModifiedBy>
  <cp:revision>1659</cp:revision>
  <dcterms:created xsi:type="dcterms:W3CDTF">2009-04-28T15:17:11Z</dcterms:created>
  <dcterms:modified xsi:type="dcterms:W3CDTF">2012-03-31T12:48:04Z</dcterms:modified>
</cp:coreProperties>
</file>