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0058400" cy="7772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272" y="-78"/>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3/31/2012</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p14="http://schemas.microsoft.com/office/powerpoint/2010/main" xmlns="" val="130566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2920" y="1813561"/>
            <a:ext cx="9052560" cy="51294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3/31/2012</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p14="http://schemas.microsoft.com/office/powerpoint/2010/main" xmlns="" val="1195436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250265"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536914"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23562" y="221241"/>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8715698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556000" y="252729"/>
            <a:ext cx="2951592" cy="6017032"/>
          </a:xfrm>
          <a:prstGeom prst="rect">
            <a:avLst/>
          </a:prstGeom>
          <a:noFill/>
        </p:spPr>
        <p:txBody>
          <a:bodyPr wrap="square" rtlCol="0">
            <a:spAutoFit/>
          </a:bodyPr>
          <a:lstStyle/>
          <a:p>
            <a:pPr>
              <a:spcAft>
                <a:spcPts val="600"/>
              </a:spcAft>
            </a:pPr>
            <a:r>
              <a:rPr lang="en-US" sz="1000" b="1" dirty="0" smtClean="0">
                <a:solidFill>
                  <a:srgbClr val="4F81BD"/>
                </a:solidFill>
                <a:latin typeface="Arial"/>
                <a:cs typeface="Arial"/>
              </a:rPr>
              <a:t>PEGASYS TRIAL BALANCE DETAIL </a:t>
            </a:r>
            <a:br>
              <a:rPr lang="en-US" sz="1000" b="1" dirty="0" smtClean="0">
                <a:solidFill>
                  <a:srgbClr val="4F81BD"/>
                </a:solidFill>
                <a:latin typeface="Arial"/>
                <a:cs typeface="Arial"/>
              </a:rPr>
            </a:br>
            <a:r>
              <a:rPr lang="en-US" sz="1000" b="1" dirty="0" smtClean="0">
                <a:solidFill>
                  <a:srgbClr val="4F81BD"/>
                </a:solidFill>
                <a:latin typeface="Arial"/>
                <a:cs typeface="Arial"/>
              </a:rPr>
              <a:t>AND SUMMARY </a:t>
            </a:r>
            <a:endParaRPr lang="en-US" sz="1000" dirty="0" smtClean="0">
              <a:solidFill>
                <a:srgbClr val="4F81BD"/>
              </a:solidFill>
              <a:latin typeface="Arial"/>
              <a:cs typeface="Arial"/>
            </a:endParaRPr>
          </a:p>
          <a:p>
            <a:pPr>
              <a:spcAft>
                <a:spcPts val="1200"/>
              </a:spcAft>
            </a:pPr>
            <a:r>
              <a:rPr lang="en-US" sz="850" dirty="0" smtClean="0">
                <a:latin typeface="Arial"/>
                <a:cs typeface="Arial"/>
              </a:rPr>
              <a:t>Also in the ‘Misc.’ menu, this query grid allows users to view Pegasys Trial Balances in detail as well as in summary. With the detail query grid, users will view the month’s activity in the Trial Balance. The summary Trial Balance allows users to view Prior Month Close, Change in the current month and Year to Date Balance.</a:t>
            </a:r>
            <a:endParaRPr lang="en-US" sz="850" b="1" dirty="0" smtClean="0">
              <a:solidFill>
                <a:srgbClr val="4F81BD"/>
              </a:solidFill>
              <a:latin typeface="Arial"/>
              <a:cs typeface="Arial"/>
            </a:endParaRPr>
          </a:p>
          <a:p>
            <a:pPr>
              <a:spcAft>
                <a:spcPts val="600"/>
              </a:spcAft>
            </a:pPr>
            <a:r>
              <a:rPr lang="en-US" sz="1000" b="1" dirty="0" smtClean="0">
                <a:solidFill>
                  <a:srgbClr val="4F81BD"/>
                </a:solidFill>
                <a:latin typeface="Arial"/>
                <a:cs typeface="Arial"/>
              </a:rPr>
              <a:t>WORK AUTHORIZATION</a:t>
            </a:r>
            <a:endParaRPr lang="en-US" sz="1000" dirty="0" smtClean="0">
              <a:solidFill>
                <a:srgbClr val="4F81BD"/>
              </a:solidFill>
              <a:latin typeface="Arial"/>
              <a:cs typeface="Arial"/>
            </a:endParaRPr>
          </a:p>
          <a:p>
            <a:pPr>
              <a:spcAft>
                <a:spcPts val="600"/>
              </a:spcAft>
            </a:pPr>
            <a:r>
              <a:rPr lang="en-US" sz="850" dirty="0" smtClean="0">
                <a:latin typeface="Arial"/>
                <a:cs typeface="Arial"/>
              </a:rPr>
              <a:t>The WorkAuth</a:t>
            </a:r>
            <a:r>
              <a:rPr lang="en-US" sz="850" b="1" i="1" dirty="0" smtClean="0">
                <a:latin typeface="Arial"/>
                <a:cs typeface="Arial"/>
              </a:rPr>
              <a:t> </a:t>
            </a:r>
            <a:r>
              <a:rPr lang="en-US" sz="850" dirty="0" smtClean="0">
                <a:latin typeface="Arial"/>
                <a:cs typeface="Arial"/>
              </a:rPr>
              <a:t>menu contains data pertaining to RWAs imported from the RWA database. The Work Authorization Summary will combine the most useful fields from the first two query grids and display on one screen with an option to look at detail when needed.</a:t>
            </a:r>
          </a:p>
          <a:p>
            <a:pPr>
              <a:spcAft>
                <a:spcPts val="600"/>
              </a:spcAft>
            </a:pPr>
            <a:endParaRPr lang="en-US" sz="85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1200"/>
              </a:spcAft>
            </a:pPr>
            <a:r>
              <a:rPr lang="en-US" sz="850" dirty="0" smtClean="0">
                <a:latin typeface="Arial"/>
                <a:cs typeface="Arial"/>
              </a:rPr>
              <a:t>From the WorkAuth menu, click ‘Work Authorization Summary.’ Enter an RWA number or part of the number in the criteria window </a:t>
            </a:r>
            <a:r>
              <a:rPr lang="en-US" sz="850" i="1" dirty="0" smtClean="0">
                <a:latin typeface="Arial"/>
                <a:cs typeface="Arial"/>
              </a:rPr>
              <a:t>(</a:t>
            </a:r>
            <a:r>
              <a:rPr lang="en-US" sz="850" b="1" i="1" dirty="0" smtClean="0">
                <a:latin typeface="Arial"/>
                <a:cs typeface="Arial"/>
              </a:rPr>
              <a:t>Note:</a:t>
            </a:r>
            <a:r>
              <a:rPr lang="en-US" sz="850" i="1" dirty="0" smtClean="0">
                <a:latin typeface="Arial"/>
                <a:cs typeface="Arial"/>
              </a:rPr>
              <a:t> users do not need to use the operator ‘LIKE’ or ‘%’ when indicating a wildcard).  </a:t>
            </a:r>
            <a:r>
              <a:rPr lang="en-US" sz="850" dirty="0" smtClean="0">
                <a:latin typeface="Arial"/>
                <a:cs typeface="Arial"/>
              </a:rPr>
              <a:t>If a user needs to see the detailed transactions that support the amounts, click the ‘Show Detail’ button.</a:t>
            </a:r>
            <a:r>
              <a:rPr lang="en-US" sz="850" dirty="0" smtClean="0">
                <a:effectLst/>
                <a:latin typeface="Arial"/>
                <a:cs typeface="Arial"/>
              </a:rPr>
              <a:t> </a:t>
            </a:r>
          </a:p>
          <a:p>
            <a:pPr>
              <a:spcAft>
                <a:spcPts val="600"/>
              </a:spcAft>
            </a:pPr>
            <a:r>
              <a:rPr lang="en-US" sz="1000" b="1" dirty="0" smtClean="0">
                <a:solidFill>
                  <a:srgbClr val="4F81BD"/>
                </a:solidFill>
                <a:latin typeface="Arial"/>
                <a:cs typeface="Arial"/>
              </a:rPr>
              <a:t>RPADS AND RPADS CAPITAL REPORT</a:t>
            </a:r>
            <a:r>
              <a:rPr lang="en-US" sz="1000" dirty="0" smtClean="0">
                <a:solidFill>
                  <a:srgbClr val="4F81BD"/>
                </a:solidFill>
                <a:latin typeface="Arial"/>
                <a:cs typeface="Arial"/>
              </a:rPr>
              <a:t> </a:t>
            </a:r>
          </a:p>
          <a:p>
            <a:r>
              <a:rPr lang="en-US" sz="850" dirty="0" smtClean="0">
                <a:latin typeface="Arial"/>
                <a:cs typeface="Arial"/>
              </a:rPr>
              <a:t>In the ‘RPADS’ menu, the RPADS Query Grid and the RPADS Capital Report capture depreciation and capitalization information for all buildings for Fund 192X.</a:t>
            </a:r>
            <a:endParaRPr lang="en-US" sz="900" dirty="0" smtClean="0">
              <a:latin typeface="Arial"/>
              <a:cs typeface="Arial"/>
            </a:endParaRPr>
          </a:p>
        </p:txBody>
      </p:sp>
      <p:sp>
        <p:nvSpPr>
          <p:cNvPr id="40" name="Rectangle 39"/>
          <p:cNvSpPr/>
          <p:nvPr/>
        </p:nvSpPr>
        <p:spPr>
          <a:xfrm>
            <a:off x="6823561" y="2057247"/>
            <a:ext cx="2970678" cy="18473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823562" y="229497"/>
            <a:ext cx="2970678" cy="182775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6823562" y="3904568"/>
            <a:ext cx="2970678" cy="3637106"/>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250265" y="252729"/>
            <a:ext cx="2916248" cy="7258397"/>
          </a:xfrm>
          <a:prstGeom prst="rect">
            <a:avLst/>
          </a:prstGeom>
          <a:noFill/>
        </p:spPr>
        <p:txBody>
          <a:bodyPr wrap="square" numCol="1" spcCol="365760" rtlCol="0">
            <a:spAutoFit/>
          </a:bodyPr>
          <a:lstStyle/>
          <a:p>
            <a:pPr>
              <a:spcAft>
                <a:spcPts val="500"/>
              </a:spcAft>
            </a:pPr>
            <a:r>
              <a:rPr lang="en-US" sz="900" b="1" i="1" dirty="0">
                <a:latin typeface="Arial"/>
                <a:cs typeface="Arial"/>
              </a:rPr>
              <a:t>Non-Query Grids/</a:t>
            </a:r>
            <a:r>
              <a:rPr lang="en-US" sz="900" b="1" i="1" dirty="0" smtClean="0">
                <a:latin typeface="Arial"/>
                <a:cs typeface="Arial"/>
              </a:rPr>
              <a:t>Reports</a:t>
            </a:r>
          </a:p>
          <a:p>
            <a:pPr>
              <a:spcAft>
                <a:spcPts val="500"/>
              </a:spcAft>
            </a:pPr>
            <a:r>
              <a:rPr lang="en-US" sz="850" dirty="0" smtClean="0">
                <a:latin typeface="Arial"/>
                <a:cs typeface="Arial"/>
              </a:rPr>
              <a:t>Under </a:t>
            </a:r>
            <a:r>
              <a:rPr lang="en-US" sz="850" dirty="0">
                <a:latin typeface="Arial"/>
                <a:cs typeface="Arial"/>
              </a:rPr>
              <a:t>the ‘Obligations’ menu item, there is a group of non-query grids allowing users to create obligation reports. For example, in the ‘Obligations’ menu, ‘Obl Fund Rg Ba Org Fc Oc Ce’ is the report of Obligations by Budget Activity, Organization, Function, Object Class and Cost Element</a:t>
            </a:r>
            <a:r>
              <a:rPr lang="en-US" sz="850" dirty="0" smtClean="0">
                <a:latin typeface="Arial"/>
                <a:cs typeface="Arial"/>
              </a:rPr>
              <a:t>.</a:t>
            </a:r>
          </a:p>
          <a:p>
            <a:pPr>
              <a:spcAft>
                <a:spcPts val="500"/>
              </a:spcAft>
            </a:pPr>
            <a:endParaRPr lang="en-US" sz="850" dirty="0" smtClean="0">
              <a:latin typeface="Arial"/>
              <a:cs typeface="Arial"/>
            </a:endParaRPr>
          </a:p>
          <a:p>
            <a:pPr>
              <a:spcAft>
                <a:spcPts val="500"/>
              </a:spcAft>
            </a:pPr>
            <a:endParaRPr lang="en-US" sz="85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a:latin typeface="Arial"/>
              <a:cs typeface="Arial"/>
            </a:endParaRPr>
          </a:p>
          <a:p>
            <a:pPr>
              <a:spcAft>
                <a:spcPts val="500"/>
              </a:spcAft>
            </a:pPr>
            <a:r>
              <a:rPr lang="en-US" sz="1000" b="1" dirty="0" smtClean="0">
                <a:solidFill>
                  <a:schemeClr val="accent1"/>
                </a:solidFill>
                <a:latin typeface="Arial"/>
                <a:cs typeface="Arial"/>
              </a:rPr>
              <a:t>PEGASYS OPEN ITEMS SUMMARY </a:t>
            </a:r>
            <a:br>
              <a:rPr lang="en-US" sz="1000" b="1" dirty="0" smtClean="0">
                <a:solidFill>
                  <a:schemeClr val="accent1"/>
                </a:solidFill>
                <a:latin typeface="Arial"/>
                <a:cs typeface="Arial"/>
              </a:rPr>
            </a:br>
            <a:r>
              <a:rPr lang="en-US" sz="1000" b="1" dirty="0" smtClean="0">
                <a:solidFill>
                  <a:schemeClr val="accent1"/>
                </a:solidFill>
                <a:latin typeface="Arial"/>
                <a:cs typeface="Arial"/>
              </a:rPr>
              <a:t>AND DETAIL</a:t>
            </a:r>
            <a:endParaRPr lang="en-US" sz="1000" dirty="0" smtClean="0">
              <a:solidFill>
                <a:schemeClr val="accent1"/>
              </a:solidFill>
              <a:latin typeface="Arial"/>
              <a:cs typeface="Arial"/>
            </a:endParaRPr>
          </a:p>
          <a:p>
            <a:pPr>
              <a:spcAft>
                <a:spcPts val="600"/>
              </a:spcAft>
            </a:pPr>
            <a:r>
              <a:rPr lang="en-US" sz="850" dirty="0" smtClean="0">
                <a:latin typeface="Arial"/>
                <a:cs typeface="Arial"/>
              </a:rPr>
              <a:t>Located </a:t>
            </a:r>
            <a:r>
              <a:rPr lang="en-US" sz="850" dirty="0">
                <a:latin typeface="Arial"/>
                <a:cs typeface="Arial"/>
              </a:rPr>
              <a:t>in the ‘Misc.’ menu, the Pegasys Open Items Summary allows users to obtain the obligation/order open balance, the accrual/receipt open balance </a:t>
            </a:r>
            <a:r>
              <a:rPr lang="en-US" sz="850" dirty="0" smtClean="0">
                <a:latin typeface="Arial"/>
                <a:cs typeface="Arial"/>
              </a:rPr>
              <a:t>and/or </a:t>
            </a:r>
            <a:r>
              <a:rPr lang="en-US" sz="850" dirty="0">
                <a:latin typeface="Arial"/>
                <a:cs typeface="Arial"/>
              </a:rPr>
              <a:t>total of all payments for a particular Order/Accounting </a:t>
            </a:r>
            <a:r>
              <a:rPr lang="en-US" sz="850" dirty="0" smtClean="0">
                <a:latin typeface="Arial"/>
                <a:cs typeface="Arial"/>
              </a:rPr>
              <a:t>Line as long as there is an open balance on the order or up to 30 days after it is closed. </a:t>
            </a:r>
            <a:endParaRPr lang="en-US" sz="850" dirty="0">
              <a:latin typeface="Arial"/>
              <a:cs typeface="Arial"/>
            </a:endParaRPr>
          </a:p>
          <a:p>
            <a:pPr>
              <a:spcAft>
                <a:spcPts val="600"/>
              </a:spcAft>
            </a:pPr>
            <a:r>
              <a:rPr lang="en-US" sz="850" dirty="0">
                <a:latin typeface="Arial"/>
                <a:cs typeface="Arial"/>
              </a:rPr>
              <a:t>The Open Items Detail allows users to search for all documents from Request, Purchase Order, Receipt and Payments.</a:t>
            </a:r>
          </a:p>
          <a:p>
            <a:pPr>
              <a:spcAft>
                <a:spcPts val="1200"/>
              </a:spcAft>
            </a:pPr>
            <a:r>
              <a:rPr lang="en-US" sz="850" dirty="0">
                <a:latin typeface="Arial"/>
                <a:cs typeface="Arial"/>
              </a:rPr>
              <a:t>If a user enters a Purchase Request Document Number the query will return all documents that link to that Purchase Request. If a user enter a payment document number, the query will return all receipts, orders and requests (</a:t>
            </a:r>
            <a:r>
              <a:rPr lang="en-US" sz="850" dirty="0" smtClean="0">
                <a:latin typeface="Arial"/>
                <a:cs typeface="Arial"/>
              </a:rPr>
              <a:t>when applicable</a:t>
            </a:r>
            <a:r>
              <a:rPr lang="en-US" sz="850" dirty="0">
                <a:latin typeface="Arial"/>
                <a:cs typeface="Arial"/>
              </a:rPr>
              <a:t>)</a:t>
            </a:r>
            <a:r>
              <a:rPr lang="en-US" sz="850" dirty="0" smtClean="0">
                <a:latin typeface="Arial"/>
                <a:cs typeface="Arial"/>
              </a:rPr>
              <a:t>.</a:t>
            </a:r>
          </a:p>
          <a:p>
            <a:pPr>
              <a:spcAft>
                <a:spcPts val="1200"/>
              </a:spcAft>
            </a:pPr>
            <a:endParaRPr lang="en-US" sz="850" dirty="0">
              <a:latin typeface="Arial"/>
              <a:cs typeface="Arial"/>
            </a:endParaRPr>
          </a:p>
          <a:p>
            <a:pPr>
              <a:spcAft>
                <a:spcPts val="1200"/>
              </a:spcAft>
            </a:pPr>
            <a:endParaRPr lang="en-US" sz="850" dirty="0" smtClean="0">
              <a:latin typeface="Arial"/>
              <a:cs typeface="Arial"/>
            </a:endParaRPr>
          </a:p>
          <a:p>
            <a:pPr>
              <a:spcAft>
                <a:spcPts val="1200"/>
              </a:spcAft>
            </a:pPr>
            <a:endParaRPr lang="en-US" sz="850" dirty="0">
              <a:latin typeface="Arial"/>
              <a:cs typeface="Arial"/>
            </a:endParaRPr>
          </a:p>
          <a:p>
            <a:pPr>
              <a:spcAft>
                <a:spcPts val="1200"/>
              </a:spcAft>
            </a:pPr>
            <a:endParaRPr lang="en-US" sz="850" dirty="0" smtClean="0">
              <a:latin typeface="Arial"/>
              <a:cs typeface="Arial"/>
            </a:endParaRPr>
          </a:p>
        </p:txBody>
      </p:sp>
      <p:sp>
        <p:nvSpPr>
          <p:cNvPr id="8" name="TextBox 7"/>
          <p:cNvSpPr txBox="1"/>
          <p:nvPr/>
        </p:nvSpPr>
        <p:spPr>
          <a:xfrm>
            <a:off x="3647440" y="6546371"/>
            <a:ext cx="2749048" cy="892552"/>
          </a:xfrm>
          <a:prstGeom prst="rect">
            <a:avLst/>
          </a:prstGeom>
          <a:solidFill>
            <a:schemeClr val="accent3">
              <a:lumMod val="40000"/>
              <a:lumOff val="60000"/>
            </a:schemeClr>
          </a:solidFill>
        </p:spPr>
        <p:txBody>
          <a:bodyPr wrap="square" lIns="91440" tIns="91440" bIns="91440" rtlCol="0">
            <a:spAutoFit/>
          </a:bodyPr>
          <a:lstStyle/>
          <a:p>
            <a:pPr>
              <a:lnSpc>
                <a:spcPct val="90000"/>
              </a:lnSpc>
              <a:spcAft>
                <a:spcPts val="600"/>
              </a:spcAft>
            </a:pPr>
            <a:r>
              <a:rPr lang="en-US" sz="1000" b="1" dirty="0" smtClean="0">
                <a:latin typeface="Arial"/>
                <a:cs typeface="Arial"/>
              </a:rPr>
              <a:t>FMIS RESOURCES</a:t>
            </a:r>
            <a:endParaRPr lang="en-US" sz="800" b="1" dirty="0">
              <a:latin typeface="Arial"/>
              <a:cs typeface="Arial"/>
            </a:endParaRPr>
          </a:p>
          <a:p>
            <a:pPr marL="171450" lvl="0" indent="-171450">
              <a:buFont typeface="Wingdings" charset="2"/>
              <a:buChar char="ü"/>
            </a:pPr>
            <a:r>
              <a:rPr lang="en-US" sz="800" dirty="0">
                <a:latin typeface="Arial"/>
                <a:cs typeface="Arial"/>
              </a:rPr>
              <a:t>FMIS User Guide</a:t>
            </a:r>
          </a:p>
          <a:p>
            <a:pPr marL="171450" lvl="0" indent="-171450">
              <a:buFont typeface="Wingdings" charset="2"/>
              <a:buChar char="ü"/>
            </a:pPr>
            <a:r>
              <a:rPr lang="en-US" sz="800" dirty="0">
                <a:latin typeface="Arial"/>
                <a:cs typeface="Arial"/>
              </a:rPr>
              <a:t>FMIS Quick Reference Cards:</a:t>
            </a:r>
          </a:p>
          <a:p>
            <a:pPr marL="171450" lvl="0" indent="-171450">
              <a:buFont typeface="Wingdings" charset="2"/>
              <a:buChar char="ü"/>
            </a:pPr>
            <a:r>
              <a:rPr lang="en-US" sz="800" dirty="0">
                <a:latin typeface="Arial"/>
                <a:cs typeface="Arial"/>
              </a:rPr>
              <a:t>For additional support with FMIS, please contact the OCFO Service Desk at </a:t>
            </a:r>
            <a:r>
              <a:rPr lang="en-US" sz="800" i="1" dirty="0">
                <a:latin typeface="Arial"/>
                <a:cs typeface="Arial"/>
              </a:rPr>
              <a:t>ocfoservicedesk@gsa.gov</a:t>
            </a:r>
          </a:p>
        </p:txBody>
      </p:sp>
      <p:grpSp>
        <p:nvGrpSpPr>
          <p:cNvPr id="17" name="Group 16"/>
          <p:cNvGrpSpPr/>
          <p:nvPr/>
        </p:nvGrpSpPr>
        <p:grpSpPr>
          <a:xfrm>
            <a:off x="6958113" y="385037"/>
            <a:ext cx="2947888" cy="560535"/>
            <a:chOff x="6884643" y="642573"/>
            <a:chExt cx="2990877" cy="568710"/>
          </a:xfrm>
        </p:grpSpPr>
        <p:pic>
          <p:nvPicPr>
            <p:cNvPr id="15" name="Picture 14" descr="GSA.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84643" y="642573"/>
              <a:ext cx="511837" cy="509411"/>
            </a:xfrm>
            <a:prstGeom prst="rect">
              <a:avLst/>
            </a:prstGeom>
          </p:spPr>
        </p:pic>
        <p:sp>
          <p:nvSpPr>
            <p:cNvPr id="16" name="TextBox 15"/>
            <p:cNvSpPr txBox="1"/>
            <p:nvPr/>
          </p:nvSpPr>
          <p:spPr>
            <a:xfrm>
              <a:off x="7393960" y="945858"/>
              <a:ext cx="2481560" cy="265425"/>
            </a:xfrm>
            <a:prstGeom prst="rect">
              <a:avLst/>
            </a:prstGeom>
            <a:noFill/>
          </p:spPr>
          <p:txBody>
            <a:bodyPr wrap="square" rtlCol="0">
              <a:spAutoFit/>
            </a:bodyPr>
            <a:lstStyle/>
            <a:p>
              <a:r>
                <a:rPr lang="en-US" sz="1100" b="1" dirty="0" smtClean="0">
                  <a:solidFill>
                    <a:schemeClr val="accent1">
                      <a:lumMod val="50000"/>
                    </a:schemeClr>
                  </a:solidFill>
                  <a:latin typeface="Arial Narrow"/>
                  <a:cs typeface="Arial Narrow"/>
                </a:rPr>
                <a:t>U.S. General Services Administration</a:t>
              </a:r>
              <a:endParaRPr lang="en-US" sz="1100" b="1" dirty="0">
                <a:solidFill>
                  <a:schemeClr val="accent1">
                    <a:lumMod val="50000"/>
                  </a:schemeClr>
                </a:solidFill>
                <a:latin typeface="Arial Narrow"/>
                <a:cs typeface="Arial Narrow"/>
              </a:endParaRPr>
            </a:p>
          </p:txBody>
        </p:sp>
      </p:grpSp>
      <p:sp>
        <p:nvSpPr>
          <p:cNvPr id="7" name="TextBox 6"/>
          <p:cNvSpPr txBox="1"/>
          <p:nvPr/>
        </p:nvSpPr>
        <p:spPr>
          <a:xfrm>
            <a:off x="6853162" y="4030322"/>
            <a:ext cx="2941077" cy="3447097"/>
          </a:xfrm>
          <a:prstGeom prst="rect">
            <a:avLst/>
          </a:prstGeom>
          <a:noFill/>
        </p:spPr>
        <p:txBody>
          <a:bodyPr wrap="square" rtlCol="0">
            <a:spAutoFit/>
          </a:bodyPr>
          <a:lstStyle/>
          <a:p>
            <a:pPr>
              <a:spcAft>
                <a:spcPts val="1200"/>
              </a:spcAft>
            </a:pPr>
            <a:r>
              <a:rPr lang="en-US" sz="2150" dirty="0" smtClean="0">
                <a:solidFill>
                  <a:srgbClr val="254061"/>
                </a:solidFill>
                <a:latin typeface="Arial Black"/>
                <a:cs typeface="Arial Black"/>
              </a:rPr>
              <a:t>FREQUENTLY USED QUERIES</a:t>
            </a:r>
          </a:p>
          <a:p>
            <a:r>
              <a:rPr lang="en-US" sz="1400" b="1" dirty="0" smtClean="0">
                <a:solidFill>
                  <a:srgbClr val="4F81BD"/>
                </a:solidFill>
                <a:latin typeface="Arial"/>
                <a:cs typeface="Arial"/>
              </a:rPr>
              <a:t>QUICK REFERENCE CARD</a:t>
            </a:r>
          </a:p>
          <a:p>
            <a:endParaRPr lang="en-US" sz="1600" dirty="0">
              <a:solidFill>
                <a:srgbClr val="4F81BD"/>
              </a:solidFill>
              <a:latin typeface="Arial"/>
              <a:cs typeface="Arial"/>
            </a:endParaRPr>
          </a:p>
          <a:p>
            <a:endParaRPr lang="en-US" sz="1600" dirty="0" smtClean="0">
              <a:solidFill>
                <a:srgbClr val="4F81BD"/>
              </a:solidFill>
              <a:latin typeface="Arial"/>
              <a:cs typeface="Arial"/>
            </a:endParaRPr>
          </a:p>
          <a:p>
            <a:endParaRPr lang="en-US" sz="1600" dirty="0" smtClean="0">
              <a:solidFill>
                <a:srgbClr val="4F81BD"/>
              </a:solidFill>
              <a:latin typeface="Arial"/>
              <a:cs typeface="Arial"/>
            </a:endParaRPr>
          </a:p>
          <a:p>
            <a:endParaRPr lang="en-US" sz="1600" dirty="0">
              <a:solidFill>
                <a:srgbClr val="4F81BD"/>
              </a:solidFill>
              <a:latin typeface="Arial"/>
              <a:cs typeface="Arial"/>
            </a:endParaRPr>
          </a:p>
          <a:p>
            <a:pPr>
              <a:spcAft>
                <a:spcPts val="1200"/>
              </a:spcAft>
            </a:pPr>
            <a:r>
              <a:rPr lang="en-US" sz="900" i="1" dirty="0" smtClean="0">
                <a:solidFill>
                  <a:schemeClr val="accent1">
                    <a:lumMod val="50000"/>
                  </a:schemeClr>
                </a:solidFill>
                <a:latin typeface="Arial"/>
                <a:cs typeface="Arial"/>
              </a:rPr>
              <a:t>This Quick Reference Card is designed to provide users of FMIS with an understanding of Frequently Used Queries, and the data available within each.</a:t>
            </a:r>
          </a:p>
          <a:p>
            <a:r>
              <a:rPr lang="en-US" sz="1000" b="1" i="1" dirty="0" smtClean="0">
                <a:solidFill>
                  <a:schemeClr val="accent1">
                    <a:lumMod val="50000"/>
                  </a:schemeClr>
                </a:solidFill>
                <a:latin typeface="Arial"/>
                <a:cs typeface="Arial"/>
              </a:rPr>
              <a:t>KEY TAKE-AWAYS: To understand how and when to use the most frequently-utilized queries in FMIS</a:t>
            </a:r>
          </a:p>
          <a:p>
            <a:endParaRPr lang="en-US" sz="1000" b="1" i="1" dirty="0" smtClean="0">
              <a:solidFill>
                <a:schemeClr val="accent1">
                  <a:lumMod val="50000"/>
                </a:schemeClr>
              </a:solidFill>
              <a:latin typeface="Arial"/>
              <a:cs typeface="Arial"/>
            </a:endParaRPr>
          </a:p>
          <a:p>
            <a:pPr algn="r"/>
            <a:r>
              <a:rPr lang="en-US" sz="700" i="1" dirty="0" smtClean="0">
                <a:solidFill>
                  <a:schemeClr val="accent1">
                    <a:lumMod val="50000"/>
                  </a:schemeClr>
                </a:solidFill>
                <a:latin typeface="Arial"/>
                <a:cs typeface="Arial"/>
              </a:rPr>
              <a:t>Last Updated: March 2011</a:t>
            </a:r>
          </a:p>
        </p:txBody>
      </p:sp>
      <p:pic>
        <p:nvPicPr>
          <p:cNvPr id="14" name="Picture 13" descr="FMIS CFO.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6031" y="2709920"/>
            <a:ext cx="1846244" cy="999624"/>
          </a:xfrm>
          <a:prstGeom prst="rect">
            <a:avLst/>
          </a:prstGeom>
        </p:spPr>
      </p:pic>
      <p:sp>
        <p:nvSpPr>
          <p:cNvPr id="18" name="TextBox 17"/>
          <p:cNvSpPr txBox="1"/>
          <p:nvPr/>
        </p:nvSpPr>
        <p:spPr>
          <a:xfrm>
            <a:off x="6873921" y="2174576"/>
            <a:ext cx="1800493" cy="461665"/>
          </a:xfrm>
          <a:prstGeom prst="rect">
            <a:avLst/>
          </a:prstGeom>
          <a:noFill/>
        </p:spPr>
        <p:txBody>
          <a:bodyPr wrap="none" rtlCol="0">
            <a:spAutoFit/>
          </a:bodyPr>
          <a:lstStyle/>
          <a:p>
            <a:r>
              <a:rPr lang="en-US" sz="1200" b="1" dirty="0" smtClean="0">
                <a:latin typeface="Arial Narrow"/>
                <a:cs typeface="Arial Narrow"/>
              </a:rPr>
              <a:t>The Financial Management </a:t>
            </a:r>
            <a:br>
              <a:rPr lang="en-US" sz="1200" b="1" dirty="0" smtClean="0">
                <a:latin typeface="Arial Narrow"/>
                <a:cs typeface="Arial Narrow"/>
              </a:rPr>
            </a:br>
            <a:r>
              <a:rPr lang="en-US" sz="1200" b="1" dirty="0" smtClean="0">
                <a:latin typeface="Arial Narrow"/>
                <a:cs typeface="Arial Narrow"/>
              </a:rPr>
              <a:t>Information System</a:t>
            </a:r>
            <a:endParaRPr lang="en-US" sz="1200" b="1" dirty="0">
              <a:latin typeface="Arial Narrow"/>
              <a:cs typeface="Arial Narrow"/>
            </a:endParaRPr>
          </a:p>
        </p:txBody>
      </p:sp>
      <p:grpSp>
        <p:nvGrpSpPr>
          <p:cNvPr id="21" name="Group 20"/>
          <p:cNvGrpSpPr/>
          <p:nvPr/>
        </p:nvGrpSpPr>
        <p:grpSpPr>
          <a:xfrm>
            <a:off x="250265" y="6350289"/>
            <a:ext cx="2833685" cy="1088634"/>
            <a:chOff x="271632" y="6012304"/>
            <a:chExt cx="2833685" cy="1088634"/>
          </a:xfrm>
        </p:grpSpPr>
        <p:pic>
          <p:nvPicPr>
            <p:cNvPr id="10" name="Picture 9" descr="Figure 7.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52912" y="6012304"/>
              <a:ext cx="2752405" cy="866954"/>
            </a:xfrm>
            <a:prstGeom prst="rect">
              <a:avLst/>
            </a:prstGeom>
            <a:ln w="3175" cmpd="sng">
              <a:solidFill>
                <a:schemeClr val="tx1"/>
              </a:solidFill>
            </a:ln>
          </p:spPr>
        </p:pic>
        <p:sp>
          <p:nvSpPr>
            <p:cNvPr id="19" name="TextBox 18"/>
            <p:cNvSpPr txBox="1"/>
            <p:nvPr/>
          </p:nvSpPr>
          <p:spPr>
            <a:xfrm>
              <a:off x="271632" y="6885494"/>
              <a:ext cx="2351926" cy="215444"/>
            </a:xfrm>
            <a:prstGeom prst="rect">
              <a:avLst/>
            </a:prstGeom>
            <a:noFill/>
          </p:spPr>
          <p:txBody>
            <a:bodyPr wrap="none" rtlCol="0">
              <a:spAutoFit/>
            </a:bodyPr>
            <a:lstStyle/>
            <a:p>
              <a:r>
                <a:rPr lang="en-US" sz="800" b="1" i="1" dirty="0" smtClean="0">
                  <a:latin typeface="Arial Narrow"/>
                  <a:cs typeface="Arial Narrow"/>
                </a:rPr>
                <a:t>Figure 8: Pegasys Open Items Summary Query Report</a:t>
              </a:r>
              <a:endParaRPr lang="en-US" sz="800" b="1" i="1" dirty="0">
                <a:latin typeface="Arial Narrow"/>
                <a:cs typeface="Arial Narrow"/>
              </a:endParaRPr>
            </a:p>
          </p:txBody>
        </p:sp>
      </p:grpSp>
      <p:grpSp>
        <p:nvGrpSpPr>
          <p:cNvPr id="12" name="Group 11"/>
          <p:cNvGrpSpPr/>
          <p:nvPr/>
        </p:nvGrpSpPr>
        <p:grpSpPr>
          <a:xfrm>
            <a:off x="250265" y="1373652"/>
            <a:ext cx="2855052" cy="2358351"/>
            <a:chOff x="250265" y="1287019"/>
            <a:chExt cx="2855052" cy="2358351"/>
          </a:xfrm>
        </p:grpSpPr>
        <p:pic>
          <p:nvPicPr>
            <p:cNvPr id="22" name="Picture 2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41705" y="1287019"/>
              <a:ext cx="2763612" cy="2137888"/>
            </a:xfrm>
            <a:prstGeom prst="rect">
              <a:avLst/>
            </a:prstGeom>
            <a:ln w="3175" cmpd="sng">
              <a:solidFill>
                <a:schemeClr val="tx1"/>
              </a:solidFill>
            </a:ln>
          </p:spPr>
        </p:pic>
        <p:sp>
          <p:nvSpPr>
            <p:cNvPr id="23" name="TextBox 22"/>
            <p:cNvSpPr txBox="1"/>
            <p:nvPr/>
          </p:nvSpPr>
          <p:spPr>
            <a:xfrm>
              <a:off x="250265" y="3429926"/>
              <a:ext cx="2153154" cy="215444"/>
            </a:xfrm>
            <a:prstGeom prst="rect">
              <a:avLst/>
            </a:prstGeom>
            <a:noFill/>
          </p:spPr>
          <p:txBody>
            <a:bodyPr wrap="none" rtlCol="0">
              <a:spAutoFit/>
            </a:bodyPr>
            <a:lstStyle/>
            <a:p>
              <a:r>
                <a:rPr lang="en-US" sz="800" b="1" i="1" dirty="0" smtClean="0">
                  <a:latin typeface="Arial Narrow"/>
                  <a:cs typeface="Arial Narrow"/>
                </a:rPr>
                <a:t>Figure 7: Obl Fund by Rg, Org, Ba, Oc, Ce Report</a:t>
              </a:r>
              <a:endParaRPr lang="en-US" sz="800" b="1" i="1" dirty="0">
                <a:latin typeface="Arial Narrow"/>
                <a:cs typeface="Arial Narrow"/>
              </a:endParaRPr>
            </a:p>
          </p:txBody>
        </p:sp>
      </p:grpSp>
      <p:grpSp>
        <p:nvGrpSpPr>
          <p:cNvPr id="25" name="Group 24"/>
          <p:cNvGrpSpPr/>
          <p:nvPr/>
        </p:nvGrpSpPr>
        <p:grpSpPr>
          <a:xfrm>
            <a:off x="3556000" y="2595811"/>
            <a:ext cx="2840488" cy="1660652"/>
            <a:chOff x="3452952" y="2669448"/>
            <a:chExt cx="2840488" cy="1660652"/>
          </a:xfrm>
        </p:grpSpPr>
        <p:pic>
          <p:nvPicPr>
            <p:cNvPr id="26" name="Picture 25"/>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544392" y="2669448"/>
              <a:ext cx="2749048" cy="1438159"/>
            </a:xfrm>
            <a:prstGeom prst="rect">
              <a:avLst/>
            </a:prstGeom>
            <a:ln w="3175" cmpd="sng">
              <a:solidFill>
                <a:schemeClr val="tx1"/>
              </a:solidFill>
            </a:ln>
          </p:spPr>
        </p:pic>
        <p:sp>
          <p:nvSpPr>
            <p:cNvPr id="27" name="TextBox 26"/>
            <p:cNvSpPr txBox="1"/>
            <p:nvPr/>
          </p:nvSpPr>
          <p:spPr>
            <a:xfrm>
              <a:off x="3452952" y="4114656"/>
              <a:ext cx="2054704" cy="215444"/>
            </a:xfrm>
            <a:prstGeom prst="rect">
              <a:avLst/>
            </a:prstGeom>
            <a:noFill/>
          </p:spPr>
          <p:txBody>
            <a:bodyPr wrap="none" rtlCol="0">
              <a:spAutoFit/>
            </a:bodyPr>
            <a:lstStyle/>
            <a:p>
              <a:r>
                <a:rPr lang="en-US" sz="800" b="1" i="1" dirty="0" smtClean="0">
                  <a:latin typeface="Arial Narrow"/>
                  <a:cs typeface="Arial Narrow"/>
                </a:rPr>
                <a:t>Figure 9: Work Authorization Summary Report</a:t>
              </a:r>
              <a:endParaRPr lang="en-US" sz="800" b="1" i="1" dirty="0">
                <a:latin typeface="Arial Narrow"/>
                <a:cs typeface="Arial Narrow"/>
              </a:endParaRPr>
            </a:p>
          </p:txBody>
        </p:sp>
      </p:grpSp>
      <p:sp>
        <p:nvSpPr>
          <p:cNvPr id="37" name="Rectangle 36"/>
          <p:cNvSpPr/>
          <p:nvPr/>
        </p:nvSpPr>
        <p:spPr>
          <a:xfrm>
            <a:off x="6823562" y="229497"/>
            <a:ext cx="2970678" cy="731217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904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6638" y="2911806"/>
            <a:ext cx="2980954" cy="4385817"/>
          </a:xfrm>
          <a:prstGeom prst="rect">
            <a:avLst/>
          </a:prstGeom>
          <a:noFill/>
        </p:spPr>
        <p:txBody>
          <a:bodyPr wrap="square" rtlCol="0">
            <a:spAutoFit/>
          </a:bodyPr>
          <a:lstStyle/>
          <a:p>
            <a:pPr>
              <a:spcAft>
                <a:spcPts val="600"/>
              </a:spcAft>
            </a:pPr>
            <a:r>
              <a:rPr lang="en-US" sz="1000" b="1" dirty="0" smtClean="0">
                <a:solidFill>
                  <a:srgbClr val="4F81BD"/>
                </a:solidFill>
                <a:latin typeface="Arial"/>
                <a:cs typeface="Arial"/>
              </a:rPr>
              <a:t>TRANSACTIONS BY DOCUMENT NUMBERS</a:t>
            </a:r>
            <a:endParaRPr lang="en-US" sz="1000" dirty="0" smtClean="0">
              <a:solidFill>
                <a:srgbClr val="4F81BD"/>
              </a:solidFill>
              <a:latin typeface="Arial"/>
              <a:cs typeface="Arial"/>
            </a:endParaRPr>
          </a:p>
          <a:p>
            <a:r>
              <a:rPr lang="en-US" sz="850" dirty="0" smtClean="0">
                <a:latin typeface="Arial"/>
                <a:cs typeface="Arial"/>
              </a:rPr>
              <a:t>Because of the unavailability of ACT Numbers in Pegasys, this query will provide users with accounting transactions/entries for all documents that are related to the input document. Click on ‘VATS’ and choose ‘Transaction by Document Number(s).’ Enter a Purchase Order number and click ‘PO’ and the FY of interest. The report will show the purchase order as well as associated receipts. If there is any payment, the report will also present that.</a:t>
            </a: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smtClean="0">
              <a:latin typeface="Arial"/>
              <a:cs typeface="Arial"/>
            </a:endParaRPr>
          </a:p>
          <a:p>
            <a:endParaRPr lang="en-US" sz="850" dirty="0" smtClean="0">
              <a:latin typeface="Arial"/>
              <a:cs typeface="Arial"/>
            </a:endParaRPr>
          </a:p>
          <a:p>
            <a:endParaRPr lang="en-US" sz="850" dirty="0" smtClean="0">
              <a:latin typeface="Arial"/>
              <a:cs typeface="Arial"/>
            </a:endParaRPr>
          </a:p>
          <a:p>
            <a:endParaRPr lang="en-US" sz="850" b="1" dirty="0" smtClean="0">
              <a:latin typeface="Arial"/>
              <a:cs typeface="Arial"/>
            </a:endParaRPr>
          </a:p>
          <a:p>
            <a:r>
              <a:rPr lang="en-US" sz="1000" b="1" dirty="0" smtClean="0">
                <a:solidFill>
                  <a:srgbClr val="4F81BD"/>
                </a:solidFill>
                <a:latin typeface="Arial"/>
                <a:cs typeface="Arial"/>
              </a:rPr>
              <a:t>INCOME AND EXPENSE</a:t>
            </a:r>
            <a:endParaRPr lang="en-US" sz="1000" dirty="0" smtClean="0">
              <a:solidFill>
                <a:srgbClr val="4F81BD"/>
              </a:solidFill>
              <a:latin typeface="Arial"/>
              <a:cs typeface="Arial"/>
            </a:endParaRPr>
          </a:p>
          <a:p>
            <a:r>
              <a:rPr lang="en-US" sz="850" dirty="0" smtClean="0">
                <a:latin typeface="Arial"/>
                <a:cs typeface="Arial"/>
              </a:rPr>
              <a:t>The ‘</a:t>
            </a:r>
            <a:r>
              <a:rPr lang="en-US" sz="850" dirty="0" err="1" smtClean="0">
                <a:latin typeface="Arial"/>
                <a:cs typeface="Arial"/>
              </a:rPr>
              <a:t>IncExp</a:t>
            </a:r>
            <a:r>
              <a:rPr lang="en-US" sz="850" dirty="0" smtClean="0">
                <a:latin typeface="Arial"/>
                <a:cs typeface="Arial"/>
              </a:rPr>
              <a:t>’ menu contains Query Grid and Canned Queries that extract Income and Expense information. The Income Expense Query Grid includes monthly columns and the amount consolidated at a summarized level.</a:t>
            </a:r>
          </a:p>
        </p:txBody>
      </p:sp>
      <p:sp>
        <p:nvSpPr>
          <p:cNvPr id="4" name="TextBox 3"/>
          <p:cNvSpPr txBox="1"/>
          <p:nvPr/>
        </p:nvSpPr>
        <p:spPr>
          <a:xfrm>
            <a:off x="250264" y="295534"/>
            <a:ext cx="2970679" cy="7471276"/>
          </a:xfrm>
          <a:prstGeom prst="rect">
            <a:avLst/>
          </a:prstGeom>
          <a:noFill/>
        </p:spPr>
        <p:txBody>
          <a:bodyPr wrap="square" numCol="1" spcCol="274320" rtlCol="0">
            <a:spAutoFit/>
          </a:bodyPr>
          <a:lstStyle/>
          <a:p>
            <a:pPr>
              <a:spcAft>
                <a:spcPts val="600"/>
              </a:spcAft>
            </a:pPr>
            <a:r>
              <a:rPr lang="en-US" sz="1050" b="1" dirty="0" smtClean="0">
                <a:solidFill>
                  <a:srgbClr val="4F81BD"/>
                </a:solidFill>
                <a:latin typeface="Arial"/>
                <a:cs typeface="Arial"/>
              </a:rPr>
              <a:t>LIST OF VAT NUMBERS</a:t>
            </a:r>
            <a:endParaRPr lang="en-US" sz="1050" dirty="0" smtClean="0">
              <a:solidFill>
                <a:srgbClr val="4F81BD"/>
              </a:solidFill>
              <a:latin typeface="Arial"/>
              <a:cs typeface="Arial"/>
            </a:endParaRPr>
          </a:p>
          <a:p>
            <a:pPr>
              <a:spcAft>
                <a:spcPts val="1200"/>
              </a:spcAft>
            </a:pPr>
            <a:r>
              <a:rPr lang="en-US" sz="850" dirty="0" smtClean="0">
                <a:latin typeface="Arial"/>
                <a:cs typeface="Arial"/>
              </a:rPr>
              <a:t>This </a:t>
            </a:r>
            <a:r>
              <a:rPr lang="en-US" sz="850" dirty="0">
                <a:latin typeface="Arial"/>
                <a:cs typeface="Arial"/>
              </a:rPr>
              <a:t>query will allow users to see all VATs being processed in each fiscal year and their details. The FMIS database holds all VATs for five years. To view, at the main FMIS menu, click ‘VATS’ and select ‘List of VAT Numbers</a:t>
            </a:r>
            <a:r>
              <a:rPr lang="en-US" sz="850" dirty="0" smtClean="0">
                <a:latin typeface="Arial"/>
                <a:cs typeface="Arial"/>
              </a:rPr>
              <a:t>.’</a:t>
            </a:r>
          </a:p>
          <a:p>
            <a:pPr>
              <a:spcAft>
                <a:spcPts val="1200"/>
              </a:spcAft>
            </a:pPr>
            <a:r>
              <a:rPr lang="en-US" sz="850" dirty="0" smtClean="0">
                <a:latin typeface="Arial"/>
                <a:cs typeface="Arial"/>
              </a:rPr>
              <a:t>In order to maximize use of this query, it is important to note the last time the current VAT list was updated. Users can note this information upon log-in to FMIS when the box below appears. </a:t>
            </a:r>
          </a:p>
          <a:p>
            <a:pPr>
              <a:spcAft>
                <a:spcPts val="1200"/>
              </a:spcAft>
            </a:pPr>
            <a:endParaRPr lang="en-US" sz="850" dirty="0" smtClean="0">
              <a:solidFill>
                <a:srgbClr val="FF0000"/>
              </a:solidFill>
              <a:latin typeface="Arial"/>
              <a:cs typeface="Arial"/>
            </a:endParaRPr>
          </a:p>
          <a:p>
            <a:pPr>
              <a:spcAft>
                <a:spcPts val="1200"/>
              </a:spcAft>
            </a:pPr>
            <a:endParaRPr lang="en-US" sz="850" dirty="0" smtClean="0">
              <a:solidFill>
                <a:srgbClr val="FF0000"/>
              </a:solidFill>
              <a:latin typeface="Arial"/>
              <a:cs typeface="Arial"/>
            </a:endParaRPr>
          </a:p>
          <a:p>
            <a:pPr>
              <a:spcAft>
                <a:spcPts val="1200"/>
              </a:spcAft>
            </a:pPr>
            <a:endParaRPr lang="en-US" sz="850" dirty="0">
              <a:solidFill>
                <a:srgbClr val="FF0000"/>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r>
              <a:rPr lang="en-US" sz="1000" b="1" dirty="0" smtClean="0">
                <a:solidFill>
                  <a:srgbClr val="4F81BD"/>
                </a:solidFill>
                <a:latin typeface="Arial"/>
                <a:cs typeface="Arial"/>
              </a:rPr>
              <a:t>PEGASYS VAT QUERY GRID</a:t>
            </a:r>
            <a:endParaRPr lang="en-US" sz="1000" dirty="0" smtClean="0">
              <a:solidFill>
                <a:srgbClr val="4F81BD"/>
              </a:solidFill>
              <a:latin typeface="Arial"/>
              <a:cs typeface="Arial"/>
            </a:endParaRPr>
          </a:p>
          <a:p>
            <a:r>
              <a:rPr lang="en-US" sz="850" dirty="0" smtClean="0">
                <a:latin typeface="Arial"/>
                <a:cs typeface="Arial"/>
              </a:rPr>
              <a:t>In </a:t>
            </a:r>
            <a:r>
              <a:rPr lang="en-US" sz="850" dirty="0">
                <a:latin typeface="Arial"/>
                <a:cs typeface="Arial"/>
              </a:rPr>
              <a:t>the VAT menu, users will find the same query grids available for researching the Pegasys VAT. In the VAT query grids, all Pegasys data elements are available. There are additional Pegasys-centric data elements such as Pegasys Document Number, Document Type, Document Category, Transaction Type, and Accounting Event in addition to account line dimensions</a:t>
            </a:r>
            <a:r>
              <a:rPr lang="en-US" sz="850" dirty="0" smtClean="0">
                <a:latin typeface="Arial"/>
                <a:cs typeface="Arial"/>
              </a:rPr>
              <a:t>.</a:t>
            </a:r>
          </a:p>
          <a:p>
            <a:endParaRPr lang="en-US" sz="850" dirty="0" smtClean="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r>
              <a:rPr lang="en-US" sz="1000" b="1" dirty="0" smtClean="0">
                <a:solidFill>
                  <a:srgbClr val="4F81BD"/>
                </a:solidFill>
                <a:latin typeface="Arial"/>
                <a:cs typeface="Arial"/>
              </a:rPr>
              <a:t>VAT SEARCH</a:t>
            </a:r>
            <a:endParaRPr lang="en-US" sz="1000" dirty="0" smtClean="0">
              <a:solidFill>
                <a:srgbClr val="4F81BD"/>
              </a:solidFill>
              <a:latin typeface="Arial"/>
              <a:cs typeface="Arial"/>
            </a:endParaRPr>
          </a:p>
          <a:p>
            <a:pPr>
              <a:spcAft>
                <a:spcPts val="1200"/>
              </a:spcAft>
            </a:pPr>
            <a:r>
              <a:rPr lang="en-US" sz="850" dirty="0" smtClean="0">
                <a:latin typeface="Arial"/>
                <a:cs typeface="Arial"/>
              </a:rPr>
              <a:t>This </a:t>
            </a:r>
            <a:r>
              <a:rPr lang="en-US" sz="850" dirty="0">
                <a:latin typeface="Arial"/>
                <a:cs typeface="Arial"/>
              </a:rPr>
              <a:t>screen allows </a:t>
            </a:r>
            <a:r>
              <a:rPr lang="en-US" sz="850" dirty="0" smtClean="0">
                <a:latin typeface="Arial"/>
                <a:cs typeface="Arial"/>
              </a:rPr>
              <a:t>users </a:t>
            </a:r>
            <a:r>
              <a:rPr lang="en-US" sz="850" dirty="0">
                <a:latin typeface="Arial"/>
                <a:cs typeface="Arial"/>
              </a:rPr>
              <a:t>to extract Pegasys  </a:t>
            </a:r>
            <a:r>
              <a:rPr lang="en-US" sz="850" dirty="0" smtClean="0">
                <a:latin typeface="Arial"/>
                <a:cs typeface="Arial"/>
              </a:rPr>
              <a:t>transactions with </a:t>
            </a:r>
            <a:r>
              <a:rPr lang="en-US" sz="850" dirty="0">
                <a:latin typeface="Arial"/>
                <a:cs typeface="Arial"/>
              </a:rPr>
              <a:t>all query fields condensed on one screen. It returns the same data as the Pegasys VAT Query Grid, but uses a different query format. </a:t>
            </a:r>
            <a:endParaRPr lang="en-US" sz="850" dirty="0" smtClean="0">
              <a:latin typeface="Arial"/>
              <a:cs typeface="Arial"/>
            </a:endParaRPr>
          </a:p>
          <a:p>
            <a:pPr>
              <a:spcAft>
                <a:spcPts val="1200"/>
              </a:spcAft>
            </a:pPr>
            <a:r>
              <a:rPr lang="en-US" sz="850" dirty="0" smtClean="0">
                <a:latin typeface="Arial"/>
                <a:cs typeface="Arial"/>
              </a:rPr>
              <a:t>Click </a:t>
            </a:r>
            <a:r>
              <a:rPr lang="en-US" sz="850" dirty="0">
                <a:latin typeface="Arial"/>
                <a:cs typeface="Arial"/>
              </a:rPr>
              <a:t>‘VATS’ and choose ‘VAT Search.’ </a:t>
            </a:r>
            <a:r>
              <a:rPr lang="en-US" sz="850" dirty="0" smtClean="0">
                <a:latin typeface="Arial"/>
                <a:cs typeface="Arial"/>
              </a:rPr>
              <a:t>Users </a:t>
            </a:r>
            <a:r>
              <a:rPr lang="en-US" sz="850" dirty="0">
                <a:latin typeface="Arial"/>
                <a:cs typeface="Arial"/>
              </a:rPr>
              <a:t>will need to input a value for at least one of the required fields marked with an asterisk (*). The result is the same as that of the VATS Query Grid with Filter and Sort functions</a:t>
            </a:r>
            <a:r>
              <a:rPr lang="en-US" sz="850" dirty="0" smtClean="0">
                <a:latin typeface="Arial"/>
                <a:cs typeface="Arial"/>
              </a:rPr>
              <a:t>.</a:t>
            </a:r>
          </a:p>
          <a:p>
            <a:endParaRPr lang="en-US" sz="850" dirty="0" smtClean="0">
              <a:latin typeface="Arial"/>
              <a:cs typeface="Arial"/>
            </a:endParaRPr>
          </a:p>
        </p:txBody>
      </p:sp>
      <p:grpSp>
        <p:nvGrpSpPr>
          <p:cNvPr id="3" name="Group 2"/>
          <p:cNvGrpSpPr/>
          <p:nvPr/>
        </p:nvGrpSpPr>
        <p:grpSpPr>
          <a:xfrm>
            <a:off x="3541474" y="309067"/>
            <a:ext cx="2878246" cy="2532506"/>
            <a:chOff x="3456290" y="486906"/>
            <a:chExt cx="2878246" cy="2532506"/>
          </a:xfrm>
        </p:grpSpPr>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43801" y="486906"/>
              <a:ext cx="2790735" cy="2312215"/>
            </a:xfrm>
            <a:prstGeom prst="rect">
              <a:avLst/>
            </a:prstGeom>
            <a:ln w="3175" cmpd="sng">
              <a:solidFill>
                <a:schemeClr val="tx1"/>
              </a:solidFill>
            </a:ln>
          </p:spPr>
        </p:pic>
        <p:sp>
          <p:nvSpPr>
            <p:cNvPr id="19" name="TextBox 18"/>
            <p:cNvSpPr txBox="1"/>
            <p:nvPr/>
          </p:nvSpPr>
          <p:spPr>
            <a:xfrm>
              <a:off x="3456290" y="2803968"/>
              <a:ext cx="1694830" cy="215444"/>
            </a:xfrm>
            <a:prstGeom prst="rect">
              <a:avLst/>
            </a:prstGeom>
            <a:noFill/>
          </p:spPr>
          <p:txBody>
            <a:bodyPr wrap="none" rtlCol="0">
              <a:spAutoFit/>
            </a:bodyPr>
            <a:lstStyle/>
            <a:p>
              <a:r>
                <a:rPr lang="en-US" sz="800" b="1" i="1" dirty="0" smtClean="0">
                  <a:latin typeface="Arial Narrow"/>
                  <a:cs typeface="Arial Narrow"/>
                </a:rPr>
                <a:t>Figure 3: VAT Search Non-Query Grid</a:t>
              </a:r>
              <a:endParaRPr lang="en-US" sz="800" b="1" i="1" dirty="0">
                <a:latin typeface="Arial Narrow"/>
                <a:cs typeface="Arial Narrow"/>
              </a:endParaRPr>
            </a:p>
          </p:txBody>
        </p:sp>
      </p:grpSp>
      <p:grpSp>
        <p:nvGrpSpPr>
          <p:cNvPr id="2" name="Group 1"/>
          <p:cNvGrpSpPr/>
          <p:nvPr/>
        </p:nvGrpSpPr>
        <p:grpSpPr>
          <a:xfrm>
            <a:off x="320613" y="4327300"/>
            <a:ext cx="2752711" cy="1451817"/>
            <a:chOff x="368093" y="2850553"/>
            <a:chExt cx="2752711" cy="1323579"/>
          </a:xfrm>
        </p:grpSpPr>
        <p:pic>
          <p:nvPicPr>
            <p:cNvPr id="22" name="Picture 2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9603" y="2850553"/>
              <a:ext cx="2661201" cy="1127164"/>
            </a:xfrm>
            <a:prstGeom prst="rect">
              <a:avLst/>
            </a:prstGeom>
            <a:ln w="3175" cmpd="sng">
              <a:solidFill>
                <a:schemeClr val="tx1"/>
              </a:solidFill>
            </a:ln>
          </p:spPr>
        </p:pic>
        <p:sp>
          <p:nvSpPr>
            <p:cNvPr id="23" name="TextBox 22"/>
            <p:cNvSpPr txBox="1"/>
            <p:nvPr/>
          </p:nvSpPr>
          <p:spPr>
            <a:xfrm>
              <a:off x="368093" y="3977718"/>
              <a:ext cx="2010463" cy="196414"/>
            </a:xfrm>
            <a:prstGeom prst="rect">
              <a:avLst/>
            </a:prstGeom>
            <a:noFill/>
          </p:spPr>
          <p:txBody>
            <a:bodyPr wrap="square" rtlCol="0">
              <a:spAutoFit/>
            </a:bodyPr>
            <a:lstStyle/>
            <a:p>
              <a:r>
                <a:rPr lang="en-US" sz="800" b="1" i="1" dirty="0" smtClean="0">
                  <a:latin typeface="Arial Narrow"/>
                  <a:cs typeface="Arial Narrow"/>
                </a:rPr>
                <a:t>Figure 2 Pegasys VAT Query Grid Report</a:t>
              </a:r>
              <a:endParaRPr lang="en-US" sz="800" b="1" i="1" dirty="0">
                <a:latin typeface="Arial Narrow"/>
                <a:cs typeface="Arial Narrow"/>
              </a:endParaRPr>
            </a:p>
          </p:txBody>
        </p:sp>
      </p:grpSp>
      <p:grpSp>
        <p:nvGrpSpPr>
          <p:cNvPr id="25" name="Group 24"/>
          <p:cNvGrpSpPr/>
          <p:nvPr/>
        </p:nvGrpSpPr>
        <p:grpSpPr>
          <a:xfrm>
            <a:off x="3541474" y="4574270"/>
            <a:ext cx="2855361" cy="1618823"/>
            <a:chOff x="460497" y="4561002"/>
            <a:chExt cx="2855361" cy="1821894"/>
          </a:xfrm>
        </p:grpSpPr>
        <p:pic>
          <p:nvPicPr>
            <p:cNvPr id="29" name="Picture 2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30846" y="4561002"/>
              <a:ext cx="2785012" cy="1570631"/>
            </a:xfrm>
            <a:prstGeom prst="rect">
              <a:avLst/>
            </a:prstGeom>
            <a:ln w="3175" cmpd="sng">
              <a:solidFill>
                <a:schemeClr val="tx1"/>
              </a:solidFill>
            </a:ln>
          </p:spPr>
        </p:pic>
        <p:sp>
          <p:nvSpPr>
            <p:cNvPr id="30" name="TextBox 29"/>
            <p:cNvSpPr txBox="1"/>
            <p:nvPr/>
          </p:nvSpPr>
          <p:spPr>
            <a:xfrm>
              <a:off x="460497" y="6140426"/>
              <a:ext cx="2321469" cy="242470"/>
            </a:xfrm>
            <a:prstGeom prst="rect">
              <a:avLst/>
            </a:prstGeom>
            <a:noFill/>
          </p:spPr>
          <p:txBody>
            <a:bodyPr wrap="none" rtlCol="0">
              <a:spAutoFit/>
            </a:bodyPr>
            <a:lstStyle/>
            <a:p>
              <a:r>
                <a:rPr lang="en-US" sz="800" b="1" i="1" dirty="0" smtClean="0">
                  <a:latin typeface="Arial Narrow"/>
                  <a:cs typeface="Arial Narrow"/>
                </a:rPr>
                <a:t>Figure 4: Transactions by Document Numbers Report</a:t>
              </a:r>
              <a:endParaRPr lang="en-US" sz="800" b="1" i="1" dirty="0">
                <a:latin typeface="Arial Narrow"/>
                <a:cs typeface="Arial Narrow"/>
              </a:endParaRPr>
            </a:p>
          </p:txBody>
        </p:sp>
      </p:grpSp>
      <p:grpSp>
        <p:nvGrpSpPr>
          <p:cNvPr id="31" name="Group 30"/>
          <p:cNvGrpSpPr/>
          <p:nvPr/>
        </p:nvGrpSpPr>
        <p:grpSpPr>
          <a:xfrm>
            <a:off x="6839064" y="309067"/>
            <a:ext cx="2864083" cy="2282337"/>
            <a:chOff x="450337" y="4328040"/>
            <a:chExt cx="2864083" cy="2282337"/>
          </a:xfrm>
        </p:grpSpPr>
        <p:pic>
          <p:nvPicPr>
            <p:cNvPr id="32" name="Picture 3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30846" y="4328040"/>
              <a:ext cx="2783574" cy="2056570"/>
            </a:xfrm>
            <a:prstGeom prst="rect">
              <a:avLst/>
            </a:prstGeom>
            <a:ln w="3175" cmpd="sng">
              <a:solidFill>
                <a:schemeClr val="tx1"/>
              </a:solidFill>
            </a:ln>
          </p:spPr>
        </p:pic>
        <p:sp>
          <p:nvSpPr>
            <p:cNvPr id="33" name="TextBox 32"/>
            <p:cNvSpPr txBox="1"/>
            <p:nvPr/>
          </p:nvSpPr>
          <p:spPr>
            <a:xfrm>
              <a:off x="450337" y="6394933"/>
              <a:ext cx="1981367" cy="215444"/>
            </a:xfrm>
            <a:prstGeom prst="rect">
              <a:avLst/>
            </a:prstGeom>
            <a:noFill/>
          </p:spPr>
          <p:txBody>
            <a:bodyPr wrap="none" rtlCol="0">
              <a:spAutoFit/>
            </a:bodyPr>
            <a:lstStyle/>
            <a:p>
              <a:r>
                <a:rPr lang="en-US" sz="800" b="1" i="1" dirty="0" smtClean="0">
                  <a:latin typeface="Arial Narrow"/>
                  <a:cs typeface="Arial Narrow"/>
                </a:rPr>
                <a:t>Figure 5: Income and Expense Query Report</a:t>
              </a:r>
              <a:endParaRPr lang="en-US" sz="800" b="1" i="1" dirty="0">
                <a:latin typeface="Arial Narrow"/>
                <a:cs typeface="Arial Narrow"/>
              </a:endParaRPr>
            </a:p>
          </p:txBody>
        </p:sp>
      </p:grpSp>
      <p:grpSp>
        <p:nvGrpSpPr>
          <p:cNvPr id="35" name="Group 34"/>
          <p:cNvGrpSpPr/>
          <p:nvPr/>
        </p:nvGrpSpPr>
        <p:grpSpPr>
          <a:xfrm>
            <a:off x="6854552" y="5295738"/>
            <a:ext cx="2840911" cy="1812149"/>
            <a:chOff x="460497" y="4542442"/>
            <a:chExt cx="2840911" cy="1812149"/>
          </a:xfrm>
        </p:grpSpPr>
        <p:pic>
          <p:nvPicPr>
            <p:cNvPr id="36" name="Picture 35"/>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30846" y="4542442"/>
              <a:ext cx="2770562" cy="1588961"/>
            </a:xfrm>
            <a:prstGeom prst="rect">
              <a:avLst/>
            </a:prstGeom>
            <a:ln w="3175" cmpd="sng">
              <a:solidFill>
                <a:schemeClr val="tx1"/>
              </a:solidFill>
            </a:ln>
          </p:spPr>
        </p:pic>
        <p:sp>
          <p:nvSpPr>
            <p:cNvPr id="37" name="TextBox 36"/>
            <p:cNvSpPr txBox="1"/>
            <p:nvPr/>
          </p:nvSpPr>
          <p:spPr>
            <a:xfrm>
              <a:off x="460497" y="6139147"/>
              <a:ext cx="1791385" cy="215444"/>
            </a:xfrm>
            <a:prstGeom prst="rect">
              <a:avLst/>
            </a:prstGeom>
            <a:noFill/>
          </p:spPr>
          <p:txBody>
            <a:bodyPr wrap="none" rtlCol="0">
              <a:spAutoFit/>
            </a:bodyPr>
            <a:lstStyle/>
            <a:p>
              <a:r>
                <a:rPr lang="en-US" sz="800" b="1" i="1" dirty="0" smtClean="0">
                  <a:latin typeface="Arial Narrow"/>
                  <a:cs typeface="Arial Narrow"/>
                </a:rPr>
                <a:t>Figure 6: Obligations Query Grid Report</a:t>
              </a:r>
              <a:endParaRPr lang="en-US" sz="800" dirty="0">
                <a:latin typeface="Arial Narrow"/>
                <a:cs typeface="Arial Narrow"/>
              </a:endParaRPr>
            </a:p>
          </p:txBody>
        </p:sp>
      </p:grpSp>
      <p:sp>
        <p:nvSpPr>
          <p:cNvPr id="7" name="TextBox 6"/>
          <p:cNvSpPr txBox="1"/>
          <p:nvPr/>
        </p:nvSpPr>
        <p:spPr>
          <a:xfrm>
            <a:off x="6823561" y="2660696"/>
            <a:ext cx="2970679" cy="2544286"/>
          </a:xfrm>
          <a:prstGeom prst="rect">
            <a:avLst/>
          </a:prstGeom>
          <a:noFill/>
        </p:spPr>
        <p:txBody>
          <a:bodyPr wrap="square" rtlCol="0">
            <a:spAutoFit/>
          </a:bodyPr>
          <a:lstStyle/>
          <a:p>
            <a:pPr>
              <a:spcAft>
                <a:spcPts val="600"/>
              </a:spcAft>
            </a:pPr>
            <a:r>
              <a:rPr lang="en-US" sz="1000" b="1" dirty="0" smtClean="0">
                <a:solidFill>
                  <a:srgbClr val="4F81BD"/>
                </a:solidFill>
                <a:latin typeface="Arial"/>
                <a:cs typeface="Arial"/>
              </a:rPr>
              <a:t>OBLIGATIONS</a:t>
            </a:r>
            <a:endParaRPr lang="en-US" sz="1000" dirty="0" smtClean="0">
              <a:solidFill>
                <a:srgbClr val="4F81BD"/>
              </a:solidFill>
              <a:latin typeface="Arial"/>
              <a:cs typeface="Arial"/>
            </a:endParaRPr>
          </a:p>
          <a:p>
            <a:pPr>
              <a:spcAft>
                <a:spcPts val="600"/>
              </a:spcAft>
            </a:pPr>
            <a:r>
              <a:rPr lang="en-US" sz="850" dirty="0" smtClean="0">
                <a:latin typeface="Arial"/>
                <a:cs typeface="Arial"/>
              </a:rPr>
              <a:t>The ‘Obligations’ menu contains query grid and non-query grids that extract Obligations and Delivered Orders by book month. Transactions are displayed in monthly columns at a summarized level.</a:t>
            </a:r>
          </a:p>
          <a:p>
            <a:pPr>
              <a:spcAft>
                <a:spcPts val="500"/>
              </a:spcAft>
            </a:pPr>
            <a:r>
              <a:rPr lang="en-US" sz="850" b="1" i="1" dirty="0" smtClean="0">
                <a:latin typeface="Arial"/>
                <a:cs typeface="Arial"/>
              </a:rPr>
              <a:t>Query Grid</a:t>
            </a:r>
          </a:p>
          <a:p>
            <a:pPr>
              <a:spcAft>
                <a:spcPts val="600"/>
              </a:spcAft>
            </a:pPr>
            <a:r>
              <a:rPr lang="en-US" sz="850" dirty="0" smtClean="0">
                <a:latin typeface="Arial"/>
                <a:cs typeface="Arial"/>
              </a:rPr>
              <a:t>The Obligations Query Grid allows users to enter any combination of the input criteria. At the main FMIS menu, click ‘Obligations,’ and choose ‘Query Grid.’ </a:t>
            </a:r>
          </a:p>
          <a:p>
            <a:pPr>
              <a:spcAft>
                <a:spcPts val="500"/>
              </a:spcAft>
            </a:pPr>
            <a:r>
              <a:rPr lang="en-US" sz="850" b="1" i="1" dirty="0" smtClean="0">
                <a:latin typeface="Arial"/>
                <a:cs typeface="Arial"/>
              </a:rPr>
              <a:t>Non-Query Grids/Reports</a:t>
            </a:r>
          </a:p>
          <a:p>
            <a:r>
              <a:rPr lang="en-US" sz="850" dirty="0" smtClean="0">
                <a:latin typeface="Arial"/>
                <a:cs typeface="Arial"/>
              </a:rPr>
              <a:t>Under the ‘Obligations’ menu item, there is a group of non-query grids allowing users to create obligation reports. For example, in the ‘Obligations’ menu, ‘</a:t>
            </a:r>
            <a:r>
              <a:rPr lang="en-US" sz="850" dirty="0" err="1" smtClean="0">
                <a:latin typeface="Arial"/>
                <a:cs typeface="Arial"/>
              </a:rPr>
              <a:t>Obl</a:t>
            </a:r>
            <a:r>
              <a:rPr lang="en-US" sz="850" dirty="0" smtClean="0">
                <a:latin typeface="Arial"/>
                <a:cs typeface="Arial"/>
              </a:rPr>
              <a:t> Fund Rg Ba Org Fc Oc Ce’ is the report of Obligations by Budget Activity, Organization, Function, Object Class and Cost Element.</a:t>
            </a:r>
            <a:endParaRPr lang="en-US" sz="850" dirty="0"/>
          </a:p>
        </p:txBody>
      </p:sp>
      <p:pic>
        <p:nvPicPr>
          <p:cNvPr id="20" name="Picture 19"/>
          <p:cNvPicPr/>
          <p:nvPr/>
        </p:nvPicPr>
        <p:blipFill>
          <a:blip r:embed="rId7" cstate="print"/>
          <a:srcRect/>
          <a:stretch>
            <a:fillRect/>
          </a:stretch>
        </p:blipFill>
        <p:spPr bwMode="auto">
          <a:xfrm>
            <a:off x="412124" y="1931832"/>
            <a:ext cx="2661201" cy="728864"/>
          </a:xfrm>
          <a:prstGeom prst="rect">
            <a:avLst/>
          </a:prstGeom>
          <a:noFill/>
          <a:ln w="9525">
            <a:solidFill>
              <a:schemeClr val="tx1"/>
            </a:solidFill>
            <a:miter lim="800000"/>
            <a:headEnd/>
            <a:tailEnd/>
          </a:ln>
        </p:spPr>
      </p:pic>
      <p:sp>
        <p:nvSpPr>
          <p:cNvPr id="21" name="TextBox 20"/>
          <p:cNvSpPr txBox="1"/>
          <p:nvPr/>
        </p:nvSpPr>
        <p:spPr>
          <a:xfrm>
            <a:off x="320613" y="2696362"/>
            <a:ext cx="1643399" cy="215444"/>
          </a:xfrm>
          <a:prstGeom prst="rect">
            <a:avLst/>
          </a:prstGeom>
          <a:noFill/>
        </p:spPr>
        <p:txBody>
          <a:bodyPr wrap="square" rtlCol="0">
            <a:spAutoFit/>
          </a:bodyPr>
          <a:lstStyle/>
          <a:p>
            <a:r>
              <a:rPr lang="en-US" sz="800" b="1" i="1" dirty="0" smtClean="0">
                <a:latin typeface="Arial Narrow"/>
                <a:cs typeface="Arial Narrow"/>
              </a:rPr>
              <a:t>Figure 1: Current VAT Update Status</a:t>
            </a:r>
            <a:endParaRPr lang="en-US" sz="800" b="1" i="1" dirty="0">
              <a:latin typeface="Arial Narrow"/>
              <a:cs typeface="Arial Narrow"/>
            </a:endParaRPr>
          </a:p>
        </p:txBody>
      </p:sp>
    </p:spTree>
    <p:extLst>
      <p:ext uri="{BB962C8B-B14F-4D97-AF65-F5344CB8AC3E}">
        <p14:creationId xmlns:p14="http://schemas.microsoft.com/office/powerpoint/2010/main" xmlns="" val="294401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1054</TotalTime>
  <Words>733</Words>
  <Application>Microsoft Office PowerPoint</Application>
  <PresentationFormat>Custom</PresentationFormat>
  <Paragraphs>110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DePrenger</dc:creator>
  <cp:lastModifiedBy>jayabrosch</cp:lastModifiedBy>
  <cp:revision>46</cp:revision>
  <cp:lastPrinted>2011-03-29T17:43:05Z</cp:lastPrinted>
  <dcterms:created xsi:type="dcterms:W3CDTF">2011-03-29T01:40:41Z</dcterms:created>
  <dcterms:modified xsi:type="dcterms:W3CDTF">2012-03-31T12:51:04Z</dcterms:modified>
</cp:coreProperties>
</file>