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0058400" cy="7772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272" y="-7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6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4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0265" y="225189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536914" y="225189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23562" y="221241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1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823561" y="2057247"/>
            <a:ext cx="2970678" cy="1847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23562" y="229497"/>
            <a:ext cx="2970678" cy="182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23562" y="3904568"/>
            <a:ext cx="2970678" cy="36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265" y="252729"/>
            <a:ext cx="2916248" cy="1923604"/>
          </a:xfrm>
          <a:prstGeom prst="rect">
            <a:avLst/>
          </a:prstGeom>
          <a:noFill/>
        </p:spPr>
        <p:txBody>
          <a:bodyPr wrap="square" numCol="1" spcCol="365760" rtlCol="0">
            <a:spAutoFit/>
          </a:bodyPr>
          <a:lstStyle/>
          <a:p>
            <a:r>
              <a:rPr lang="en-US" sz="850" dirty="0">
                <a:latin typeface="Arial"/>
                <a:cs typeface="Arial"/>
              </a:rPr>
              <a:t>If a user is </a:t>
            </a:r>
            <a:r>
              <a:rPr lang="en-US" sz="850" b="1" dirty="0">
                <a:latin typeface="Arial"/>
                <a:cs typeface="Arial"/>
              </a:rPr>
              <a:t>unable to save a query when choosing the Excel with Headers file type</a:t>
            </a:r>
            <a:r>
              <a:rPr lang="en-US" sz="850" dirty="0">
                <a:latin typeface="Arial"/>
                <a:cs typeface="Arial"/>
              </a:rPr>
              <a:t> (e.g</a:t>
            </a:r>
            <a:r>
              <a:rPr lang="en-US" sz="850" dirty="0" smtClean="0">
                <a:latin typeface="Arial"/>
                <a:cs typeface="Arial"/>
              </a:rPr>
              <a:t>., </a:t>
            </a:r>
            <a:r>
              <a:rPr lang="en-US" sz="850" dirty="0">
                <a:latin typeface="Arial"/>
                <a:cs typeface="Arial"/>
              </a:rPr>
              <a:t>FMIS times out and exits while waiting for the query to save), choose the </a:t>
            </a:r>
            <a:r>
              <a:rPr lang="en-US" sz="850" dirty="0" smtClean="0">
                <a:latin typeface="Arial"/>
                <a:cs typeface="Arial"/>
              </a:rPr>
              <a:t>‘Text </a:t>
            </a:r>
            <a:r>
              <a:rPr lang="en-US" sz="850" dirty="0">
                <a:latin typeface="Arial"/>
                <a:cs typeface="Arial"/>
              </a:rPr>
              <a:t>with </a:t>
            </a:r>
            <a:r>
              <a:rPr lang="en-US" sz="850" dirty="0" smtClean="0">
                <a:latin typeface="Arial"/>
                <a:cs typeface="Arial"/>
              </a:rPr>
              <a:t>Headers’ </a:t>
            </a:r>
            <a:r>
              <a:rPr lang="en-US" sz="850" dirty="0">
                <a:latin typeface="Arial"/>
                <a:cs typeface="Arial"/>
              </a:rPr>
              <a:t>file format option. This file format compresses the data which will take less time to save, </a:t>
            </a:r>
            <a:r>
              <a:rPr lang="en-US" sz="850" dirty="0" smtClean="0">
                <a:latin typeface="Arial"/>
                <a:cs typeface="Arial"/>
              </a:rPr>
              <a:t/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as </a:t>
            </a:r>
            <a:r>
              <a:rPr lang="en-US" sz="850" dirty="0">
                <a:latin typeface="Arial"/>
                <a:cs typeface="Arial"/>
              </a:rPr>
              <a:t>well as </a:t>
            </a:r>
            <a:r>
              <a:rPr lang="en-US" sz="850" dirty="0" smtClean="0">
                <a:latin typeface="Arial"/>
                <a:cs typeface="Arial"/>
              </a:rPr>
              <a:t>saves </a:t>
            </a:r>
            <a:r>
              <a:rPr lang="en-US" sz="850" dirty="0">
                <a:latin typeface="Arial"/>
                <a:cs typeface="Arial"/>
              </a:rPr>
              <a:t>all of the data in the event </a:t>
            </a:r>
            <a:r>
              <a:rPr lang="en-US" sz="850" dirty="0" smtClean="0">
                <a:latin typeface="Arial"/>
                <a:cs typeface="Arial"/>
              </a:rPr>
              <a:t>the </a:t>
            </a:r>
            <a:r>
              <a:rPr lang="en-US" sz="850" dirty="0">
                <a:latin typeface="Arial"/>
                <a:cs typeface="Arial"/>
              </a:rPr>
              <a:t>query exceeds 65,536 rows of data returned (which exceeds Excel’s capacity)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b="1" dirty="0">
                <a:latin typeface="Arial"/>
                <a:cs typeface="Arial"/>
              </a:rPr>
              <a:t>If a user receives an error message similar to the one below after trying to print</a:t>
            </a:r>
            <a:r>
              <a:rPr lang="en-US" sz="850" dirty="0">
                <a:latin typeface="Arial"/>
                <a:cs typeface="Arial"/>
              </a:rPr>
              <a:t>, </a:t>
            </a:r>
            <a:r>
              <a:rPr lang="en-US" sz="850" dirty="0" smtClean="0">
                <a:latin typeface="Arial"/>
                <a:cs typeface="Arial"/>
              </a:rPr>
              <a:t>it is necessary to </a:t>
            </a:r>
            <a:r>
              <a:rPr lang="en-US" sz="850" dirty="0">
                <a:latin typeface="Arial"/>
                <a:cs typeface="Arial"/>
              </a:rPr>
              <a:t>contact the OCFO Service Desk. This is likely due to a Citrix server error which only the OCFO Service Desk can remedy. </a:t>
            </a:r>
            <a:endParaRPr lang="en-US" sz="850" dirty="0" smtClean="0"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58113" y="385037"/>
            <a:ext cx="2947888" cy="560535"/>
            <a:chOff x="6884643" y="642573"/>
            <a:chExt cx="2990877" cy="568710"/>
          </a:xfrm>
        </p:grpSpPr>
        <p:pic>
          <p:nvPicPr>
            <p:cNvPr id="15" name="Picture 14" descr="GS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84643" y="642573"/>
              <a:ext cx="511837" cy="50941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393960" y="945858"/>
              <a:ext cx="2481560" cy="265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Arial Narrow"/>
                  <a:cs typeface="Arial Narrow"/>
                </a:rPr>
                <a:t>U.S. General Services Administration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3162" y="4030322"/>
            <a:ext cx="29410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150" dirty="0" smtClean="0">
                <a:solidFill>
                  <a:srgbClr val="254061"/>
                </a:solidFill>
                <a:latin typeface="Arial Black"/>
                <a:cs typeface="Arial Black"/>
              </a:rPr>
              <a:t>SAVING AND PRINTING DATA</a:t>
            </a:r>
          </a:p>
          <a:p>
            <a:r>
              <a:rPr lang="en-US" sz="1400" b="1" dirty="0" smtClean="0">
                <a:solidFill>
                  <a:srgbClr val="4F81BD"/>
                </a:solidFill>
                <a:latin typeface="Arial"/>
                <a:cs typeface="Arial"/>
              </a:rPr>
              <a:t>QUICK REFERENCE CARD</a:t>
            </a:r>
          </a:p>
          <a:p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  <a:p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This Quick Reference Card is designed to provide users of FMIS with an understanding of navigation through the network drives in order to save and print reports generated within FMIS.</a:t>
            </a:r>
          </a:p>
          <a:p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KEY TAKE-AWAYS: To understand how to save query results to the local hard drive or the network for retrieval and use later, successfully print query results to mapped printers, and trouble-shoot the most common printing and saving issues</a:t>
            </a:r>
          </a:p>
          <a:p>
            <a:endParaRPr lang="en-US" sz="1000" b="1" i="1" dirty="0" smtClean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Last Updated: March 2011</a:t>
            </a:r>
          </a:p>
        </p:txBody>
      </p:sp>
      <p:pic>
        <p:nvPicPr>
          <p:cNvPr id="14" name="Picture 13" descr="FMIS CF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6031" y="2709920"/>
            <a:ext cx="1846244" cy="999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73921" y="2174576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Narrow"/>
                <a:cs typeface="Arial Narrow"/>
              </a:rPr>
              <a:t>The Financial Management </a:t>
            </a:r>
            <a:br>
              <a:rPr lang="en-US" sz="1200" b="1" dirty="0" smtClean="0">
                <a:latin typeface="Arial Narrow"/>
                <a:cs typeface="Arial Narrow"/>
              </a:rPr>
            </a:br>
            <a:r>
              <a:rPr lang="en-US" sz="1200" b="1" dirty="0" smtClean="0">
                <a:latin typeface="Arial Narrow"/>
                <a:cs typeface="Arial Narrow"/>
              </a:rPr>
              <a:t>Information System</a:t>
            </a:r>
            <a:endParaRPr lang="en-US" sz="1200" b="1" dirty="0">
              <a:latin typeface="Arial Narrow"/>
              <a:cs typeface="Arial Narro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3562" y="229497"/>
            <a:ext cx="2970678" cy="731217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7440" y="5910411"/>
            <a:ext cx="2749048" cy="1508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 smtClean="0">
                <a:latin typeface="Arial"/>
                <a:cs typeface="Arial"/>
              </a:rPr>
              <a:t>FMIS RESOURCES</a:t>
            </a:r>
            <a:endParaRPr lang="en-US" sz="800" b="1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User Guide</a:t>
            </a: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Quick Reference Cards</a:t>
            </a:r>
            <a:r>
              <a:rPr lang="en-US" sz="800" dirty="0" smtClean="0">
                <a:latin typeface="Arial"/>
                <a:cs typeface="Arial"/>
              </a:rPr>
              <a:t>: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System Access and Log-In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Saving and Printing Data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VAT Data Collection Process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Queries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Frequently Used </a:t>
            </a:r>
            <a:r>
              <a:rPr lang="en-US" sz="800" dirty="0" smtClean="0">
                <a:latin typeface="Arial"/>
                <a:cs typeface="Arial"/>
              </a:rPr>
              <a:t>Queries</a:t>
            </a:r>
            <a:endParaRPr lang="en-US" sz="800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For additional support with FMIS, please contact the OCFO Service Desk at </a:t>
            </a:r>
            <a:r>
              <a:rPr lang="en-US" sz="800" i="1" dirty="0" err="1">
                <a:latin typeface="Arial"/>
                <a:cs typeface="Arial"/>
              </a:rPr>
              <a:t>ocfoservicedesk@gsa.gov</a:t>
            </a:r>
            <a:endParaRPr lang="en-US" sz="800" i="1" dirty="0">
              <a:latin typeface="Arial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0265" y="2333050"/>
            <a:ext cx="2870265" cy="1198176"/>
            <a:chOff x="250540" y="3156952"/>
            <a:chExt cx="2870265" cy="119817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981" y="3156952"/>
              <a:ext cx="2778824" cy="978629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250540" y="4139684"/>
              <a:ext cx="12947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5: Printer Error Alert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904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6638" y="295534"/>
            <a:ext cx="29809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PRINTING DATA</a:t>
            </a:r>
            <a:endParaRPr lang="en-US" sz="105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Click the ‘Print’ button or at the main menu, click ‘File,’ </a:t>
            </a:r>
            <a:r>
              <a:rPr lang="en-US" sz="850" dirty="0" smtClean="0">
                <a:latin typeface="Arial"/>
                <a:cs typeface="Arial"/>
              </a:rPr>
              <a:t/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and </a:t>
            </a:r>
            <a:r>
              <a:rPr lang="en-US" sz="850" dirty="0">
                <a:latin typeface="Arial"/>
                <a:cs typeface="Arial"/>
              </a:rPr>
              <a:t>choose ‘Print.’  Users can choose to print a report in portrait or landscape format. Users will also be prompted to print a specific page or a range of pages (</a:t>
            </a:r>
            <a:r>
              <a:rPr lang="en-US" sz="850" dirty="0" smtClean="0">
                <a:latin typeface="Arial"/>
                <a:cs typeface="Arial"/>
              </a:rPr>
              <a:t>e.g., </a:t>
            </a:r>
            <a:r>
              <a:rPr lang="en-US" sz="850" dirty="0">
                <a:latin typeface="Arial"/>
                <a:cs typeface="Arial"/>
              </a:rPr>
              <a:t>3-10) of report, or the entire report. Click ‘OK’ and choose the printer for the job. 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b="1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4F81BD"/>
                </a:solidFill>
                <a:latin typeface="Arial"/>
                <a:cs typeface="Arial"/>
              </a:rPr>
              <a:t>TROUBLE-SHOOTING SAVING PROBLEMS</a:t>
            </a:r>
            <a:endParaRPr lang="en-US" sz="1000" dirty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b="1" dirty="0" smtClean="0">
                <a:latin typeface="Arial"/>
                <a:cs typeface="Arial"/>
              </a:rPr>
              <a:t>If </a:t>
            </a:r>
            <a:r>
              <a:rPr lang="en-US" sz="850" b="1" dirty="0">
                <a:latin typeface="Arial"/>
                <a:cs typeface="Arial"/>
              </a:rPr>
              <a:t>a user is unable to save </a:t>
            </a:r>
            <a:r>
              <a:rPr lang="en-US" sz="850" b="1" dirty="0" smtClean="0">
                <a:latin typeface="Arial"/>
                <a:cs typeface="Arial"/>
              </a:rPr>
              <a:t>data </a:t>
            </a:r>
            <a:r>
              <a:rPr lang="en-US" sz="850" b="1" dirty="0">
                <a:latin typeface="Arial"/>
                <a:cs typeface="Arial"/>
              </a:rPr>
              <a:t>or cannot see </a:t>
            </a:r>
            <a:r>
              <a:rPr lang="en-US" sz="850" b="1" dirty="0" smtClean="0">
                <a:latin typeface="Arial"/>
                <a:cs typeface="Arial"/>
              </a:rPr>
              <a:t>the </a:t>
            </a:r>
            <a:r>
              <a:rPr lang="en-US" sz="850" b="1" dirty="0">
                <a:latin typeface="Arial"/>
                <a:cs typeface="Arial"/>
              </a:rPr>
              <a:t>local printers</a:t>
            </a:r>
            <a:r>
              <a:rPr lang="en-US" sz="850" dirty="0">
                <a:latin typeface="Arial"/>
                <a:cs typeface="Arial"/>
              </a:rPr>
              <a:t>, </a:t>
            </a:r>
            <a:r>
              <a:rPr lang="en-US" sz="850" dirty="0" smtClean="0">
                <a:latin typeface="Arial"/>
                <a:cs typeface="Arial"/>
              </a:rPr>
              <a:t>it is recommended to </a:t>
            </a:r>
            <a:r>
              <a:rPr lang="en-US" sz="850" dirty="0">
                <a:latin typeface="Arial"/>
                <a:cs typeface="Arial"/>
              </a:rPr>
              <a:t>ensure </a:t>
            </a:r>
            <a:r>
              <a:rPr lang="en-US" sz="850" dirty="0" smtClean="0">
                <a:latin typeface="Arial"/>
                <a:cs typeface="Arial"/>
              </a:rPr>
              <a:t>proper log-in </a:t>
            </a:r>
            <a:r>
              <a:rPr lang="en-US" sz="850" dirty="0">
                <a:latin typeface="Arial"/>
                <a:cs typeface="Arial"/>
              </a:rPr>
              <a:t>to FMIS with Full Access by logging-out and then back in, or by following the </a:t>
            </a:r>
            <a:r>
              <a:rPr lang="en-US" sz="850" dirty="0" smtClean="0">
                <a:latin typeface="Arial"/>
                <a:cs typeface="Arial"/>
              </a:rPr>
              <a:t>steps:</a:t>
            </a:r>
          </a:p>
          <a:p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Double-click the Citrix Program Neighborhood Connection Status icon in the system </a:t>
            </a:r>
            <a:r>
              <a:rPr lang="en-US" sz="850" dirty="0" smtClean="0">
                <a:latin typeface="Arial"/>
                <a:cs typeface="Arial"/>
              </a:rPr>
              <a:t>tray.</a:t>
            </a:r>
            <a:endParaRPr lang="en-US" sz="85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264" y="295534"/>
            <a:ext cx="2970679" cy="4016484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SAVING DATA</a:t>
            </a:r>
            <a:endParaRPr lang="en-US" sz="105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To save a report generated in FMIS, the following five steps are required</a:t>
            </a:r>
            <a:r>
              <a:rPr lang="en-US" sz="850" dirty="0" smtClean="0">
                <a:latin typeface="Arial"/>
                <a:cs typeface="Arial"/>
              </a:rPr>
              <a:t>:</a:t>
            </a:r>
          </a:p>
          <a:p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Select ‘File Save As’ or by </a:t>
            </a:r>
            <a:r>
              <a:rPr lang="en-US" sz="850" dirty="0" smtClean="0">
                <a:latin typeface="Arial"/>
                <a:cs typeface="Arial"/>
              </a:rPr>
              <a:t>clicking the </a:t>
            </a:r>
            <a:r>
              <a:rPr lang="en-US" sz="850" dirty="0">
                <a:latin typeface="Arial"/>
                <a:cs typeface="Arial"/>
              </a:rPr>
              <a:t>‘Save Data’ </a:t>
            </a:r>
            <a:r>
              <a:rPr lang="en-US" sz="850" kern="0" spc="-10" dirty="0">
                <a:latin typeface="Arial"/>
                <a:cs typeface="Arial"/>
              </a:rPr>
              <a:t>button</a:t>
            </a:r>
            <a:r>
              <a:rPr lang="en-US" sz="850" kern="0" spc="-10" dirty="0" smtClean="0">
                <a:latin typeface="Arial"/>
                <a:cs typeface="Arial"/>
              </a:rPr>
              <a:t>. </a:t>
            </a:r>
            <a:r>
              <a:rPr lang="en-US" sz="850" kern="0" spc="-10" dirty="0">
                <a:latin typeface="Arial"/>
                <a:cs typeface="Arial"/>
              </a:rPr>
              <a:t>The default file format is text (.txt) with headers</a:t>
            </a:r>
            <a:r>
              <a:rPr lang="en-US" sz="850" kern="0" spc="-10" dirty="0" smtClean="0">
                <a:latin typeface="Arial"/>
                <a:cs typeface="Arial"/>
              </a:rPr>
              <a:t>.</a:t>
            </a: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Change the file type by selecting from the drop-down list labeled ‘Save as Type’</a:t>
            </a:r>
            <a:r>
              <a:rPr lang="en-US" sz="850" b="1" dirty="0"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to ‘Excel with </a:t>
            </a:r>
            <a:r>
              <a:rPr lang="en-US" sz="850" dirty="0" smtClean="0">
                <a:latin typeface="Arial"/>
                <a:cs typeface="Arial"/>
              </a:rPr>
              <a:t>Header.’</a:t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(</a:t>
            </a:r>
            <a:r>
              <a:rPr lang="en-US" sz="850" i="1" dirty="0" smtClean="0">
                <a:latin typeface="Arial"/>
                <a:cs typeface="Arial"/>
              </a:rPr>
              <a:t>DO NOT </a:t>
            </a:r>
            <a:r>
              <a:rPr lang="en-US" sz="850" i="1" dirty="0">
                <a:latin typeface="Arial"/>
                <a:cs typeface="Arial"/>
              </a:rPr>
              <a:t>choose Excel5</a:t>
            </a:r>
            <a:r>
              <a:rPr lang="en-US" sz="850" dirty="0">
                <a:latin typeface="Arial"/>
                <a:cs typeface="Arial"/>
              </a:rPr>
              <a:t> – </a:t>
            </a:r>
            <a:r>
              <a:rPr lang="en-US" sz="850" dirty="0" smtClean="0">
                <a:latin typeface="Arial"/>
                <a:cs typeface="Arial"/>
              </a:rPr>
              <a:t>This </a:t>
            </a:r>
            <a:r>
              <a:rPr lang="en-US" sz="850" dirty="0">
                <a:latin typeface="Arial"/>
                <a:cs typeface="Arial"/>
              </a:rPr>
              <a:t>format takes an unusual amount of time to save and produces erratic results when loaded into </a:t>
            </a:r>
            <a:r>
              <a:rPr lang="en-US" sz="850" dirty="0" smtClean="0">
                <a:latin typeface="Arial"/>
                <a:cs typeface="Arial"/>
              </a:rPr>
              <a:t>Excel.)</a:t>
            </a: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Second, name the file, keeping the file extension for the application (e.g</a:t>
            </a:r>
            <a:r>
              <a:rPr lang="en-US" sz="850" dirty="0" smtClean="0">
                <a:latin typeface="Arial"/>
                <a:cs typeface="Arial"/>
              </a:rPr>
              <a:t>., </a:t>
            </a:r>
            <a:r>
              <a:rPr lang="en-US" sz="850" dirty="0">
                <a:latin typeface="Arial"/>
                <a:cs typeface="Arial"/>
              </a:rPr>
              <a:t>.</a:t>
            </a:r>
            <a:r>
              <a:rPr lang="en-US" sz="850" dirty="0" err="1">
                <a:latin typeface="Arial"/>
                <a:cs typeface="Arial"/>
              </a:rPr>
              <a:t>xls</a:t>
            </a:r>
            <a:r>
              <a:rPr lang="en-US" sz="850" dirty="0">
                <a:latin typeface="Arial"/>
                <a:cs typeface="Arial"/>
              </a:rPr>
              <a:t> for Excel). </a:t>
            </a:r>
            <a:endParaRPr lang="en-US" sz="850" dirty="0" smtClean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/>
            </a:pPr>
            <a:r>
              <a:rPr lang="en-US" sz="850" dirty="0" smtClean="0">
                <a:latin typeface="Arial" pitchFamily="34" charset="0"/>
                <a:cs typeface="Arial" pitchFamily="34" charset="0"/>
              </a:rPr>
              <a:t>Use the drop-down menu to select the preferred network drive or local disk which corresponds to the User’s computer</a:t>
            </a:r>
            <a:r>
              <a:rPr lang="en-US" sz="850" dirty="0" smtClean="0">
                <a:latin typeface="Arial"/>
                <a:cs typeface="Arial"/>
              </a:rPr>
              <a:t> - </a:t>
            </a:r>
            <a:r>
              <a:rPr lang="en-US" sz="850" b="1" dirty="0" smtClean="0">
                <a:latin typeface="Arial"/>
                <a:cs typeface="Arial"/>
              </a:rPr>
              <a:t>Remember </a:t>
            </a:r>
            <a:r>
              <a:rPr lang="en-US" sz="850" b="1" dirty="0">
                <a:latin typeface="Arial"/>
                <a:cs typeface="Arial"/>
              </a:rPr>
              <a:t>the directory in which you save your file</a:t>
            </a:r>
            <a:r>
              <a:rPr lang="en-US" sz="850" b="1" dirty="0" smtClean="0">
                <a:latin typeface="Arial"/>
                <a:cs typeface="Arial"/>
              </a:rPr>
              <a:t>!</a:t>
            </a: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Finally, click the ‘Save’ button. The FMIS data has now been saved. </a:t>
            </a:r>
            <a:endParaRPr lang="en-US" sz="850" dirty="0" smtClean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To save data, users must allow the FMIS application to access local files by selecting ‘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Full Access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’ at log-in.</a:t>
            </a:r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9685" y="4747981"/>
            <a:ext cx="2886519" cy="1961548"/>
            <a:chOff x="250540" y="2393580"/>
            <a:chExt cx="2886519" cy="196154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2905"/>
            <a:stretch/>
          </p:blipFill>
          <p:spPr>
            <a:xfrm>
              <a:off x="333000" y="2393580"/>
              <a:ext cx="2804059" cy="1743173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250540" y="4139684"/>
              <a:ext cx="14251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1: Save Options Screen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23561" y="295534"/>
            <a:ext cx="2970679" cy="244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arenR" startAt="2"/>
            </a:pPr>
            <a:r>
              <a:rPr lang="en-US" sz="850" dirty="0">
                <a:latin typeface="Arial"/>
                <a:cs typeface="Arial"/>
              </a:rPr>
              <a:t>In the screen that appears, click the FMIS connection, and then the ‘File Security’ </a:t>
            </a:r>
            <a:r>
              <a:rPr lang="en-US" sz="850" dirty="0" smtClean="0">
                <a:latin typeface="Arial"/>
                <a:cs typeface="Arial"/>
              </a:rPr>
              <a:t>button.</a:t>
            </a: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lvl="0"/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/>
            <a:r>
              <a:rPr lang="en-US" sz="850" dirty="0" smtClean="0">
                <a:latin typeface="Arial"/>
                <a:cs typeface="Arial"/>
              </a:rPr>
              <a:t>3)	The </a:t>
            </a:r>
            <a:r>
              <a:rPr lang="en-US" sz="850" dirty="0">
                <a:latin typeface="Arial"/>
                <a:cs typeface="Arial"/>
              </a:rPr>
              <a:t>Client File Security window will then appear – select ‘Full Access’ and click ‘</a:t>
            </a:r>
            <a:r>
              <a:rPr lang="en-US" sz="850" dirty="0" smtClean="0">
                <a:latin typeface="Arial"/>
                <a:cs typeface="Arial"/>
              </a:rPr>
              <a:t>OK.’</a:t>
            </a:r>
            <a:endParaRPr lang="en-US" sz="850" dirty="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11771" y="1673801"/>
            <a:ext cx="2870265" cy="2429574"/>
            <a:chOff x="250540" y="1925554"/>
            <a:chExt cx="2870265" cy="242957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981" y="1925554"/>
              <a:ext cx="2778824" cy="2211199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250540" y="4139684"/>
              <a:ext cx="14202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2: Print Options Screen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26638" y="5905395"/>
            <a:ext cx="2870265" cy="705168"/>
            <a:chOff x="250540" y="3649960"/>
            <a:chExt cx="2870265" cy="70516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981" y="3649960"/>
              <a:ext cx="2778824" cy="481479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250540" y="4139684"/>
              <a:ext cx="16344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3: Citrix Icon in System Tray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34416" y="770989"/>
            <a:ext cx="2870265" cy="1553815"/>
            <a:chOff x="250540" y="2801313"/>
            <a:chExt cx="2870265" cy="1553815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981" y="2801313"/>
              <a:ext cx="2778824" cy="1342547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250540" y="4139684"/>
              <a:ext cx="15743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</a:t>
              </a:r>
              <a:r>
                <a:rPr lang="en-US" sz="800" b="1" i="1" dirty="0">
                  <a:latin typeface="Arial Narrow"/>
                  <a:cs typeface="Arial Narrow"/>
                </a:rPr>
                <a:t>4</a:t>
              </a:r>
              <a:r>
                <a:rPr lang="en-US" sz="800" b="1" i="1" dirty="0" smtClean="0">
                  <a:latin typeface="Arial Narrow"/>
                  <a:cs typeface="Arial Narrow"/>
                </a:rPr>
                <a:t>: Citrix Connection Center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097147" y="2888588"/>
            <a:ext cx="2406734" cy="3449760"/>
            <a:chOff x="526022" y="3914401"/>
            <a:chExt cx="2510425" cy="359838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6022" y="3914401"/>
              <a:ext cx="2510425" cy="3373657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526022" y="7288057"/>
              <a:ext cx="1910697" cy="22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</a:t>
              </a:r>
              <a:r>
                <a:rPr lang="en-US" sz="800" b="1" i="1" dirty="0">
                  <a:latin typeface="Arial Narrow"/>
                  <a:cs typeface="Arial Narrow"/>
                </a:rPr>
                <a:t>5</a:t>
              </a:r>
              <a:r>
                <a:rPr lang="en-US" sz="800" b="1" i="1" dirty="0" smtClean="0">
                  <a:latin typeface="Arial Narrow"/>
                  <a:cs typeface="Arial Narrow"/>
                </a:rPr>
                <a:t>: Citrix File Security Screen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50264" y="6890197"/>
            <a:ext cx="2970679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Some users with high security settings cannot see or save on all Client drives. In this case, only the C: Drive will be accessible</a:t>
            </a:r>
            <a:r>
              <a:rPr lang="en-US" sz="850" dirty="0" smtClean="0">
                <a:solidFill>
                  <a:srgbClr val="25406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4401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367</Words>
  <Application>Microsoft Office PowerPoint</Application>
  <PresentationFormat>Custom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DePrenger</dc:creator>
  <cp:lastModifiedBy>jayabrosch</cp:lastModifiedBy>
  <cp:revision>63</cp:revision>
  <cp:lastPrinted>2011-03-29T17:43:05Z</cp:lastPrinted>
  <dcterms:created xsi:type="dcterms:W3CDTF">2011-03-29T01:40:41Z</dcterms:created>
  <dcterms:modified xsi:type="dcterms:W3CDTF">2012-03-31T12:54:45Z</dcterms:modified>
</cp:coreProperties>
</file>