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0058400" cy="7772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5406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272" y="-7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E9B6B69-BFBE-8D42-B7FE-AA15D5888800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28C7152-828B-124D-A783-62801910B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56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1"/>
            <a:ext cx="9052560" cy="5129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E9B6B69-BFBE-8D42-B7FE-AA15D5888800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28C7152-828B-124D-A783-62801910B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543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0265" y="225189"/>
            <a:ext cx="2970678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536914" y="225189"/>
            <a:ext cx="2970678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23562" y="221241"/>
            <a:ext cx="2970678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71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823561" y="2057247"/>
            <a:ext cx="2970678" cy="1847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23562" y="229497"/>
            <a:ext cx="2970678" cy="1827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23562" y="3904568"/>
            <a:ext cx="2970678" cy="3637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958113" y="385037"/>
            <a:ext cx="2947888" cy="560535"/>
            <a:chOff x="6884643" y="642573"/>
            <a:chExt cx="2990877" cy="568710"/>
          </a:xfrm>
        </p:grpSpPr>
        <p:pic>
          <p:nvPicPr>
            <p:cNvPr id="15" name="Picture 14" descr="GS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643" y="642573"/>
              <a:ext cx="511837" cy="50941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393960" y="945858"/>
              <a:ext cx="2481560" cy="265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1">
                      <a:lumMod val="50000"/>
                    </a:schemeClr>
                  </a:solidFill>
                  <a:latin typeface="Arial Narrow"/>
                  <a:cs typeface="Arial Narrow"/>
                </a:rPr>
                <a:t>U.S. General Services Administration</a:t>
              </a:r>
              <a:endParaRPr lang="en-US" sz="1100" b="1" dirty="0">
                <a:solidFill>
                  <a:schemeClr val="accent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53162" y="4030322"/>
            <a:ext cx="294107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dirty="0" smtClean="0">
                <a:solidFill>
                  <a:srgbClr val="254061"/>
                </a:solidFill>
                <a:latin typeface="Arial Black"/>
                <a:cs typeface="Arial Black"/>
              </a:rPr>
              <a:t>SYSTEM ACCESS</a:t>
            </a:r>
          </a:p>
          <a:p>
            <a:pPr>
              <a:spcAft>
                <a:spcPts val="1200"/>
              </a:spcAft>
            </a:pPr>
            <a:r>
              <a:rPr lang="en-US" sz="2150" dirty="0" smtClean="0">
                <a:solidFill>
                  <a:srgbClr val="254061"/>
                </a:solidFill>
                <a:latin typeface="Arial Black"/>
                <a:cs typeface="Arial Black"/>
              </a:rPr>
              <a:t>AND LOG-IN</a:t>
            </a:r>
          </a:p>
          <a:p>
            <a:r>
              <a:rPr lang="en-US" sz="1400" b="1" dirty="0" smtClean="0">
                <a:solidFill>
                  <a:srgbClr val="4F81BD"/>
                </a:solidFill>
                <a:latin typeface="Arial"/>
                <a:cs typeface="Arial"/>
              </a:rPr>
              <a:t>QUICK REFERENCE CARD</a:t>
            </a:r>
          </a:p>
          <a:p>
            <a:endParaRPr lang="en-US" sz="1600" dirty="0">
              <a:solidFill>
                <a:srgbClr val="4F81BD"/>
              </a:solidFill>
              <a:latin typeface="Arial"/>
              <a:cs typeface="Arial"/>
            </a:endParaRPr>
          </a:p>
          <a:p>
            <a:endParaRPr lang="en-US" sz="160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pPr>
              <a:spcAft>
                <a:spcPts val="1800"/>
              </a:spcAft>
            </a:pPr>
            <a:endParaRPr lang="en-US" sz="1600" dirty="0">
              <a:solidFill>
                <a:srgbClr val="4F81BD"/>
              </a:solidFill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r>
              <a:rPr lang="en-US" sz="9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This Quick Reference Card is designed to provide users of FMIS with an understanding of how to access the system and distinguish between the various</a:t>
            </a:r>
            <a:br>
              <a:rPr lang="en-US" sz="9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sz="9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log-in screens.</a:t>
            </a:r>
          </a:p>
          <a:p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KEY TAKE-AWAYS: To understand how to successfully log-in to FMIS and trouble-shoot application access  issues</a:t>
            </a:r>
          </a:p>
          <a:p>
            <a:pPr algn="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Last Updated: March 2011</a:t>
            </a:r>
          </a:p>
        </p:txBody>
      </p:sp>
      <p:pic>
        <p:nvPicPr>
          <p:cNvPr id="14" name="Picture 13" descr="FMIS CF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31" y="2709920"/>
            <a:ext cx="1846244" cy="999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73921" y="2174576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Narrow"/>
                <a:cs typeface="Arial Narrow"/>
              </a:rPr>
              <a:t>The Financial Management </a:t>
            </a:r>
            <a:br>
              <a:rPr lang="en-US" sz="1200" b="1" dirty="0" smtClean="0">
                <a:latin typeface="Arial Narrow"/>
                <a:cs typeface="Arial Narrow"/>
              </a:rPr>
            </a:br>
            <a:r>
              <a:rPr lang="en-US" sz="1200" b="1" dirty="0" smtClean="0">
                <a:latin typeface="Arial Narrow"/>
                <a:cs typeface="Arial Narrow"/>
              </a:rPr>
              <a:t>Information System</a:t>
            </a:r>
            <a:endParaRPr lang="en-US" sz="1200" b="1" dirty="0">
              <a:latin typeface="Arial Narrow"/>
              <a:cs typeface="Arial Narrow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3562" y="229497"/>
            <a:ext cx="2970678" cy="731217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47440" y="5910411"/>
            <a:ext cx="2749048" cy="1508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 smtClean="0">
                <a:latin typeface="Arial"/>
                <a:cs typeface="Arial"/>
              </a:rPr>
              <a:t>FMIS RESOURCES</a:t>
            </a:r>
            <a:endParaRPr lang="en-US" sz="800" b="1" dirty="0">
              <a:latin typeface="Arial"/>
              <a:cs typeface="Arial"/>
            </a:endParaRP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FMIS User Guide</a:t>
            </a: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FMIS Quick Reference Cards</a:t>
            </a:r>
            <a:r>
              <a:rPr lang="en-US" sz="800" dirty="0" smtClean="0">
                <a:latin typeface="Arial"/>
                <a:cs typeface="Arial"/>
              </a:rPr>
              <a:t>: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System Access and Log-In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Saving and Printing Data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VAT Data Collection Process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Queries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Frequently Used </a:t>
            </a:r>
            <a:r>
              <a:rPr lang="en-US" sz="800" dirty="0" smtClean="0">
                <a:latin typeface="Arial"/>
                <a:cs typeface="Arial"/>
              </a:rPr>
              <a:t>Queries</a:t>
            </a:r>
            <a:endParaRPr lang="en-US" sz="800" dirty="0">
              <a:latin typeface="Arial"/>
              <a:cs typeface="Arial"/>
            </a:endParaRP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For additional support with FMIS, please contact the OCFO Service Desk at </a:t>
            </a:r>
            <a:r>
              <a:rPr lang="en-US" sz="800" i="1" dirty="0" err="1">
                <a:latin typeface="Arial"/>
                <a:cs typeface="Arial"/>
              </a:rPr>
              <a:t>ocfoservicedesk@gsa.gov</a:t>
            </a:r>
            <a:endParaRPr lang="en-US" sz="800" i="1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265" y="295534"/>
            <a:ext cx="2970679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050" b="1" dirty="0" smtClean="0">
                <a:solidFill>
                  <a:schemeClr val="accent1"/>
                </a:solidFill>
                <a:latin typeface="Arial"/>
                <a:cs typeface="Arial"/>
              </a:rPr>
              <a:t>LOG</a:t>
            </a:r>
            <a:r>
              <a:rPr lang="en-US" sz="1050" b="1" dirty="0">
                <a:solidFill>
                  <a:schemeClr val="accent1"/>
                </a:solidFill>
                <a:latin typeface="Arial"/>
                <a:cs typeface="Arial"/>
              </a:rPr>
              <a:t>-OUT OF FMIS</a:t>
            </a:r>
            <a:endParaRPr lang="en-US" sz="1050" dirty="0">
              <a:solidFill>
                <a:schemeClr val="accent1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When a user has finished their FMIS session, click ‘File’ in the menu bar and select ‘Exit.’ </a:t>
            </a:r>
            <a:r>
              <a:rPr lang="en-US" sz="850" b="1" dirty="0">
                <a:latin typeface="Arial"/>
                <a:cs typeface="Arial"/>
              </a:rPr>
              <a:t>Not properly logging-out can prompt </a:t>
            </a:r>
            <a:r>
              <a:rPr lang="en-US" sz="850" b="1" i="1" dirty="0">
                <a:latin typeface="Arial"/>
                <a:cs typeface="Arial"/>
              </a:rPr>
              <a:t>Issue </a:t>
            </a:r>
            <a:r>
              <a:rPr lang="en-US" sz="850" b="1" i="1" dirty="0" smtClean="0">
                <a:latin typeface="Arial"/>
                <a:cs typeface="Arial"/>
              </a:rPr>
              <a:t>2 </a:t>
            </a:r>
            <a:r>
              <a:rPr lang="en-US" sz="850" b="1" dirty="0" smtClean="0">
                <a:latin typeface="Arial"/>
                <a:cs typeface="Arial"/>
              </a:rPr>
              <a:t>mentioned in ‘Common Log-In Issues and Resolutions.’</a:t>
            </a:r>
            <a:r>
              <a:rPr lang="en-US" sz="850" dirty="0" smtClean="0">
                <a:latin typeface="Arial"/>
                <a:cs typeface="Arial"/>
              </a:rPr>
              <a:t> </a:t>
            </a:r>
            <a:endParaRPr lang="en-US" sz="850" dirty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Important Note: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Users will be automatically logged-out of FMIS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after fifteen minutes of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inactivity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.</a:t>
            </a:r>
            <a:endParaRPr lang="en-US" sz="850" i="1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041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6638" y="295534"/>
            <a:ext cx="298095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+mj-lt"/>
              <a:buAutoNum type="arabicParenR" startAt="3"/>
            </a:pPr>
            <a:r>
              <a:rPr lang="en-US" sz="850" kern="0" spc="-10" dirty="0" smtClean="0">
                <a:latin typeface="Arial"/>
                <a:cs typeface="Arial"/>
              </a:rPr>
              <a:t>Users </a:t>
            </a:r>
            <a:r>
              <a:rPr lang="en-US" sz="850" kern="0" spc="-10" dirty="0">
                <a:latin typeface="Arial"/>
                <a:cs typeface="Arial"/>
              </a:rPr>
              <a:t>will be prompted by a second log-in screen </a:t>
            </a:r>
            <a:r>
              <a:rPr lang="en-US" sz="850" kern="0" spc="-10" dirty="0" smtClean="0">
                <a:latin typeface="Arial"/>
                <a:cs typeface="Arial"/>
              </a:rPr>
              <a:t>to log </a:t>
            </a:r>
            <a:r>
              <a:rPr lang="en-US" sz="850" kern="0" dirty="0" smtClean="0">
                <a:latin typeface="Arial"/>
                <a:cs typeface="Arial"/>
              </a:rPr>
              <a:t/>
            </a:r>
            <a:br>
              <a:rPr lang="en-US" sz="850" kern="0" dirty="0" smtClean="0">
                <a:latin typeface="Arial"/>
                <a:cs typeface="Arial"/>
              </a:rPr>
            </a:br>
            <a:r>
              <a:rPr lang="en-US" sz="850" kern="0" spc="-30" dirty="0" smtClean="0">
                <a:latin typeface="Arial"/>
                <a:cs typeface="Arial"/>
              </a:rPr>
              <a:t>on </a:t>
            </a:r>
            <a:r>
              <a:rPr lang="en-US" sz="850" kern="0" spc="-30" dirty="0">
                <a:latin typeface="Arial"/>
                <a:cs typeface="Arial"/>
              </a:rPr>
              <a:t>to FMIS. Here, users should type their FMIS ID</a:t>
            </a:r>
            <a:r>
              <a:rPr lang="en-US" sz="850" b="1" kern="0" spc="-30" dirty="0">
                <a:latin typeface="Arial"/>
                <a:cs typeface="Arial"/>
              </a:rPr>
              <a:t> </a:t>
            </a:r>
            <a:r>
              <a:rPr lang="en-US" sz="850" kern="0" spc="-30" dirty="0">
                <a:latin typeface="Arial"/>
                <a:cs typeface="Arial"/>
              </a:rPr>
              <a:t>and their </a:t>
            </a:r>
            <a:r>
              <a:rPr lang="en-US" sz="850" kern="0" dirty="0" smtClean="0">
                <a:latin typeface="Arial"/>
                <a:cs typeface="Arial"/>
              </a:rPr>
              <a:t/>
            </a:r>
            <a:br>
              <a:rPr lang="en-US" sz="850" kern="0" dirty="0" smtClean="0">
                <a:latin typeface="Arial"/>
                <a:cs typeface="Arial"/>
              </a:rPr>
            </a:br>
            <a:r>
              <a:rPr lang="en-US" sz="850" kern="0" dirty="0" smtClean="0">
                <a:latin typeface="Arial"/>
                <a:cs typeface="Arial"/>
              </a:rPr>
              <a:t>password</a:t>
            </a:r>
            <a:r>
              <a:rPr lang="en-US" sz="850" kern="0" dirty="0">
                <a:latin typeface="Arial"/>
                <a:cs typeface="Arial"/>
              </a:rPr>
              <a:t>. The Connection String field should default to ‘</a:t>
            </a:r>
            <a:r>
              <a:rPr lang="en-US" sz="850" b="1" i="1" kern="0" dirty="0">
                <a:solidFill>
                  <a:srgbClr val="254061"/>
                </a:solidFill>
                <a:latin typeface="Arial"/>
                <a:cs typeface="Arial"/>
              </a:rPr>
              <a:t>@tns:fmis.world</a:t>
            </a:r>
            <a:r>
              <a:rPr lang="en-US" sz="850" b="1" i="1" kern="0" spc="-10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kern="0" dirty="0">
                <a:latin typeface="Arial"/>
                <a:cs typeface="Arial"/>
              </a:rPr>
              <a:t>’ – users should not change this</a:t>
            </a:r>
            <a:r>
              <a:rPr lang="en-US" sz="850" kern="0" dirty="0" smtClean="0">
                <a:latin typeface="Arial"/>
                <a:cs typeface="Arial"/>
              </a:rPr>
              <a:t>.</a:t>
            </a:r>
            <a:r>
              <a:rPr lang="en-US" sz="850" dirty="0">
                <a:latin typeface="Arial"/>
                <a:cs typeface="Arial"/>
              </a:rPr>
              <a:t> </a:t>
            </a: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r>
              <a:rPr lang="en-US" sz="850" dirty="0" smtClean="0">
                <a:latin typeface="Arial"/>
                <a:cs typeface="Arial"/>
              </a:rPr>
              <a:t>When </a:t>
            </a:r>
            <a:r>
              <a:rPr lang="en-US" sz="850" dirty="0">
                <a:latin typeface="Arial"/>
                <a:cs typeface="Arial"/>
              </a:rPr>
              <a:t>the FMIS application opens users will be informed that a server application is attempting to access their local client files; Select ‘Full Access’ and click ‘OK.’ </a:t>
            </a:r>
          </a:p>
          <a:p>
            <a:endParaRPr lang="en-US" sz="850" b="1" i="1" dirty="0">
              <a:solidFill>
                <a:srgbClr val="254061"/>
              </a:solidFill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Important Note: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If users do not select ‘Full Access’ they will</a:t>
            </a: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 NOT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be able to save or print their query results.</a:t>
            </a:r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 startAt="3"/>
            </a:pPr>
            <a:endParaRPr lang="en-US" sz="850" kern="0" dirty="0" smtClean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264" y="295534"/>
            <a:ext cx="2970679" cy="5286062"/>
          </a:xfrm>
          <a:prstGeom prst="rect">
            <a:avLst/>
          </a:prstGeom>
          <a:noFill/>
        </p:spPr>
        <p:txBody>
          <a:bodyPr wrap="square" numCol="1" spcCol="27432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4F81BD"/>
                </a:solidFill>
                <a:latin typeface="Arial"/>
                <a:cs typeface="Arial"/>
              </a:rPr>
              <a:t>NAVIGATING TO FMIS</a:t>
            </a:r>
            <a:endParaRPr lang="en-US" sz="105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GSA users should access FMIS by navigating to: </a:t>
            </a:r>
            <a:endParaRPr lang="en-US" sz="850" dirty="0" smtClean="0"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http</a:t>
            </a: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://cfo.fmis.gsa.gov </a:t>
            </a:r>
          </a:p>
          <a:p>
            <a:r>
              <a:rPr lang="en-US" sz="850" dirty="0">
                <a:latin typeface="Arial"/>
                <a:cs typeface="Arial"/>
              </a:rPr>
              <a:t> </a:t>
            </a:r>
          </a:p>
          <a:p>
            <a:r>
              <a:rPr lang="en-US" sz="850" dirty="0">
                <a:latin typeface="Arial"/>
                <a:cs typeface="Arial"/>
              </a:rPr>
              <a:t>Users outside of GSA’s network can access FMIS at: </a:t>
            </a:r>
            <a:endParaRPr lang="en-US" sz="850" dirty="0" smtClean="0"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https</a:t>
            </a: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://xpwi.gsa.gov </a:t>
            </a:r>
            <a:endParaRPr lang="en-US" sz="850" b="1" i="1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b="1" i="1" dirty="0">
              <a:solidFill>
                <a:srgbClr val="254061"/>
              </a:solidFill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Important Note: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It is recommended that users use Internet Explorer to access FMIS. Also, users must have the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Citrix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plugin installed. The Citrix plugin is available at </a:t>
            </a: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https://ras.gsa.gov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, or by contacting the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GSA IT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Service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/>
            </a:r>
            <a:b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</a:b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Desk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at </a:t>
            </a: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ITServiceDesk@gsa.gov</a:t>
            </a:r>
            <a:endParaRPr lang="en-US" sz="850" b="1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b="1" i="1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900" b="1" dirty="0">
              <a:solidFill>
                <a:srgbClr val="4F81BD"/>
              </a:solidFill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4F81BD"/>
                </a:solidFill>
                <a:latin typeface="Arial"/>
                <a:cs typeface="Arial"/>
              </a:rPr>
              <a:t>LOG-IN </a:t>
            </a:r>
            <a:r>
              <a:rPr lang="en-US" sz="1050" b="1" dirty="0">
                <a:solidFill>
                  <a:srgbClr val="4F81BD"/>
                </a:solidFill>
                <a:latin typeface="Arial"/>
                <a:cs typeface="Arial"/>
              </a:rPr>
              <a:t>TO </a:t>
            </a:r>
            <a:r>
              <a:rPr lang="en-US" sz="1050" b="1" dirty="0" smtClean="0">
                <a:solidFill>
                  <a:srgbClr val="4F81BD"/>
                </a:solidFill>
                <a:latin typeface="Arial"/>
                <a:cs typeface="Arial"/>
              </a:rPr>
              <a:t>FMIS</a:t>
            </a:r>
            <a:endParaRPr lang="en-US" sz="850" dirty="0" smtClean="0">
              <a:latin typeface="Arial"/>
              <a:cs typeface="Arial"/>
            </a:endParaRPr>
          </a:p>
          <a:p>
            <a:r>
              <a:rPr lang="en-US" sz="850" dirty="0" smtClean="0">
                <a:latin typeface="Arial"/>
                <a:cs typeface="Arial"/>
              </a:rPr>
              <a:t>Click </a:t>
            </a:r>
            <a:r>
              <a:rPr lang="en-US" sz="850" dirty="0">
                <a:latin typeface="Arial"/>
                <a:cs typeface="Arial"/>
              </a:rPr>
              <a:t>the FMIS icon in the middle of the screen. Users will then go through two logon verifications</a:t>
            </a:r>
            <a:r>
              <a:rPr lang="en-US" sz="850" dirty="0" smtClean="0">
                <a:latin typeface="Arial"/>
                <a:cs typeface="Arial"/>
              </a:rPr>
              <a:t>:</a:t>
            </a:r>
          </a:p>
          <a:p>
            <a:r>
              <a:rPr lang="en-US" sz="850" dirty="0" smtClean="0">
                <a:latin typeface="Arial"/>
                <a:cs typeface="Arial"/>
              </a:rPr>
              <a:t> </a:t>
            </a: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r>
              <a:rPr lang="en-US" sz="850" dirty="0">
                <a:latin typeface="Arial"/>
                <a:cs typeface="Arial"/>
              </a:rPr>
              <a:t>At the first log-in screen, the Citrix Server Logon, users should type their FMIS ID, and their password. Users will be prompted to update this password after logging-in for the first </a:t>
            </a:r>
            <a:r>
              <a:rPr lang="en-US" sz="850" dirty="0" smtClean="0">
                <a:latin typeface="Arial"/>
                <a:cs typeface="Arial"/>
              </a:rPr>
              <a:t>time.</a:t>
            </a:r>
          </a:p>
          <a:p>
            <a:pPr marL="171450" indent="-171450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 smtClean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 smtClean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 smtClean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 smtClean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 smtClean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 smtClean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r>
              <a:rPr lang="en-US" sz="850" dirty="0" smtClean="0">
                <a:latin typeface="Arial"/>
                <a:cs typeface="Arial"/>
              </a:rPr>
              <a:t>After </a:t>
            </a:r>
            <a:r>
              <a:rPr lang="en-US" sz="850" dirty="0">
                <a:latin typeface="Arial"/>
                <a:cs typeface="Arial"/>
              </a:rPr>
              <a:t>successfully logging-in to the NT Server, users will be directed to the Citrix Application Menu – double click the FMIS icon to launch the application</a:t>
            </a:r>
            <a:r>
              <a:rPr lang="en-US" sz="850" dirty="0" smtClean="0">
                <a:latin typeface="Arial"/>
                <a:cs typeface="Arial"/>
              </a:rPr>
              <a:t>.</a:t>
            </a:r>
            <a:endParaRPr lang="en-US" sz="850" dirty="0"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0264" y="3549001"/>
            <a:ext cx="2862631" cy="1331571"/>
            <a:chOff x="250264" y="6188579"/>
            <a:chExt cx="2862631" cy="133157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338" y="6188579"/>
              <a:ext cx="2763557" cy="1099480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250264" y="7304706"/>
              <a:ext cx="16586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1: First Log-in Screen – Citrix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4301" y="5526778"/>
            <a:ext cx="2866228" cy="1432036"/>
            <a:chOff x="250264" y="6088114"/>
            <a:chExt cx="2866228" cy="143203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41" y="6088114"/>
              <a:ext cx="2770751" cy="1199946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250264" y="7304706"/>
              <a:ext cx="1519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2: Citrix Application Menu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8348" y="1192235"/>
            <a:ext cx="2869622" cy="1793721"/>
            <a:chOff x="250264" y="5726429"/>
            <a:chExt cx="2869622" cy="179372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05" y="5726429"/>
              <a:ext cx="2778181" cy="1561630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250264" y="7304706"/>
              <a:ext cx="17662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3: Second Log-in Screen – FMIS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815666" y="295534"/>
            <a:ext cx="298095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b="1" i="1" dirty="0" smtClean="0">
              <a:solidFill>
                <a:srgbClr val="254061"/>
              </a:solidFill>
            </a:endParaRPr>
          </a:p>
          <a:p>
            <a:endParaRPr lang="en-US" sz="850" b="1" i="1" dirty="0">
              <a:solidFill>
                <a:srgbClr val="254061"/>
              </a:solidFill>
            </a:endParaRPr>
          </a:p>
          <a:p>
            <a:endParaRPr lang="en-US" sz="850" b="1" i="1" dirty="0" smtClean="0">
              <a:solidFill>
                <a:srgbClr val="254061"/>
              </a:solidFill>
            </a:endParaRPr>
          </a:p>
          <a:p>
            <a:endParaRPr lang="en-US" sz="850" b="1" i="1" dirty="0">
              <a:solidFill>
                <a:srgbClr val="25406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48348" y="7303521"/>
            <a:ext cx="1626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 smtClean="0">
                <a:latin typeface="Arial Narrow"/>
                <a:cs typeface="Arial Narrow"/>
              </a:rPr>
              <a:t>Figure </a:t>
            </a:r>
            <a:r>
              <a:rPr lang="en-US" sz="800" b="1" i="1" dirty="0">
                <a:latin typeface="Arial Narrow"/>
                <a:cs typeface="Arial Narrow"/>
              </a:rPr>
              <a:t>4</a:t>
            </a:r>
            <a:r>
              <a:rPr lang="en-US" sz="800" b="1" i="1" dirty="0" smtClean="0">
                <a:latin typeface="Arial Narrow"/>
                <a:cs typeface="Arial Narrow"/>
              </a:rPr>
              <a:t>: Citrix File Security Screen</a:t>
            </a:r>
            <a:endParaRPr lang="en-US" sz="800" b="1" i="1" dirty="0">
              <a:latin typeface="Arial Narrow"/>
              <a:cs typeface="Arial Narro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5941" y="295534"/>
            <a:ext cx="297067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>
                <a:solidFill>
                  <a:srgbClr val="4F81BD"/>
                </a:solidFill>
                <a:latin typeface="Arial"/>
                <a:cs typeface="Arial"/>
              </a:rPr>
              <a:t>PASSWORD UPDATE</a:t>
            </a:r>
            <a:endParaRPr lang="en-US" sz="1050" dirty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FMIS users are required to change their passwords </a:t>
            </a:r>
            <a:r>
              <a:rPr lang="en-US" sz="850" dirty="0" smtClean="0">
                <a:latin typeface="Arial"/>
                <a:cs typeface="Arial"/>
              </a:rPr>
              <a:t>every 90 </a:t>
            </a:r>
            <a:r>
              <a:rPr lang="en-US" sz="850" dirty="0">
                <a:latin typeface="Arial"/>
                <a:cs typeface="Arial"/>
              </a:rPr>
              <a:t>days. The Citrix client will prompt users to change their password 14 days before the 90-day deadline. If the </a:t>
            </a:r>
            <a:r>
              <a:rPr lang="en-US" sz="850" dirty="0" smtClean="0">
                <a:latin typeface="Arial"/>
                <a:cs typeface="Arial"/>
              </a:rPr>
              <a:t>90 days </a:t>
            </a:r>
            <a:r>
              <a:rPr lang="en-US" sz="850" dirty="0">
                <a:latin typeface="Arial"/>
                <a:cs typeface="Arial"/>
              </a:rPr>
              <a:t>pass, Citrix will prompt users to immediately change their password before proceeding. However, </a:t>
            </a:r>
            <a:r>
              <a:rPr lang="en-US" sz="850" dirty="0" smtClean="0">
                <a:latin typeface="Arial"/>
                <a:cs typeface="Arial"/>
              </a:rPr>
              <a:t>FMIS </a:t>
            </a:r>
            <a:r>
              <a:rPr lang="en-US" sz="850" dirty="0">
                <a:latin typeface="Arial"/>
                <a:cs typeface="Arial"/>
              </a:rPr>
              <a:t>will not allow users to sign in if those 90 days have passed.</a:t>
            </a:r>
          </a:p>
          <a:p>
            <a:r>
              <a:rPr lang="en-US" sz="850" dirty="0">
                <a:latin typeface="Arial"/>
                <a:cs typeface="Arial"/>
              </a:rPr>
              <a:t> </a:t>
            </a:r>
          </a:p>
          <a:p>
            <a:r>
              <a:rPr lang="en-US" sz="850" dirty="0">
                <a:latin typeface="Arial"/>
                <a:cs typeface="Arial"/>
              </a:rPr>
              <a:t>For this reason, it is recommended that you change your Citrix and FMIS passwords when you are first prompted to </a:t>
            </a:r>
            <a:r>
              <a:rPr lang="en-US" sz="850" dirty="0" smtClean="0">
                <a:latin typeface="Arial"/>
                <a:cs typeface="Arial"/>
              </a:rPr>
              <a:t/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do </a:t>
            </a:r>
            <a:r>
              <a:rPr lang="en-US" sz="850" dirty="0">
                <a:latin typeface="Arial"/>
                <a:cs typeface="Arial"/>
              </a:rPr>
              <a:t>so by Citrix. Once you login to FMIS, you can update your password by clicking ‘File’ in the main menu bar, then selecting ‘Change Password.</a:t>
            </a:r>
            <a:r>
              <a:rPr lang="en-US" sz="850" dirty="0" smtClean="0">
                <a:latin typeface="Arial"/>
                <a:cs typeface="Arial"/>
              </a:rPr>
              <a:t>’</a:t>
            </a:r>
          </a:p>
          <a:p>
            <a:endParaRPr lang="en-US" sz="850" dirty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1050" b="1" dirty="0">
                <a:solidFill>
                  <a:srgbClr val="4F81BD"/>
                </a:solidFill>
                <a:latin typeface="Arial"/>
                <a:cs typeface="Arial"/>
              </a:rPr>
              <a:t>COMMON LOG-IN ISSUES </a:t>
            </a:r>
            <a:br>
              <a:rPr lang="en-US" sz="1050" b="1" dirty="0">
                <a:solidFill>
                  <a:srgbClr val="4F81BD"/>
                </a:solidFill>
                <a:latin typeface="Arial"/>
                <a:cs typeface="Arial"/>
              </a:rPr>
            </a:br>
            <a:r>
              <a:rPr lang="en-US" sz="1050" b="1" dirty="0">
                <a:solidFill>
                  <a:srgbClr val="4F81BD"/>
                </a:solidFill>
                <a:latin typeface="Arial"/>
                <a:cs typeface="Arial"/>
              </a:rPr>
              <a:t>AND RESOLUTIONS</a:t>
            </a:r>
            <a:endParaRPr lang="en-US" sz="1050" dirty="0">
              <a:solidFill>
                <a:srgbClr val="4F81BD"/>
              </a:solidFill>
              <a:latin typeface="Arial"/>
              <a:cs typeface="Arial"/>
            </a:endParaRPr>
          </a:p>
          <a:p>
            <a:pPr>
              <a:spcAft>
                <a:spcPts val="300"/>
              </a:spcAft>
            </a:pP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Issue 1:</a:t>
            </a:r>
            <a:r>
              <a:rPr lang="en-US" sz="85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dirty="0">
                <a:latin typeface="Arial"/>
                <a:cs typeface="Arial"/>
              </a:rPr>
              <a:t>After logging into the 2</a:t>
            </a:r>
            <a:r>
              <a:rPr lang="en-US" sz="850" baseline="30000" dirty="0">
                <a:latin typeface="Arial"/>
                <a:cs typeface="Arial"/>
              </a:rPr>
              <a:t>nd</a:t>
            </a:r>
            <a:r>
              <a:rPr lang="en-US" sz="850" dirty="0">
                <a:latin typeface="Arial"/>
                <a:cs typeface="Arial"/>
              </a:rPr>
              <a:t> screen, a user receive the following error message (or similar): </a:t>
            </a:r>
          </a:p>
          <a:p>
            <a:r>
              <a:rPr lang="en-US" sz="850" i="1" dirty="0">
                <a:latin typeface="Arial"/>
                <a:cs typeface="Arial"/>
              </a:rPr>
              <a:t>“ORA-06401: INVALID DRIVER DESIGNATOR”</a:t>
            </a:r>
          </a:p>
          <a:p>
            <a:r>
              <a:rPr lang="en-US" sz="850" dirty="0">
                <a:latin typeface="Arial"/>
                <a:cs typeface="Arial"/>
              </a:rPr>
              <a:t> </a:t>
            </a:r>
          </a:p>
          <a:p>
            <a:pPr>
              <a:spcAft>
                <a:spcPts val="300"/>
              </a:spcAft>
            </a:pP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Resolution:</a:t>
            </a:r>
            <a:r>
              <a:rPr lang="en-US" sz="85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dirty="0">
                <a:latin typeface="Arial"/>
                <a:cs typeface="Arial"/>
              </a:rPr>
              <a:t>The user’s password contains invalid characters and must be reset – user should contact the OCFO Help Desk. </a:t>
            </a:r>
            <a:r>
              <a:rPr lang="en-US" sz="850" dirty="0" smtClean="0">
                <a:latin typeface="Arial"/>
                <a:cs typeface="Arial"/>
              </a:rPr>
              <a:t>The </a:t>
            </a:r>
            <a:r>
              <a:rPr lang="en-US" sz="850" dirty="0">
                <a:latin typeface="Arial"/>
                <a:cs typeface="Arial"/>
              </a:rPr>
              <a:t>password character </a:t>
            </a:r>
            <a:r>
              <a:rPr lang="en-US" sz="850" dirty="0" smtClean="0">
                <a:latin typeface="Arial"/>
                <a:cs typeface="Arial"/>
              </a:rPr>
              <a:t>requirements can be reviewed at the following address: </a:t>
            </a:r>
            <a:endParaRPr lang="en-US" sz="850" dirty="0">
              <a:latin typeface="Arial"/>
              <a:cs typeface="Arial"/>
            </a:endParaRPr>
          </a:p>
          <a:p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http://cfo.fmis.gsa.gov/faq.htm</a:t>
            </a:r>
            <a:r>
              <a:rPr lang="en-US" sz="850" dirty="0">
                <a:latin typeface="Arial"/>
                <a:cs typeface="Arial"/>
              </a:rPr>
              <a:t>.</a:t>
            </a:r>
          </a:p>
          <a:p>
            <a:r>
              <a:rPr lang="en-US" sz="850" dirty="0">
                <a:latin typeface="Arial"/>
                <a:cs typeface="Arial"/>
              </a:rPr>
              <a:t> </a:t>
            </a:r>
          </a:p>
          <a:p>
            <a:pPr>
              <a:spcAft>
                <a:spcPts val="300"/>
              </a:spcAft>
            </a:pP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Issue 2</a:t>
            </a:r>
            <a:r>
              <a:rPr lang="en-US" sz="850" b="1" i="1" dirty="0">
                <a:latin typeface="Arial"/>
                <a:cs typeface="Arial"/>
              </a:rPr>
              <a:t>:</a:t>
            </a:r>
            <a:r>
              <a:rPr lang="en-US" sz="850" dirty="0">
                <a:latin typeface="Arial"/>
                <a:cs typeface="Arial"/>
              </a:rPr>
              <a:t> After logging into </a:t>
            </a:r>
            <a:r>
              <a:rPr lang="en-US" sz="850" dirty="0" smtClean="0">
                <a:latin typeface="Arial"/>
                <a:cs typeface="Arial"/>
              </a:rPr>
              <a:t>second </a:t>
            </a:r>
            <a:r>
              <a:rPr lang="en-US" sz="850" dirty="0">
                <a:latin typeface="Arial"/>
                <a:cs typeface="Arial"/>
              </a:rPr>
              <a:t>login screen, a user receives the error message: </a:t>
            </a:r>
          </a:p>
          <a:p>
            <a:r>
              <a:rPr lang="en-US" sz="850" i="1" dirty="0">
                <a:latin typeface="Arial"/>
                <a:cs typeface="Arial"/>
              </a:rPr>
              <a:t>“ORA-02391: exceeded sessions per user limit.”</a:t>
            </a:r>
          </a:p>
          <a:p>
            <a:r>
              <a:rPr lang="en-US" sz="850" dirty="0">
                <a:latin typeface="Arial"/>
                <a:cs typeface="Arial"/>
              </a:rPr>
              <a:t> </a:t>
            </a:r>
          </a:p>
          <a:p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Resolution:</a:t>
            </a:r>
            <a:r>
              <a:rPr lang="en-US" sz="85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dirty="0" smtClean="0">
                <a:solidFill>
                  <a:srgbClr val="254061"/>
                </a:solidFill>
                <a:latin typeface="Arial"/>
                <a:cs typeface="Arial"/>
              </a:rPr>
              <a:t>The </a:t>
            </a:r>
            <a:r>
              <a:rPr lang="en-US" sz="850" dirty="0" smtClean="0">
                <a:latin typeface="Arial"/>
                <a:cs typeface="Arial"/>
              </a:rPr>
              <a:t>user </a:t>
            </a:r>
            <a:r>
              <a:rPr lang="en-US" sz="850" dirty="0">
                <a:latin typeface="Arial"/>
                <a:cs typeface="Arial"/>
              </a:rPr>
              <a:t>should wait one hour before attempting to log in again. This will allow enough time for previous sessions on the database server to time out.  </a:t>
            </a:r>
          </a:p>
          <a:p>
            <a:r>
              <a:rPr lang="en-US" sz="850" dirty="0">
                <a:latin typeface="Arial"/>
                <a:cs typeface="Arial"/>
              </a:rPr>
              <a:t> </a:t>
            </a:r>
          </a:p>
          <a:p>
            <a:pPr>
              <a:spcAft>
                <a:spcPts val="300"/>
              </a:spcAft>
            </a:pP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Issue 3:</a:t>
            </a:r>
            <a:r>
              <a:rPr lang="en-US" sz="85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dirty="0">
                <a:latin typeface="Arial"/>
                <a:cs typeface="Arial"/>
              </a:rPr>
              <a:t>After logging </a:t>
            </a:r>
            <a:r>
              <a:rPr lang="en-US" sz="850" dirty="0" smtClean="0">
                <a:latin typeface="Arial"/>
                <a:cs typeface="Arial"/>
              </a:rPr>
              <a:t>into the second </a:t>
            </a:r>
            <a:r>
              <a:rPr lang="en-US" sz="850" dirty="0">
                <a:latin typeface="Arial"/>
                <a:cs typeface="Arial"/>
              </a:rPr>
              <a:t>login screen, a user receives the error message:</a:t>
            </a:r>
          </a:p>
          <a:p>
            <a:r>
              <a:rPr lang="en-US" sz="850" i="1" kern="0" spc="-20" dirty="0">
                <a:latin typeface="Arial"/>
                <a:cs typeface="Arial"/>
              </a:rPr>
              <a:t>“ORA-28000: Message 28000 not </a:t>
            </a:r>
            <a:r>
              <a:rPr lang="en-US" sz="850" i="1" kern="0" spc="-20" dirty="0" err="1" smtClean="0">
                <a:latin typeface="Arial"/>
                <a:cs typeface="Arial"/>
              </a:rPr>
              <a:t>found;product</a:t>
            </a:r>
            <a:r>
              <a:rPr lang="en-US" sz="850" i="1" kern="0" spc="-20" dirty="0" smtClean="0">
                <a:latin typeface="Arial"/>
                <a:cs typeface="Arial"/>
              </a:rPr>
              <a:t>=FDBMS73</a:t>
            </a:r>
            <a:r>
              <a:rPr lang="en-US" sz="850" i="1" kern="0" spc="-20" dirty="0">
                <a:latin typeface="Arial"/>
                <a:cs typeface="Arial"/>
              </a:rPr>
              <a:t>; </a:t>
            </a:r>
            <a:r>
              <a:rPr lang="en-US" sz="850" i="1" kern="0" dirty="0">
                <a:latin typeface="Arial"/>
                <a:cs typeface="Arial"/>
              </a:rPr>
              <a:t/>
            </a:r>
            <a:br>
              <a:rPr lang="en-US" sz="850" i="1" kern="0" dirty="0">
                <a:latin typeface="Arial"/>
                <a:cs typeface="Arial"/>
              </a:rPr>
            </a:br>
            <a:r>
              <a:rPr lang="en-US" sz="850" i="1" kern="0" dirty="0">
                <a:latin typeface="Arial"/>
                <a:cs typeface="Arial"/>
              </a:rPr>
              <a:t>facility=ORA  Please try again.”</a:t>
            </a:r>
          </a:p>
          <a:p>
            <a:endParaRPr lang="en-US" sz="850" i="1" kern="0" dirty="0">
              <a:latin typeface="Arial"/>
              <a:cs typeface="Arial"/>
            </a:endParaRPr>
          </a:p>
          <a:p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Resolution:</a:t>
            </a:r>
            <a:r>
              <a:rPr lang="en-US" sz="85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dirty="0">
                <a:latin typeface="Arial"/>
                <a:cs typeface="Arial"/>
              </a:rPr>
              <a:t>The user should refer to the resolution for </a:t>
            </a:r>
            <a:r>
              <a:rPr lang="en-US" sz="850" i="1" dirty="0">
                <a:latin typeface="Arial"/>
                <a:cs typeface="Arial"/>
              </a:rPr>
              <a:t>Issue 1</a:t>
            </a:r>
            <a:r>
              <a:rPr lang="en-US" sz="850" dirty="0">
                <a:latin typeface="Arial"/>
                <a:cs typeface="Arial"/>
              </a:rPr>
              <a:t>.  This means that </a:t>
            </a:r>
            <a:r>
              <a:rPr lang="en-US" sz="850" dirty="0" smtClean="0">
                <a:latin typeface="Arial"/>
                <a:cs typeface="Arial"/>
              </a:rPr>
              <a:t>the second </a:t>
            </a:r>
            <a:r>
              <a:rPr lang="en-US" sz="850" dirty="0">
                <a:latin typeface="Arial"/>
                <a:cs typeface="Arial"/>
              </a:rPr>
              <a:t>login screen </a:t>
            </a:r>
            <a:br>
              <a:rPr lang="en-US" sz="850" dirty="0">
                <a:latin typeface="Arial"/>
                <a:cs typeface="Arial"/>
              </a:rPr>
            </a:br>
            <a:r>
              <a:rPr lang="en-US" sz="850" dirty="0">
                <a:latin typeface="Arial"/>
                <a:cs typeface="Arial"/>
              </a:rPr>
              <a:t>(to the FMIS application) is locked</a:t>
            </a:r>
            <a:r>
              <a:rPr lang="en-US" sz="850" dirty="0" smtClean="0">
                <a:latin typeface="Arial"/>
                <a:cs typeface="Arial"/>
              </a:rPr>
              <a:t>.</a:t>
            </a:r>
          </a:p>
          <a:p>
            <a:endParaRPr lang="en-US" sz="850" dirty="0" smtClean="0"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Issue 4: </a:t>
            </a:r>
            <a:r>
              <a:rPr lang="en-US" sz="850" dirty="0" smtClean="0">
                <a:latin typeface="Arial"/>
                <a:cs typeface="Arial"/>
              </a:rPr>
              <a:t>The user receives the following error message: “Error Code: 3114Select error: ORA-03114: not connected to ORACLE.”</a:t>
            </a:r>
          </a:p>
          <a:p>
            <a:endParaRPr lang="en-US" sz="850" dirty="0" smtClean="0"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Resolution:</a:t>
            </a:r>
            <a:r>
              <a:rPr lang="en-US" sz="850" dirty="0" smtClean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dirty="0" smtClean="0">
                <a:latin typeface="Arial"/>
                <a:cs typeface="Arial"/>
              </a:rPr>
              <a:t>The user should re-launch the application and log-in again.</a:t>
            </a: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9789" y="4230712"/>
            <a:ext cx="2778181" cy="307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4401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258</Words>
  <Application>Microsoft Office PowerPoint</Application>
  <PresentationFormat>Custom</PresentationFormat>
  <Paragraphs>130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DePrenger</dc:creator>
  <cp:lastModifiedBy>jayabrosch</cp:lastModifiedBy>
  <cp:revision>70</cp:revision>
  <cp:lastPrinted>2011-03-29T17:43:05Z</cp:lastPrinted>
  <dcterms:created xsi:type="dcterms:W3CDTF">2011-03-29T01:40:41Z</dcterms:created>
  <dcterms:modified xsi:type="dcterms:W3CDTF">2012-03-31T12:55:40Z</dcterms:modified>
</cp:coreProperties>
</file>