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671195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4061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712" y="-78"/>
      </p:cViewPr>
      <p:guideLst>
        <p:guide orient="horz" pos="2448"/>
        <p:guide pos="21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397" y="2414485"/>
            <a:ext cx="5705158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793" y="4404360"/>
            <a:ext cx="469836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597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3250" y="7203867"/>
            <a:ext cx="2125451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0231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8" y="311256"/>
            <a:ext cx="604075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98" y="1813564"/>
            <a:ext cx="604075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5597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3250" y="7203867"/>
            <a:ext cx="2125451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0231" y="7203867"/>
            <a:ext cx="1566122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0267" y="225191"/>
            <a:ext cx="2970677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536916" y="225191"/>
            <a:ext cx="2970677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32469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32470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32470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348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67021" y="385037"/>
            <a:ext cx="2947888" cy="560535"/>
            <a:chOff x="6884643" y="642573"/>
            <a:chExt cx="2990877" cy="568710"/>
          </a:xfrm>
        </p:grpSpPr>
        <p:pic>
          <p:nvPicPr>
            <p:cNvPr id="23" name="Picture 22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62070" y="4030322"/>
            <a:ext cx="2941077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VAT DATA COLLECTION PROCESS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</a:t>
            </a:r>
            <a:r>
              <a:rPr lang="en-US" sz="900" i="1" dirty="0" smtClean="0">
                <a:solidFill>
                  <a:srgbClr val="254061"/>
                </a:solidFill>
                <a:latin typeface="Arial"/>
                <a:cs typeface="Arial"/>
              </a:rPr>
              <a:t>users of FMIS with an understanding of </a:t>
            </a:r>
            <a:r>
              <a:rPr lang="en-US" sz="900" i="1" dirty="0">
                <a:solidFill>
                  <a:srgbClr val="254061"/>
                </a:solidFill>
                <a:latin typeface="Arial"/>
                <a:cs typeface="Arial"/>
              </a:rPr>
              <a:t>the Valid Accounting Transaction (VAT) data collection process and data update </a:t>
            </a:r>
            <a:r>
              <a:rPr lang="en-US" sz="900" i="1" dirty="0" smtClean="0">
                <a:solidFill>
                  <a:srgbClr val="254061"/>
                </a:solidFill>
                <a:latin typeface="Arial"/>
                <a:cs typeface="Arial"/>
              </a:rPr>
              <a:t>frequencies</a:t>
            </a:r>
            <a:r>
              <a:rPr lang="en-US" sz="900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</a:t>
            </a:r>
            <a:b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VAT data is collected, how it is formatted in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FMIS,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and know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when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refreshed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data will </a:t>
            </a: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/>
            </a:r>
            <a:b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be </a:t>
            </a:r>
            <a:r>
              <a:rPr lang="en-US" sz="1000" b="1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available</a:t>
            </a:r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26" name="Picture 25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4939" y="2709920"/>
            <a:ext cx="1846244" cy="9996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82829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2470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0264" y="295534"/>
            <a:ext cx="2970679" cy="7532831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VAT AND PEGASYS DATA BACKGROUND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VAT data is made up of detailed Pegasys Journal Entries for each fiscal year through FY11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Since October </a:t>
            </a:r>
            <a:r>
              <a:rPr lang="en-US" sz="850" dirty="0" smtClean="0">
                <a:latin typeface="Arial"/>
                <a:cs typeface="Arial"/>
              </a:rPr>
              <a:t>2002 Pegasys </a:t>
            </a:r>
            <a:r>
              <a:rPr lang="en-US" sz="850" dirty="0">
                <a:latin typeface="Arial"/>
                <a:cs typeface="Arial"/>
              </a:rPr>
              <a:t>has been the </a:t>
            </a:r>
            <a:r>
              <a:rPr lang="en-US" sz="850" dirty="0" smtClean="0">
                <a:latin typeface="Arial"/>
                <a:cs typeface="Arial"/>
              </a:rPr>
              <a:t>system </a:t>
            </a:r>
            <a:r>
              <a:rPr lang="en-US" sz="850" dirty="0">
                <a:latin typeface="Arial"/>
                <a:cs typeface="Arial"/>
              </a:rPr>
              <a:t>of record for all transactional data. Transactional data from fiscal years 2007-2011 is available through </a:t>
            </a:r>
            <a:r>
              <a:rPr lang="en-US" sz="850" dirty="0" smtClean="0">
                <a:latin typeface="Arial"/>
                <a:cs typeface="Arial"/>
              </a:rPr>
              <a:t>FMIS (current fiscal year plus four prior fiscal years). if </a:t>
            </a:r>
            <a:r>
              <a:rPr lang="en-US" sz="850" dirty="0">
                <a:latin typeface="Arial"/>
                <a:cs typeface="Arial"/>
              </a:rPr>
              <a:t>prior years’ data are </a:t>
            </a:r>
            <a:r>
              <a:rPr lang="en-US" sz="850" dirty="0" smtClean="0">
                <a:latin typeface="Arial"/>
                <a:cs typeface="Arial"/>
              </a:rPr>
              <a:t>required, </a:t>
            </a:r>
            <a:r>
              <a:rPr lang="en-US" sz="850" dirty="0">
                <a:latin typeface="Arial"/>
                <a:cs typeface="Arial"/>
              </a:rPr>
              <a:t>please contact the OCFO Service Desk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VAT DATA</a:t>
            </a:r>
            <a:endParaRPr lang="en-US" sz="100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MIS houses VAT data in a consistent format and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data </a:t>
            </a:r>
            <a:r>
              <a:rPr lang="en-US" sz="850" dirty="0">
                <a:latin typeface="Arial"/>
                <a:cs typeface="Arial"/>
              </a:rPr>
              <a:t>structure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145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Numbered </a:t>
            </a:r>
            <a:r>
              <a:rPr lang="en-US" sz="850" dirty="0">
                <a:latin typeface="Arial"/>
                <a:cs typeface="Arial"/>
              </a:rPr>
              <a:t>by 3 position Julian date </a:t>
            </a:r>
            <a:r>
              <a:rPr lang="en-US" sz="850" dirty="0" smtClean="0">
                <a:latin typeface="Arial"/>
                <a:cs typeface="Arial"/>
              </a:rPr>
              <a:t>from 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which </a:t>
            </a:r>
            <a:r>
              <a:rPr lang="en-US" sz="850" dirty="0">
                <a:latin typeface="Arial"/>
                <a:cs typeface="Arial"/>
              </a:rPr>
              <a:t>transactions originated (weekend </a:t>
            </a:r>
            <a:r>
              <a:rPr lang="en-US" sz="850" dirty="0" smtClean="0">
                <a:latin typeface="Arial"/>
                <a:cs typeface="Arial"/>
              </a:rPr>
              <a:t>data 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are combined </a:t>
            </a:r>
            <a:r>
              <a:rPr lang="en-US" sz="850" dirty="0">
                <a:latin typeface="Arial"/>
                <a:cs typeface="Arial"/>
              </a:rPr>
              <a:t>into Sunday’s date)</a:t>
            </a:r>
          </a:p>
          <a:p>
            <a:pPr marL="171450" indent="-171450">
              <a:spcAft>
                <a:spcPts val="300"/>
              </a:spcAft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Category </a:t>
            </a:r>
            <a:r>
              <a:rPr lang="en-US" sz="850" dirty="0">
                <a:latin typeface="Arial"/>
                <a:cs typeface="Arial"/>
              </a:rPr>
              <a:t>Lists </a:t>
            </a:r>
            <a:r>
              <a:rPr lang="en-US" sz="850" dirty="0" smtClean="0">
                <a:latin typeface="Arial"/>
                <a:cs typeface="Arial"/>
              </a:rPr>
              <a:t>– </a:t>
            </a:r>
            <a:r>
              <a:rPr lang="en-US" sz="850" dirty="0">
                <a:latin typeface="Arial"/>
                <a:cs typeface="Arial"/>
              </a:rPr>
              <a:t>Pre-filtered by major </a:t>
            </a:r>
            <a:br>
              <a:rPr lang="en-US" sz="850" dirty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SGL functional </a:t>
            </a:r>
            <a:r>
              <a:rPr lang="en-US" sz="850" dirty="0">
                <a:latin typeface="Arial"/>
                <a:cs typeface="Arial"/>
              </a:rPr>
              <a:t>category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Assets </a:t>
            </a:r>
            <a:r>
              <a:rPr lang="en-US" sz="850" dirty="0">
                <a:latin typeface="Arial"/>
                <a:cs typeface="Arial"/>
              </a:rPr>
              <a:t>– 14, 15, 16, 17, 18, 19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it-IT" sz="850" dirty="0" err="1" smtClean="0">
                <a:latin typeface="Arial"/>
                <a:cs typeface="Arial"/>
              </a:rPr>
              <a:t>Income</a:t>
            </a:r>
            <a:r>
              <a:rPr lang="it-IT" sz="850" dirty="0" smtClean="0">
                <a:latin typeface="Arial"/>
                <a:cs typeface="Arial"/>
              </a:rPr>
              <a:t> </a:t>
            </a:r>
            <a:r>
              <a:rPr lang="it-IT" sz="850" dirty="0">
                <a:latin typeface="Arial"/>
                <a:cs typeface="Arial"/>
              </a:rPr>
              <a:t>– 5610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it-IT" sz="850" dirty="0" err="1" smtClean="0">
                <a:latin typeface="Arial"/>
                <a:cs typeface="Arial"/>
              </a:rPr>
              <a:t>Expense</a:t>
            </a:r>
            <a:r>
              <a:rPr lang="it-IT" sz="850" dirty="0" smtClean="0">
                <a:latin typeface="Arial"/>
                <a:cs typeface="Arial"/>
              </a:rPr>
              <a:t> </a:t>
            </a:r>
            <a:r>
              <a:rPr lang="it-IT" sz="850" dirty="0">
                <a:latin typeface="Arial"/>
                <a:cs typeface="Arial"/>
              </a:rPr>
              <a:t>– 6 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Obligations </a:t>
            </a:r>
            <a:r>
              <a:rPr lang="en-US" sz="850" dirty="0">
                <a:latin typeface="Arial"/>
                <a:cs typeface="Arial"/>
              </a:rPr>
              <a:t>– 4801, 4802, 4899, 4901, 4902, 4881, 4882, 4981, 4982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Delivered </a:t>
            </a:r>
            <a:r>
              <a:rPr lang="en-US" sz="850" dirty="0">
                <a:latin typeface="Arial"/>
                <a:cs typeface="Arial"/>
              </a:rPr>
              <a:t>Orders – 4901, 4902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Prior</a:t>
            </a:r>
            <a:r>
              <a:rPr lang="en-US" sz="850" dirty="0">
                <a:latin typeface="Arial"/>
                <a:cs typeface="Arial"/>
              </a:rPr>
              <a:t>-year Recoveries – 4871, 4872, 4971, 4972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Deferred </a:t>
            </a:r>
            <a:r>
              <a:rPr lang="en-US" sz="850" dirty="0">
                <a:latin typeface="Arial"/>
                <a:cs typeface="Arial"/>
              </a:rPr>
              <a:t>Income – 2320.01, 2310.04, 2310.01</a:t>
            </a:r>
          </a:p>
          <a:p>
            <a:pPr marL="341313" lvl="1" indent="-171450">
              <a:buClr>
                <a:srgbClr val="254061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Unfilled </a:t>
            </a:r>
            <a:r>
              <a:rPr lang="en-US" sz="850" dirty="0">
                <a:latin typeface="Arial"/>
                <a:cs typeface="Arial"/>
              </a:rPr>
              <a:t>Customer Orders – 4221, 4222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The accompanying screenshot illustrates these criteria available for VAT Category List queries:</a:t>
            </a:r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r>
              <a:rPr lang="en-US" sz="850" dirty="0" smtClean="0">
                <a:latin typeface="Arial"/>
                <a:cs typeface="Arial"/>
              </a:rPr>
              <a:t>Keep </a:t>
            </a:r>
            <a:r>
              <a:rPr lang="en-US" sz="850" dirty="0">
                <a:latin typeface="Arial"/>
                <a:cs typeface="Arial"/>
              </a:rPr>
              <a:t>in mind that FMIS will </a:t>
            </a:r>
            <a:r>
              <a:rPr lang="en-US" sz="850" dirty="0" smtClean="0">
                <a:latin typeface="Arial"/>
                <a:cs typeface="Arial"/>
              </a:rPr>
              <a:t>display the </a:t>
            </a:r>
            <a:r>
              <a:rPr lang="en-US" sz="850" dirty="0">
                <a:latin typeface="Arial"/>
                <a:cs typeface="Arial"/>
              </a:rPr>
              <a:t>Pegasys data format.  For </a:t>
            </a:r>
            <a:r>
              <a:rPr lang="en-US" sz="850" dirty="0" smtClean="0">
                <a:latin typeface="Arial"/>
                <a:cs typeface="Arial"/>
              </a:rPr>
              <a:t>example, Budget </a:t>
            </a:r>
            <a:r>
              <a:rPr lang="en-US" sz="850" dirty="0">
                <a:latin typeface="Arial"/>
                <a:cs typeface="Arial"/>
              </a:rPr>
              <a:t>Activity will have four positions, Function Code will have five </a:t>
            </a:r>
            <a:r>
              <a:rPr lang="en-US" sz="850" dirty="0" smtClean="0">
                <a:latin typeface="Arial"/>
                <a:cs typeface="Arial"/>
              </a:rPr>
              <a:t>positions, </a:t>
            </a:r>
            <a:r>
              <a:rPr lang="en-US" sz="850" dirty="0">
                <a:latin typeface="Arial"/>
                <a:cs typeface="Arial"/>
              </a:rPr>
              <a:t>General Ledgers will have up to seven </a:t>
            </a:r>
            <a:r>
              <a:rPr lang="en-US" sz="850" dirty="0" smtClean="0">
                <a:latin typeface="Arial"/>
                <a:cs typeface="Arial"/>
              </a:rPr>
              <a:t>positions, and so forth.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0540" y="4743158"/>
            <a:ext cx="2844758" cy="2273504"/>
            <a:chOff x="250540" y="2081624"/>
            <a:chExt cx="2844758" cy="22735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589" y="2081624"/>
              <a:ext cx="2730709" cy="205512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50540" y="4139684"/>
              <a:ext cx="13441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VAT Category Lists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53826" y="252729"/>
            <a:ext cx="2952807" cy="6865982"/>
          </a:xfrm>
          <a:prstGeom prst="rect">
            <a:avLst/>
          </a:prstGeom>
          <a:noFill/>
        </p:spPr>
        <p:txBody>
          <a:bodyPr wrap="square" numCol="1" spcCol="36576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900" b="1" dirty="0" smtClean="0">
                <a:solidFill>
                  <a:schemeClr val="accent1"/>
                </a:solidFill>
                <a:latin typeface="Arial"/>
                <a:cs typeface="Arial"/>
              </a:rPr>
              <a:t>MISCELLANEOUS DATA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Other Pegasys data available via FMIS include:</a:t>
            </a:r>
          </a:p>
          <a:p>
            <a:pPr lvl="0"/>
            <a:endParaRPr lang="en-US" sz="850" dirty="0" smtClean="0">
              <a:latin typeface="Arial"/>
              <a:cs typeface="Arial"/>
            </a:endParaRP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 smtClean="0">
                <a:latin typeface="Arial"/>
                <a:cs typeface="Arial"/>
              </a:rPr>
              <a:t>Pegasys </a:t>
            </a:r>
            <a:r>
              <a:rPr lang="en-US" sz="850" dirty="0">
                <a:latin typeface="Arial"/>
                <a:cs typeface="Arial"/>
              </a:rPr>
              <a:t>Open Items – Daily cycle updated open obligations balances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Pegasys Trial Balances – </a:t>
            </a:r>
            <a:r>
              <a:rPr lang="en-US" sz="850" dirty="0" smtClean="0">
                <a:latin typeface="Arial"/>
                <a:cs typeface="Arial"/>
              </a:rPr>
              <a:t>Detailed </a:t>
            </a:r>
            <a:r>
              <a:rPr lang="en-US" sz="850" dirty="0">
                <a:latin typeface="Arial"/>
                <a:cs typeface="Arial"/>
              </a:rPr>
              <a:t>trial balance from GL summary tables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NEAR/</a:t>
            </a:r>
            <a:r>
              <a:rPr lang="en-US" sz="850" dirty="0" err="1">
                <a:latin typeface="Arial"/>
                <a:cs typeface="Arial"/>
              </a:rPr>
              <a:t>Pegasys</a:t>
            </a:r>
            <a:r>
              <a:rPr lang="en-US" sz="850" dirty="0">
                <a:latin typeface="Arial"/>
                <a:cs typeface="Arial"/>
              </a:rPr>
              <a:t> Crosswalks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r>
              <a:rPr lang="en-US" sz="850" dirty="0">
                <a:latin typeface="Arial"/>
                <a:cs typeface="Arial"/>
              </a:rPr>
              <a:t>NEAR Edit Process </a:t>
            </a:r>
            <a:r>
              <a:rPr lang="en-US" sz="850" dirty="0" smtClean="0">
                <a:latin typeface="Arial"/>
                <a:cs typeface="Arial"/>
              </a:rPr>
              <a:t>Query</a:t>
            </a:r>
          </a:p>
          <a:p>
            <a:pPr marL="171450" lvl="0" indent="-171450">
              <a:buClr>
                <a:srgbClr val="4F81BD"/>
              </a:buClr>
              <a:buSzPct val="150000"/>
              <a:buFont typeface="Arial"/>
              <a:buChar char="•"/>
            </a:pPr>
            <a:endParaRPr lang="en-US" sz="850" dirty="0">
              <a:latin typeface="Arial"/>
              <a:cs typeface="Arial"/>
            </a:endParaRPr>
          </a:p>
          <a:p>
            <a:pPr marL="171450" lvl="0" indent="-171450">
              <a:buClr>
                <a:srgbClr val="4F81BD"/>
              </a:buClr>
              <a:buSzPct val="150000"/>
            </a:pPr>
            <a:endParaRPr lang="en-US" sz="850" dirty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VAT DATA REFRESH AND UPDATE CYCLE</a:t>
            </a:r>
            <a:endParaRPr lang="en-US" sz="100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FMIS’ VAT data is pulled from Pegasys each day, </a:t>
            </a:r>
            <a:r>
              <a:rPr lang="en-US" sz="850" dirty="0" smtClean="0">
                <a:latin typeface="Arial"/>
                <a:cs typeface="Arial"/>
              </a:rPr>
              <a:t>Monday–Saturday </a:t>
            </a:r>
            <a:r>
              <a:rPr lang="en-US" sz="850" dirty="0">
                <a:latin typeface="Arial"/>
                <a:cs typeface="Arial"/>
              </a:rPr>
              <a:t>at 05:00 GMT. Data is </a:t>
            </a:r>
            <a:r>
              <a:rPr lang="en-US" sz="850" dirty="0" smtClean="0"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extracted from Pegasys’ Accounting, Transaction, General Ledger and Fixed Assets journals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Open Items and Trial Balance data are pulled from Pegasys and refreshed at midnight EST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pPr lvl="0"/>
            <a:r>
              <a:rPr lang="en-US" sz="850" b="1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Important</a:t>
            </a:r>
            <a:r>
              <a:rPr lang="en-US" sz="850" b="1" i="1" kern="0" spc="-10" dirty="0">
                <a:solidFill>
                  <a:srgbClr val="254061"/>
                </a:solidFill>
                <a:latin typeface="Arial"/>
                <a:cs typeface="Arial"/>
              </a:rPr>
              <a:t>:</a:t>
            </a:r>
            <a:r>
              <a:rPr lang="en-US" sz="850" i="1" kern="0" spc="-10" dirty="0">
                <a:solidFill>
                  <a:srgbClr val="254061"/>
                </a:solidFill>
                <a:latin typeface="Arial"/>
                <a:cs typeface="Arial"/>
              </a:rPr>
              <a:t> FMIS </a:t>
            </a:r>
            <a:r>
              <a:rPr lang="en-US" sz="850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VAT data is updated daily at 05:00 GMT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, </a:t>
            </a:r>
            <a:b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</a:b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and not in real time. Therefore, a current day’s VAT data is not available until the next day.</a:t>
            </a:r>
          </a:p>
          <a:p>
            <a:pPr lvl="0"/>
            <a:endParaRPr lang="en-US" sz="850" i="1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r>
              <a:rPr lang="en-US" sz="850" b="1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Important:</a:t>
            </a:r>
            <a:r>
              <a:rPr lang="en-US" sz="850" i="1" kern="0" spc="-10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Each VAT is identifiable by a specific VAT number, which corresponds to the three-position Julian date from which the transaction originated.</a:t>
            </a:r>
            <a:r>
              <a:rPr lang="en-US" sz="850" b="1" i="1" dirty="0" smtClean="0">
                <a:solidFill>
                  <a:srgbClr val="254061"/>
                </a:solidFill>
                <a:latin typeface="Arial"/>
                <a:ea typeface="Times New Roman"/>
              </a:rPr>
              <a:t>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All weekend data is combined into Sunday’s date.  For example, a transaction that contains VAT number 108 in FY 2011 corresponds to data from April 18</a:t>
            </a:r>
            <a:r>
              <a:rPr lang="en-US" sz="850" i="1" baseline="30000" dirty="0" smtClean="0">
                <a:solidFill>
                  <a:srgbClr val="254061"/>
                </a:solidFill>
                <a:latin typeface="Arial"/>
                <a:ea typeface="Times New Roman"/>
              </a:rPr>
              <a:t>th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, 2011.  VAT number 114 in FY 2011 corresponds to data from the weekend of April 23-24</a:t>
            </a:r>
            <a:r>
              <a:rPr lang="en-US" sz="850" i="1" baseline="30000" dirty="0" smtClean="0">
                <a:solidFill>
                  <a:srgbClr val="254061"/>
                </a:solidFill>
                <a:latin typeface="Arial"/>
                <a:ea typeface="Times New Roman"/>
              </a:rPr>
              <a:t>th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ea typeface="Times New Roman"/>
              </a:rPr>
              <a:t>, 2011. </a:t>
            </a:r>
            <a:endParaRPr lang="en-US" sz="850" i="1" dirty="0">
              <a:solidFill>
                <a:srgbClr val="25406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50503" y="3166513"/>
            <a:ext cx="2844758" cy="1993036"/>
            <a:chOff x="250540" y="2027209"/>
            <a:chExt cx="2844758" cy="1993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589" y="2027209"/>
              <a:ext cx="2730709" cy="1777592"/>
            </a:xfrm>
            <a:prstGeom prst="rect">
              <a:avLst/>
            </a:prstGeom>
            <a:ln w="3175" cmpd="sng"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50540" y="3804801"/>
              <a:ext cx="14903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FMIS Update Schedule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290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jayabrosch</cp:lastModifiedBy>
  <cp:revision>56</cp:revision>
  <cp:lastPrinted>2011-03-29T17:43:05Z</cp:lastPrinted>
  <dcterms:created xsi:type="dcterms:W3CDTF">2011-03-29T01:40:41Z</dcterms:created>
  <dcterms:modified xsi:type="dcterms:W3CDTF">2012-03-31T12:56:55Z</dcterms:modified>
</cp:coreProperties>
</file>