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54061"/>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158" y="-96"/>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4/21/2011</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p14="http://schemas.microsoft.com/office/powerpoint/2010/main" xmlns="" val="13056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1"/>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4/21/2011</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p14="http://schemas.microsoft.com/office/powerpoint/2010/main" xmlns="" val="1195436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50265"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536914"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23562" y="221241"/>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8715698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823561" y="2057247"/>
            <a:ext cx="2970678" cy="18473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823562" y="229497"/>
            <a:ext cx="2970678" cy="18277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6823562" y="3904568"/>
            <a:ext cx="2970678" cy="363710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50265" y="252729"/>
            <a:ext cx="2916248" cy="3488134"/>
          </a:xfrm>
          <a:prstGeom prst="rect">
            <a:avLst/>
          </a:prstGeom>
          <a:noFill/>
        </p:spPr>
        <p:txBody>
          <a:bodyPr wrap="square" numCol="1" spcCol="365760" rtlCol="0">
            <a:spAutoFit/>
          </a:bodyPr>
          <a:lstStyle/>
          <a:p>
            <a:pPr>
              <a:spcAft>
                <a:spcPts val="500"/>
              </a:spcAft>
            </a:pPr>
            <a:r>
              <a:rPr lang="en-US" sz="1050" b="1" dirty="0" smtClean="0">
                <a:solidFill>
                  <a:schemeClr val="accent1"/>
                </a:solidFill>
                <a:latin typeface="Arial"/>
                <a:cs typeface="Arial"/>
              </a:rPr>
              <a:t>UNDERSTANDING WHICH QUERY FIELDS TO USE</a:t>
            </a:r>
            <a:endParaRPr lang="en-US" sz="1050" dirty="0" smtClean="0">
              <a:solidFill>
                <a:schemeClr val="accent1"/>
              </a:solidFill>
              <a:latin typeface="Arial"/>
              <a:cs typeface="Arial"/>
            </a:endParaRPr>
          </a:p>
          <a:p>
            <a:r>
              <a:rPr lang="en-US" sz="850" dirty="0">
                <a:latin typeface="Arial"/>
                <a:cs typeface="Arial"/>
              </a:rPr>
              <a:t>Certain fields in the FMIS database have been indexed to </a:t>
            </a:r>
            <a:r>
              <a:rPr lang="en-US" sz="850" dirty="0" smtClean="0">
                <a:latin typeface="Arial"/>
                <a:cs typeface="Arial"/>
              </a:rPr>
              <a:t>improve </a:t>
            </a:r>
            <a:r>
              <a:rPr lang="en-US" sz="850" dirty="0">
                <a:latin typeface="Arial"/>
                <a:cs typeface="Arial"/>
              </a:rPr>
              <a:t>the timeliness of executed queries. Each query within a query grid should contain a specific </a:t>
            </a:r>
            <a:r>
              <a:rPr lang="en-US" sz="850" dirty="0" smtClean="0">
                <a:latin typeface="Arial"/>
                <a:cs typeface="Arial"/>
              </a:rPr>
              <a:t/>
            </a:r>
            <a:br>
              <a:rPr lang="en-US" sz="850" dirty="0" smtClean="0">
                <a:latin typeface="Arial"/>
                <a:cs typeface="Arial"/>
              </a:rPr>
            </a:br>
            <a:r>
              <a:rPr lang="en-US" sz="850" dirty="0" smtClean="0">
                <a:latin typeface="Arial"/>
                <a:cs typeface="Arial"/>
              </a:rPr>
              <a:t>value (e.g., </a:t>
            </a:r>
            <a:r>
              <a:rPr lang="en-US" sz="850" dirty="0">
                <a:latin typeface="Arial"/>
                <a:cs typeface="Arial"/>
              </a:rPr>
              <a:t>fund code 192X) for at least one indexed field. </a:t>
            </a:r>
            <a:r>
              <a:rPr lang="en-US" sz="850" dirty="0" smtClean="0">
                <a:latin typeface="Arial"/>
                <a:cs typeface="Arial"/>
              </a:rPr>
              <a:t>Non</a:t>
            </a:r>
            <a:r>
              <a:rPr lang="en-US" sz="850" dirty="0">
                <a:latin typeface="Arial"/>
                <a:cs typeface="Arial"/>
              </a:rPr>
              <a:t>-query grids have also been programmed to utilize indexes. </a:t>
            </a:r>
          </a:p>
          <a:p>
            <a:endParaRPr lang="en-US" sz="850" dirty="0" smtClean="0">
              <a:latin typeface="Arial"/>
              <a:cs typeface="Arial"/>
            </a:endParaRPr>
          </a:p>
          <a:p>
            <a:r>
              <a:rPr lang="en-US" sz="850" dirty="0" smtClean="0">
                <a:latin typeface="Arial"/>
                <a:cs typeface="Arial"/>
              </a:rPr>
              <a:t>Indexes </a:t>
            </a:r>
            <a:r>
              <a:rPr lang="en-US" sz="850" dirty="0">
                <a:latin typeface="Arial"/>
                <a:cs typeface="Arial"/>
              </a:rPr>
              <a:t>for the tables in the FMIS database can be found by selecting ‘Database,’ then choose ‘Indexes.’ </a:t>
            </a:r>
          </a:p>
          <a:p>
            <a:endParaRPr lang="en-US" sz="850" b="1" i="1" dirty="0" smtClean="0">
              <a:latin typeface="Arial"/>
              <a:cs typeface="Arial"/>
            </a:endParaRPr>
          </a:p>
          <a:p>
            <a:r>
              <a:rPr lang="en-US" sz="850" b="1" i="1" kern="0" spc="-10" dirty="0" smtClean="0">
                <a:solidFill>
                  <a:srgbClr val="254061"/>
                </a:solidFill>
                <a:latin typeface="Arial"/>
                <a:cs typeface="Arial"/>
              </a:rPr>
              <a:t>Important Note:</a:t>
            </a:r>
            <a:r>
              <a:rPr lang="en-US" sz="850" i="1" kern="0" spc="-10" dirty="0" smtClean="0">
                <a:solidFill>
                  <a:srgbClr val="254061"/>
                </a:solidFill>
                <a:latin typeface="Arial"/>
                <a:cs typeface="Arial"/>
              </a:rPr>
              <a:t> The more query fields which are used to </a:t>
            </a:r>
            <a:r>
              <a:rPr lang="en-US" sz="850" i="1" dirty="0" smtClean="0">
                <a:solidFill>
                  <a:srgbClr val="254061"/>
                </a:solidFill>
                <a:latin typeface="Arial"/>
                <a:cs typeface="Arial"/>
              </a:rPr>
              <a:t/>
            </a:r>
            <a:br>
              <a:rPr lang="en-US" sz="850" i="1" dirty="0" smtClean="0">
                <a:solidFill>
                  <a:srgbClr val="254061"/>
                </a:solidFill>
                <a:latin typeface="Arial"/>
                <a:cs typeface="Arial"/>
              </a:rPr>
            </a:br>
            <a:r>
              <a:rPr lang="en-US" sz="850" i="1" dirty="0" smtClean="0">
                <a:solidFill>
                  <a:srgbClr val="254061"/>
                </a:solidFill>
                <a:latin typeface="Arial"/>
                <a:cs typeface="Arial"/>
              </a:rPr>
              <a:t>define </a:t>
            </a:r>
            <a:r>
              <a:rPr lang="en-US" sz="850" i="1" dirty="0">
                <a:solidFill>
                  <a:srgbClr val="254061"/>
                </a:solidFill>
                <a:latin typeface="Arial"/>
                <a:cs typeface="Arial"/>
              </a:rPr>
              <a:t>a search, the longer the query will take to execute</a:t>
            </a:r>
            <a:r>
              <a:rPr lang="en-US" sz="850" i="1" dirty="0">
                <a:latin typeface="Arial"/>
                <a:cs typeface="Arial"/>
              </a:rPr>
              <a:t>.</a:t>
            </a:r>
            <a:endParaRPr lang="en-US" sz="850" dirty="0">
              <a:latin typeface="Arial"/>
              <a:cs typeface="Arial"/>
            </a:endParaRPr>
          </a:p>
          <a:p>
            <a:endParaRPr lang="en-US" sz="850" dirty="0" smtClean="0">
              <a:latin typeface="Arial"/>
              <a:cs typeface="Arial"/>
            </a:endParaRPr>
          </a:p>
          <a:p>
            <a:r>
              <a:rPr lang="en-US" sz="850" dirty="0" smtClean="0">
                <a:latin typeface="Arial"/>
                <a:cs typeface="Arial"/>
              </a:rPr>
              <a:t>If </a:t>
            </a:r>
            <a:r>
              <a:rPr lang="en-US" sz="850" dirty="0">
                <a:latin typeface="Arial"/>
                <a:cs typeface="Arial"/>
              </a:rPr>
              <a:t>a user knows which Pegasys document number </a:t>
            </a:r>
            <a:r>
              <a:rPr lang="en-US" sz="850" dirty="0" smtClean="0">
                <a:latin typeface="Arial"/>
                <a:cs typeface="Arial"/>
              </a:rPr>
              <a:t>for which to look, </a:t>
            </a:r>
            <a:r>
              <a:rPr lang="en-US" sz="850" dirty="0">
                <a:latin typeface="Arial"/>
                <a:cs typeface="Arial"/>
              </a:rPr>
              <a:t>it is </a:t>
            </a:r>
            <a:r>
              <a:rPr lang="en-US" sz="850" dirty="0" smtClean="0">
                <a:latin typeface="Arial"/>
                <a:cs typeface="Arial"/>
              </a:rPr>
              <a:t>recommendable to use that number to </a:t>
            </a:r>
            <a:r>
              <a:rPr lang="en-US" sz="850" dirty="0">
                <a:latin typeface="Arial"/>
                <a:cs typeface="Arial"/>
              </a:rPr>
              <a:t>identify related </a:t>
            </a:r>
            <a:r>
              <a:rPr lang="en-US" sz="850" dirty="0" smtClean="0">
                <a:latin typeface="Arial"/>
                <a:cs typeface="Arial"/>
              </a:rPr>
              <a:t>transactions</a:t>
            </a:r>
            <a:r>
              <a:rPr lang="en-US" sz="850" dirty="0">
                <a:latin typeface="Arial"/>
                <a:cs typeface="Arial"/>
              </a:rPr>
              <a:t>. </a:t>
            </a:r>
            <a:endParaRPr lang="en-US" sz="850" dirty="0" smtClean="0">
              <a:latin typeface="Arial"/>
              <a:cs typeface="Arial"/>
            </a:endParaRPr>
          </a:p>
          <a:p>
            <a:endParaRPr lang="en-US" sz="850" dirty="0">
              <a:latin typeface="Arial"/>
              <a:cs typeface="Arial"/>
            </a:endParaRPr>
          </a:p>
          <a:p>
            <a:r>
              <a:rPr lang="en-US" sz="850" kern="0" spc="-10" dirty="0" smtClean="0">
                <a:latin typeface="Arial"/>
                <a:cs typeface="Arial"/>
              </a:rPr>
              <a:t>Queries </a:t>
            </a:r>
            <a:r>
              <a:rPr lang="en-US" sz="850" kern="0" spc="-10" dirty="0">
                <a:latin typeface="Arial"/>
                <a:cs typeface="Arial"/>
              </a:rPr>
              <a:t>returning large datasets of more than 10,000 rows </a:t>
            </a:r>
            <a:r>
              <a:rPr lang="en-US" sz="850" dirty="0" smtClean="0">
                <a:latin typeface="Arial"/>
                <a:cs typeface="Arial"/>
              </a:rPr>
              <a:t>will </a:t>
            </a:r>
            <a:r>
              <a:rPr lang="en-US" sz="850" dirty="0">
                <a:latin typeface="Arial"/>
                <a:cs typeface="Arial"/>
              </a:rPr>
              <a:t>give users the option to ‘Halt’ the query and present </a:t>
            </a:r>
            <a:r>
              <a:rPr lang="en-US" sz="850" kern="0" spc="-20" dirty="0">
                <a:latin typeface="Arial"/>
                <a:cs typeface="Arial"/>
              </a:rPr>
              <a:t>what has been returned so far, to prevent </a:t>
            </a:r>
            <a:r>
              <a:rPr lang="en-US" sz="850" kern="0" spc="-20" dirty="0" smtClean="0">
                <a:latin typeface="Arial"/>
                <a:cs typeface="Arial"/>
              </a:rPr>
              <a:t>‘runaway’ </a:t>
            </a:r>
            <a:r>
              <a:rPr lang="en-US" sz="850" kern="0" spc="-20" dirty="0">
                <a:latin typeface="Arial"/>
                <a:cs typeface="Arial"/>
              </a:rPr>
              <a:t>queries</a:t>
            </a:r>
            <a:r>
              <a:rPr lang="en-US" sz="850" kern="0" spc="-20" dirty="0" smtClean="0">
                <a:latin typeface="Arial"/>
                <a:cs typeface="Arial"/>
              </a:rPr>
              <a:t>.</a:t>
            </a:r>
            <a:endParaRPr lang="en-US" sz="850" kern="0" spc="-20" dirty="0">
              <a:latin typeface="Arial"/>
              <a:cs typeface="Arial"/>
            </a:endParaRPr>
          </a:p>
        </p:txBody>
      </p:sp>
      <p:grpSp>
        <p:nvGrpSpPr>
          <p:cNvPr id="17" name="Group 16"/>
          <p:cNvGrpSpPr/>
          <p:nvPr/>
        </p:nvGrpSpPr>
        <p:grpSpPr>
          <a:xfrm>
            <a:off x="6958113" y="385037"/>
            <a:ext cx="2947888" cy="560535"/>
            <a:chOff x="6884643" y="642573"/>
            <a:chExt cx="2990877" cy="568710"/>
          </a:xfrm>
        </p:grpSpPr>
        <p:pic>
          <p:nvPicPr>
            <p:cNvPr id="15" name="Picture 14" descr="GSA.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84643" y="642573"/>
              <a:ext cx="511837" cy="509411"/>
            </a:xfrm>
            <a:prstGeom prst="rect">
              <a:avLst/>
            </a:prstGeom>
          </p:spPr>
        </p:pic>
        <p:sp>
          <p:nvSpPr>
            <p:cNvPr id="16" name="TextBox 15"/>
            <p:cNvSpPr txBox="1"/>
            <p:nvPr/>
          </p:nvSpPr>
          <p:spPr>
            <a:xfrm>
              <a:off x="7393960" y="945858"/>
              <a:ext cx="2481560" cy="265425"/>
            </a:xfrm>
            <a:prstGeom prst="rect">
              <a:avLst/>
            </a:prstGeom>
            <a:noFill/>
          </p:spPr>
          <p:txBody>
            <a:bodyPr wrap="square" rtlCol="0">
              <a:spAutoFit/>
            </a:bodyPr>
            <a:lstStyle/>
            <a:p>
              <a:r>
                <a:rPr lang="en-US" sz="1100" b="1" dirty="0" smtClean="0">
                  <a:solidFill>
                    <a:schemeClr val="accent1">
                      <a:lumMod val="50000"/>
                    </a:schemeClr>
                  </a:solidFill>
                  <a:latin typeface="Arial Narrow"/>
                  <a:cs typeface="Arial Narrow"/>
                </a:rPr>
                <a:t>U.S. General Services Administration</a:t>
              </a:r>
              <a:endParaRPr lang="en-US" sz="1100" b="1" dirty="0">
                <a:solidFill>
                  <a:schemeClr val="accent1">
                    <a:lumMod val="50000"/>
                  </a:schemeClr>
                </a:solidFill>
                <a:latin typeface="Arial Narrow"/>
                <a:cs typeface="Arial Narrow"/>
              </a:endParaRPr>
            </a:p>
          </p:txBody>
        </p:sp>
      </p:grpSp>
      <p:sp>
        <p:nvSpPr>
          <p:cNvPr id="7" name="TextBox 6"/>
          <p:cNvSpPr txBox="1"/>
          <p:nvPr/>
        </p:nvSpPr>
        <p:spPr>
          <a:xfrm>
            <a:off x="6853162" y="4030322"/>
            <a:ext cx="2941077" cy="3367589"/>
          </a:xfrm>
          <a:prstGeom prst="rect">
            <a:avLst/>
          </a:prstGeom>
          <a:noFill/>
        </p:spPr>
        <p:txBody>
          <a:bodyPr wrap="square" rtlCol="0">
            <a:spAutoFit/>
          </a:bodyPr>
          <a:lstStyle/>
          <a:p>
            <a:pPr>
              <a:spcAft>
                <a:spcPts val="1200"/>
              </a:spcAft>
            </a:pPr>
            <a:r>
              <a:rPr lang="en-US" sz="2150" dirty="0" smtClean="0">
                <a:solidFill>
                  <a:srgbClr val="254061"/>
                </a:solidFill>
                <a:latin typeface="Arial Black"/>
                <a:cs typeface="Arial Black"/>
              </a:rPr>
              <a:t>QUERIES</a:t>
            </a:r>
          </a:p>
          <a:p>
            <a:r>
              <a:rPr lang="en-US" sz="1400" b="1" dirty="0" smtClean="0">
                <a:solidFill>
                  <a:srgbClr val="4F81BD"/>
                </a:solidFill>
                <a:latin typeface="Arial"/>
                <a:cs typeface="Arial"/>
              </a:rPr>
              <a:t>QUICK REFERENCE CARD</a:t>
            </a:r>
          </a:p>
          <a:p>
            <a:endParaRPr lang="en-US" sz="1600" dirty="0">
              <a:solidFill>
                <a:srgbClr val="4F81BD"/>
              </a:solidFill>
              <a:latin typeface="Arial"/>
              <a:cs typeface="Arial"/>
            </a:endParaRPr>
          </a:p>
          <a:p>
            <a:pPr>
              <a:spcAft>
                <a:spcPts val="1600"/>
              </a:spcAft>
            </a:pPr>
            <a:endParaRPr lang="en-US" sz="1600" dirty="0">
              <a:solidFill>
                <a:srgbClr val="4F81BD"/>
              </a:solidFill>
              <a:latin typeface="Arial"/>
              <a:cs typeface="Arial"/>
            </a:endParaRPr>
          </a:p>
          <a:p>
            <a:pPr>
              <a:spcAft>
                <a:spcPts val="1200"/>
              </a:spcAft>
            </a:pPr>
            <a:r>
              <a:rPr lang="en-US" sz="900" i="1" dirty="0" smtClean="0">
                <a:solidFill>
                  <a:schemeClr val="accent1">
                    <a:lumMod val="50000"/>
                  </a:schemeClr>
                </a:solidFill>
                <a:latin typeface="Arial"/>
                <a:cs typeface="Arial"/>
              </a:rPr>
              <a:t>This Quick Reference Card is designed to provide users of FMIS with an understanding of how to use the available queries and Wild </a:t>
            </a:r>
            <a:r>
              <a:rPr lang="en-US" sz="900" i="1" dirty="0">
                <a:solidFill>
                  <a:schemeClr val="accent1">
                    <a:lumMod val="50000"/>
                  </a:schemeClr>
                </a:solidFill>
                <a:latin typeface="Arial"/>
                <a:cs typeface="Arial"/>
              </a:rPr>
              <a:t>C</a:t>
            </a:r>
            <a:r>
              <a:rPr lang="en-US" sz="900" i="1" dirty="0" smtClean="0">
                <a:solidFill>
                  <a:schemeClr val="accent1">
                    <a:lumMod val="50000"/>
                  </a:schemeClr>
                </a:solidFill>
                <a:latin typeface="Arial"/>
                <a:cs typeface="Arial"/>
              </a:rPr>
              <a:t>ards to assist in data gathering, sorting by ascending and descending order, and how to identify when to use which query fields.</a:t>
            </a:r>
          </a:p>
          <a:p>
            <a:r>
              <a:rPr lang="en-US" sz="1000" b="1" i="1" dirty="0" smtClean="0">
                <a:solidFill>
                  <a:schemeClr val="accent1">
                    <a:lumMod val="50000"/>
                  </a:schemeClr>
                </a:solidFill>
                <a:latin typeface="Arial"/>
                <a:cs typeface="Arial"/>
              </a:rPr>
              <a:t>KEY TAKE-AWAYS: To understand the differences between Query Grids and Non-Query Grids, how and when to use Wild Cards and operators, and data sorting to better manage query results</a:t>
            </a:r>
          </a:p>
          <a:p>
            <a:endParaRPr lang="en-US" sz="1000" b="1" i="1" dirty="0" smtClean="0">
              <a:solidFill>
                <a:schemeClr val="accent1">
                  <a:lumMod val="50000"/>
                </a:schemeClr>
              </a:solidFill>
              <a:latin typeface="Arial"/>
              <a:cs typeface="Arial"/>
            </a:endParaRPr>
          </a:p>
          <a:p>
            <a:pPr algn="r"/>
            <a:r>
              <a:rPr lang="en-US" sz="700" i="1" dirty="0" smtClean="0">
                <a:solidFill>
                  <a:schemeClr val="accent1">
                    <a:lumMod val="50000"/>
                  </a:schemeClr>
                </a:solidFill>
                <a:latin typeface="Arial"/>
                <a:cs typeface="Arial"/>
              </a:rPr>
              <a:t>Last Updated: March 2011</a:t>
            </a:r>
          </a:p>
        </p:txBody>
      </p:sp>
      <p:pic>
        <p:nvPicPr>
          <p:cNvPr id="14" name="Picture 13" descr="FMIS CFO.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6031" y="2709920"/>
            <a:ext cx="1846244" cy="999624"/>
          </a:xfrm>
          <a:prstGeom prst="rect">
            <a:avLst/>
          </a:prstGeom>
        </p:spPr>
      </p:pic>
      <p:sp>
        <p:nvSpPr>
          <p:cNvPr id="18" name="TextBox 17"/>
          <p:cNvSpPr txBox="1"/>
          <p:nvPr/>
        </p:nvSpPr>
        <p:spPr>
          <a:xfrm>
            <a:off x="6873921" y="2174576"/>
            <a:ext cx="1800493" cy="461665"/>
          </a:xfrm>
          <a:prstGeom prst="rect">
            <a:avLst/>
          </a:prstGeom>
          <a:noFill/>
        </p:spPr>
        <p:txBody>
          <a:bodyPr wrap="none" rtlCol="0">
            <a:spAutoFit/>
          </a:bodyPr>
          <a:lstStyle/>
          <a:p>
            <a:r>
              <a:rPr lang="en-US" sz="1200" b="1" dirty="0" smtClean="0">
                <a:latin typeface="Arial Narrow"/>
                <a:cs typeface="Arial Narrow"/>
              </a:rPr>
              <a:t>The Financial Management </a:t>
            </a:r>
            <a:br>
              <a:rPr lang="en-US" sz="1200" b="1" dirty="0" smtClean="0">
                <a:latin typeface="Arial Narrow"/>
                <a:cs typeface="Arial Narrow"/>
              </a:rPr>
            </a:br>
            <a:r>
              <a:rPr lang="en-US" sz="1200" b="1" dirty="0" smtClean="0">
                <a:latin typeface="Arial Narrow"/>
                <a:cs typeface="Arial Narrow"/>
              </a:rPr>
              <a:t>Information System</a:t>
            </a:r>
            <a:endParaRPr lang="en-US" sz="1200" b="1" dirty="0">
              <a:latin typeface="Arial Narrow"/>
              <a:cs typeface="Arial Narrow"/>
            </a:endParaRPr>
          </a:p>
        </p:txBody>
      </p:sp>
      <p:sp>
        <p:nvSpPr>
          <p:cNvPr id="37" name="Rectangle 36"/>
          <p:cNvSpPr/>
          <p:nvPr/>
        </p:nvSpPr>
        <p:spPr>
          <a:xfrm>
            <a:off x="6823562" y="229497"/>
            <a:ext cx="2970678" cy="73121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47440" y="5910411"/>
            <a:ext cx="2749048" cy="1508105"/>
          </a:xfrm>
          <a:prstGeom prst="rect">
            <a:avLst/>
          </a:prstGeom>
          <a:solidFill>
            <a:schemeClr val="accent3">
              <a:lumMod val="40000"/>
              <a:lumOff val="60000"/>
            </a:schemeClr>
          </a:solidFill>
        </p:spPr>
        <p:txBody>
          <a:bodyPr wrap="square" lIns="91440" tIns="91440" bIns="91440" rtlCol="0">
            <a:spAutoFit/>
          </a:bodyPr>
          <a:lstStyle/>
          <a:p>
            <a:pPr>
              <a:lnSpc>
                <a:spcPct val="90000"/>
              </a:lnSpc>
              <a:spcAft>
                <a:spcPts val="600"/>
              </a:spcAft>
            </a:pPr>
            <a:r>
              <a:rPr lang="en-US" sz="1000" b="1" dirty="0" smtClean="0">
                <a:latin typeface="Arial"/>
                <a:cs typeface="Arial"/>
              </a:rPr>
              <a:t>FMIS RESOURCES</a:t>
            </a:r>
            <a:endParaRPr lang="en-US" sz="800" b="1" dirty="0">
              <a:latin typeface="Arial"/>
              <a:cs typeface="Arial"/>
            </a:endParaRPr>
          </a:p>
          <a:p>
            <a:pPr marL="171450" lvl="0" indent="-171450">
              <a:buFont typeface="Wingdings" charset="2"/>
              <a:buChar char="ü"/>
            </a:pPr>
            <a:r>
              <a:rPr lang="en-US" sz="800" dirty="0">
                <a:latin typeface="Arial"/>
                <a:cs typeface="Arial"/>
              </a:rPr>
              <a:t>FMIS User Guide</a:t>
            </a:r>
          </a:p>
          <a:p>
            <a:pPr marL="171450" lvl="0" indent="-171450">
              <a:buFont typeface="Wingdings" charset="2"/>
              <a:buChar char="ü"/>
            </a:pPr>
            <a:r>
              <a:rPr lang="en-US" sz="800" dirty="0">
                <a:latin typeface="Arial"/>
                <a:cs typeface="Arial"/>
              </a:rPr>
              <a:t>FMIS Quick Reference Cards</a:t>
            </a:r>
            <a:r>
              <a:rPr lang="en-US" sz="800" dirty="0" smtClean="0">
                <a:latin typeface="Arial"/>
                <a:cs typeface="Arial"/>
              </a:rPr>
              <a:t>:</a:t>
            </a:r>
          </a:p>
          <a:p>
            <a:pPr marL="287338" lvl="1" indent="-114300">
              <a:buFont typeface="Arial"/>
              <a:buChar char="•"/>
            </a:pPr>
            <a:r>
              <a:rPr lang="en-US" sz="800" dirty="0">
                <a:latin typeface="Arial"/>
                <a:cs typeface="Arial"/>
              </a:rPr>
              <a:t>System Access and Log-In</a:t>
            </a:r>
          </a:p>
          <a:p>
            <a:pPr marL="287338" lvl="1" indent="-114300">
              <a:buFont typeface="Arial"/>
              <a:buChar char="•"/>
            </a:pPr>
            <a:r>
              <a:rPr lang="en-US" sz="800" dirty="0">
                <a:latin typeface="Arial"/>
                <a:cs typeface="Arial"/>
              </a:rPr>
              <a:t>Saving and Printing Data</a:t>
            </a:r>
          </a:p>
          <a:p>
            <a:pPr marL="287338" lvl="1" indent="-114300">
              <a:buFont typeface="Arial"/>
              <a:buChar char="•"/>
            </a:pPr>
            <a:r>
              <a:rPr lang="en-US" sz="800" dirty="0">
                <a:latin typeface="Arial"/>
                <a:cs typeface="Arial"/>
              </a:rPr>
              <a:t>VAT Data Collection Process</a:t>
            </a:r>
          </a:p>
          <a:p>
            <a:pPr marL="287338" lvl="1" indent="-114300">
              <a:buFont typeface="Arial"/>
              <a:buChar char="•"/>
            </a:pPr>
            <a:r>
              <a:rPr lang="en-US" sz="800" dirty="0">
                <a:latin typeface="Arial"/>
                <a:cs typeface="Arial"/>
              </a:rPr>
              <a:t>Queries</a:t>
            </a:r>
          </a:p>
          <a:p>
            <a:pPr marL="287338" lvl="1" indent="-114300">
              <a:buFont typeface="Arial"/>
              <a:buChar char="•"/>
            </a:pPr>
            <a:r>
              <a:rPr lang="en-US" sz="800" dirty="0">
                <a:latin typeface="Arial"/>
                <a:cs typeface="Arial"/>
              </a:rPr>
              <a:t>Frequently Used </a:t>
            </a:r>
            <a:r>
              <a:rPr lang="en-US" sz="800" dirty="0" smtClean="0">
                <a:latin typeface="Arial"/>
                <a:cs typeface="Arial"/>
              </a:rPr>
              <a:t>Queries</a:t>
            </a:r>
            <a:endParaRPr lang="en-US" sz="800" dirty="0">
              <a:latin typeface="Arial"/>
              <a:cs typeface="Arial"/>
            </a:endParaRPr>
          </a:p>
          <a:p>
            <a:pPr marL="171450" lvl="0" indent="-171450">
              <a:buFont typeface="Wingdings" charset="2"/>
              <a:buChar char="ü"/>
            </a:pPr>
            <a:r>
              <a:rPr lang="en-US" sz="800" dirty="0">
                <a:latin typeface="Arial"/>
                <a:cs typeface="Arial"/>
              </a:rPr>
              <a:t>For additional support with FMIS, please contact the OCFO Service Desk at </a:t>
            </a:r>
            <a:r>
              <a:rPr lang="en-US" sz="800" i="1" dirty="0" err="1">
                <a:latin typeface="Arial"/>
                <a:cs typeface="Arial"/>
              </a:rPr>
              <a:t>ocfoservicedesk@gsa.gov</a:t>
            </a:r>
            <a:endParaRPr lang="en-US" sz="800" i="1" dirty="0">
              <a:latin typeface="Arial"/>
              <a:cs typeface="Arial"/>
            </a:endParaRPr>
          </a:p>
        </p:txBody>
      </p:sp>
      <p:pic>
        <p:nvPicPr>
          <p:cNvPr id="19" name="Picture 18"/>
          <p:cNvPicPr/>
          <p:nvPr/>
        </p:nvPicPr>
        <p:blipFill>
          <a:blip r:embed="rId4">
            <a:extLst>
              <a:ext uri="{28A0092B-C50C-407E-A947-70E740481C1C}">
                <a14:useLocalDpi xmlns:lc="http://schemas.openxmlformats.org/drawingml/2006/lockedCanvas" xmlns:pic="http://schemas.openxmlformats.org/drawingml/2006/picture"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arto="http://schemas.microsoft.com/office/word/2006/arto"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37882" y="3740862"/>
            <a:ext cx="2550018" cy="1616749"/>
          </a:xfrm>
          <a:prstGeom prst="rect">
            <a:avLst/>
          </a:prstGeom>
          <a:noFill/>
          <a:ln w="6350">
            <a:solidFill>
              <a:schemeClr val="tx1"/>
            </a:solidFill>
          </a:ln>
        </p:spPr>
      </p:pic>
    </p:spTree>
    <p:extLst>
      <p:ext uri="{BB962C8B-B14F-4D97-AF65-F5344CB8AC3E}">
        <p14:creationId xmlns:p14="http://schemas.microsoft.com/office/powerpoint/2010/main" xmlns="" val="22904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638" y="295534"/>
            <a:ext cx="2980954" cy="4401205"/>
          </a:xfrm>
          <a:prstGeom prst="rect">
            <a:avLst/>
          </a:prstGeom>
          <a:noFill/>
        </p:spPr>
        <p:txBody>
          <a:bodyPr wrap="square" rtlCol="0">
            <a:spAutoFit/>
          </a:bodyPr>
          <a:lstStyle/>
          <a:p>
            <a:r>
              <a:rPr lang="en-US" sz="850" dirty="0">
                <a:latin typeface="Arial"/>
                <a:cs typeface="Arial"/>
              </a:rPr>
              <a:t>Once all the desired criteria have been added to a query grid, users should click ‘Retrieve’ and the resulting dataset will be displayed</a:t>
            </a:r>
            <a:r>
              <a:rPr lang="en-US" sz="850" dirty="0" smtClean="0">
                <a:latin typeface="Arial"/>
                <a:cs typeface="Arial"/>
              </a:rPr>
              <a:t>.</a:t>
            </a: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a:solidFill>
                <a:srgbClr val="4F81BD"/>
              </a:solidFill>
              <a:latin typeface="Arial"/>
              <a:cs typeface="Arial"/>
            </a:endParaRPr>
          </a:p>
          <a:p>
            <a:pPr>
              <a:spcAft>
                <a:spcPts val="600"/>
              </a:spcAft>
            </a:pPr>
            <a:endParaRPr lang="en-US" sz="850" b="1" dirty="0" smtClean="0">
              <a:solidFill>
                <a:srgbClr val="4F81BD"/>
              </a:solidFill>
              <a:latin typeface="Arial"/>
              <a:cs typeface="Arial"/>
            </a:endParaRPr>
          </a:p>
          <a:p>
            <a:pPr>
              <a:spcAft>
                <a:spcPts val="600"/>
              </a:spcAft>
            </a:pPr>
            <a:r>
              <a:rPr lang="en-US" sz="1050" b="1" dirty="0" smtClean="0">
                <a:solidFill>
                  <a:srgbClr val="4F81BD"/>
                </a:solidFill>
                <a:latin typeface="Arial"/>
                <a:cs typeface="Arial"/>
              </a:rPr>
              <a:t>NON-QUERY </a:t>
            </a:r>
            <a:r>
              <a:rPr lang="en-US" sz="1050" b="1" dirty="0">
                <a:solidFill>
                  <a:srgbClr val="4F81BD"/>
                </a:solidFill>
                <a:latin typeface="Arial"/>
                <a:cs typeface="Arial"/>
              </a:rPr>
              <a:t>GRIDS</a:t>
            </a:r>
            <a:endParaRPr lang="en-US" sz="1050" dirty="0">
              <a:solidFill>
                <a:srgbClr val="4F81BD"/>
              </a:solidFill>
              <a:latin typeface="Arial"/>
              <a:cs typeface="Arial"/>
            </a:endParaRPr>
          </a:p>
          <a:p>
            <a:r>
              <a:rPr lang="en-US" sz="850" dirty="0">
                <a:latin typeface="Arial"/>
                <a:cs typeface="Arial"/>
              </a:rPr>
              <a:t>One of the Non-Query Grids is the ‘VAT Category Lists.’ </a:t>
            </a:r>
            <a:r>
              <a:rPr lang="en-US" sz="850" dirty="0" smtClean="0">
                <a:latin typeface="Arial"/>
                <a:cs typeface="Arial"/>
              </a:rPr>
              <a:t>With this query, </a:t>
            </a:r>
            <a:r>
              <a:rPr lang="en-US" sz="850" dirty="0">
                <a:latin typeface="Arial"/>
                <a:cs typeface="Arial"/>
              </a:rPr>
              <a:t>FMIS users can select transactions without knowing the general ledgers. Users will need to enter expense criteria then pick one of the categories of reports (Assets, Income, Expense, Obligations, Delivered Order, PY Recoveries, Cash or Commitments</a:t>
            </a:r>
            <a:r>
              <a:rPr lang="en-US" sz="850" dirty="0" smtClean="0">
                <a:latin typeface="Arial"/>
                <a:cs typeface="Arial"/>
              </a:rPr>
              <a:t>).</a:t>
            </a:r>
          </a:p>
          <a:p>
            <a:endParaRPr lang="en-US" sz="850" dirty="0" smtClean="0">
              <a:latin typeface="Arial"/>
              <a:cs typeface="Arial"/>
            </a:endParaRPr>
          </a:p>
          <a:p>
            <a:r>
              <a:rPr lang="en-US" sz="850" dirty="0" smtClean="0">
                <a:latin typeface="Arial"/>
                <a:cs typeface="Arial"/>
              </a:rPr>
              <a:t>Users </a:t>
            </a:r>
            <a:r>
              <a:rPr lang="en-US" sz="850" dirty="0">
                <a:latin typeface="Arial"/>
                <a:cs typeface="Arial"/>
              </a:rPr>
              <a:t>can run the query with book month (defaulted value is current month) or users can put in the VAT range for the period of interest. If a user wants to run it for the whole fiscal year, </a:t>
            </a:r>
            <a:r>
              <a:rPr lang="en-US" sz="850" dirty="0" smtClean="0">
                <a:latin typeface="Arial"/>
                <a:cs typeface="Arial"/>
              </a:rPr>
              <a:t>only enter the Book Month, ACTG Period and VAT(s) range fields blank and select the required FY at the bottom of the screen.</a:t>
            </a:r>
          </a:p>
          <a:p>
            <a:endParaRPr lang="en-US" sz="850" dirty="0" smtClean="0">
              <a:latin typeface="Arial"/>
              <a:cs typeface="Arial"/>
            </a:endParaRPr>
          </a:p>
          <a:p>
            <a:r>
              <a:rPr lang="en-US" sz="850" dirty="0" smtClean="0">
                <a:latin typeface="Arial"/>
                <a:cs typeface="Arial"/>
              </a:rPr>
              <a:t>To </a:t>
            </a:r>
            <a:r>
              <a:rPr lang="en-US" sz="850" dirty="0">
                <a:latin typeface="Arial"/>
                <a:cs typeface="Arial"/>
              </a:rPr>
              <a:t>find the VAT number for each fiscal year, users should go to ‘VAT’ and ‘List of VAT Numbers’ from the main menu.</a:t>
            </a:r>
          </a:p>
        </p:txBody>
      </p:sp>
      <p:sp>
        <p:nvSpPr>
          <p:cNvPr id="4" name="TextBox 3"/>
          <p:cNvSpPr txBox="1"/>
          <p:nvPr/>
        </p:nvSpPr>
        <p:spPr>
          <a:xfrm>
            <a:off x="250264" y="295534"/>
            <a:ext cx="2970679" cy="5616922"/>
          </a:xfrm>
          <a:prstGeom prst="rect">
            <a:avLst/>
          </a:prstGeom>
          <a:noFill/>
        </p:spPr>
        <p:txBody>
          <a:bodyPr wrap="square" numCol="1" spcCol="274320" rtlCol="0">
            <a:spAutoFit/>
          </a:bodyPr>
          <a:lstStyle/>
          <a:p>
            <a:pPr>
              <a:spcAft>
                <a:spcPts val="600"/>
              </a:spcAft>
            </a:pPr>
            <a:r>
              <a:rPr lang="en-US" sz="1050" b="1" dirty="0" smtClean="0">
                <a:solidFill>
                  <a:srgbClr val="4F81BD"/>
                </a:solidFill>
                <a:latin typeface="Arial"/>
                <a:cs typeface="Arial"/>
              </a:rPr>
              <a:t>QUERIES AVAILABLE</a:t>
            </a:r>
            <a:endParaRPr lang="en-US" sz="1050" dirty="0" smtClean="0">
              <a:solidFill>
                <a:srgbClr val="4F81BD"/>
              </a:solidFill>
              <a:latin typeface="Arial"/>
              <a:cs typeface="Arial"/>
            </a:endParaRPr>
          </a:p>
          <a:p>
            <a:r>
              <a:rPr lang="en-US" sz="850" dirty="0">
                <a:latin typeface="Arial"/>
                <a:cs typeface="Arial"/>
              </a:rPr>
              <a:t>FMIS contains two basic types of queries:  </a:t>
            </a:r>
          </a:p>
          <a:p>
            <a:pPr lvl="0"/>
            <a:endParaRPr lang="en-US" sz="850" b="1" dirty="0" smtClean="0">
              <a:latin typeface="Arial"/>
              <a:cs typeface="Arial"/>
            </a:endParaRPr>
          </a:p>
          <a:p>
            <a:pPr marL="173038" lvl="0" indent="-173038">
              <a:buFont typeface="+mj-lt"/>
              <a:buAutoNum type="arabicParenR"/>
            </a:pPr>
            <a:r>
              <a:rPr lang="en-US" sz="850" b="1" smtClean="0">
                <a:latin typeface="Arial"/>
                <a:cs typeface="Arial"/>
              </a:rPr>
              <a:t>Query </a:t>
            </a:r>
            <a:r>
              <a:rPr lang="en-US" sz="850" b="1" dirty="0" smtClean="0">
                <a:latin typeface="Arial"/>
                <a:cs typeface="Arial"/>
              </a:rPr>
              <a:t>g</a:t>
            </a:r>
            <a:r>
              <a:rPr lang="en-US" sz="850" b="1" smtClean="0">
                <a:latin typeface="Arial"/>
                <a:cs typeface="Arial"/>
              </a:rPr>
              <a:t>rids</a:t>
            </a:r>
            <a:r>
              <a:rPr lang="en-US" sz="850" smtClean="0">
                <a:latin typeface="Arial"/>
                <a:cs typeface="Arial"/>
              </a:rPr>
              <a:t> </a:t>
            </a:r>
            <a:r>
              <a:rPr lang="en-US" sz="850" dirty="0">
                <a:latin typeface="Arial"/>
                <a:cs typeface="Arial"/>
              </a:rPr>
              <a:t>resemble spreadsheets (rows and columns of data in cells), in which searches can be performed for any value of any data element.</a:t>
            </a:r>
          </a:p>
          <a:p>
            <a:pPr marL="173038" lvl="0" indent="-173038">
              <a:buFont typeface="+mj-lt"/>
              <a:buAutoNum type="arabicParenR"/>
            </a:pPr>
            <a:endParaRPr lang="en-US" sz="850" dirty="0" smtClean="0">
              <a:latin typeface="Arial"/>
              <a:cs typeface="Arial"/>
            </a:endParaRPr>
          </a:p>
          <a:p>
            <a:pPr marL="173038" lvl="0" indent="-173038">
              <a:buFont typeface="+mj-lt"/>
              <a:buAutoNum type="arabicParenR"/>
            </a:pPr>
            <a:r>
              <a:rPr lang="en-US" sz="850" b="1" dirty="0" smtClean="0">
                <a:latin typeface="Arial"/>
                <a:cs typeface="Arial"/>
              </a:rPr>
              <a:t>Non</a:t>
            </a:r>
            <a:r>
              <a:rPr lang="en-US" sz="850" b="1" dirty="0">
                <a:latin typeface="Arial"/>
                <a:cs typeface="Arial"/>
              </a:rPr>
              <a:t>-query grids </a:t>
            </a:r>
            <a:r>
              <a:rPr lang="en-US" sz="850" dirty="0">
                <a:latin typeface="Arial"/>
                <a:cs typeface="Arial"/>
              </a:rPr>
              <a:t>prompt the user to input selection criteria, and return data in various report formats.  </a:t>
            </a:r>
          </a:p>
          <a:p>
            <a:pPr marL="173038" lvl="0" indent="-173038">
              <a:spcAft>
                <a:spcPts val="600"/>
              </a:spcAft>
              <a:buFont typeface="+mj-lt"/>
              <a:buAutoNum type="arabicParenR"/>
            </a:pPr>
            <a:endParaRPr lang="en-US" sz="850" dirty="0" smtClean="0">
              <a:latin typeface="Arial"/>
              <a:cs typeface="Arial"/>
            </a:endParaRPr>
          </a:p>
          <a:p>
            <a:pPr>
              <a:spcAft>
                <a:spcPts val="600"/>
              </a:spcAft>
            </a:pPr>
            <a:r>
              <a:rPr lang="en-US" sz="1050" b="1" dirty="0" smtClean="0">
                <a:solidFill>
                  <a:srgbClr val="4F81BD"/>
                </a:solidFill>
                <a:latin typeface="Arial"/>
                <a:cs typeface="Arial"/>
              </a:rPr>
              <a:t>QUERY GRIDS</a:t>
            </a:r>
            <a:endParaRPr lang="en-US" sz="1050" dirty="0" smtClean="0">
              <a:solidFill>
                <a:srgbClr val="4F81BD"/>
              </a:solidFill>
              <a:latin typeface="Arial"/>
              <a:cs typeface="Arial"/>
            </a:endParaRPr>
          </a:p>
          <a:p>
            <a:r>
              <a:rPr lang="en-US" sz="850" dirty="0">
                <a:latin typeface="Arial"/>
                <a:cs typeface="Arial"/>
              </a:rPr>
              <a:t>All query grids in FMIS operate the same way. Each query grid is comprised of columns and rows where users can enter searching criteria – multiple lines of selection criteria are possible.  </a:t>
            </a:r>
          </a:p>
          <a:p>
            <a:endParaRPr lang="en-US" sz="850" dirty="0" smtClean="0">
              <a:latin typeface="Arial"/>
              <a:cs typeface="Arial"/>
            </a:endParaRPr>
          </a:p>
          <a:p>
            <a:r>
              <a:rPr lang="en-US" sz="850" dirty="0" smtClean="0">
                <a:latin typeface="Arial"/>
                <a:cs typeface="Arial"/>
              </a:rPr>
              <a:t>Query </a:t>
            </a:r>
            <a:r>
              <a:rPr lang="en-US" sz="850" dirty="0">
                <a:latin typeface="Arial"/>
                <a:cs typeface="Arial"/>
              </a:rPr>
              <a:t>grids make use of logical operators to create a custom query to fit a user’s specific search criteria parameters</a:t>
            </a:r>
            <a:r>
              <a:rPr lang="en-US" sz="850" dirty="0" smtClean="0">
                <a:latin typeface="Arial"/>
                <a:cs typeface="Arial"/>
              </a:rPr>
              <a:t>.</a:t>
            </a: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r>
              <a:rPr lang="en-US" sz="850" dirty="0" smtClean="0">
                <a:latin typeface="Arial"/>
                <a:cs typeface="Arial"/>
              </a:rPr>
              <a:t>Enter </a:t>
            </a:r>
            <a:r>
              <a:rPr lang="en-US" sz="850" dirty="0">
                <a:latin typeface="Arial"/>
                <a:cs typeface="Arial"/>
              </a:rPr>
              <a:t>search criteria under the appropriate column for each accounting dimension. Criteria entered on the same line will be linked and operate as an </a:t>
            </a:r>
            <a:r>
              <a:rPr lang="en-US" sz="850" dirty="0" smtClean="0">
                <a:latin typeface="Arial"/>
                <a:cs typeface="Arial"/>
              </a:rPr>
              <a:t>‘AND statement’; </a:t>
            </a:r>
            <a:r>
              <a:rPr lang="en-US" sz="850" dirty="0">
                <a:latin typeface="Arial"/>
                <a:cs typeface="Arial"/>
              </a:rPr>
              <a:t>criteria entered on subsequent lines will operate as an </a:t>
            </a:r>
            <a:r>
              <a:rPr lang="en-US" sz="850" dirty="0" smtClean="0">
                <a:latin typeface="Arial"/>
                <a:cs typeface="Arial"/>
              </a:rPr>
              <a:t/>
            </a:r>
            <a:br>
              <a:rPr lang="en-US" sz="850" dirty="0" smtClean="0">
                <a:latin typeface="Arial"/>
                <a:cs typeface="Arial"/>
              </a:rPr>
            </a:br>
            <a:r>
              <a:rPr lang="en-US" sz="850" dirty="0" smtClean="0">
                <a:latin typeface="Arial"/>
                <a:cs typeface="Arial"/>
              </a:rPr>
              <a:t>‘OR statement.’</a:t>
            </a:r>
          </a:p>
          <a:p>
            <a:endParaRPr lang="en-US" sz="850" dirty="0" smtClean="0">
              <a:latin typeface="Arial"/>
              <a:cs typeface="Arial"/>
            </a:endParaRPr>
          </a:p>
          <a:p>
            <a:pPr>
              <a:spcAft>
                <a:spcPts val="1200"/>
              </a:spcAft>
            </a:pPr>
            <a:r>
              <a:rPr lang="en-US" sz="850" b="1" i="1" dirty="0">
                <a:solidFill>
                  <a:srgbClr val="254061"/>
                </a:solidFill>
                <a:latin typeface="Arial"/>
                <a:cs typeface="Arial"/>
              </a:rPr>
              <a:t>Important </a:t>
            </a:r>
            <a:r>
              <a:rPr lang="en-US" sz="850" b="1" i="1" dirty="0" smtClean="0">
                <a:solidFill>
                  <a:srgbClr val="254061"/>
                </a:solidFill>
                <a:latin typeface="Arial"/>
                <a:cs typeface="Arial"/>
              </a:rPr>
              <a:t>Note</a:t>
            </a:r>
            <a:r>
              <a:rPr lang="en-US" sz="850" b="1" i="1" dirty="0">
                <a:solidFill>
                  <a:srgbClr val="254061"/>
                </a:solidFill>
                <a:latin typeface="Arial"/>
                <a:cs typeface="Arial"/>
              </a:rPr>
              <a:t>:</a:t>
            </a:r>
            <a:r>
              <a:rPr lang="en-US" sz="850" i="1" dirty="0">
                <a:solidFill>
                  <a:srgbClr val="254061"/>
                </a:solidFill>
                <a:latin typeface="Arial"/>
                <a:cs typeface="Arial"/>
              </a:rPr>
              <a:t> </a:t>
            </a:r>
            <a:r>
              <a:rPr lang="en-US" sz="850" dirty="0">
                <a:solidFill>
                  <a:srgbClr val="254061"/>
                </a:solidFill>
                <a:latin typeface="Arial"/>
                <a:cs typeface="Arial"/>
              </a:rPr>
              <a:t>W</a:t>
            </a:r>
            <a:r>
              <a:rPr lang="en-US" sz="850" dirty="0" smtClean="0">
                <a:solidFill>
                  <a:srgbClr val="254061"/>
                </a:solidFill>
                <a:latin typeface="Arial"/>
                <a:cs typeface="Arial"/>
              </a:rPr>
              <a:t>hen </a:t>
            </a:r>
            <a:r>
              <a:rPr lang="en-US" sz="850" dirty="0">
                <a:solidFill>
                  <a:srgbClr val="254061"/>
                </a:solidFill>
                <a:latin typeface="Arial"/>
                <a:cs typeface="Arial"/>
              </a:rPr>
              <a:t>using wild cards in any FMIS query grids, the operator LIKE is required to precede the criteria and wild card operator. Also, the more wild cards used in a query, the slower the execution of the query will be</a:t>
            </a:r>
            <a:r>
              <a:rPr lang="en-US" sz="850" i="1" dirty="0" smtClean="0">
                <a:solidFill>
                  <a:srgbClr val="254061"/>
                </a:solidFill>
                <a:latin typeface="Arial"/>
                <a:cs typeface="Arial"/>
              </a:rPr>
              <a:t>.</a:t>
            </a:r>
            <a:endParaRPr lang="en-US" sz="850" dirty="0">
              <a:solidFill>
                <a:srgbClr val="254061"/>
              </a:solidFill>
              <a:latin typeface="Arial"/>
              <a:cs typeface="Arial"/>
            </a:endParaRPr>
          </a:p>
        </p:txBody>
      </p:sp>
      <p:grpSp>
        <p:nvGrpSpPr>
          <p:cNvPr id="2" name="Group 1"/>
          <p:cNvGrpSpPr/>
          <p:nvPr/>
        </p:nvGrpSpPr>
        <p:grpSpPr>
          <a:xfrm>
            <a:off x="3538600" y="905476"/>
            <a:ext cx="2870265" cy="1121956"/>
            <a:chOff x="250540" y="3244027"/>
            <a:chExt cx="2870265" cy="1121956"/>
          </a:xfrm>
        </p:grpSpPr>
        <p:pic>
          <p:nvPicPr>
            <p:cNvPr id="22" name="Picture 2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1981" y="3244027"/>
              <a:ext cx="2778824" cy="891320"/>
            </a:xfrm>
            <a:prstGeom prst="rect">
              <a:avLst/>
            </a:prstGeom>
            <a:ln w="3175" cmpd="sng">
              <a:solidFill>
                <a:schemeClr val="tx1"/>
              </a:solidFill>
            </a:ln>
          </p:spPr>
        </p:pic>
        <p:sp>
          <p:nvSpPr>
            <p:cNvPr id="23" name="TextBox 22"/>
            <p:cNvSpPr txBox="1"/>
            <p:nvPr/>
          </p:nvSpPr>
          <p:spPr>
            <a:xfrm>
              <a:off x="250540" y="4150539"/>
              <a:ext cx="1022972" cy="215444"/>
            </a:xfrm>
            <a:prstGeom prst="rect">
              <a:avLst/>
            </a:prstGeom>
            <a:noFill/>
          </p:spPr>
          <p:txBody>
            <a:bodyPr wrap="none" rtlCol="0">
              <a:spAutoFit/>
            </a:bodyPr>
            <a:lstStyle/>
            <a:p>
              <a:r>
                <a:rPr lang="en-US" sz="800" b="1" i="1" dirty="0" smtClean="0">
                  <a:latin typeface="Arial Narrow"/>
                  <a:cs typeface="Arial Narrow"/>
                </a:rPr>
                <a:t>Figure 1: Query Grid</a:t>
              </a:r>
              <a:endParaRPr lang="en-US" sz="800" b="1" i="1" dirty="0">
                <a:latin typeface="Arial Narrow"/>
                <a:cs typeface="Arial Narrow"/>
              </a:endParaRPr>
            </a:p>
          </p:txBody>
        </p:sp>
      </p:grpSp>
      <p:grpSp>
        <p:nvGrpSpPr>
          <p:cNvPr id="25" name="Group 24"/>
          <p:cNvGrpSpPr/>
          <p:nvPr/>
        </p:nvGrpSpPr>
        <p:grpSpPr>
          <a:xfrm>
            <a:off x="3564359" y="4754838"/>
            <a:ext cx="2844506" cy="2315235"/>
            <a:chOff x="460497" y="4040636"/>
            <a:chExt cx="2844506" cy="2315235"/>
          </a:xfrm>
        </p:grpSpPr>
        <p:pic>
          <p:nvPicPr>
            <p:cNvPr id="29" name="Picture 2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6179" y="4040636"/>
              <a:ext cx="2778824" cy="2090998"/>
            </a:xfrm>
            <a:prstGeom prst="rect">
              <a:avLst/>
            </a:prstGeom>
            <a:ln w="3175" cmpd="sng">
              <a:solidFill>
                <a:schemeClr val="tx1"/>
              </a:solidFill>
            </a:ln>
          </p:spPr>
        </p:pic>
        <p:sp>
          <p:nvSpPr>
            <p:cNvPr id="30" name="TextBox 29"/>
            <p:cNvSpPr txBox="1"/>
            <p:nvPr/>
          </p:nvSpPr>
          <p:spPr>
            <a:xfrm>
              <a:off x="460497" y="6140427"/>
              <a:ext cx="1214480" cy="215444"/>
            </a:xfrm>
            <a:prstGeom prst="rect">
              <a:avLst/>
            </a:prstGeom>
            <a:noFill/>
          </p:spPr>
          <p:txBody>
            <a:bodyPr wrap="none" rtlCol="0">
              <a:spAutoFit/>
            </a:bodyPr>
            <a:lstStyle/>
            <a:p>
              <a:r>
                <a:rPr lang="en-US" sz="800" b="1" i="1" dirty="0">
                  <a:latin typeface="Arial Narrow"/>
                  <a:cs typeface="Arial Narrow"/>
                </a:rPr>
                <a:t>Figure </a:t>
              </a:r>
              <a:r>
                <a:rPr lang="en-US" sz="800" b="1" i="1" dirty="0" smtClean="0">
                  <a:latin typeface="Arial Narrow"/>
                  <a:cs typeface="Arial Narrow"/>
                </a:rPr>
                <a:t>2: Non-Query </a:t>
              </a:r>
              <a:r>
                <a:rPr lang="en-US" sz="800" b="1" i="1" dirty="0">
                  <a:latin typeface="Arial Narrow"/>
                  <a:cs typeface="Arial Narrow"/>
                </a:rPr>
                <a:t>Grid</a:t>
              </a:r>
            </a:p>
          </p:txBody>
        </p:sp>
      </p:grpSp>
      <p:sp>
        <p:nvSpPr>
          <p:cNvPr id="7" name="TextBox 6"/>
          <p:cNvSpPr txBox="1"/>
          <p:nvPr/>
        </p:nvSpPr>
        <p:spPr>
          <a:xfrm>
            <a:off x="6823561" y="295534"/>
            <a:ext cx="2970679" cy="6717223"/>
          </a:xfrm>
          <a:prstGeom prst="rect">
            <a:avLst/>
          </a:prstGeom>
          <a:noFill/>
        </p:spPr>
        <p:txBody>
          <a:bodyPr wrap="square" rtlCol="0">
            <a:spAutoFit/>
          </a:bodyPr>
          <a:lstStyle/>
          <a:p>
            <a:pPr>
              <a:spcAft>
                <a:spcPts val="600"/>
              </a:spcAft>
            </a:pPr>
            <a:r>
              <a:rPr lang="en-US" sz="1050" b="1" dirty="0" smtClean="0">
                <a:solidFill>
                  <a:srgbClr val="4F81BD"/>
                </a:solidFill>
                <a:latin typeface="Arial"/>
                <a:cs typeface="Arial"/>
              </a:rPr>
              <a:t>SEARCH WILD CARDS</a:t>
            </a:r>
            <a:endParaRPr lang="en-US" sz="1050" dirty="0" smtClean="0">
              <a:solidFill>
                <a:srgbClr val="4F81BD"/>
              </a:solidFill>
              <a:latin typeface="Arial"/>
              <a:cs typeface="Arial"/>
            </a:endParaRPr>
          </a:p>
          <a:p>
            <a:r>
              <a:rPr lang="en-US" sz="850" dirty="0">
                <a:latin typeface="Arial"/>
                <a:cs typeface="Arial"/>
              </a:rPr>
              <a:t>Wild </a:t>
            </a:r>
            <a:r>
              <a:rPr lang="en-US" sz="850" dirty="0" smtClean="0">
                <a:latin typeface="Arial"/>
                <a:cs typeface="Arial"/>
              </a:rPr>
              <a:t>Cards </a:t>
            </a:r>
            <a:r>
              <a:rPr lang="en-US" sz="850" dirty="0">
                <a:latin typeface="Arial"/>
                <a:cs typeface="Arial"/>
              </a:rPr>
              <a:t>allow FMIS users to execute queries that search for data which matches certain patterns or contain certain characters. Two </a:t>
            </a:r>
            <a:r>
              <a:rPr lang="en-US" sz="850" dirty="0" smtClean="0">
                <a:latin typeface="Arial"/>
                <a:cs typeface="Arial"/>
              </a:rPr>
              <a:t>Wild </a:t>
            </a:r>
            <a:r>
              <a:rPr lang="en-US" sz="850" dirty="0">
                <a:latin typeface="Arial"/>
                <a:cs typeface="Arial"/>
              </a:rPr>
              <a:t>C</a:t>
            </a:r>
            <a:r>
              <a:rPr lang="en-US" sz="850" dirty="0" smtClean="0">
                <a:latin typeface="Arial"/>
                <a:cs typeface="Arial"/>
              </a:rPr>
              <a:t>ard </a:t>
            </a:r>
            <a:r>
              <a:rPr lang="en-US" sz="850" dirty="0">
                <a:latin typeface="Arial"/>
                <a:cs typeface="Arial"/>
              </a:rPr>
              <a:t>formats are supported by the FMIS application</a:t>
            </a:r>
            <a:r>
              <a:rPr lang="en-US" sz="850" dirty="0" smtClean="0">
                <a:latin typeface="Arial"/>
                <a:cs typeface="Arial"/>
              </a:rPr>
              <a:t>:</a:t>
            </a:r>
          </a:p>
          <a:p>
            <a:endParaRPr lang="en-US" sz="850" dirty="0">
              <a:latin typeface="Arial"/>
              <a:cs typeface="Arial"/>
            </a:endParaRPr>
          </a:p>
          <a:p>
            <a:r>
              <a:rPr lang="en-US" sz="850" b="1" dirty="0">
                <a:latin typeface="Arial"/>
                <a:cs typeface="Arial"/>
              </a:rPr>
              <a:t>% (percent sign):</a:t>
            </a:r>
            <a:r>
              <a:rPr lang="en-US" sz="850" dirty="0">
                <a:latin typeface="Arial"/>
                <a:cs typeface="Arial"/>
              </a:rPr>
              <a:t> </a:t>
            </a:r>
            <a:r>
              <a:rPr lang="en-US" sz="850" dirty="0" smtClean="0">
                <a:latin typeface="Arial"/>
                <a:cs typeface="Arial"/>
              </a:rPr>
              <a:t>Any </a:t>
            </a:r>
            <a:r>
              <a:rPr lang="en-US" sz="850" dirty="0">
                <a:latin typeface="Arial"/>
                <a:cs typeface="Arial"/>
              </a:rPr>
              <a:t>number of characters, of any value will be returned. </a:t>
            </a:r>
            <a:r>
              <a:rPr lang="en-US" sz="850" dirty="0" smtClean="0">
                <a:latin typeface="Arial"/>
                <a:cs typeface="Arial"/>
              </a:rPr>
              <a:t>(e.g., a </a:t>
            </a:r>
            <a:r>
              <a:rPr lang="en-US" sz="850" dirty="0">
                <a:latin typeface="Arial"/>
                <a:cs typeface="Arial"/>
              </a:rPr>
              <a:t>search for ‘LIKE 123%’ would return transactions with ‘1234,’ ‘1239,’ ‘123847’ or ‘123043932’ in the appropriate accounting dimension</a:t>
            </a:r>
            <a:r>
              <a:rPr lang="en-US" sz="850" dirty="0" smtClean="0">
                <a:latin typeface="Arial"/>
                <a:cs typeface="Arial"/>
              </a:rPr>
              <a:t>.)</a:t>
            </a:r>
            <a:endParaRPr lang="en-US" sz="850" dirty="0">
              <a:latin typeface="Arial"/>
              <a:cs typeface="Arial"/>
            </a:endParaRPr>
          </a:p>
          <a:p>
            <a:endParaRPr lang="en-US" sz="850" b="1" dirty="0" smtClean="0">
              <a:latin typeface="Arial"/>
              <a:cs typeface="Arial"/>
            </a:endParaRPr>
          </a:p>
          <a:p>
            <a:r>
              <a:rPr lang="en-US" sz="850" b="1" kern="0" spc="-20" dirty="0" smtClean="0">
                <a:latin typeface="Arial"/>
                <a:cs typeface="Arial"/>
              </a:rPr>
              <a:t>_ </a:t>
            </a:r>
            <a:r>
              <a:rPr lang="en-US" sz="850" b="1" kern="0" spc="-20" dirty="0">
                <a:latin typeface="Arial"/>
                <a:cs typeface="Arial"/>
              </a:rPr>
              <a:t>(underscore):</a:t>
            </a:r>
            <a:r>
              <a:rPr lang="en-US" sz="850" kern="0" spc="-20" dirty="0">
                <a:latin typeface="Arial"/>
                <a:cs typeface="Arial"/>
              </a:rPr>
              <a:t> </a:t>
            </a:r>
            <a:r>
              <a:rPr lang="en-US" sz="850" kern="0" spc="-20" dirty="0" smtClean="0">
                <a:latin typeface="Arial"/>
                <a:cs typeface="Arial"/>
              </a:rPr>
              <a:t>One </a:t>
            </a:r>
            <a:r>
              <a:rPr lang="en-US" sz="850" kern="0" spc="-20" dirty="0">
                <a:latin typeface="Arial"/>
                <a:cs typeface="Arial"/>
              </a:rPr>
              <a:t>character, of any value will be returned. </a:t>
            </a:r>
            <a:r>
              <a:rPr lang="en-US" sz="850" dirty="0" smtClean="0">
                <a:latin typeface="Arial"/>
                <a:cs typeface="Arial"/>
              </a:rPr>
              <a:t>(e.g., </a:t>
            </a:r>
            <a:r>
              <a:rPr lang="en-US" sz="850" dirty="0">
                <a:latin typeface="Arial"/>
                <a:cs typeface="Arial"/>
              </a:rPr>
              <a:t>a search for ‘LIKE 123_’ would return transactions with ‘1234,’ ‘1238,’ or ‘1230’ in the appropriate accounting dimension.</a:t>
            </a:r>
          </a:p>
          <a:p>
            <a:endParaRPr lang="en-US" sz="850" b="1" dirty="0" smtClean="0">
              <a:latin typeface="Arial"/>
              <a:cs typeface="Arial"/>
            </a:endParaRPr>
          </a:p>
          <a:p>
            <a:pPr>
              <a:spcAft>
                <a:spcPts val="600"/>
              </a:spcAft>
            </a:pPr>
            <a:r>
              <a:rPr lang="en-US" sz="1050" b="1" dirty="0" smtClean="0">
                <a:solidFill>
                  <a:srgbClr val="4F81BD"/>
                </a:solidFill>
                <a:latin typeface="Arial"/>
                <a:cs typeface="Arial"/>
              </a:rPr>
              <a:t>SORTING RETURNED DATA</a:t>
            </a:r>
            <a:endParaRPr lang="en-US" sz="1050" dirty="0">
              <a:solidFill>
                <a:srgbClr val="4F81BD"/>
              </a:solidFill>
              <a:latin typeface="Arial"/>
              <a:cs typeface="Arial"/>
            </a:endParaRPr>
          </a:p>
          <a:p>
            <a:r>
              <a:rPr lang="en-US" sz="850" dirty="0" smtClean="0">
                <a:latin typeface="Arial"/>
                <a:cs typeface="Arial"/>
              </a:rPr>
              <a:t>To </a:t>
            </a:r>
            <a:r>
              <a:rPr lang="en-US" sz="850" dirty="0">
                <a:latin typeface="Arial"/>
                <a:cs typeface="Arial"/>
              </a:rPr>
              <a:t>sort data returned from an executed query, click the ‘Sort’ button. Click and drag the necessary data elements in the report from </a:t>
            </a:r>
            <a:r>
              <a:rPr lang="en-US" sz="850" dirty="0" smtClean="0">
                <a:latin typeface="Arial"/>
                <a:cs typeface="Arial"/>
              </a:rPr>
              <a:t>the list on the </a:t>
            </a:r>
            <a:r>
              <a:rPr lang="en-US" sz="850" dirty="0">
                <a:latin typeface="Arial"/>
                <a:cs typeface="Arial"/>
              </a:rPr>
              <a:t>left to the empty space on the right. </a:t>
            </a:r>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smtClean="0">
              <a:latin typeface="Arial"/>
              <a:cs typeface="Arial"/>
            </a:endParaRPr>
          </a:p>
          <a:p>
            <a:r>
              <a:rPr lang="en-US" sz="850" dirty="0" smtClean="0">
                <a:latin typeface="Arial"/>
                <a:cs typeface="Arial"/>
              </a:rPr>
              <a:t>The </a:t>
            </a:r>
            <a:r>
              <a:rPr lang="en-US" sz="850" dirty="0">
                <a:latin typeface="Arial"/>
                <a:cs typeface="Arial"/>
              </a:rPr>
              <a:t>default sort order is </a:t>
            </a:r>
            <a:r>
              <a:rPr lang="en-US" sz="850" dirty="0" smtClean="0">
                <a:latin typeface="Arial"/>
                <a:cs typeface="Arial"/>
              </a:rPr>
              <a:t>ascending order. </a:t>
            </a:r>
            <a:r>
              <a:rPr lang="en-US" sz="850" dirty="0">
                <a:latin typeface="Arial"/>
                <a:cs typeface="Arial"/>
              </a:rPr>
              <a:t>Remove the checkmark underneath </a:t>
            </a:r>
            <a:r>
              <a:rPr lang="en-US" sz="850" dirty="0" smtClean="0">
                <a:latin typeface="Arial"/>
                <a:cs typeface="Arial"/>
              </a:rPr>
              <a:t>“Ascending” </a:t>
            </a:r>
            <a:r>
              <a:rPr lang="en-US" sz="850" dirty="0">
                <a:latin typeface="Arial"/>
                <a:cs typeface="Arial"/>
              </a:rPr>
              <a:t>to change the sort order to </a:t>
            </a:r>
            <a:r>
              <a:rPr lang="en-US" sz="850" dirty="0" smtClean="0">
                <a:latin typeface="Arial"/>
                <a:cs typeface="Arial"/>
              </a:rPr>
              <a:t>“Descending.”</a:t>
            </a:r>
            <a:endParaRPr lang="en-US" sz="850" dirty="0">
              <a:latin typeface="Arial"/>
              <a:cs typeface="Arial"/>
            </a:endParaRPr>
          </a:p>
          <a:p>
            <a:endParaRPr lang="en-US" sz="850" dirty="0" smtClean="0">
              <a:latin typeface="Arial"/>
              <a:cs typeface="Arial"/>
            </a:endParaRPr>
          </a:p>
          <a:p>
            <a:r>
              <a:rPr lang="en-US" sz="850" kern="0" spc="-10" dirty="0" smtClean="0">
                <a:latin typeface="Arial"/>
                <a:cs typeface="Arial"/>
              </a:rPr>
              <a:t>Multiple </a:t>
            </a:r>
            <a:r>
              <a:rPr lang="en-US" sz="850" kern="0" spc="-10" dirty="0">
                <a:latin typeface="Arial"/>
                <a:cs typeface="Arial"/>
              </a:rPr>
              <a:t>sorts are also possible. </a:t>
            </a:r>
            <a:r>
              <a:rPr lang="en-US" sz="850" kern="0" spc="-10" dirty="0" smtClean="0">
                <a:latin typeface="Arial"/>
                <a:cs typeface="Arial"/>
              </a:rPr>
              <a:t>For </a:t>
            </a:r>
            <a:r>
              <a:rPr lang="en-US" sz="850" kern="0" spc="-10" dirty="0">
                <a:latin typeface="Arial"/>
                <a:cs typeface="Arial"/>
              </a:rPr>
              <a:t>example, to sort </a:t>
            </a:r>
            <a:r>
              <a:rPr lang="en-US" sz="850" kern="0" spc="-10" dirty="0" smtClean="0">
                <a:latin typeface="Arial"/>
                <a:cs typeface="Arial"/>
              </a:rPr>
              <a:t>by </a:t>
            </a:r>
            <a:r>
              <a:rPr lang="en-US" sz="850" kern="0" spc="-10" dirty="0">
                <a:latin typeface="Arial"/>
                <a:cs typeface="Arial"/>
              </a:rPr>
              <a:t>the </a:t>
            </a:r>
            <a:r>
              <a:rPr lang="en-US" sz="850" dirty="0" smtClean="0">
                <a:latin typeface="Arial"/>
                <a:cs typeface="Arial"/>
              </a:rPr>
              <a:t/>
            </a:r>
            <a:br>
              <a:rPr lang="en-US" sz="850" dirty="0" smtClean="0">
                <a:latin typeface="Arial"/>
                <a:cs typeface="Arial"/>
              </a:rPr>
            </a:br>
            <a:r>
              <a:rPr lang="en-US" sz="850" dirty="0" smtClean="0">
                <a:latin typeface="Arial"/>
                <a:cs typeface="Arial"/>
              </a:rPr>
              <a:t>accounting </a:t>
            </a:r>
            <a:r>
              <a:rPr lang="en-US" sz="850" dirty="0">
                <a:latin typeface="Arial"/>
                <a:cs typeface="Arial"/>
              </a:rPr>
              <a:t>dimension ‘cost element’ within </a:t>
            </a:r>
            <a:r>
              <a:rPr lang="en-US" sz="850" dirty="0" smtClean="0">
                <a:latin typeface="Arial"/>
                <a:cs typeface="Arial"/>
              </a:rPr>
              <a:t>the </a:t>
            </a:r>
            <a:r>
              <a:rPr lang="en-US" sz="850" dirty="0">
                <a:latin typeface="Arial"/>
                <a:cs typeface="Arial"/>
              </a:rPr>
              <a:t>accounting </a:t>
            </a:r>
            <a:r>
              <a:rPr lang="en-US" sz="850" kern="0" spc="-10" dirty="0">
                <a:latin typeface="Arial"/>
                <a:cs typeface="Arial"/>
              </a:rPr>
              <a:t>dimension ‘object </a:t>
            </a:r>
            <a:r>
              <a:rPr lang="en-US" sz="850" kern="0" spc="-10" dirty="0" smtClean="0">
                <a:latin typeface="Arial"/>
                <a:cs typeface="Arial"/>
              </a:rPr>
              <a:t>class,’ </a:t>
            </a:r>
            <a:r>
              <a:rPr lang="en-US" sz="850" kern="0" spc="-10" dirty="0">
                <a:latin typeface="Arial"/>
                <a:cs typeface="Arial"/>
              </a:rPr>
              <a:t>drag and drop ‘</a:t>
            </a:r>
            <a:r>
              <a:rPr lang="en-US" sz="850" kern="0" spc="-10" dirty="0" smtClean="0">
                <a:latin typeface="Arial"/>
                <a:cs typeface="Arial"/>
              </a:rPr>
              <a:t>obj_class_cd</a:t>
            </a:r>
            <a:r>
              <a:rPr lang="en-US" sz="850" kern="0" spc="-10" dirty="0">
                <a:latin typeface="Arial"/>
                <a:cs typeface="Arial"/>
              </a:rPr>
              <a:t>,’ then </a:t>
            </a:r>
            <a:r>
              <a:rPr lang="en-US" sz="850" dirty="0" smtClean="0">
                <a:latin typeface="Arial"/>
                <a:cs typeface="Arial"/>
              </a:rPr>
              <a:t/>
            </a:r>
            <a:br>
              <a:rPr lang="en-US" sz="850" dirty="0" smtClean="0">
                <a:latin typeface="Arial"/>
                <a:cs typeface="Arial"/>
              </a:rPr>
            </a:br>
            <a:r>
              <a:rPr lang="en-US" sz="850" dirty="0" smtClean="0">
                <a:latin typeface="Arial"/>
                <a:cs typeface="Arial"/>
              </a:rPr>
              <a:t>drag </a:t>
            </a:r>
            <a:r>
              <a:rPr lang="en-US" sz="850" dirty="0">
                <a:latin typeface="Arial"/>
                <a:cs typeface="Arial"/>
              </a:rPr>
              <a:t>and drop ‘</a:t>
            </a:r>
            <a:r>
              <a:rPr lang="en-US" sz="850" dirty="0" smtClean="0">
                <a:latin typeface="Arial"/>
                <a:cs typeface="Arial"/>
              </a:rPr>
              <a:t>cost_elem_cd</a:t>
            </a:r>
            <a:r>
              <a:rPr lang="en-US" sz="850" dirty="0">
                <a:latin typeface="Arial"/>
                <a:cs typeface="Arial"/>
              </a:rPr>
              <a:t>’ underneath ‘obj_class_cd.’</a:t>
            </a:r>
          </a:p>
          <a:p>
            <a:endParaRPr lang="en-US" sz="850" dirty="0" smtClean="0">
              <a:latin typeface="Arial"/>
              <a:cs typeface="Arial"/>
            </a:endParaRPr>
          </a:p>
          <a:p>
            <a:r>
              <a:rPr lang="en-US" sz="850" dirty="0" smtClean="0">
                <a:latin typeface="Arial"/>
                <a:cs typeface="Arial"/>
              </a:rPr>
              <a:t>When </a:t>
            </a:r>
            <a:r>
              <a:rPr lang="en-US" sz="850" dirty="0">
                <a:latin typeface="Arial"/>
                <a:cs typeface="Arial"/>
              </a:rPr>
              <a:t>rows are not sorted, they will be displayed in the same order they were created in the </a:t>
            </a:r>
            <a:r>
              <a:rPr lang="en-US" sz="850" dirty="0" smtClean="0">
                <a:latin typeface="Arial"/>
                <a:cs typeface="Arial"/>
              </a:rPr>
              <a:t>database by Pegasys Document Number and PDN line number </a:t>
            </a:r>
            <a:r>
              <a:rPr lang="en-US" sz="850" dirty="0">
                <a:latin typeface="Arial"/>
                <a:cs typeface="Arial"/>
              </a:rPr>
              <a:t>(latest records being listed last). </a:t>
            </a:r>
          </a:p>
        </p:txBody>
      </p:sp>
      <p:sp>
        <p:nvSpPr>
          <p:cNvPr id="24" name="TextBox 23"/>
          <p:cNvSpPr txBox="1"/>
          <p:nvPr/>
        </p:nvSpPr>
        <p:spPr>
          <a:xfrm>
            <a:off x="250264" y="4066511"/>
            <a:ext cx="1604211" cy="215444"/>
          </a:xfrm>
          <a:prstGeom prst="rect">
            <a:avLst/>
          </a:prstGeom>
          <a:noFill/>
        </p:spPr>
        <p:txBody>
          <a:bodyPr wrap="none" rtlCol="0">
            <a:spAutoFit/>
          </a:bodyPr>
          <a:lstStyle/>
          <a:p>
            <a:r>
              <a:rPr lang="en-US" sz="800" b="1" i="1" dirty="0" smtClean="0">
                <a:latin typeface="Arial Narrow"/>
                <a:cs typeface="Arial Narrow"/>
              </a:rPr>
              <a:t>Table 1: FMIS-supported Operators</a:t>
            </a:r>
            <a:endParaRPr lang="en-US" sz="800" b="1" i="1" dirty="0">
              <a:latin typeface="Arial Narrow"/>
              <a:cs typeface="Arial Narrow"/>
            </a:endParaRPr>
          </a:p>
        </p:txBody>
      </p:sp>
      <p:graphicFrame>
        <p:nvGraphicFramePr>
          <p:cNvPr id="6" name="Table 5"/>
          <p:cNvGraphicFramePr>
            <a:graphicFrameLocks noGrp="1"/>
          </p:cNvGraphicFramePr>
          <p:nvPr>
            <p:extLst>
              <p:ext uri="{D42A27DB-BD31-4B8C-83A1-F6EECF244321}">
                <p14:modId xmlns:p14="http://schemas.microsoft.com/office/powerpoint/2010/main" xmlns="" val="3693367247"/>
              </p:ext>
            </p:extLst>
          </p:nvPr>
        </p:nvGraphicFramePr>
        <p:xfrm>
          <a:off x="341705" y="3238970"/>
          <a:ext cx="2778824" cy="814414"/>
        </p:xfrm>
        <a:graphic>
          <a:graphicData uri="http://schemas.openxmlformats.org/drawingml/2006/table">
            <a:tbl>
              <a:tblPr firstRow="1" bandRow="1">
                <a:tableStyleId>{5C22544A-7EE6-4342-B048-85BDC9FD1C3A}</a:tableStyleId>
              </a:tblPr>
              <a:tblGrid>
                <a:gridCol w="1389412"/>
                <a:gridCol w="1389412"/>
              </a:tblGrid>
              <a:tr h="235294">
                <a:tc gridSpan="2">
                  <a:txBody>
                    <a:bodyPr/>
                    <a:lstStyle/>
                    <a:p>
                      <a:pPr algn="ctr"/>
                      <a:r>
                        <a:rPr lang="en-US" sz="900" dirty="0" smtClean="0">
                          <a:latin typeface="Arial"/>
                          <a:cs typeface="Arial"/>
                        </a:rPr>
                        <a:t>FMIS-Supported</a:t>
                      </a:r>
                      <a:r>
                        <a:rPr lang="en-US" sz="900" baseline="0" dirty="0" smtClean="0">
                          <a:latin typeface="Arial"/>
                          <a:cs typeface="Arial"/>
                        </a:rPr>
                        <a:t> Operators</a:t>
                      </a:r>
                      <a:endParaRPr lang="en-US" sz="9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rgbClr val="4F81BD"/>
                    </a:solidFill>
                  </a:tcPr>
                </a:tc>
                <a:tc hMerge="1">
                  <a:txBody>
                    <a:bodyPr/>
                    <a:lstStyle/>
                    <a:p>
                      <a:endParaRPr lang="en-US" dirty="0"/>
                    </a:p>
                  </a:txBody>
                  <a:tcPr/>
                </a:tc>
              </a:tr>
              <a:tr h="456647">
                <a:tc>
                  <a:txBody>
                    <a:bodyPr/>
                    <a:lstStyle/>
                    <a:p>
                      <a:pPr algn="ctr"/>
                      <a:r>
                        <a:rPr lang="en-US" sz="800" dirty="0" smtClean="0">
                          <a:latin typeface="Arial"/>
                          <a:cs typeface="Arial"/>
                        </a:rPr>
                        <a:t>LIKE</a:t>
                      </a:r>
                    </a:p>
                    <a:p>
                      <a:pPr algn="ctr"/>
                      <a:r>
                        <a:rPr lang="en-US" sz="800" dirty="0" smtClean="0">
                          <a:latin typeface="Arial"/>
                          <a:cs typeface="Arial"/>
                        </a:rPr>
                        <a:t>LESS THAN</a:t>
                      </a:r>
                      <a:r>
                        <a:rPr lang="en-US" sz="800" baseline="0" dirty="0" smtClean="0">
                          <a:latin typeface="Arial"/>
                          <a:cs typeface="Arial"/>
                        </a:rPr>
                        <a:t> (Use &lt;)</a:t>
                      </a:r>
                    </a:p>
                    <a:p>
                      <a:pPr algn="ctr"/>
                      <a:r>
                        <a:rPr lang="en-US" sz="800" baseline="0" dirty="0" smtClean="0">
                          <a:latin typeface="Arial"/>
                          <a:cs typeface="Arial"/>
                        </a:rPr>
                        <a:t>AND</a:t>
                      </a:r>
                    </a:p>
                    <a:p>
                      <a:pPr algn="ctr"/>
                      <a:r>
                        <a:rPr lang="en-US" sz="800" baseline="0" dirty="0" smtClean="0">
                          <a:latin typeface="Arial"/>
                          <a:cs typeface="Arial"/>
                        </a:rPr>
                        <a:t>IN</a:t>
                      </a:r>
                      <a:endParaRPr lang="en-US" sz="8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chemeClr val="bg1"/>
                    </a:solidFill>
                  </a:tcPr>
                </a:tc>
                <a:tc>
                  <a:txBody>
                    <a:bodyPr/>
                    <a:lstStyle/>
                    <a:p>
                      <a:pPr algn="ctr"/>
                      <a:r>
                        <a:rPr lang="en-US" sz="800" dirty="0" smtClean="0">
                          <a:latin typeface="Arial"/>
                          <a:cs typeface="Arial"/>
                        </a:rPr>
                        <a:t>NOT LIKE</a:t>
                      </a:r>
                    </a:p>
                    <a:p>
                      <a:pPr algn="ctr"/>
                      <a:r>
                        <a:rPr lang="en-US" sz="800" dirty="0" smtClean="0">
                          <a:latin typeface="Arial"/>
                          <a:cs typeface="Arial"/>
                        </a:rPr>
                        <a:t>GREATER</a:t>
                      </a:r>
                      <a:r>
                        <a:rPr lang="en-US" sz="800" baseline="0" dirty="0" smtClean="0">
                          <a:latin typeface="Arial"/>
                          <a:cs typeface="Arial"/>
                        </a:rPr>
                        <a:t> THAN (Use &gt;)</a:t>
                      </a:r>
                    </a:p>
                    <a:p>
                      <a:pPr algn="ctr"/>
                      <a:r>
                        <a:rPr lang="en-US" sz="800" baseline="0" dirty="0" smtClean="0">
                          <a:latin typeface="Arial"/>
                          <a:cs typeface="Arial"/>
                        </a:rPr>
                        <a:t>OR</a:t>
                      </a:r>
                      <a:endParaRPr lang="en-US" sz="800" dirty="0">
                        <a:latin typeface="Arial"/>
                        <a:cs typeface="Arial"/>
                      </a:endParaRPr>
                    </a:p>
                  </a:txBody>
                  <a:tcPr>
                    <a:lnL w="6350" cap="flat" cmpd="sng" algn="ctr">
                      <a:solidFill>
                        <a:srgbClr val="254061"/>
                      </a:solidFill>
                      <a:prstDash val="solid"/>
                      <a:round/>
                      <a:headEnd type="none" w="med" len="med"/>
                      <a:tailEnd type="none" w="med" len="med"/>
                    </a:lnL>
                    <a:lnR w="6350" cap="flat" cmpd="sng" algn="ctr">
                      <a:solidFill>
                        <a:srgbClr val="254061"/>
                      </a:solidFill>
                      <a:prstDash val="solid"/>
                      <a:round/>
                      <a:headEnd type="none" w="med" len="med"/>
                      <a:tailEnd type="none" w="med" len="med"/>
                    </a:lnR>
                    <a:lnT w="6350" cap="flat" cmpd="sng" algn="ctr">
                      <a:solidFill>
                        <a:srgbClr val="254061"/>
                      </a:solidFill>
                      <a:prstDash val="solid"/>
                      <a:round/>
                      <a:headEnd type="none" w="med" len="med"/>
                      <a:tailEnd type="none" w="med" len="med"/>
                    </a:lnT>
                    <a:lnB w="6350" cap="flat" cmpd="sng" algn="ctr">
                      <a:solidFill>
                        <a:srgbClr val="254061"/>
                      </a:solidFill>
                      <a:prstDash val="solid"/>
                      <a:round/>
                      <a:headEnd type="none" w="med" len="med"/>
                      <a:tailEnd type="none" w="med" len="med"/>
                    </a:lnB>
                    <a:solidFill>
                      <a:schemeClr val="bg1"/>
                    </a:solidFill>
                  </a:tcPr>
                </a:tc>
              </a:tr>
            </a:tbl>
          </a:graphicData>
        </a:graphic>
      </p:graphicFrame>
      <p:grpSp>
        <p:nvGrpSpPr>
          <p:cNvPr id="31" name="Group 30"/>
          <p:cNvGrpSpPr/>
          <p:nvPr/>
        </p:nvGrpSpPr>
        <p:grpSpPr>
          <a:xfrm>
            <a:off x="6839064" y="3522522"/>
            <a:ext cx="2864083" cy="1518865"/>
            <a:chOff x="450337" y="5091512"/>
            <a:chExt cx="2864083" cy="1518865"/>
          </a:xfrm>
        </p:grpSpPr>
        <p:pic>
          <p:nvPicPr>
            <p:cNvPr id="32" name="Picture 3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30846" y="5091512"/>
              <a:ext cx="2783574" cy="1267766"/>
            </a:xfrm>
            <a:prstGeom prst="rect">
              <a:avLst/>
            </a:prstGeom>
            <a:ln w="3175" cmpd="sng">
              <a:solidFill>
                <a:schemeClr val="tx1"/>
              </a:solidFill>
            </a:ln>
          </p:spPr>
        </p:pic>
        <p:sp>
          <p:nvSpPr>
            <p:cNvPr id="33" name="TextBox 32"/>
            <p:cNvSpPr txBox="1"/>
            <p:nvPr/>
          </p:nvSpPr>
          <p:spPr>
            <a:xfrm>
              <a:off x="450337" y="6394933"/>
              <a:ext cx="1261318" cy="215444"/>
            </a:xfrm>
            <a:prstGeom prst="rect">
              <a:avLst/>
            </a:prstGeom>
            <a:noFill/>
          </p:spPr>
          <p:txBody>
            <a:bodyPr wrap="none" rtlCol="0">
              <a:spAutoFit/>
            </a:bodyPr>
            <a:lstStyle/>
            <a:p>
              <a:r>
                <a:rPr lang="en-US" sz="800" b="1" i="1" dirty="0" smtClean="0">
                  <a:latin typeface="Arial Narrow"/>
                  <a:cs typeface="Arial Narrow"/>
                </a:rPr>
                <a:t>Figure 3: Data Sort Screen</a:t>
              </a:r>
              <a:endParaRPr lang="en-US" sz="800" b="1" i="1" dirty="0">
                <a:latin typeface="Arial Narrow"/>
                <a:cs typeface="Arial Narrow"/>
              </a:endParaRPr>
            </a:p>
          </p:txBody>
        </p:sp>
      </p:grpSp>
    </p:spTree>
    <p:extLst>
      <p:ext uri="{BB962C8B-B14F-4D97-AF65-F5344CB8AC3E}">
        <p14:creationId xmlns:p14="http://schemas.microsoft.com/office/powerpoint/2010/main" xmlns="" val="294401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1036</TotalTime>
  <Words>755</Words>
  <Application>Microsoft Office PowerPoint</Application>
  <PresentationFormat>Custom</PresentationFormat>
  <Paragraphs>108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DePrenger</dc:creator>
  <cp:lastModifiedBy>Weinbaum, Daniel </cp:lastModifiedBy>
  <cp:revision>66</cp:revision>
  <cp:lastPrinted>2011-03-29T17:43:05Z</cp:lastPrinted>
  <dcterms:created xsi:type="dcterms:W3CDTF">2011-03-29T01:40:41Z</dcterms:created>
  <dcterms:modified xsi:type="dcterms:W3CDTF">2011-04-21T22:20:58Z</dcterms:modified>
</cp:coreProperties>
</file>